
<file path=[Content_Types].xml><?xml version="1.0" encoding="utf-8"?>
<Types xmlns="http://schemas.openxmlformats.org/package/2006/content-types">
  <Default Extension="png" ContentType="image/png"/>
  <Default Extension="bin" ContentType="application/vnd.ms-office.activeX"/>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ctiveX/activeX1.xml" ContentType="application/vnd.ms-office.activeX+xml"/>
  <Override PartName="/ppt/activeX/activeX2.xml" ContentType="application/vnd.ms-office.activeX+xml"/>
  <Override PartName="/ppt/notesSlides/notesSlide2.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notesSlides/notesSlide3.xml" ContentType="application/vnd.openxmlformats-officedocument.presentationml.notesSlide+xml"/>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embeddings/oleObject13.bin" ContentType="application/vnd.openxmlformats-officedocument.oleObject"/>
  <Override PartName="/ppt/embeddings/oleObject14.bin" ContentType="application/vnd.openxmlformats-officedocument.oleObject"/>
  <Override PartName="/ppt/embeddings/oleObject15.bin" ContentType="application/vnd.openxmlformats-officedocument.oleObject"/>
  <Override PartName="/ppt/embeddings/oleObject16.bin" ContentType="application/vnd.openxmlformats-officedocument.oleObject"/>
  <Override PartName="/ppt/embeddings/oleObject17.bin" ContentType="application/vnd.openxmlformats-officedocument.oleObject"/>
  <Override PartName="/ppt/embeddings/oleObject18.bin" ContentType="application/vnd.openxmlformats-officedocument.oleObject"/>
  <Override PartName="/ppt/embeddings/oleObject19.bin" ContentType="application/vnd.openxmlformats-officedocument.oleObject"/>
  <Override PartName="/ppt/embeddings/oleObject20.bin" ContentType="application/vnd.openxmlformats-officedocument.oleObject"/>
  <Override PartName="/ppt/embeddings/oleObject21.bin" ContentType="application/vnd.openxmlformats-officedocument.oleObject"/>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omments/comment1.xml" ContentType="application/vnd.openxmlformats-officedocument.presentationml.comment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embeddings/oleObject22.bin" ContentType="application/vnd.openxmlformats-officedocument.oleObject"/>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7"/>
  </p:notesMasterIdLst>
  <p:sldIdLst>
    <p:sldId id="256" r:id="rId2"/>
    <p:sldId id="460" r:id="rId3"/>
    <p:sldId id="451" r:id="rId4"/>
    <p:sldId id="274" r:id="rId5"/>
    <p:sldId id="275" r:id="rId6"/>
    <p:sldId id="257" r:id="rId7"/>
    <p:sldId id="268" r:id="rId8"/>
    <p:sldId id="375" r:id="rId9"/>
    <p:sldId id="376" r:id="rId10"/>
    <p:sldId id="259" r:id="rId11"/>
    <p:sldId id="463" r:id="rId12"/>
    <p:sldId id="261" r:id="rId13"/>
    <p:sldId id="461" r:id="rId14"/>
    <p:sldId id="378" r:id="rId15"/>
    <p:sldId id="377" r:id="rId16"/>
    <p:sldId id="453" r:id="rId17"/>
    <p:sldId id="462" r:id="rId18"/>
    <p:sldId id="270" r:id="rId19"/>
    <p:sldId id="434" r:id="rId20"/>
    <p:sldId id="442" r:id="rId21"/>
    <p:sldId id="435" r:id="rId22"/>
    <p:sldId id="436" r:id="rId23"/>
    <p:sldId id="437" r:id="rId24"/>
    <p:sldId id="438" r:id="rId25"/>
    <p:sldId id="440" r:id="rId26"/>
    <p:sldId id="439" r:id="rId27"/>
    <p:sldId id="456" r:id="rId28"/>
    <p:sldId id="441" r:id="rId29"/>
    <p:sldId id="443" r:id="rId30"/>
    <p:sldId id="279" r:id="rId31"/>
    <p:sldId id="457" r:id="rId32"/>
    <p:sldId id="280" r:id="rId33"/>
    <p:sldId id="281" r:id="rId34"/>
    <p:sldId id="444" r:id="rId35"/>
    <p:sldId id="458" r:id="rId36"/>
    <p:sldId id="265" r:id="rId37"/>
    <p:sldId id="464" r:id="rId38"/>
    <p:sldId id="452" r:id="rId39"/>
    <p:sldId id="277" r:id="rId40"/>
    <p:sldId id="306" r:id="rId41"/>
    <p:sldId id="266" r:id="rId42"/>
    <p:sldId id="267" r:id="rId43"/>
    <p:sldId id="379" r:id="rId44"/>
    <p:sldId id="307" r:id="rId45"/>
    <p:sldId id="380" r:id="rId46"/>
    <p:sldId id="381" r:id="rId47"/>
    <p:sldId id="382" r:id="rId48"/>
    <p:sldId id="383" r:id="rId49"/>
    <p:sldId id="400" r:id="rId50"/>
    <p:sldId id="445" r:id="rId51"/>
    <p:sldId id="308" r:id="rId52"/>
    <p:sldId id="465" r:id="rId53"/>
    <p:sldId id="466" r:id="rId54"/>
    <p:sldId id="309" r:id="rId55"/>
    <p:sldId id="310" r:id="rId56"/>
    <p:sldId id="311" r:id="rId57"/>
    <p:sldId id="312" r:id="rId58"/>
    <p:sldId id="313" r:id="rId59"/>
    <p:sldId id="314" r:id="rId60"/>
    <p:sldId id="315" r:id="rId61"/>
    <p:sldId id="459"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446"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447" r:id="rId92"/>
    <p:sldId id="344" r:id="rId93"/>
    <p:sldId id="345" r:id="rId94"/>
    <p:sldId id="346" r:id="rId95"/>
    <p:sldId id="347" r:id="rId96"/>
    <p:sldId id="348" r:id="rId97"/>
    <p:sldId id="349" r:id="rId98"/>
    <p:sldId id="350" r:id="rId99"/>
    <p:sldId id="351" r:id="rId100"/>
    <p:sldId id="352" r:id="rId101"/>
    <p:sldId id="353" r:id="rId102"/>
    <p:sldId id="354" r:id="rId103"/>
    <p:sldId id="355" r:id="rId104"/>
    <p:sldId id="356" r:id="rId105"/>
    <p:sldId id="448" r:id="rId106"/>
    <p:sldId id="357" r:id="rId107"/>
    <p:sldId id="358" r:id="rId108"/>
    <p:sldId id="359" r:id="rId109"/>
    <p:sldId id="360" r:id="rId110"/>
    <p:sldId id="361" r:id="rId111"/>
    <p:sldId id="362" r:id="rId112"/>
    <p:sldId id="363" r:id="rId113"/>
    <p:sldId id="364" r:id="rId114"/>
    <p:sldId id="365" r:id="rId115"/>
    <p:sldId id="449" r:id="rId116"/>
    <p:sldId id="366" r:id="rId117"/>
    <p:sldId id="367" r:id="rId118"/>
    <p:sldId id="368" r:id="rId119"/>
    <p:sldId id="369" r:id="rId120"/>
    <p:sldId id="370" r:id="rId121"/>
    <p:sldId id="371" r:id="rId122"/>
    <p:sldId id="372" r:id="rId123"/>
    <p:sldId id="373" r:id="rId124"/>
    <p:sldId id="450" r:id="rId125"/>
    <p:sldId id="269" r:id="rId1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hnson"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E00"/>
    <a:srgbClr val="DE7400"/>
    <a:srgbClr val="4E863A"/>
    <a:srgbClr val="6BA4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817" autoAdjust="0"/>
  </p:normalViewPr>
  <p:slideViewPr>
    <p:cSldViewPr>
      <p:cViewPr>
        <p:scale>
          <a:sx n="50" d="100"/>
          <a:sy n="50" d="100"/>
        </p:scale>
        <p:origin x="-1734" y="-7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microsoft.com/office/2006/relationships/vbaProject" Target="vbaProject.bin"/><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commentAuthors" Target="commentAuthor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comments/comment1.xml><?xml version="1.0" encoding="utf-8"?>
<p:cmLst xmlns:a="http://schemas.openxmlformats.org/drawingml/2006/main" xmlns:r="http://schemas.openxmlformats.org/officeDocument/2006/relationships" xmlns:p="http://schemas.openxmlformats.org/presentationml/2006/main">
  <p:cm authorId="0" dt="2012-07-26T20:15:26.222" idx="1">
    <p:pos x="5423" y="70"/>
    <p:text>Click to reveal data</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image" Target="../media/image27.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image" Target="../media/image30.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image" Target="../media/image33.emf"/></Relationships>
</file>

<file path=ppt/drawings/_rels/vmlDrawing8.vml.rels><?xml version="1.0" encoding="UTF-8" standalone="yes"?>
<Relationships xmlns="http://schemas.openxmlformats.org/package/2006/relationships"><Relationship Id="rId8" Type="http://schemas.openxmlformats.org/officeDocument/2006/relationships/image" Target="../media/image43.emf"/><Relationship Id="rId3" Type="http://schemas.openxmlformats.org/officeDocument/2006/relationships/image" Target="../media/image38.emf"/><Relationship Id="rId7" Type="http://schemas.openxmlformats.org/officeDocument/2006/relationships/image" Target="../media/image42.emf"/><Relationship Id="rId12" Type="http://schemas.openxmlformats.org/officeDocument/2006/relationships/image" Target="../media/image47.emf"/><Relationship Id="rId2" Type="http://schemas.openxmlformats.org/officeDocument/2006/relationships/image" Target="../media/image37.emf"/><Relationship Id="rId1" Type="http://schemas.openxmlformats.org/officeDocument/2006/relationships/image" Target="../media/image36.wmf"/><Relationship Id="rId6" Type="http://schemas.openxmlformats.org/officeDocument/2006/relationships/image" Target="../media/image41.emf"/><Relationship Id="rId11" Type="http://schemas.openxmlformats.org/officeDocument/2006/relationships/image" Target="../media/image46.emf"/><Relationship Id="rId5" Type="http://schemas.openxmlformats.org/officeDocument/2006/relationships/image" Target="../media/image40.wmf"/><Relationship Id="rId10" Type="http://schemas.openxmlformats.org/officeDocument/2006/relationships/image" Target="../media/image45.emf"/><Relationship Id="rId4" Type="http://schemas.openxmlformats.org/officeDocument/2006/relationships/image" Target="../media/image39.emf"/><Relationship Id="rId9" Type="http://schemas.openxmlformats.org/officeDocument/2006/relationships/image" Target="../media/image44.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5B8DFF-3B96-41A0-9B28-6E55A2E48E01}" type="datetimeFigureOut">
              <a:rPr lang="en-US" smtClean="0"/>
              <a:t>7/6/2015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DAC6CA-E053-4EC7-B801-A64BBB9841B3}" type="slidenum">
              <a:rPr lang="en-US" smtClean="0"/>
              <a:t>‹#›</a:t>
            </a:fld>
            <a:endParaRPr lang="en-US"/>
          </a:p>
        </p:txBody>
      </p:sp>
    </p:spTree>
    <p:extLst>
      <p:ext uri="{BB962C8B-B14F-4D97-AF65-F5344CB8AC3E}">
        <p14:creationId xmlns:p14="http://schemas.microsoft.com/office/powerpoint/2010/main" val="2932717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tube.geogebra.org/search/perform/search/Exponential%20growth/type/book"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Dear all,</a:t>
            </a:r>
            <a:br>
              <a:rPr lang="en-GB" dirty="0" smtClean="0"/>
            </a:br>
            <a:endParaRPr lang="en-GB" dirty="0" smtClean="0"/>
          </a:p>
          <a:p>
            <a:r>
              <a:rPr lang="en-GB" dirty="0" smtClean="0"/>
              <a:t>We are meeting this week. Because of marking I have not been able to finalise the materials for the CPD day yet. Of course a lot is clear:</a:t>
            </a:r>
          </a:p>
          <a:p>
            <a:r>
              <a:rPr lang="en-GB" dirty="0" smtClean="0"/>
              <a:t/>
            </a:r>
            <a:br>
              <a:rPr lang="en-GB" dirty="0" smtClean="0"/>
            </a:br>
            <a:endParaRPr lang="en-GB" dirty="0" smtClean="0"/>
          </a:p>
          <a:p>
            <a:r>
              <a:rPr lang="en-GB" dirty="0" smtClean="0"/>
              <a:t>1. Intro with standard form/notation. Film powers of 10.</a:t>
            </a:r>
          </a:p>
          <a:p>
            <a:r>
              <a:rPr lang="en-GB" dirty="0" smtClean="0"/>
              <a:t>2. Instruction about exponential growth: formulas but particularly graphing. (Card sorting activities integrated).</a:t>
            </a:r>
          </a:p>
          <a:p>
            <a:r>
              <a:rPr lang="en-GB" dirty="0" smtClean="0"/>
              <a:t>3. Logarithms as the '</a:t>
            </a:r>
            <a:r>
              <a:rPr lang="en-GB" dirty="0" err="1" smtClean="0"/>
              <a:t>oppositie</a:t>
            </a:r>
            <a:r>
              <a:rPr lang="en-GB" dirty="0" smtClean="0"/>
              <a:t>' of exponential functions.</a:t>
            </a:r>
          </a:p>
          <a:p>
            <a:r>
              <a:rPr lang="en-GB" dirty="0" smtClean="0"/>
              <a:t>4. This leads into logarithmic paper.</a:t>
            </a:r>
          </a:p>
          <a:p>
            <a:r>
              <a:rPr lang="en-GB" dirty="0" smtClean="0"/>
              <a:t>5. Example questions, a </a:t>
            </a:r>
            <a:r>
              <a:rPr lang="en-GB" dirty="0" err="1" smtClean="0"/>
              <a:t>handson</a:t>
            </a:r>
            <a:r>
              <a:rPr lang="en-GB" dirty="0" smtClean="0"/>
              <a:t> section. Making sure that participants leave with knowledge to complete appropriate questions.</a:t>
            </a:r>
          </a:p>
          <a:p>
            <a:r>
              <a:rPr lang="en-GB" dirty="0" smtClean="0"/>
              <a:t/>
            </a:r>
            <a:br>
              <a:rPr lang="en-GB" dirty="0" smtClean="0"/>
            </a:br>
            <a:endParaRPr lang="en-GB" dirty="0" smtClean="0"/>
          </a:p>
          <a:p>
            <a:r>
              <a:rPr lang="en-GB" dirty="0" smtClean="0"/>
              <a:t>Break</a:t>
            </a:r>
            <a:br>
              <a:rPr lang="en-GB" dirty="0" smtClean="0"/>
            </a:br>
            <a:r>
              <a:rPr lang="en-GB" dirty="0" smtClean="0"/>
              <a:t/>
            </a:r>
            <a:br>
              <a:rPr lang="en-GB" dirty="0" smtClean="0"/>
            </a:br>
            <a:endParaRPr lang="en-GB" dirty="0" smtClean="0"/>
          </a:p>
          <a:p>
            <a:r>
              <a:rPr lang="en-GB" dirty="0" smtClean="0"/>
              <a:t>6. Quick revision of basic statistical terms, </a:t>
            </a:r>
            <a:r>
              <a:rPr lang="en-GB" dirty="0" err="1" smtClean="0"/>
              <a:t>incl</a:t>
            </a:r>
            <a:r>
              <a:rPr lang="en-GB" dirty="0" smtClean="0"/>
              <a:t> Normal Distribution.</a:t>
            </a:r>
            <a:br>
              <a:rPr lang="en-GB" dirty="0" smtClean="0"/>
            </a:br>
            <a:r>
              <a:rPr lang="en-GB" dirty="0" smtClean="0"/>
              <a:t>7. Some biological examples of Normal distribution use.</a:t>
            </a:r>
            <a:br>
              <a:rPr lang="en-GB" dirty="0" smtClean="0"/>
            </a:br>
            <a:r>
              <a:rPr lang="en-GB" dirty="0" smtClean="0"/>
              <a:t>8. Overview of statistics: Chi, t-test</a:t>
            </a:r>
            <a:br>
              <a:rPr lang="en-GB" dirty="0" smtClean="0"/>
            </a:br>
            <a:r>
              <a:rPr lang="en-GB" dirty="0" smtClean="0"/>
              <a:t>9. Example questions, a </a:t>
            </a:r>
            <a:r>
              <a:rPr lang="en-GB" dirty="0" err="1" smtClean="0"/>
              <a:t>handson</a:t>
            </a:r>
            <a:r>
              <a:rPr lang="en-GB" dirty="0" smtClean="0"/>
              <a:t> section. Making sure that participants leave with knowledge to complete appropriate questions.</a:t>
            </a:r>
          </a:p>
          <a:p>
            <a:r>
              <a:rPr lang="en-GB" dirty="0" smtClean="0"/>
              <a:t/>
            </a:r>
            <a:br>
              <a:rPr lang="en-GB" dirty="0" smtClean="0"/>
            </a:br>
            <a:endParaRPr lang="en-GB" dirty="0" smtClean="0"/>
          </a:p>
          <a:p>
            <a:r>
              <a:rPr lang="en-GB" dirty="0" smtClean="0"/>
              <a:t>Teachers will leave with a set of </a:t>
            </a:r>
            <a:r>
              <a:rPr lang="en-GB" dirty="0" err="1" smtClean="0"/>
              <a:t>reesources</a:t>
            </a:r>
            <a:r>
              <a:rPr lang="en-GB" dirty="0" smtClean="0"/>
              <a:t>, including a laminated sheet with info and online resources. The latter I will source from TES, NCETM, Khan academy, </a:t>
            </a:r>
            <a:r>
              <a:rPr lang="en-GB" dirty="0" err="1" smtClean="0"/>
              <a:t>geogebrabooks</a:t>
            </a:r>
            <a:r>
              <a:rPr lang="en-GB" dirty="0" smtClean="0"/>
              <a:t> (</a:t>
            </a:r>
            <a:r>
              <a:rPr lang="en-GB" dirty="0" smtClean="0">
                <a:hlinkClick r:id="rId3"/>
              </a:rPr>
              <a:t>http://tube.geogebra.org/search/perform/search/Exponential%20growth/type/book</a:t>
            </a:r>
            <a:r>
              <a:rPr lang="en-GB" dirty="0" smtClean="0"/>
              <a:t>) and finally some materials I know from my former University.</a:t>
            </a:r>
          </a:p>
          <a:p>
            <a:r>
              <a:rPr lang="en-GB" dirty="0" smtClean="0"/>
              <a:t/>
            </a:r>
            <a:br>
              <a:rPr lang="en-GB" dirty="0" smtClean="0"/>
            </a:br>
            <a:endParaRPr lang="en-GB" dirty="0" smtClean="0"/>
          </a:p>
          <a:p>
            <a:endParaRPr lang="en-GB" dirty="0"/>
          </a:p>
        </p:txBody>
      </p:sp>
      <p:sp>
        <p:nvSpPr>
          <p:cNvPr id="4" name="Slide Number Placeholder 3"/>
          <p:cNvSpPr>
            <a:spLocks noGrp="1"/>
          </p:cNvSpPr>
          <p:nvPr>
            <p:ph type="sldNum" sz="quarter" idx="10"/>
          </p:nvPr>
        </p:nvSpPr>
        <p:spPr/>
        <p:txBody>
          <a:bodyPr/>
          <a:lstStyle/>
          <a:p>
            <a:fld id="{D6DAC6CA-E053-4EC7-B801-A64BBB9841B3}" type="slidenum">
              <a:rPr lang="en-US" smtClean="0"/>
              <a:t>1</a:t>
            </a:fld>
            <a:endParaRPr lang="en-US"/>
          </a:p>
        </p:txBody>
      </p:sp>
    </p:spTree>
    <p:extLst>
      <p:ext uri="{BB962C8B-B14F-4D97-AF65-F5344CB8AC3E}">
        <p14:creationId xmlns:p14="http://schemas.microsoft.com/office/powerpoint/2010/main" val="3873811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DAC6CA-E053-4EC7-B801-A64BBB9841B3}" type="slidenum">
              <a:rPr lang="en-US" smtClean="0"/>
              <a:t>20</a:t>
            </a:fld>
            <a:endParaRPr lang="en-US"/>
          </a:p>
        </p:txBody>
      </p:sp>
    </p:spTree>
    <p:extLst>
      <p:ext uri="{BB962C8B-B14F-4D97-AF65-F5344CB8AC3E}">
        <p14:creationId xmlns:p14="http://schemas.microsoft.com/office/powerpoint/2010/main" val="38959692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Have</a:t>
            </a:r>
            <a:r>
              <a:rPr lang="en-GB" baseline="0" dirty="0" smtClean="0"/>
              <a:t> some ideas at hand.</a:t>
            </a:r>
          </a:p>
          <a:p>
            <a:r>
              <a:rPr lang="en-GB" baseline="0" dirty="0" smtClean="0"/>
              <a:t>What elements of the delivery of this session could be used in the classroom?</a:t>
            </a:r>
            <a:endParaRPr lang="en-GB" dirty="0"/>
          </a:p>
        </p:txBody>
      </p:sp>
      <p:sp>
        <p:nvSpPr>
          <p:cNvPr id="4" name="Slide Number Placeholder 3"/>
          <p:cNvSpPr>
            <a:spLocks noGrp="1"/>
          </p:cNvSpPr>
          <p:nvPr>
            <p:ph type="sldNum" sz="quarter" idx="10"/>
          </p:nvPr>
        </p:nvSpPr>
        <p:spPr/>
        <p:txBody>
          <a:bodyPr/>
          <a:lstStyle/>
          <a:p>
            <a:fld id="{D6DAC6CA-E053-4EC7-B801-A64BBB9841B3}" type="slidenum">
              <a:rPr lang="en-US" smtClean="0"/>
              <a:t>38</a:t>
            </a:fld>
            <a:endParaRPr lang="en-US"/>
          </a:p>
        </p:txBody>
      </p:sp>
    </p:spTree>
    <p:extLst>
      <p:ext uri="{BB962C8B-B14F-4D97-AF65-F5344CB8AC3E}">
        <p14:creationId xmlns:p14="http://schemas.microsoft.com/office/powerpoint/2010/main" val="1868344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28675" name="Notes Placeholder 2"/>
          <p:cNvSpPr>
            <a:spLocks noGrp="1"/>
          </p:cNvSpPr>
          <p:nvPr>
            <p:ph type="body" idx="1"/>
          </p:nvPr>
        </p:nvSpPr>
        <p:spPr/>
        <p:txBody>
          <a:bodyPr/>
          <a:lstStyle/>
          <a:p>
            <a:pPr>
              <a:spcBef>
                <a:spcPct val="0"/>
              </a:spcBef>
            </a:pPr>
            <a:endParaRPr lang="en-GB" altLang="en-US"/>
          </a:p>
        </p:txBody>
      </p:sp>
      <p:sp>
        <p:nvSpPr>
          <p:cNvPr id="20484"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DF5B5571-3FD6-400B-9A9E-8F3B72DC31B6}" type="slidenum">
              <a:rPr lang="en-US" altLang="en-US" sz="1200">
                <a:cs typeface="Arial" charset="0"/>
              </a:rPr>
              <a:pPr algn="r"/>
              <a:t>54</a:t>
            </a:fld>
            <a:endParaRPr lang="en-US" altLang="en-US" sz="120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31747" name="Notes Placeholder 2"/>
          <p:cNvSpPr>
            <a:spLocks noGrp="1"/>
          </p:cNvSpPr>
          <p:nvPr>
            <p:ph type="body" idx="1"/>
          </p:nvPr>
        </p:nvSpPr>
        <p:spPr/>
        <p:txBody>
          <a:bodyPr/>
          <a:lstStyle/>
          <a:p>
            <a:endParaRPr lang="en-US" altLang="en-US"/>
          </a:p>
        </p:txBody>
      </p:sp>
      <p:sp>
        <p:nvSpPr>
          <p:cNvPr id="31748"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8595B4F3-5080-4F26-809E-19F98DEF9F06}" type="slidenum">
              <a:rPr lang="en-GB" altLang="en-US" sz="1200">
                <a:latin typeface="Arial" charset="0"/>
                <a:cs typeface="Arial" charset="0"/>
              </a:rPr>
              <a:pPr algn="r"/>
              <a:t>64</a:t>
            </a:fld>
            <a:endParaRPr lang="en-GB" altLang="en-US" sz="120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48131" name="Notes Placeholder 2"/>
          <p:cNvSpPr>
            <a:spLocks noGrp="1"/>
          </p:cNvSpPr>
          <p:nvPr>
            <p:ph type="body" idx="1"/>
          </p:nvPr>
        </p:nvSpPr>
        <p:spPr/>
        <p:txBody>
          <a:bodyPr/>
          <a:lstStyle/>
          <a:p>
            <a:endParaRPr lang="en-US" altLang="en-US"/>
          </a:p>
        </p:txBody>
      </p:sp>
      <p:sp>
        <p:nvSpPr>
          <p:cNvPr id="48132"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3D91710D-9612-417B-823A-04F3B495A30B}" type="slidenum">
              <a:rPr lang="en-GB" altLang="en-US" sz="1200">
                <a:latin typeface="Arial" charset="0"/>
                <a:cs typeface="Arial" charset="0"/>
              </a:rPr>
              <a:pPr algn="r"/>
              <a:t>69</a:t>
            </a:fld>
            <a:endParaRPr lang="en-GB" altLang="en-US" sz="120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59395" name="Notes Placeholder 2"/>
          <p:cNvSpPr>
            <a:spLocks noGrp="1"/>
          </p:cNvSpPr>
          <p:nvPr>
            <p:ph type="body" idx="1"/>
          </p:nvPr>
        </p:nvSpPr>
        <p:spPr/>
        <p:txBody>
          <a:bodyPr/>
          <a:lstStyle/>
          <a:p>
            <a:endParaRPr lang="en-US" altLang="en-US"/>
          </a:p>
        </p:txBody>
      </p:sp>
      <p:sp>
        <p:nvSpPr>
          <p:cNvPr id="5939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9A071F47-7367-4CD0-A979-352D640FE690}" type="slidenum">
              <a:rPr lang="en-GB" altLang="en-US" sz="1200">
                <a:latin typeface="Arial" charset="0"/>
                <a:cs typeface="Arial" charset="0"/>
              </a:rPr>
              <a:pPr algn="r"/>
              <a:t>74</a:t>
            </a:fld>
            <a:endParaRPr lang="en-GB" altLang="en-US" sz="120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smtClean="0"/>
          </a:p>
        </p:txBody>
      </p:sp>
      <p:sp>
        <p:nvSpPr>
          <p:cNvPr id="20484"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6F612B74-34AC-418C-A3D8-DF31444C2220}" type="slidenum">
              <a:rPr lang="en-US" altLang="en-US" sz="1200">
                <a:latin typeface="Calibri" pitchFamily="34" charset="0"/>
              </a:rPr>
              <a:pPr algn="r" eaLnBrk="1" hangingPunct="1"/>
              <a:t>76</a:t>
            </a:fld>
            <a:endParaRPr lang="en-US" altLang="en-US"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246377E2-5672-4595-BFF7-A5E4147099CD}" type="slidenum">
              <a:rPr lang="en-GB" altLang="en-US" sz="1200"/>
              <a:pPr eaLnBrk="1" hangingPunct="1"/>
              <a:t>77</a:t>
            </a:fld>
            <a:endParaRPr lang="en-GB"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C096AE21-A7A9-43A4-AD86-396CA5C18C5F}" type="slidenum">
              <a:rPr lang="en-GB" altLang="en-US" sz="1200"/>
              <a:pPr eaLnBrk="1" hangingPunct="1"/>
              <a:t>79</a:t>
            </a:fld>
            <a:endParaRPr lang="en-GB"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61249C25-13F9-4808-B38E-7141A9D05AC3}" type="slidenum">
              <a:rPr lang="en-GB" altLang="en-US" sz="1200"/>
              <a:pPr eaLnBrk="1" hangingPunct="1"/>
              <a:t>80</a:t>
            </a:fld>
            <a:endParaRPr lang="en-GB"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E45C6320-EFAB-4047-A2AF-657BBF7C7B6A}" type="slidenum">
              <a:rPr lang="en-GB" altLang="en-US" sz="1200"/>
              <a:pPr eaLnBrk="1" hangingPunct="1"/>
              <a:t>81</a:t>
            </a:fld>
            <a:endParaRPr lang="en-GB"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0E696CF4-B171-4196-BE85-E30EB21F7970}" type="slidenum">
              <a:rPr lang="en-GB" altLang="en-US" sz="1200"/>
              <a:pPr eaLnBrk="1" hangingPunct="1"/>
              <a:t>82</a:t>
            </a:fld>
            <a:endParaRPr lang="en-GB"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41944C15-75D0-4C0D-AA7A-24CE16D63072}" type="slidenum">
              <a:rPr lang="en-GB" altLang="en-US" sz="1200"/>
              <a:pPr eaLnBrk="1" hangingPunct="1"/>
              <a:t>83</a:t>
            </a:fld>
            <a:endParaRPr lang="en-GB"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471F4C39-3C80-4D8D-9DE8-A53EA02702B0}" type="slidenum">
              <a:rPr lang="en-GB" altLang="en-US" sz="1200"/>
              <a:pPr eaLnBrk="1" hangingPunct="1"/>
              <a:t>84</a:t>
            </a:fld>
            <a:endParaRPr lang="en-GB"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C82C1767-7C19-4DBC-A656-AD9063849748}" type="slidenum">
              <a:rPr lang="en-GB" altLang="en-US" sz="1200"/>
              <a:pPr eaLnBrk="1" hangingPunct="1"/>
              <a:t>85</a:t>
            </a:fld>
            <a:endParaRPr lang="en-GB"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C75E63F2-1874-4411-8B36-E60CAEDF6B1B}" type="slidenum">
              <a:rPr lang="en-GB" altLang="en-US" sz="1200"/>
              <a:pPr eaLnBrk="1" hangingPunct="1"/>
              <a:t>86</a:t>
            </a:fld>
            <a:endParaRPr lang="en-GB"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9EE8B555-2E7A-4F28-870B-F6D56985786A}" type="slidenum">
              <a:rPr lang="en-GB" altLang="en-US" sz="1200"/>
              <a:pPr eaLnBrk="1" hangingPunct="1"/>
              <a:t>87</a:t>
            </a:fld>
            <a:endParaRPr lang="en-GB"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406BB2DC-6A5A-4885-A7FB-1879C5F42F7F}" type="slidenum">
              <a:rPr lang="en-GB" altLang="en-US" sz="1200"/>
              <a:pPr eaLnBrk="1" hangingPunct="1"/>
              <a:t>88</a:t>
            </a:fld>
            <a:endParaRPr lang="en-GB"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231BDEB6-5B2D-444B-BC4A-70BE9D8D4B38}" type="slidenum">
              <a:rPr lang="en-GB" altLang="en-US" sz="1200"/>
              <a:pPr eaLnBrk="1" hangingPunct="1"/>
              <a:t>89</a:t>
            </a:fld>
            <a:endParaRPr lang="en-GB"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C17179F8-BE6E-4226-AC73-0B81CCEA08CC}" type="slidenum">
              <a:rPr lang="en-GB" altLang="en-US" sz="1200"/>
              <a:pPr eaLnBrk="1" hangingPunct="1"/>
              <a:t>90</a:t>
            </a:fld>
            <a:endParaRPr lang="en-GB"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smtClean="0"/>
          </a:p>
        </p:txBody>
      </p:sp>
      <p:sp>
        <p:nvSpPr>
          <p:cNvPr id="20484"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9460BF84-7103-4F0F-9A7A-2E44303258B7}" type="slidenum">
              <a:rPr lang="en-US" altLang="en-US" sz="1200">
                <a:latin typeface="Calibri" pitchFamily="34" charset="0"/>
              </a:rPr>
              <a:pPr algn="r" eaLnBrk="1" hangingPunct="1"/>
              <a:t>92</a:t>
            </a:fld>
            <a:endParaRPr lang="en-US" altLang="en-US"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A13202F0-AFCC-41F7-9E6C-E80A3DC9D149}" type="slidenum">
              <a:rPr lang="en-GB" altLang="en-US" sz="1200"/>
              <a:pPr eaLnBrk="1" hangingPunct="1"/>
              <a:t>93</a:t>
            </a:fld>
            <a:endParaRPr lang="en-GB"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03CD7EA3-A88A-4E82-A89D-C6D883C7B8B5}" type="slidenum">
              <a:rPr lang="en-GB" altLang="en-US" sz="1200"/>
              <a:pPr eaLnBrk="1" hangingPunct="1"/>
              <a:t>95</a:t>
            </a:fld>
            <a:endParaRPr lang="en-GB" alt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FF086817-9FFE-4CA5-BB72-5EA14C99C680}" type="slidenum">
              <a:rPr lang="en-GB" altLang="en-US" sz="1200"/>
              <a:pPr eaLnBrk="1" hangingPunct="1"/>
              <a:t>96</a:t>
            </a:fld>
            <a:endParaRPr lang="en-GB"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781D18A9-C2BF-4F86-9FC9-E4202B7E8390}" type="slidenum">
              <a:rPr lang="en-GB" altLang="en-US" sz="1200"/>
              <a:pPr eaLnBrk="1" hangingPunct="1"/>
              <a:t>97</a:t>
            </a:fld>
            <a:endParaRPr lang="en-GB" alt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608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4B00E95E-E7DD-465F-A8EF-8B40533D467A}" type="slidenum">
              <a:rPr lang="en-GB" altLang="en-US" sz="1200"/>
              <a:pPr algn="r" eaLnBrk="1" hangingPunct="1"/>
              <a:t>98</a:t>
            </a:fld>
            <a:endParaRPr lang="en-GB" altLang="en-U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5D33E8AC-BFAF-485B-AE36-3E0409D72CBA}" type="slidenum">
              <a:rPr lang="en-GB" altLang="en-US" sz="1200"/>
              <a:pPr eaLnBrk="1" hangingPunct="1"/>
              <a:t>99</a:t>
            </a:fld>
            <a:endParaRPr lang="en-GB" altLang="en-U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8132"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2735158A-A3ED-48AA-A52A-717C65AB0F5D}" type="slidenum">
              <a:rPr lang="en-GB" altLang="en-US" sz="1200"/>
              <a:pPr algn="r" eaLnBrk="1" hangingPunct="1"/>
              <a:t>100</a:t>
            </a:fld>
            <a:endParaRPr lang="en-GB" altLang="en-US" sz="12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2228"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B54226AE-E8B5-426A-949A-585996AA494A}" type="slidenum">
              <a:rPr lang="en-GB" altLang="en-US" sz="1200"/>
              <a:pPr algn="r" eaLnBrk="1" hangingPunct="1"/>
              <a:t>101</a:t>
            </a:fld>
            <a:endParaRPr lang="en-GB" altLang="en-US" sz="120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427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11E66627-A31D-413A-A7A0-E24F571B53C0}" type="slidenum">
              <a:rPr lang="en-GB" altLang="en-US" sz="1200"/>
              <a:pPr algn="r" eaLnBrk="1" hangingPunct="1"/>
              <a:t>102</a:t>
            </a:fld>
            <a:endParaRPr lang="en-GB" altLang="en-US" sz="12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632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47061EBD-A200-4A82-A451-81B39F67FF1C}" type="slidenum">
              <a:rPr lang="en-GB" altLang="en-US" sz="1200"/>
              <a:pPr algn="r" eaLnBrk="1" hangingPunct="1"/>
              <a:t>103</a:t>
            </a:fld>
            <a:endParaRPr lang="en-GB" altLang="en-US" sz="120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fld id="{4EE95FA5-7BC0-45D3-B684-4794150511F0}" type="slidenum">
              <a:rPr lang="en-GB" altLang="en-US" sz="1200"/>
              <a:pPr eaLnBrk="1" hangingPunct="1"/>
              <a:t>104</a:t>
            </a:fld>
            <a:endParaRPr lang="en-GB" altLang="en-US" sz="120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smtClean="0"/>
          </a:p>
        </p:txBody>
      </p:sp>
      <p:sp>
        <p:nvSpPr>
          <p:cNvPr id="20484"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465B69BC-4E32-49EC-845B-5A45CFA73779}" type="slidenum">
              <a:rPr lang="en-US" altLang="en-US" sz="1200">
                <a:latin typeface="Calibri" pitchFamily="34" charset="0"/>
              </a:rPr>
              <a:pPr algn="r" eaLnBrk="1" hangingPunct="1"/>
              <a:t>106</a:t>
            </a:fld>
            <a:endParaRPr lang="en-US" altLang="en-US"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
        <p:nvSpPr>
          <p:cNvPr id="4608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93C6F004-AC41-42EB-8E84-4AFAC7071BA2}" type="slidenum">
              <a:rPr lang="en-GB" altLang="en-US" sz="1200"/>
              <a:pPr algn="r" eaLnBrk="1" hangingPunct="1"/>
              <a:t>107</a:t>
            </a:fld>
            <a:endParaRPr lang="en-GB" altLang="en-US" sz="12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120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642962B6-7FBF-40F3-B224-596F4F6F097B}" type="slidenum">
              <a:rPr lang="en-GB" altLang="en-US" sz="1200"/>
              <a:pPr algn="r" eaLnBrk="1" hangingPunct="1"/>
              <a:t>108</a:t>
            </a:fld>
            <a:endParaRPr lang="en-GB" altLang="en-US" sz="120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3252"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34A67EBD-A143-4BF6-96A5-3169C83B0D41}" type="slidenum">
              <a:rPr lang="en-GB" altLang="en-US" sz="1200"/>
              <a:pPr algn="r" eaLnBrk="1" hangingPunct="1"/>
              <a:t>110</a:t>
            </a:fld>
            <a:endParaRPr lang="en-GB" altLang="en-US" sz="12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915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7425CB9A-6BD5-4FB0-810E-A9CE8D219255}" type="slidenum">
              <a:rPr lang="en-GB" altLang="en-US" sz="1200"/>
              <a:pPr algn="r" eaLnBrk="1" hangingPunct="1"/>
              <a:t>111</a:t>
            </a:fld>
            <a:endParaRPr lang="en-GB" altLang="en-US" sz="12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67588"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987BF15C-1D63-4E5F-8C3D-FB84AC392182}" type="slidenum">
              <a:rPr lang="en-GB" altLang="en-US" sz="1200"/>
              <a:pPr algn="r" eaLnBrk="1" hangingPunct="1"/>
              <a:t>114</a:t>
            </a:fld>
            <a:endParaRPr lang="en-GB" altLang="en-US" sz="12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smtClean="0"/>
          </a:p>
        </p:txBody>
      </p:sp>
      <p:sp>
        <p:nvSpPr>
          <p:cNvPr id="20484"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ED899C30-DE8C-4F82-A33A-56B68485D394}" type="slidenum">
              <a:rPr lang="en-US" altLang="en-US" sz="1200">
                <a:latin typeface="Calibri" pitchFamily="34" charset="0"/>
              </a:rPr>
              <a:pPr algn="r" eaLnBrk="1" hangingPunct="1"/>
              <a:t>116</a:t>
            </a:fld>
            <a:endParaRPr lang="en-US" altLang="en-US" sz="1200">
              <a:latin typeface="Calibri"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p>
        </p:txBody>
      </p:sp>
      <p:sp>
        <p:nvSpPr>
          <p:cNvPr id="4608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6835C01F-2131-4459-BAFD-63EECF8A5357}" type="slidenum">
              <a:rPr lang="en-GB" altLang="en-US" sz="1200"/>
              <a:pPr algn="r" eaLnBrk="1" hangingPunct="1"/>
              <a:t>117</a:t>
            </a:fld>
            <a:endParaRPr lang="en-GB" altLang="en-US" sz="12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3252"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DAC38886-B37D-4C73-98F8-A44CD97DBBF0}" type="slidenum">
              <a:rPr lang="en-GB" altLang="en-US" sz="1200"/>
              <a:pPr algn="r" eaLnBrk="1" hangingPunct="1"/>
              <a:t>119</a:t>
            </a:fld>
            <a:endParaRPr lang="en-GB" altLang="en-US" sz="12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67588"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8F90DE9C-11FB-40DC-8852-BC6E88B67AA1}" type="slidenum">
              <a:rPr lang="en-GB" altLang="en-US" sz="1200"/>
              <a:pPr algn="r" eaLnBrk="1" hangingPunct="1"/>
              <a:t>122</a:t>
            </a:fld>
            <a:endParaRPr lang="en-GB" altLang="en-US" sz="12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7475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r" eaLnBrk="1" hangingPunct="1"/>
            <a:fld id="{AEC4178D-C4E9-4386-A735-4C2242F633A6}" type="slidenum">
              <a:rPr lang="en-GB" altLang="en-US" sz="1200"/>
              <a:pPr algn="r" eaLnBrk="1" hangingPunct="1"/>
              <a:t>123</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352800" y="2133600"/>
            <a:ext cx="5105400" cy="1066800"/>
          </a:xfrm>
        </p:spPr>
        <p:txBody>
          <a:bodyPr>
            <a:normAutofit/>
          </a:bodyPr>
          <a:lstStyle>
            <a:lvl1pPr algn="ctr">
              <a:defRPr sz="4400" baseline="0">
                <a:solidFill>
                  <a:schemeClr val="tx1">
                    <a:lumMod val="85000"/>
                    <a:lumOff val="15000"/>
                  </a:schemeClr>
                </a:solidFill>
              </a:defRPr>
            </a:lvl1pPr>
          </a:lstStyle>
          <a:p>
            <a:r>
              <a:rPr lang="en-US" dirty="0" smtClean="0"/>
              <a:t>Your Master Title</a:t>
            </a:r>
            <a:endParaRPr lang="en-US" dirty="0"/>
          </a:p>
        </p:txBody>
      </p:sp>
      <p:sp>
        <p:nvSpPr>
          <p:cNvPr id="3" name="Subtitle 2"/>
          <p:cNvSpPr>
            <a:spLocks noGrp="1"/>
          </p:cNvSpPr>
          <p:nvPr>
            <p:ph type="subTitle" idx="1"/>
          </p:nvPr>
        </p:nvSpPr>
        <p:spPr>
          <a:xfrm>
            <a:off x="3429000" y="3200400"/>
            <a:ext cx="4953000" cy="914400"/>
          </a:xfrm>
        </p:spPr>
        <p:txBody>
          <a:bodyPr>
            <a:normAutofit/>
          </a:bodyPr>
          <a:lstStyle>
            <a:lvl1pPr marL="0" indent="0" algn="ctr">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48130"/>
            <a:ext cx="8229600" cy="1143000"/>
          </a:xfrm>
        </p:spPr>
        <p:txBody>
          <a:bodyPr>
            <a:normAutofit/>
          </a:bodyPr>
          <a:lstStyle>
            <a:lvl1pPr algn="l">
              <a:defRPr sz="360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8965" y="1443835"/>
            <a:ext cx="8229600" cy="4525963"/>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17900" y="274638"/>
            <a:ext cx="6710784" cy="1143000"/>
          </a:xfrm>
        </p:spPr>
        <p:txBody>
          <a:bodyPr>
            <a:normAutofit/>
          </a:bodyPr>
          <a:lstStyle>
            <a:lvl1pPr algn="l">
              <a:defRPr sz="360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1517900" y="1443836"/>
            <a:ext cx="6710784" cy="4275740"/>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395787"/>
            <a:ext cx="7772400" cy="1362075"/>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2895600"/>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7/6/2015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148130"/>
            <a:ext cx="8229600" cy="1143000"/>
          </a:xfrm>
        </p:spPr>
        <p:txBody>
          <a:bodyPr>
            <a:normAutofit/>
          </a:bodyPr>
          <a:lstStyle>
            <a:lvl1pPr algn="l">
              <a:defRPr sz="360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443835"/>
            <a:ext cx="4040188" cy="639762"/>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073697"/>
            <a:ext cx="4040188"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443835"/>
            <a:ext cx="4041775" cy="639762"/>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073697"/>
            <a:ext cx="4041775"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7/6/2015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7/6/2015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7/6/2015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solidFill>
                  <a:schemeClr val="tx1">
                    <a:lumMod val="75000"/>
                    <a:lumOff val="25000"/>
                  </a:schemeClr>
                </a:solidFill>
              </a:defRPr>
            </a:lvl1pPr>
            <a:lvl2pPr>
              <a:defRPr sz="2800">
                <a:solidFill>
                  <a:schemeClr val="tx1">
                    <a:lumMod val="75000"/>
                    <a:lumOff val="25000"/>
                  </a:schemeClr>
                </a:solidFill>
              </a:defRPr>
            </a:lvl2pPr>
            <a:lvl3pPr>
              <a:defRPr sz="24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23850" y="908050"/>
            <a:ext cx="8496300" cy="649288"/>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323850" y="1700213"/>
            <a:ext cx="417195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00213"/>
            <a:ext cx="417195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323850" y="3833813"/>
            <a:ext cx="417195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3833813"/>
            <a:ext cx="417195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685800" y="6248400"/>
            <a:ext cx="1905000" cy="457200"/>
          </a:xfrm>
        </p:spPr>
        <p:txBody>
          <a:bodyPr/>
          <a:lstStyle>
            <a:lvl1pPr>
              <a:defRPr/>
            </a:lvl1pPr>
          </a:lstStyle>
          <a:p>
            <a:endParaRPr lang="en-GB" altLang="en-US"/>
          </a:p>
        </p:txBody>
      </p:sp>
      <p:sp>
        <p:nvSpPr>
          <p:cNvPr id="8" name="Footer Placeholder 7"/>
          <p:cNvSpPr>
            <a:spLocks noGrp="1"/>
          </p:cNvSpPr>
          <p:nvPr>
            <p:ph type="ftr" sz="quarter" idx="11"/>
          </p:nvPr>
        </p:nvSpPr>
        <p:spPr>
          <a:xfrm>
            <a:off x="3124200" y="6248400"/>
            <a:ext cx="2895600" cy="457200"/>
          </a:xfrm>
        </p:spPr>
        <p:txBody>
          <a:bodyPr/>
          <a:lstStyle>
            <a:lvl1pPr>
              <a:defRPr/>
            </a:lvl1pPr>
          </a:lstStyle>
          <a:p>
            <a:endParaRPr lang="en-GB" altLang="en-US"/>
          </a:p>
        </p:txBody>
      </p:sp>
      <p:sp>
        <p:nvSpPr>
          <p:cNvPr id="9" name="Slide Number Placeholder 8"/>
          <p:cNvSpPr>
            <a:spLocks noGrp="1"/>
          </p:cNvSpPr>
          <p:nvPr>
            <p:ph type="sldNum" sz="quarter" idx="12"/>
          </p:nvPr>
        </p:nvSpPr>
        <p:spPr>
          <a:xfrm>
            <a:off x="6877050" y="6308725"/>
            <a:ext cx="1905000" cy="457200"/>
          </a:xfrm>
        </p:spPr>
        <p:txBody>
          <a:bodyPr/>
          <a:lstStyle>
            <a:lvl1pPr>
              <a:defRPr/>
            </a:lvl1pPr>
          </a:lstStyle>
          <a:p>
            <a:fld id="{E6ED744A-1E8D-47F1-9AA1-046A53C079CE}" type="slidenum">
              <a:rPr lang="en-GB" altLang="en-US"/>
              <a:pPr/>
              <a:t>‹#›</a:t>
            </a:fld>
            <a:endParaRPr lang="en-GB" altLang="en-US"/>
          </a:p>
        </p:txBody>
      </p:sp>
    </p:spTree>
    <p:extLst>
      <p:ext uri="{BB962C8B-B14F-4D97-AF65-F5344CB8AC3E}">
        <p14:creationId xmlns:p14="http://schemas.microsoft.com/office/powerpoint/2010/main" val="30166234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323850" y="1700213"/>
            <a:ext cx="41719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GB" altLang="en-US"/>
          </a:p>
        </p:txBody>
      </p:sp>
      <p:sp>
        <p:nvSpPr>
          <p:cNvPr id="7" name="Slide Number Placeholder 6"/>
          <p:cNvSpPr>
            <a:spLocks noGrp="1"/>
          </p:cNvSpPr>
          <p:nvPr>
            <p:ph type="sldNum" sz="quarter" idx="12"/>
          </p:nvPr>
        </p:nvSpPr>
        <p:spPr>
          <a:xfrm>
            <a:off x="6877050" y="6308725"/>
            <a:ext cx="1905000" cy="457200"/>
          </a:xfrm>
        </p:spPr>
        <p:txBody>
          <a:bodyPr/>
          <a:lstStyle>
            <a:lvl1pPr>
              <a:defRPr/>
            </a:lvl1pPr>
          </a:lstStyle>
          <a:p>
            <a:fld id="{2D594A8E-7082-4E7A-A561-C99FABF76E11}" type="slidenum">
              <a:rPr lang="en-GB" altLang="en-US"/>
              <a:pPr/>
              <a:t>‹#›</a:t>
            </a:fld>
            <a:endParaRPr lang="en-GB" altLang="en-US"/>
          </a:p>
        </p:txBody>
      </p:sp>
    </p:spTree>
    <p:extLst>
      <p:ext uri="{BB962C8B-B14F-4D97-AF65-F5344CB8AC3E}">
        <p14:creationId xmlns:p14="http://schemas.microsoft.com/office/powerpoint/2010/main" val="246508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323850" y="1700213"/>
            <a:ext cx="8496300" cy="4114800"/>
          </a:xfrm>
        </p:spPr>
        <p:txBody>
          <a:bodyPr/>
          <a:lstStyle/>
          <a:p>
            <a:endParaRPr lang="en-GB"/>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GB" alt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GB" altLang="en-US"/>
          </a:p>
        </p:txBody>
      </p:sp>
      <p:sp>
        <p:nvSpPr>
          <p:cNvPr id="6" name="Slide Number Placeholder 5"/>
          <p:cNvSpPr>
            <a:spLocks noGrp="1"/>
          </p:cNvSpPr>
          <p:nvPr>
            <p:ph type="sldNum" sz="quarter" idx="12"/>
          </p:nvPr>
        </p:nvSpPr>
        <p:spPr>
          <a:xfrm>
            <a:off x="6877050" y="6308725"/>
            <a:ext cx="1905000" cy="457200"/>
          </a:xfrm>
        </p:spPr>
        <p:txBody>
          <a:bodyPr/>
          <a:lstStyle>
            <a:lvl1pPr>
              <a:defRPr/>
            </a:lvl1pPr>
          </a:lstStyle>
          <a:p>
            <a:fld id="{1AC6105A-FF1D-4826-B485-295FD7FC201B}" type="slidenum">
              <a:rPr lang="en-GB" altLang="en-US"/>
              <a:pPr/>
              <a:t>‹#›</a:t>
            </a:fld>
            <a:endParaRPr lang="en-GB" altLang="en-US"/>
          </a:p>
        </p:txBody>
      </p:sp>
    </p:spTree>
    <p:extLst>
      <p:ext uri="{BB962C8B-B14F-4D97-AF65-F5344CB8AC3E}">
        <p14:creationId xmlns:p14="http://schemas.microsoft.com/office/powerpoint/2010/main" val="108217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7/6/2015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1" r:id="rId13"/>
    <p:sldLayoutId id="2147483662" r:id="rId14"/>
    <p:sldLayoutId id="2147483663" r:id="rId15"/>
  </p:sldLayoutIdLst>
  <p:txStyles>
    <p:titleStyle>
      <a:lvl1pPr algn="ctr" defTabSz="914400" rtl="0" eaLnBrk="1" latinLnBrk="0" hangingPunct="1">
        <a:spcBef>
          <a:spcPct val="0"/>
        </a:spcBef>
        <a:buNone/>
        <a:defRPr sz="4400" b="1" kern="1200">
          <a:solidFill>
            <a:schemeClr val="tx1">
              <a:lumMod val="85000"/>
              <a:lumOff val="15000"/>
            </a:schemeClr>
          </a:solidFill>
          <a:effectLst>
            <a:outerShdw blurRad="38100" dist="38100" dir="2700000" algn="tl">
              <a:srgbClr val="000000">
                <a:alpha val="43137"/>
              </a:srgbClr>
            </a:outerShdw>
          </a:effectLst>
          <a:latin typeface="Microsoft New Tai Lue" pitchFamily="34" charset="0"/>
          <a:ea typeface="Microsoft Himalaya" pitchFamily="2" charset="0"/>
          <a:cs typeface="Microsoft New Tai Lue" pitchFamily="34" charset="0"/>
        </a:defRPr>
      </a:lvl1pPr>
    </p:titleStyle>
    <p:bodyStyle>
      <a:lvl1pPr marL="342900" indent="-342900" algn="l" defTabSz="914400" rtl="0" eaLnBrk="1" latinLnBrk="0" hangingPunct="1">
        <a:spcBef>
          <a:spcPct val="20000"/>
        </a:spcBef>
        <a:buFont typeface="Arial" pitchFamily="34" charset="0"/>
        <a:buChar char="•"/>
        <a:defRPr sz="2800" kern="1200">
          <a:solidFill>
            <a:schemeClr val="tx1">
              <a:lumMod val="75000"/>
              <a:lumOff val="25000"/>
            </a:schemeClr>
          </a:solidFill>
          <a:latin typeface="Microsoft New Tai Lue" pitchFamily="34" charset="0"/>
          <a:ea typeface="+mn-ea"/>
          <a:cs typeface="Microsoft New Tai Lue" pitchFamily="34" charset="0"/>
        </a:defRPr>
      </a:lvl1pPr>
      <a:lvl2pPr marL="742950" indent="-285750" algn="l" defTabSz="914400" rtl="0" eaLnBrk="1" latinLnBrk="0" hangingPunct="1">
        <a:spcBef>
          <a:spcPct val="20000"/>
        </a:spcBef>
        <a:buFont typeface="Arial" pitchFamily="34" charset="0"/>
        <a:buChar char="–"/>
        <a:defRPr sz="2400" kern="1200">
          <a:solidFill>
            <a:schemeClr val="tx1">
              <a:lumMod val="75000"/>
              <a:lumOff val="25000"/>
            </a:schemeClr>
          </a:solidFill>
          <a:latin typeface="Microsoft New Tai Lue" pitchFamily="34" charset="0"/>
          <a:ea typeface="+mn-ea"/>
          <a:cs typeface="Microsoft New Tai Lue" pitchFamily="34" charset="0"/>
        </a:defRPr>
      </a:lvl2pPr>
      <a:lvl3pPr marL="1143000" indent="-228600" algn="l" defTabSz="914400" rtl="0" eaLnBrk="1" latinLnBrk="0" hangingPunct="1">
        <a:spcBef>
          <a:spcPct val="20000"/>
        </a:spcBef>
        <a:buFont typeface="Arial" pitchFamily="34" charset="0"/>
        <a:buChar char="•"/>
        <a:defRPr sz="2000" kern="1200">
          <a:solidFill>
            <a:schemeClr val="tx1">
              <a:lumMod val="75000"/>
              <a:lumOff val="25000"/>
            </a:schemeClr>
          </a:solidFill>
          <a:latin typeface="Microsoft New Tai Lue" pitchFamily="34" charset="0"/>
          <a:ea typeface="+mn-ea"/>
          <a:cs typeface="Microsoft New Tai Lue" pitchFamily="34" charset="0"/>
        </a:defRPr>
      </a:lvl3pPr>
      <a:lvl4pPr marL="1600200" indent="-228600" algn="l" defTabSz="914400" rtl="0" eaLnBrk="1" latinLnBrk="0" hangingPunct="1">
        <a:spcBef>
          <a:spcPct val="20000"/>
        </a:spcBef>
        <a:buFont typeface="Arial" pitchFamily="34" charset="0"/>
        <a:buChar char="–"/>
        <a:defRPr sz="1800" kern="1200">
          <a:solidFill>
            <a:schemeClr val="tx1">
              <a:lumMod val="75000"/>
              <a:lumOff val="25000"/>
            </a:schemeClr>
          </a:solidFill>
          <a:latin typeface="Microsoft New Tai Lue" pitchFamily="34" charset="0"/>
          <a:ea typeface="+mn-ea"/>
          <a:cs typeface="Microsoft New Tai Lue" pitchFamily="34" charset="0"/>
        </a:defRPr>
      </a:lvl4pPr>
      <a:lvl5pPr marL="2057400" indent="-228600" algn="l" defTabSz="914400" rtl="0" eaLnBrk="1" latinLnBrk="0" hangingPunct="1">
        <a:spcBef>
          <a:spcPct val="20000"/>
        </a:spcBef>
        <a:buFont typeface="Arial" pitchFamily="34" charset="0"/>
        <a:buChar char="»"/>
        <a:defRPr sz="1800" kern="1200">
          <a:solidFill>
            <a:schemeClr val="tx1">
              <a:lumMod val="75000"/>
              <a:lumOff val="25000"/>
            </a:schemeClr>
          </a:solidFill>
          <a:latin typeface="Microsoft New Tai Lue" pitchFamily="34" charset="0"/>
          <a:ea typeface="+mn-ea"/>
          <a:cs typeface="Microsoft New Tai Lue"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is.gd/maths4bi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7.wmf"/></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cpdday/standard%20form.docx"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2.xml"/><Relationship Id="rId1" Type="http://schemas.openxmlformats.org/officeDocument/2006/relationships/vmlDrawing" Target="../drawings/vmlDrawing2.vml"/><Relationship Id="rId5" Type="http://schemas.openxmlformats.org/officeDocument/2006/relationships/image" Target="../media/image15.png"/><Relationship Id="rId4" Type="http://schemas.openxmlformats.org/officeDocument/2006/relationships/notesSlide" Target="../notesSlides/notesSlide2.xml"/></Relationships>
</file>

<file path=ppt/slides/_rels/slide21.xml.rels><?xml version="1.0" encoding="UTF-8" standalone="yes"?>
<Relationships xmlns="http://schemas.openxmlformats.org/package/2006/relationships"><Relationship Id="rId3" Type="http://schemas.openxmlformats.org/officeDocument/2006/relationships/hyperlink" Target="cpdday/Exponential%20growth.xls" TargetMode="External"/><Relationship Id="rId2" Type="http://schemas.openxmlformats.org/officeDocument/2006/relationships/hyperlink" Target="../../../../../../../../../home/windows/re1o07/mydocuments/24%20week/Presentations/Logarithms/Exponential%20growth.xl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hyperlink" Target="../../../../../../../../../home/windows/re1o07/mydocuments/24%20week/Presentations/Logarithms/Exponential%20graphs.agg" TargetMode="External"/><Relationship Id="rId1" Type="http://schemas.openxmlformats.org/officeDocument/2006/relationships/slideLayout" Target="../slideLayouts/slideLayout15.xml"/><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cpdday/SARS.xls" TargetMode="Externa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cpdday/Exponential%20growth.xls" TargetMode="External"/><Relationship Id="rId2" Type="http://schemas.openxmlformats.org/officeDocument/2006/relationships/hyperlink" Target="../../../../../../../../../home/windows/re1o07/mydocuments/24%20week/Presentations/Logarithms/Exponential%20growth.xl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https://www.desmos.com/calculator/auubsaje" TargetMode="External"/><Relationship Id="rId5" Type="http://schemas.openxmlformats.org/officeDocument/2006/relationships/oleObject" Target="../embeddings/oleObject2.bin"/><Relationship Id="rId4" Type="http://schemas.openxmlformats.org/officeDocument/2006/relationships/image" Target="../media/image19.wmf"/></Relationships>
</file>

<file path=ppt/slides/_rels/slide29.xml.rels><?xml version="1.0" encoding="UTF-8" standalone="yes"?>
<Relationships xmlns="http://schemas.openxmlformats.org/package/2006/relationships"><Relationship Id="rId3" Type="http://schemas.openxmlformats.org/officeDocument/2006/relationships/hyperlink" Target="cpdday/expgrowthdecay_practice.doc" TargetMode="External"/><Relationship Id="rId2" Type="http://schemas.openxmlformats.org/officeDocument/2006/relationships/hyperlink" Target="cpdday/expgrowthdecay_worksheet.doc" TargetMode="External"/><Relationship Id="rId1" Type="http://schemas.openxmlformats.org/officeDocument/2006/relationships/slideLayout" Target="../slideLayouts/slideLayout2.xml"/><Relationship Id="rId4" Type="http://schemas.openxmlformats.org/officeDocument/2006/relationships/hyperlink" Target="cpdday/expgrowthdecay_practice_answers.doc" TargetMode="Externa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20.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hyperlink" Target="http://www.bbc.co.uk/education/asguru" TargetMode="Externa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emf"/><Relationship Id="rId2" Type="http://schemas.openxmlformats.org/officeDocument/2006/relationships/slideLayout" Target="../slideLayouts/slideLayout8.xml"/><Relationship Id="rId1" Type="http://schemas.openxmlformats.org/officeDocument/2006/relationships/vmlDrawing" Target="../drawings/vmlDrawing5.vml"/><Relationship Id="rId6" Type="http://schemas.openxmlformats.org/officeDocument/2006/relationships/oleObject" Target="../embeddings/oleObject5.bin"/><Relationship Id="rId5" Type="http://schemas.openxmlformats.org/officeDocument/2006/relationships/image" Target="../media/image27.emf"/><Relationship Id="rId4" Type="http://schemas.openxmlformats.org/officeDocument/2006/relationships/oleObject" Target="../embeddings/oleObject4.bin"/></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1.emf"/><Relationship Id="rId2" Type="http://schemas.openxmlformats.org/officeDocument/2006/relationships/slideLayout" Target="../slideLayouts/slideLayout8.xml"/><Relationship Id="rId1" Type="http://schemas.openxmlformats.org/officeDocument/2006/relationships/vmlDrawing" Target="../drawings/vmlDrawing6.vml"/><Relationship Id="rId6" Type="http://schemas.openxmlformats.org/officeDocument/2006/relationships/oleObject" Target="../embeddings/oleObject7.bin"/><Relationship Id="rId5" Type="http://schemas.openxmlformats.org/officeDocument/2006/relationships/image" Target="../media/image30.emf"/><Relationship Id="rId4" Type="http://schemas.openxmlformats.org/officeDocument/2006/relationships/oleObject" Target="../embeddings/oleObject6.bin"/></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4.emf"/><Relationship Id="rId2" Type="http://schemas.openxmlformats.org/officeDocument/2006/relationships/slideLayout" Target="../slideLayouts/slideLayout8.xml"/><Relationship Id="rId1" Type="http://schemas.openxmlformats.org/officeDocument/2006/relationships/vmlDrawing" Target="../drawings/vmlDrawing7.vml"/><Relationship Id="rId6" Type="http://schemas.openxmlformats.org/officeDocument/2006/relationships/oleObject" Target="../embeddings/oleObject9.bin"/><Relationship Id="rId5" Type="http://schemas.openxmlformats.org/officeDocument/2006/relationships/image" Target="../media/image33.emf"/><Relationship Id="rId4" Type="http://schemas.openxmlformats.org/officeDocument/2006/relationships/oleObject" Target="../embeddings/oleObject8.bin"/></Relationships>
</file>

<file path=ppt/slides/_rels/slide49.xml.rels><?xml version="1.0" encoding="UTF-8" standalone="yes"?>
<Relationships xmlns="http://schemas.openxmlformats.org/package/2006/relationships"><Relationship Id="rId8" Type="http://schemas.openxmlformats.org/officeDocument/2006/relationships/image" Target="../media/image38.emf"/><Relationship Id="rId13" Type="http://schemas.openxmlformats.org/officeDocument/2006/relationships/oleObject" Target="../embeddings/oleObject15.bin"/><Relationship Id="rId18" Type="http://schemas.openxmlformats.org/officeDocument/2006/relationships/image" Target="../media/image43.emf"/><Relationship Id="rId26" Type="http://schemas.openxmlformats.org/officeDocument/2006/relationships/image" Target="../media/image47.emf"/><Relationship Id="rId3" Type="http://schemas.openxmlformats.org/officeDocument/2006/relationships/oleObject" Target="../embeddings/oleObject10.bin"/><Relationship Id="rId21" Type="http://schemas.openxmlformats.org/officeDocument/2006/relationships/oleObject" Target="../embeddings/oleObject19.bin"/><Relationship Id="rId7" Type="http://schemas.openxmlformats.org/officeDocument/2006/relationships/oleObject" Target="../embeddings/oleObject12.bin"/><Relationship Id="rId12" Type="http://schemas.openxmlformats.org/officeDocument/2006/relationships/image" Target="../media/image40.wmf"/><Relationship Id="rId17" Type="http://schemas.openxmlformats.org/officeDocument/2006/relationships/oleObject" Target="../embeddings/oleObject17.bin"/><Relationship Id="rId25" Type="http://schemas.openxmlformats.org/officeDocument/2006/relationships/oleObject" Target="../embeddings/oleObject21.bin"/><Relationship Id="rId2" Type="http://schemas.openxmlformats.org/officeDocument/2006/relationships/slideLayout" Target="../slideLayouts/slideLayout8.xml"/><Relationship Id="rId16" Type="http://schemas.openxmlformats.org/officeDocument/2006/relationships/image" Target="../media/image42.emf"/><Relationship Id="rId20" Type="http://schemas.openxmlformats.org/officeDocument/2006/relationships/image" Target="../media/image44.wmf"/><Relationship Id="rId1" Type="http://schemas.openxmlformats.org/officeDocument/2006/relationships/vmlDrawing" Target="../drawings/vmlDrawing8.vml"/><Relationship Id="rId6" Type="http://schemas.openxmlformats.org/officeDocument/2006/relationships/image" Target="../media/image37.emf"/><Relationship Id="rId11" Type="http://schemas.openxmlformats.org/officeDocument/2006/relationships/oleObject" Target="../embeddings/oleObject14.bin"/><Relationship Id="rId24" Type="http://schemas.openxmlformats.org/officeDocument/2006/relationships/image" Target="../media/image46.emf"/><Relationship Id="rId5" Type="http://schemas.openxmlformats.org/officeDocument/2006/relationships/oleObject" Target="../embeddings/oleObject11.bin"/><Relationship Id="rId15" Type="http://schemas.openxmlformats.org/officeDocument/2006/relationships/oleObject" Target="../embeddings/oleObject16.bin"/><Relationship Id="rId23" Type="http://schemas.openxmlformats.org/officeDocument/2006/relationships/oleObject" Target="../embeddings/oleObject20.bin"/><Relationship Id="rId10" Type="http://schemas.openxmlformats.org/officeDocument/2006/relationships/image" Target="../media/image39.emf"/><Relationship Id="rId19" Type="http://schemas.openxmlformats.org/officeDocument/2006/relationships/oleObject" Target="../embeddings/oleObject18.bin"/><Relationship Id="rId4" Type="http://schemas.openxmlformats.org/officeDocument/2006/relationships/image" Target="../media/image36.wmf"/><Relationship Id="rId9" Type="http://schemas.openxmlformats.org/officeDocument/2006/relationships/oleObject" Target="../embeddings/oleObject13.bin"/><Relationship Id="rId14" Type="http://schemas.openxmlformats.org/officeDocument/2006/relationships/image" Target="../media/image41.emf"/><Relationship Id="rId22" Type="http://schemas.openxmlformats.org/officeDocument/2006/relationships/image" Target="../media/image45.emf"/></Relationships>
</file>

<file path=ppt/slides/_rels/slide5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 Target="slide53.xml"/><Relationship Id="rId7" Type="http://schemas.openxmlformats.org/officeDocument/2006/relationships/slide" Target="slide91.xml"/><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slide" Target="slide115.xml"/><Relationship Id="rId5" Type="http://schemas.openxmlformats.org/officeDocument/2006/relationships/slide" Target="slide105.xml"/><Relationship Id="rId4" Type="http://schemas.openxmlformats.org/officeDocument/2006/relationships/slide" Target="slide7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4.jpe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9.jpeg"/></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4.xml"/><Relationship Id="rId1" Type="http://schemas.openxmlformats.org/officeDocument/2006/relationships/slideLayout" Target="../slideLayouts/slideLayout8.xml"/><Relationship Id="rId4" Type="http://schemas.openxmlformats.org/officeDocument/2006/relationships/image" Target="../media/image56.jpeg"/></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4.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11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11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123.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8.xml"/><Relationship Id="rId1" Type="http://schemas.openxmlformats.org/officeDocument/2006/relationships/vmlDrawing" Target="../drawings/vmlDrawing9.vml"/><Relationship Id="rId5" Type="http://schemas.openxmlformats.org/officeDocument/2006/relationships/image" Target="../media/image59.wmf"/><Relationship Id="rId4" Type="http://schemas.openxmlformats.org/officeDocument/2006/relationships/oleObject" Target="../embeddings/oleObject22.bin"/></Relationships>
</file>

<file path=ppt/slides/_rels/slide12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19872" y="980728"/>
            <a:ext cx="5105400" cy="1066800"/>
          </a:xfrm>
        </p:spPr>
        <p:txBody>
          <a:bodyPr/>
          <a:lstStyle/>
          <a:p>
            <a:r>
              <a:rPr lang="en-US" dirty="0" err="1" smtClean="0"/>
              <a:t>Maths</a:t>
            </a:r>
            <a:r>
              <a:rPr lang="en-US" dirty="0" smtClean="0"/>
              <a:t> for Biology</a:t>
            </a:r>
            <a:endParaRPr lang="en-US" dirty="0"/>
          </a:p>
        </p:txBody>
      </p:sp>
      <p:sp>
        <p:nvSpPr>
          <p:cNvPr id="6" name="Content Placeholder 2"/>
          <p:cNvSpPr txBox="1">
            <a:spLocks/>
          </p:cNvSpPr>
          <p:nvPr/>
        </p:nvSpPr>
        <p:spPr>
          <a:xfrm>
            <a:off x="4127748" y="2276305"/>
            <a:ext cx="4195043" cy="133709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2000" kern="1200">
                <a:solidFill>
                  <a:schemeClr val="tx1">
                    <a:lumMod val="75000"/>
                    <a:lumOff val="25000"/>
                  </a:schemeClr>
                </a:solidFill>
                <a:latin typeface="Microsoft New Tai Lue" pitchFamily="34" charset="0"/>
                <a:ea typeface="+mn-ea"/>
                <a:cs typeface="Microsoft New Tai Lue" pitchFamily="34" charset="0"/>
              </a:defRPr>
            </a:lvl1pPr>
            <a:lvl2pPr marL="457200" indent="0" algn="ctr" defTabSz="914400" rtl="0" eaLnBrk="1" latinLnBrk="0" hangingPunct="1">
              <a:spcBef>
                <a:spcPct val="20000"/>
              </a:spcBef>
              <a:buFont typeface="Arial" pitchFamily="34" charset="0"/>
              <a:buNone/>
              <a:defRPr sz="2400" kern="1200">
                <a:solidFill>
                  <a:schemeClr val="tx1">
                    <a:tint val="75000"/>
                  </a:schemeClr>
                </a:solidFill>
                <a:latin typeface="Microsoft New Tai Lue" pitchFamily="34" charset="0"/>
                <a:ea typeface="+mn-ea"/>
                <a:cs typeface="Microsoft New Tai Lue" pitchFamily="34" charset="0"/>
              </a:defRPr>
            </a:lvl2pPr>
            <a:lvl3pPr marL="914400" indent="0" algn="ctr" defTabSz="914400" rtl="0" eaLnBrk="1" latinLnBrk="0" hangingPunct="1">
              <a:spcBef>
                <a:spcPct val="20000"/>
              </a:spcBef>
              <a:buFont typeface="Arial" pitchFamily="34" charset="0"/>
              <a:buNone/>
              <a:defRPr sz="2000" kern="1200">
                <a:solidFill>
                  <a:schemeClr val="tx1">
                    <a:tint val="75000"/>
                  </a:schemeClr>
                </a:solidFill>
                <a:latin typeface="Microsoft New Tai Lue" pitchFamily="34" charset="0"/>
                <a:ea typeface="+mn-ea"/>
                <a:cs typeface="Microsoft New Tai Lue" pitchFamily="34" charset="0"/>
              </a:defRPr>
            </a:lvl3pPr>
            <a:lvl4pPr marL="1371600" indent="0" algn="ctr" defTabSz="914400" rtl="0" eaLnBrk="1" latinLnBrk="0" hangingPunct="1">
              <a:spcBef>
                <a:spcPct val="20000"/>
              </a:spcBef>
              <a:buFont typeface="Arial" pitchFamily="34" charset="0"/>
              <a:buNone/>
              <a:defRPr sz="1800" kern="1200">
                <a:solidFill>
                  <a:schemeClr val="tx1">
                    <a:tint val="75000"/>
                  </a:schemeClr>
                </a:solidFill>
                <a:latin typeface="Microsoft New Tai Lue" pitchFamily="34" charset="0"/>
                <a:ea typeface="+mn-ea"/>
                <a:cs typeface="Microsoft New Tai Lue" pitchFamily="34" charset="0"/>
              </a:defRPr>
            </a:lvl4pPr>
            <a:lvl5pPr marL="1828800" indent="0" algn="ctr" defTabSz="914400" rtl="0" eaLnBrk="1" latinLnBrk="0" hangingPunct="1">
              <a:spcBef>
                <a:spcPct val="20000"/>
              </a:spcBef>
              <a:buFont typeface="Arial" pitchFamily="34" charset="0"/>
              <a:buNone/>
              <a:defRPr sz="1800" kern="1200">
                <a:solidFill>
                  <a:schemeClr val="tx1">
                    <a:tint val="75000"/>
                  </a:schemeClr>
                </a:solidFill>
                <a:latin typeface="Microsoft New Tai Lue" pitchFamily="34" charset="0"/>
                <a:ea typeface="+mn-ea"/>
                <a:cs typeface="Microsoft New Tai Lue" pitchFamily="34" charset="0"/>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sz="2800" dirty="0" smtClean="0"/>
              <a:t>July </a:t>
            </a:r>
            <a:r>
              <a:rPr lang="en-GB" sz="2800" dirty="0" smtClean="0"/>
              <a:t>6</a:t>
            </a:r>
            <a:r>
              <a:rPr lang="en-GB" sz="2800" baseline="30000" dirty="0" smtClean="0"/>
              <a:t>th</a:t>
            </a:r>
            <a:r>
              <a:rPr lang="en-GB" sz="2800" dirty="0" smtClean="0"/>
              <a:t> </a:t>
            </a:r>
            <a:r>
              <a:rPr lang="en-GB" sz="2800" dirty="0" smtClean="0"/>
              <a:t>2015</a:t>
            </a:r>
          </a:p>
          <a:p>
            <a:endParaRPr lang="en-GB" sz="2800" dirty="0" smtClean="0"/>
          </a:p>
          <a:p>
            <a:r>
              <a:rPr lang="en-GB" sz="2800" dirty="0" smtClean="0"/>
              <a:t>Christian Bokhove</a:t>
            </a:r>
          </a:p>
          <a:p>
            <a:r>
              <a:rPr lang="en-GB" sz="2800" dirty="0" err="1" smtClean="0"/>
              <a:t>Carys</a:t>
            </a:r>
            <a:r>
              <a:rPr lang="en-GB" sz="2800" dirty="0" smtClean="0"/>
              <a:t> Hughes</a:t>
            </a:r>
          </a:p>
          <a:p>
            <a:r>
              <a:rPr lang="en-GB" sz="2800" dirty="0" smtClean="0"/>
              <a:t>Hilary Otter</a:t>
            </a:r>
          </a:p>
          <a:p>
            <a:r>
              <a:rPr lang="en-GB" sz="2800" dirty="0" smtClean="0"/>
              <a:t>Rebecca </a:t>
            </a:r>
            <a:r>
              <a:rPr lang="en-GB" sz="2800" dirty="0" err="1" smtClean="0"/>
              <a:t>D’Silva</a:t>
            </a:r>
            <a:endParaRPr lang="en-GB" sz="2800" dirty="0" smtClean="0"/>
          </a:p>
          <a:p>
            <a:r>
              <a:rPr lang="en-GB" sz="2800" dirty="0" smtClean="0"/>
              <a:t>Nicky Miller</a:t>
            </a:r>
          </a:p>
          <a:p>
            <a:endParaRPr lang="en-GB" sz="2800" dirty="0"/>
          </a:p>
        </p:txBody>
      </p:sp>
    </p:spTree>
    <p:extLst>
      <p:ext uri="{BB962C8B-B14F-4D97-AF65-F5344CB8AC3E}">
        <p14:creationId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this day</a:t>
            </a:r>
            <a:endParaRPr lang="en-GB" dirty="0"/>
          </a:p>
        </p:txBody>
      </p:sp>
      <p:sp>
        <p:nvSpPr>
          <p:cNvPr id="3" name="Content Placeholder 2"/>
          <p:cNvSpPr>
            <a:spLocks noGrp="1"/>
          </p:cNvSpPr>
          <p:nvPr>
            <p:ph idx="1"/>
          </p:nvPr>
        </p:nvSpPr>
        <p:spPr/>
        <p:txBody>
          <a:bodyPr/>
          <a:lstStyle/>
          <a:p>
            <a:r>
              <a:rPr lang="en-GB" dirty="0" smtClean="0"/>
              <a:t>Changes in the A level Biology curriculum</a:t>
            </a:r>
          </a:p>
          <a:p>
            <a:r>
              <a:rPr lang="en-GB" dirty="0" smtClean="0"/>
              <a:t>More maths</a:t>
            </a:r>
          </a:p>
          <a:p>
            <a:r>
              <a:rPr lang="en-GB" dirty="0" smtClean="0"/>
              <a:t>Maths used interdisciplinary</a:t>
            </a:r>
          </a:p>
          <a:p>
            <a:r>
              <a:rPr lang="en-GB" dirty="0" smtClean="0"/>
              <a:t>Principles</a:t>
            </a:r>
          </a:p>
          <a:p>
            <a:pPr lvl="1"/>
            <a:r>
              <a:rPr lang="en-GB" dirty="0" smtClean="0"/>
              <a:t>Instruction but also hands-on tasks</a:t>
            </a:r>
          </a:p>
          <a:p>
            <a:pPr lvl="1"/>
            <a:r>
              <a:rPr lang="en-GB" dirty="0" smtClean="0"/>
              <a:t>Collaborative, doing it together, ask questions</a:t>
            </a:r>
          </a:p>
          <a:p>
            <a:pPr lvl="1"/>
            <a:r>
              <a:rPr lang="en-GB" dirty="0" smtClean="0"/>
              <a:t>Want to customise the course to where you need support</a:t>
            </a:r>
            <a:endParaRPr lang="en-GB" dirty="0"/>
          </a:p>
        </p:txBody>
      </p:sp>
    </p:spTree>
    <p:extLst>
      <p:ext uri="{BB962C8B-B14F-4D97-AF65-F5344CB8AC3E}">
        <p14:creationId xmlns:p14="http://schemas.microsoft.com/office/powerpoint/2010/main" val="1889637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Web page with resources</a:t>
            </a:r>
            <a:endParaRPr lang="en-GB" dirty="0"/>
          </a:p>
        </p:txBody>
      </p:sp>
      <p:sp>
        <p:nvSpPr>
          <p:cNvPr id="3" name="Content Placeholder 2"/>
          <p:cNvSpPr>
            <a:spLocks noGrp="1"/>
          </p:cNvSpPr>
          <p:nvPr>
            <p:ph idx="1"/>
          </p:nvPr>
        </p:nvSpPr>
        <p:spPr/>
        <p:txBody>
          <a:bodyPr/>
          <a:lstStyle/>
          <a:p>
            <a:pPr marL="0" indent="0">
              <a:buNone/>
            </a:pPr>
            <a:r>
              <a:rPr lang="en-GB" dirty="0">
                <a:hlinkClick r:id="rId2"/>
              </a:rPr>
              <a:t>http://</a:t>
            </a:r>
            <a:r>
              <a:rPr lang="en-GB" dirty="0" smtClean="0">
                <a:hlinkClick r:id="rId2"/>
              </a:rPr>
              <a:t>is.gd/maths4bio</a:t>
            </a:r>
            <a:r>
              <a:rPr lang="en-GB" dirty="0" smtClean="0"/>
              <a:t> </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2082924"/>
            <a:ext cx="5834100" cy="4421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3560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Introductions</a:t>
            </a:r>
            <a:endParaRPr lang="en-GB" dirty="0"/>
          </a:p>
        </p:txBody>
      </p:sp>
      <p:sp>
        <p:nvSpPr>
          <p:cNvPr id="3" name="Content Placeholder 2"/>
          <p:cNvSpPr>
            <a:spLocks noGrp="1"/>
          </p:cNvSpPr>
          <p:nvPr>
            <p:ph idx="1"/>
          </p:nvPr>
        </p:nvSpPr>
        <p:spPr/>
        <p:txBody>
          <a:bodyPr/>
          <a:lstStyle/>
          <a:p>
            <a:r>
              <a:rPr lang="en-GB" dirty="0" smtClean="0"/>
              <a:t>Christian Bokhove</a:t>
            </a:r>
          </a:p>
          <a:p>
            <a:pPr lvl="1"/>
            <a:r>
              <a:rPr lang="en-GB" dirty="0" smtClean="0"/>
              <a:t>Lecturer in Mathematics Education</a:t>
            </a:r>
          </a:p>
          <a:p>
            <a:r>
              <a:rPr lang="en-GB" dirty="0" err="1" smtClean="0"/>
              <a:t>Carys</a:t>
            </a:r>
            <a:r>
              <a:rPr lang="en-GB" dirty="0" smtClean="0"/>
              <a:t> Hughes</a:t>
            </a:r>
          </a:p>
          <a:p>
            <a:r>
              <a:rPr lang="en-GB" dirty="0"/>
              <a:t>Hilary Otter</a:t>
            </a:r>
          </a:p>
          <a:p>
            <a:r>
              <a:rPr lang="en-GB" dirty="0"/>
              <a:t>Rebecca </a:t>
            </a:r>
            <a:r>
              <a:rPr lang="en-GB" dirty="0" err="1"/>
              <a:t>D’Silva</a:t>
            </a:r>
            <a:endParaRPr lang="en-GB" dirty="0"/>
          </a:p>
          <a:p>
            <a:r>
              <a:rPr lang="en-GB" dirty="0"/>
              <a:t>Nicky Miller</a:t>
            </a:r>
          </a:p>
          <a:p>
            <a:pPr marL="0" indent="0">
              <a:buNone/>
            </a:pPr>
            <a:endParaRPr lang="en-GB" dirty="0" smtClean="0"/>
          </a:p>
          <a:p>
            <a:endParaRPr lang="en-GB" dirty="0"/>
          </a:p>
        </p:txBody>
      </p:sp>
    </p:spTree>
    <p:extLst>
      <p:ext uri="{BB962C8B-B14F-4D97-AF65-F5344CB8AC3E}">
        <p14:creationId xmlns:p14="http://schemas.microsoft.com/office/powerpoint/2010/main" val="8158015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 of the day</a:t>
            </a:r>
            <a:endParaRPr lang="en-GB" dirty="0"/>
          </a:p>
        </p:txBody>
      </p:sp>
      <p:sp>
        <p:nvSpPr>
          <p:cNvPr id="3" name="Content Placeholder 2"/>
          <p:cNvSpPr>
            <a:spLocks noGrp="1"/>
          </p:cNvSpPr>
          <p:nvPr>
            <p:ph idx="1"/>
          </p:nvPr>
        </p:nvSpPr>
        <p:spPr/>
        <p:txBody>
          <a:bodyPr/>
          <a:lstStyle/>
          <a:p>
            <a:r>
              <a:rPr lang="en-GB" dirty="0" smtClean="0"/>
              <a:t>Update and strengthen knowledge on some topics for the new Biology A level curriculum;</a:t>
            </a:r>
          </a:p>
          <a:p>
            <a:pPr lvl="1"/>
            <a:r>
              <a:rPr lang="en-GB" dirty="0" smtClean="0"/>
              <a:t>Exponential growth and decay, logarithms</a:t>
            </a:r>
          </a:p>
          <a:p>
            <a:pPr lvl="1"/>
            <a:r>
              <a:rPr lang="en-GB" dirty="0" smtClean="0"/>
              <a:t>Statistical tests</a:t>
            </a:r>
          </a:p>
          <a:p>
            <a:r>
              <a:rPr lang="en-GB" dirty="0" smtClean="0"/>
              <a:t>Hear and discuss ideas for teaching them;</a:t>
            </a:r>
          </a:p>
          <a:p>
            <a:r>
              <a:rPr lang="en-GB" dirty="0" smtClean="0"/>
              <a:t>Want to hear your opinions for improvements;</a:t>
            </a:r>
          </a:p>
          <a:p>
            <a:r>
              <a:rPr lang="en-GB" dirty="0" smtClean="0"/>
              <a:t>You leave with:</a:t>
            </a:r>
          </a:p>
          <a:p>
            <a:pPr lvl="1"/>
            <a:r>
              <a:rPr lang="en-GB" dirty="0" smtClean="0"/>
              <a:t>Ideas, knowledge and some resources</a:t>
            </a:r>
          </a:p>
          <a:p>
            <a:endParaRPr lang="en-GB" dirty="0" smtClean="0"/>
          </a:p>
          <a:p>
            <a:pPr lvl="1"/>
            <a:endParaRPr lang="en-GB" dirty="0"/>
          </a:p>
        </p:txBody>
      </p:sp>
    </p:spTree>
    <p:extLst>
      <p:ext uri="{BB962C8B-B14F-4D97-AF65-F5344CB8AC3E}">
        <p14:creationId xmlns:p14="http://schemas.microsoft.com/office/powerpoint/2010/main" val="2366572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Schedule for the day</a:t>
            </a:r>
            <a:endParaRPr lang="en-US" dirty="0"/>
          </a:p>
        </p:txBody>
      </p:sp>
      <p:sp>
        <p:nvSpPr>
          <p:cNvPr id="3" name="Content Placeholder 2"/>
          <p:cNvSpPr>
            <a:spLocks noGrp="1"/>
          </p:cNvSpPr>
          <p:nvPr>
            <p:ph idx="1"/>
          </p:nvPr>
        </p:nvSpPr>
        <p:spPr/>
        <p:txBody>
          <a:bodyPr/>
          <a:lstStyle/>
          <a:p>
            <a:endParaRPr lang="en-US" dirty="0" smtClean="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747880398"/>
              </p:ext>
            </p:extLst>
          </p:nvPr>
        </p:nvGraphicFramePr>
        <p:xfrm>
          <a:off x="899592" y="1700808"/>
          <a:ext cx="7776864" cy="3744419"/>
        </p:xfrm>
        <a:graphic>
          <a:graphicData uri="http://schemas.openxmlformats.org/drawingml/2006/table">
            <a:tbl>
              <a:tblPr firstRow="1" bandRow="1">
                <a:tableStyleId>{F5AB1C69-6EDB-4FF4-983F-18BD219EF322}</a:tableStyleId>
              </a:tblPr>
              <a:tblGrid>
                <a:gridCol w="2349261"/>
                <a:gridCol w="5427603"/>
              </a:tblGrid>
              <a:tr h="534917">
                <a:tc>
                  <a:txBody>
                    <a:bodyPr/>
                    <a:lstStyle/>
                    <a:p>
                      <a:r>
                        <a:rPr lang="en-GB" sz="2800" dirty="0" smtClean="0"/>
                        <a:t>When</a:t>
                      </a:r>
                      <a:endParaRPr lang="en-GB" sz="2800" dirty="0"/>
                    </a:p>
                  </a:txBody>
                  <a:tcPr/>
                </a:tc>
                <a:tc>
                  <a:txBody>
                    <a:bodyPr/>
                    <a:lstStyle/>
                    <a:p>
                      <a:r>
                        <a:rPr lang="en-GB" sz="2800" dirty="0" smtClean="0"/>
                        <a:t>What</a:t>
                      </a:r>
                      <a:endParaRPr lang="en-GB" sz="2800" dirty="0"/>
                    </a:p>
                  </a:txBody>
                  <a:tcPr/>
                </a:tc>
              </a:tr>
              <a:tr h="534917">
                <a:tc>
                  <a:txBody>
                    <a:bodyPr/>
                    <a:lstStyle/>
                    <a:p>
                      <a:r>
                        <a:rPr lang="en-GB" sz="2800" dirty="0" smtClean="0"/>
                        <a:t>9:00 </a:t>
                      </a:r>
                      <a:r>
                        <a:rPr lang="en-GB" sz="2800" baseline="0" dirty="0" smtClean="0"/>
                        <a:t>– 9:30</a:t>
                      </a:r>
                      <a:endParaRPr lang="en-GB" sz="2800" dirty="0"/>
                    </a:p>
                  </a:txBody>
                  <a:tcPr/>
                </a:tc>
                <a:tc>
                  <a:txBody>
                    <a:bodyPr/>
                    <a:lstStyle/>
                    <a:p>
                      <a:r>
                        <a:rPr lang="en-GB" sz="2800" dirty="0" smtClean="0"/>
                        <a:t>Welcome, introductions</a:t>
                      </a:r>
                      <a:endParaRPr lang="en-GB" sz="2800" dirty="0"/>
                    </a:p>
                  </a:txBody>
                  <a:tcPr/>
                </a:tc>
              </a:tr>
              <a:tr h="534917">
                <a:tc>
                  <a:txBody>
                    <a:bodyPr/>
                    <a:lstStyle/>
                    <a:p>
                      <a:r>
                        <a:rPr lang="en-GB" sz="2800" dirty="0" smtClean="0"/>
                        <a:t>9:30 </a:t>
                      </a:r>
                      <a:r>
                        <a:rPr lang="en-GB" sz="2800" baseline="0" dirty="0" smtClean="0"/>
                        <a:t>–</a:t>
                      </a:r>
                      <a:r>
                        <a:rPr lang="en-GB" sz="2800" dirty="0" smtClean="0"/>
                        <a:t> 10:15</a:t>
                      </a:r>
                      <a:endParaRPr lang="en-GB" sz="2800" dirty="0"/>
                    </a:p>
                  </a:txBody>
                  <a:tcPr/>
                </a:tc>
                <a:tc>
                  <a:txBody>
                    <a:bodyPr/>
                    <a:lstStyle/>
                    <a:p>
                      <a:r>
                        <a:rPr lang="en-GB" sz="2800" dirty="0" smtClean="0"/>
                        <a:t>Exponential</a:t>
                      </a:r>
                      <a:r>
                        <a:rPr lang="en-GB" sz="2800" baseline="0" dirty="0" smtClean="0"/>
                        <a:t> growth and decay</a:t>
                      </a:r>
                      <a:endParaRPr lang="en-GB" sz="2800" dirty="0"/>
                    </a:p>
                  </a:txBody>
                  <a:tcPr/>
                </a:tc>
              </a:tr>
              <a:tr h="534917">
                <a:tc>
                  <a:txBody>
                    <a:bodyPr/>
                    <a:lstStyle/>
                    <a:p>
                      <a:r>
                        <a:rPr lang="en-GB" sz="2800" dirty="0" smtClean="0"/>
                        <a:t>10:15</a:t>
                      </a:r>
                      <a:r>
                        <a:rPr lang="en-GB" sz="2800" baseline="0" dirty="0" smtClean="0"/>
                        <a:t> – 12:30</a:t>
                      </a:r>
                      <a:endParaRPr lang="en-GB" sz="2800" dirty="0"/>
                    </a:p>
                  </a:txBody>
                  <a:tcPr/>
                </a:tc>
                <a:tc>
                  <a:txBody>
                    <a:bodyPr/>
                    <a:lstStyle/>
                    <a:p>
                      <a:r>
                        <a:rPr lang="en-GB" sz="2800" dirty="0" smtClean="0"/>
                        <a:t>Logarithms and log paper</a:t>
                      </a:r>
                      <a:endParaRPr lang="en-GB" sz="2800" dirty="0"/>
                    </a:p>
                  </a:txBody>
                  <a:tcPr/>
                </a:tc>
              </a:tr>
              <a:tr h="534917">
                <a:tc>
                  <a:txBody>
                    <a:bodyPr/>
                    <a:lstStyle/>
                    <a:p>
                      <a:r>
                        <a:rPr lang="en-GB" sz="2800" dirty="0" smtClean="0"/>
                        <a:t>12:30 </a:t>
                      </a:r>
                      <a:r>
                        <a:rPr lang="en-GB" sz="2800" baseline="0" dirty="0" smtClean="0"/>
                        <a:t>– </a:t>
                      </a:r>
                      <a:r>
                        <a:rPr lang="en-GB" sz="2800" dirty="0" smtClean="0"/>
                        <a:t>13:30</a:t>
                      </a:r>
                      <a:endParaRPr lang="en-GB" sz="2800" dirty="0"/>
                    </a:p>
                  </a:txBody>
                  <a:tcPr/>
                </a:tc>
                <a:tc>
                  <a:txBody>
                    <a:bodyPr/>
                    <a:lstStyle/>
                    <a:p>
                      <a:r>
                        <a:rPr lang="en-GB" sz="2800" dirty="0" smtClean="0"/>
                        <a:t>Lunch break</a:t>
                      </a:r>
                      <a:endParaRPr lang="en-GB" sz="2800" dirty="0"/>
                    </a:p>
                  </a:txBody>
                  <a:tcPr/>
                </a:tc>
              </a:tr>
              <a:tr h="534917">
                <a:tc>
                  <a:txBody>
                    <a:bodyPr/>
                    <a:lstStyle/>
                    <a:p>
                      <a:r>
                        <a:rPr lang="en-GB" sz="2800" dirty="0" smtClean="0"/>
                        <a:t>13:30 </a:t>
                      </a:r>
                      <a:r>
                        <a:rPr lang="en-GB" sz="2800" baseline="0" dirty="0" smtClean="0"/>
                        <a:t>– 14:00</a:t>
                      </a:r>
                      <a:endParaRPr lang="en-GB" sz="2800" dirty="0"/>
                    </a:p>
                  </a:txBody>
                  <a:tcPr/>
                </a:tc>
                <a:tc>
                  <a:txBody>
                    <a:bodyPr/>
                    <a:lstStyle/>
                    <a:p>
                      <a:r>
                        <a:rPr lang="en-GB" sz="2800" dirty="0" smtClean="0"/>
                        <a:t>Statistical tests</a:t>
                      </a:r>
                      <a:endParaRPr lang="en-GB" sz="2800" dirty="0"/>
                    </a:p>
                  </a:txBody>
                  <a:tcPr/>
                </a:tc>
              </a:tr>
              <a:tr h="534917">
                <a:tc>
                  <a:txBody>
                    <a:bodyPr/>
                    <a:lstStyle/>
                    <a:p>
                      <a:r>
                        <a:rPr lang="en-GB" sz="2800" dirty="0" smtClean="0"/>
                        <a:t>14:00 </a:t>
                      </a:r>
                      <a:r>
                        <a:rPr lang="en-GB" sz="2800" baseline="0" dirty="0" smtClean="0"/>
                        <a:t>–</a:t>
                      </a:r>
                      <a:endParaRPr lang="en-GB" sz="2800" dirty="0"/>
                    </a:p>
                  </a:txBody>
                  <a:tcPr/>
                </a:tc>
                <a:tc>
                  <a:txBody>
                    <a:bodyPr/>
                    <a:lstStyle/>
                    <a:p>
                      <a:r>
                        <a:rPr lang="en-GB" sz="2800" dirty="0" smtClean="0"/>
                        <a:t>Mini workshops statistics</a:t>
                      </a:r>
                      <a:endParaRPr lang="en-GB" sz="2800" dirty="0"/>
                    </a:p>
                  </a:txBody>
                  <a:tcPr/>
                </a:tc>
              </a:tr>
            </a:tbl>
          </a:graphicData>
        </a:graphic>
      </p:graphicFrame>
    </p:spTree>
    <p:extLst>
      <p:ext uri="{BB962C8B-B14F-4D97-AF65-F5344CB8AC3E}">
        <p14:creationId xmlns:p14="http://schemas.microsoft.com/office/powerpoint/2010/main" val="4103309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99592" y="548680"/>
            <a:ext cx="7772400" cy="1362075"/>
          </a:xfrm>
        </p:spPr>
        <p:txBody>
          <a:bodyPr/>
          <a:lstStyle/>
          <a:p>
            <a:r>
              <a:rPr lang="en-GB" dirty="0" smtClean="0"/>
              <a:t>Maths confidence survey</a:t>
            </a:r>
            <a:endParaRPr lang="en-GB" dirty="0"/>
          </a:p>
        </p:txBody>
      </p:sp>
      <p:sp>
        <p:nvSpPr>
          <p:cNvPr id="2" name="Rectangle 1"/>
          <p:cNvSpPr/>
          <p:nvPr/>
        </p:nvSpPr>
        <p:spPr>
          <a:xfrm>
            <a:off x="1041194" y="1412776"/>
            <a:ext cx="2376228" cy="369332"/>
          </a:xfrm>
          <a:prstGeom prst="rect">
            <a:avLst/>
          </a:prstGeom>
        </p:spPr>
        <p:txBody>
          <a:bodyPr wrap="none">
            <a:spAutoFit/>
          </a:bodyPr>
          <a:lstStyle/>
          <a:p>
            <a:r>
              <a:rPr lang="en-GB" dirty="0"/>
              <a:t>http://is.gd/m4bsurvey</a:t>
            </a:r>
          </a:p>
        </p:txBody>
      </p:sp>
      <p:pic>
        <p:nvPicPr>
          <p:cNvPr id="2007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988840"/>
            <a:ext cx="7727662" cy="37341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974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Exponential growth and decay, logarithms</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01859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Slide exam curriculum</a:t>
            </a:r>
            <a:endParaRPr lang="en-GB" dirty="0"/>
          </a:p>
        </p:txBody>
      </p:sp>
      <p:sp>
        <p:nvSpPr>
          <p:cNvPr id="5" name="Content Placeholder 4"/>
          <p:cNvSpPr>
            <a:spLocks noGrp="1"/>
          </p:cNvSpPr>
          <p:nvPr>
            <p:ph idx="1"/>
          </p:nvPr>
        </p:nvSpPr>
        <p:spPr>
          <a:xfrm>
            <a:off x="467544" y="1196752"/>
            <a:ext cx="8229600" cy="4525963"/>
          </a:xfrm>
        </p:spPr>
        <p:txBody>
          <a:bodyPr>
            <a:normAutofit fontScale="92500" lnSpcReduction="20000"/>
          </a:bodyPr>
          <a:lstStyle/>
          <a:p>
            <a:pPr marL="0" indent="0">
              <a:buNone/>
            </a:pPr>
            <a:endParaRPr lang="en-GB" dirty="0" smtClean="0"/>
          </a:p>
          <a:p>
            <a:pPr marL="0" indent="0">
              <a:buNone/>
            </a:pPr>
            <a:r>
              <a:rPr lang="en-GB" b="1" dirty="0"/>
              <a:t>From (</a:t>
            </a:r>
            <a:r>
              <a:rPr lang="en-GB" b="1" dirty="0" err="1"/>
              <a:t>i</a:t>
            </a:r>
            <a:r>
              <a:rPr lang="en-GB" b="1" dirty="0"/>
              <a:t>) A.0 - arithmetic and numerical computation </a:t>
            </a:r>
          </a:p>
          <a:p>
            <a:pPr marL="400050" lvl="1" indent="0">
              <a:buNone/>
            </a:pPr>
            <a:r>
              <a:rPr lang="en-GB" dirty="0"/>
              <a:t>A.0.5 	Use calculators to find and use power, exponential and logarithmic functions 	Candidates may be tested on their ability to: </a:t>
            </a:r>
            <a:r>
              <a:rPr lang="en-GB" dirty="0" smtClean="0"/>
              <a:t>estimate </a:t>
            </a:r>
            <a:r>
              <a:rPr lang="en-GB" dirty="0"/>
              <a:t>the number of bacteria grown over a certain length of time </a:t>
            </a:r>
          </a:p>
          <a:p>
            <a:pPr marL="0" indent="0">
              <a:buNone/>
            </a:pPr>
            <a:endParaRPr lang="en-GB" dirty="0"/>
          </a:p>
          <a:p>
            <a:pPr marL="0" indent="0">
              <a:buNone/>
            </a:pPr>
            <a:r>
              <a:rPr lang="en-GB" b="1" dirty="0" smtClean="0"/>
              <a:t>From </a:t>
            </a:r>
            <a:r>
              <a:rPr lang="en-GB" b="1" dirty="0"/>
              <a:t>(ii) A.2 – algebra </a:t>
            </a:r>
          </a:p>
          <a:p>
            <a:pPr marL="400050" lvl="1" indent="0">
              <a:buNone/>
            </a:pPr>
            <a:r>
              <a:rPr lang="en-GB" dirty="0"/>
              <a:t>A.2.5 	Use logarithms in relation to quantities that range over several orders of magnitude 	Candidates may be tested on their ability to: </a:t>
            </a:r>
            <a:r>
              <a:rPr lang="en-GB" dirty="0" smtClean="0"/>
              <a:t>use </a:t>
            </a:r>
            <a:r>
              <a:rPr lang="en-GB" dirty="0"/>
              <a:t>a logarithmic scale in the context of microbiology, e.g. growth rate of a microorganism such as yeast </a:t>
            </a:r>
          </a:p>
          <a:p>
            <a:pPr marL="0" indent="0">
              <a:buNone/>
            </a:pPr>
            <a:endParaRPr lang="en-GB" dirty="0"/>
          </a:p>
        </p:txBody>
      </p:sp>
    </p:spTree>
    <p:extLst>
      <p:ext uri="{BB962C8B-B14F-4D97-AF65-F5344CB8AC3E}">
        <p14:creationId xmlns:p14="http://schemas.microsoft.com/office/powerpoint/2010/main" val="4485050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smtClean="0"/>
              <a:t>Powers of 10</a:t>
            </a:r>
            <a:endParaRPr lang="en-US" dirty="0"/>
          </a:p>
        </p:txBody>
      </p:sp>
      <p:sp>
        <p:nvSpPr>
          <p:cNvPr id="5" name="Content Placeholder 4"/>
          <p:cNvSpPr>
            <a:spLocks noGrp="1"/>
          </p:cNvSpPr>
          <p:nvPr>
            <p:ph idx="1"/>
          </p:nvPr>
        </p:nvSpPr>
        <p:spPr/>
        <p:txBody>
          <a:bodyPr/>
          <a:lstStyle/>
          <a:p>
            <a:pPr marL="0" indent="0">
              <a:buNone/>
            </a:pPr>
            <a:endParaRPr lang="en-US" dirty="0" smtClean="0"/>
          </a:p>
        </p:txBody>
      </p:sp>
      <p:sp>
        <p:nvSpPr>
          <p:cNvPr id="2" name="TextBox 1"/>
          <p:cNvSpPr txBox="1"/>
          <p:nvPr/>
        </p:nvSpPr>
        <p:spPr>
          <a:xfrm rot="16200000">
            <a:off x="5477904" y="3169678"/>
            <a:ext cx="6408862" cy="923330"/>
          </a:xfrm>
          <a:prstGeom prst="rect">
            <a:avLst/>
          </a:prstGeom>
          <a:noFill/>
        </p:spPr>
        <p:txBody>
          <a:bodyPr wrap="square" rtlCol="0">
            <a:spAutoFit/>
          </a:bodyPr>
          <a:lstStyle/>
          <a:p>
            <a:r>
              <a:rPr lang="en-GB" dirty="0" smtClean="0"/>
              <a:t>There is a newer version called Cosmic Voyage, narrated by Morgan Freeman. It, however, does not have the standard notation included.</a:t>
            </a:r>
            <a:endParaRPr lang="en-GB" dirty="0"/>
          </a:p>
        </p:txBody>
      </p:sp>
    </p:spTree>
    <p:controls>
      <mc:AlternateContent xmlns:mc="http://schemas.openxmlformats.org/markup-compatibility/2006">
        <mc:Choice xmlns:v="urn:schemas-microsoft-com:vml" Requires="v">
          <p:control spid="143366" name="ShockwaveFlash1" r:id="rId2" imgW="7129468" imgH="5328038"/>
        </mc:Choice>
        <mc:Fallback>
          <p:control name="ShockwaveFlash1" r:id="rId2" imgW="7129468" imgH="5328038">
            <p:pic>
              <p:nvPicPr>
                <p:cNvPr id="0" name="ShockwaveFlash1"/>
                <p:cNvPicPr preferRelativeResize="0">
                  <a:picLocks noChangeArrowheads="1" noChangeShapeType="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1125538"/>
                  <a:ext cx="7129462" cy="53276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01633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17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54784"/>
            <a:ext cx="9144000" cy="4703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0313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form and powers</a:t>
            </a:r>
            <a:endParaRPr lang="en-GB" dirty="0"/>
          </a:p>
        </p:txBody>
      </p:sp>
      <p:pic>
        <p:nvPicPr>
          <p:cNvPr id="2027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2" y="1844824"/>
            <a:ext cx="8311577"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19654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form and powers</a:t>
            </a:r>
            <a:endParaRPr lang="en-GB" dirty="0"/>
          </a:p>
        </p:txBody>
      </p:sp>
    </p:spTree>
    <p:extLst>
      <p:ext uri="{BB962C8B-B14F-4D97-AF65-F5344CB8AC3E}">
        <p14:creationId xmlns:p14="http://schemas.microsoft.com/office/powerpoint/2010/main" val="2402224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771800" y="260648"/>
            <a:ext cx="5105400" cy="1066800"/>
          </a:xfrm>
        </p:spPr>
        <p:txBody>
          <a:bodyPr/>
          <a:lstStyle/>
          <a:p>
            <a:r>
              <a:rPr lang="en-GB" dirty="0" smtClean="0"/>
              <a:t>ACTIVITY</a:t>
            </a:r>
            <a:endParaRPr lang="en-GB" dirty="0"/>
          </a:p>
        </p:txBody>
      </p:sp>
      <p:sp>
        <p:nvSpPr>
          <p:cNvPr id="5" name="Subtitle 4"/>
          <p:cNvSpPr>
            <a:spLocks noGrp="1"/>
          </p:cNvSpPr>
          <p:nvPr>
            <p:ph type="subTitle" idx="1"/>
          </p:nvPr>
        </p:nvSpPr>
        <p:spPr>
          <a:xfrm>
            <a:off x="2843808" y="980728"/>
            <a:ext cx="4953000" cy="914400"/>
          </a:xfrm>
        </p:spPr>
        <p:txBody>
          <a:bodyPr/>
          <a:lstStyle/>
          <a:p>
            <a:r>
              <a:rPr lang="en-GB" dirty="0" smtClean="0">
                <a:hlinkClick r:id="rId2" action="ppaction://hlinkfile"/>
              </a:rPr>
              <a:t>Link</a:t>
            </a:r>
            <a:r>
              <a:rPr lang="en-GB" dirty="0" smtClean="0"/>
              <a:t> to task</a:t>
            </a:r>
            <a:endParaRPr lang="en-GB" dirty="0"/>
          </a:p>
        </p:txBody>
      </p:sp>
      <p:pic>
        <p:nvPicPr>
          <p:cNvPr id="142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1032" y="2132856"/>
            <a:ext cx="5226816" cy="4047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val 1"/>
          <p:cNvSpPr/>
          <p:nvPr/>
        </p:nvSpPr>
        <p:spPr>
          <a:xfrm>
            <a:off x="8316416" y="188640"/>
            <a:ext cx="821432"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b="1" dirty="0" smtClean="0"/>
              <a:t>H</a:t>
            </a:r>
            <a:endParaRPr lang="en-GB" sz="4000" b="1" dirty="0"/>
          </a:p>
        </p:txBody>
      </p:sp>
    </p:spTree>
    <p:extLst>
      <p:ext uri="{BB962C8B-B14F-4D97-AF65-F5344CB8AC3E}">
        <p14:creationId xmlns:p14="http://schemas.microsoft.com/office/powerpoint/2010/main" val="22808617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41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7012"/>
            <a:ext cx="9854158" cy="69403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5676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VERY LARGE AND VERY SMALL</a:t>
            </a:r>
            <a:endParaRPr lang="en-GB" dirty="0"/>
          </a:p>
        </p:txBody>
      </p:sp>
      <p:sp>
        <p:nvSpPr>
          <p:cNvPr id="3" name="Content Placeholder 2"/>
          <p:cNvSpPr>
            <a:spLocks noGrp="1"/>
          </p:cNvSpPr>
          <p:nvPr>
            <p:ph idx="1"/>
          </p:nvPr>
        </p:nvSpPr>
        <p:spPr/>
        <p:txBody>
          <a:bodyPr/>
          <a:lstStyle/>
          <a:p>
            <a:r>
              <a:rPr lang="en-GB" dirty="0" smtClean="0"/>
              <a:t>Negative and positive standard form</a:t>
            </a:r>
            <a:endParaRPr lang="en-GB" dirty="0"/>
          </a:p>
        </p:txBody>
      </p:sp>
      <p:pic>
        <p:nvPicPr>
          <p:cNvPr id="2037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19" y="2060848"/>
            <a:ext cx="5973997" cy="115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3463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VERY LARGE AND VERY SMALL</a:t>
            </a:r>
            <a:endParaRPr lang="en-GB" dirty="0"/>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3326842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Exponential growth and decay</a:t>
            </a:r>
            <a:endParaRPr lang="en-GB" dirty="0"/>
          </a:p>
        </p:txBody>
      </p:sp>
      <p:sp>
        <p:nvSpPr>
          <p:cNvPr id="5" name="Text Placeholder 4"/>
          <p:cNvSpPr>
            <a:spLocks noGrp="1"/>
          </p:cNvSpPr>
          <p:nvPr>
            <p:ph type="body" idx="1"/>
          </p:nvPr>
        </p:nvSpPr>
        <p:spPr/>
        <p:txBody>
          <a:bodyPr/>
          <a:lstStyle/>
          <a:p>
            <a:r>
              <a:rPr lang="en-GB" dirty="0" smtClean="0">
                <a:solidFill>
                  <a:schemeClr val="tx1"/>
                </a:solidFill>
              </a:rPr>
              <a:t>(Before we can look at logarithms we need to deal with exponential growth and decay)</a:t>
            </a:r>
            <a:endParaRPr lang="en-GB" dirty="0">
              <a:solidFill>
                <a:schemeClr val="tx1"/>
              </a:solidFill>
            </a:endParaRPr>
          </a:p>
        </p:txBody>
      </p:sp>
    </p:spTree>
    <p:extLst>
      <p:ext uri="{BB962C8B-B14F-4D97-AF65-F5344CB8AC3E}">
        <p14:creationId xmlns:p14="http://schemas.microsoft.com/office/powerpoint/2010/main" val="16521351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713811D-8C49-4613-BAAD-ABA2A0792C6A}" type="slidenum">
              <a:rPr lang="en-GB" altLang="en-US"/>
              <a:pPr/>
              <a:t>19</a:t>
            </a:fld>
            <a:endParaRPr lang="en-GB" altLang="en-US"/>
          </a:p>
        </p:txBody>
      </p:sp>
      <p:sp>
        <p:nvSpPr>
          <p:cNvPr id="138242" name="Rectangle 2"/>
          <p:cNvSpPr>
            <a:spLocks noGrp="1" noChangeArrowheads="1"/>
          </p:cNvSpPr>
          <p:nvPr>
            <p:ph type="title"/>
          </p:nvPr>
        </p:nvSpPr>
        <p:spPr/>
        <p:txBody>
          <a:bodyPr/>
          <a:lstStyle/>
          <a:p>
            <a:r>
              <a:rPr lang="en-GB" altLang="en-US" sz="2800" dirty="0" smtClean="0"/>
              <a:t>ACTIVITY</a:t>
            </a:r>
            <a:endParaRPr lang="en-GB" altLang="en-US" sz="2800" i="1" dirty="0"/>
          </a:p>
        </p:txBody>
      </p:sp>
      <p:sp>
        <p:nvSpPr>
          <p:cNvPr id="138244" name="Text Box 4"/>
          <p:cNvSpPr txBox="1">
            <a:spLocks noChangeArrowheads="1"/>
          </p:cNvSpPr>
          <p:nvPr/>
        </p:nvSpPr>
        <p:spPr bwMode="auto">
          <a:xfrm>
            <a:off x="4932363" y="1341438"/>
            <a:ext cx="2735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8252" name="Text Box 12"/>
          <p:cNvSpPr txBox="1">
            <a:spLocks noChangeArrowheads="1"/>
          </p:cNvSpPr>
          <p:nvPr/>
        </p:nvSpPr>
        <p:spPr bwMode="auto">
          <a:xfrm>
            <a:off x="1043782" y="1550194"/>
            <a:ext cx="7777162" cy="367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spcBef>
                <a:spcPct val="50000"/>
              </a:spcBef>
            </a:pPr>
            <a:r>
              <a:rPr lang="en-GB" altLang="en-US" sz="2800" dirty="0"/>
              <a:t>Exponentials</a:t>
            </a:r>
          </a:p>
          <a:p>
            <a:pPr>
              <a:spcBef>
                <a:spcPct val="50000"/>
              </a:spcBef>
            </a:pPr>
            <a:endParaRPr lang="en-GB" altLang="en-US" sz="2800" dirty="0"/>
          </a:p>
          <a:p>
            <a:pPr>
              <a:spcBef>
                <a:spcPct val="50000"/>
              </a:spcBef>
            </a:pPr>
            <a:endParaRPr lang="en-GB" altLang="en-US" sz="2800" dirty="0"/>
          </a:p>
          <a:p>
            <a:pPr>
              <a:spcBef>
                <a:spcPct val="50000"/>
              </a:spcBef>
            </a:pPr>
            <a:endParaRPr lang="en-GB" altLang="en-US" sz="2800" dirty="0"/>
          </a:p>
          <a:p>
            <a:pPr>
              <a:spcBef>
                <a:spcPct val="50000"/>
              </a:spcBef>
            </a:pPr>
            <a:r>
              <a:rPr lang="en-GB" altLang="en-US" sz="2800" dirty="0"/>
              <a:t>Take an A4 sheet of paper.</a:t>
            </a:r>
          </a:p>
          <a:p>
            <a:pPr>
              <a:spcBef>
                <a:spcPct val="50000"/>
              </a:spcBef>
            </a:pPr>
            <a:r>
              <a:rPr lang="en-GB" altLang="en-US" sz="2800" dirty="0"/>
              <a:t>How many times can you fold it in half?</a:t>
            </a:r>
          </a:p>
        </p:txBody>
      </p:sp>
      <p:pic>
        <p:nvPicPr>
          <p:cNvPr id="138253" name="Picture 13" descr="pic5waspwa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2772" y="404664"/>
            <a:ext cx="4392488" cy="3265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1111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MYTHBUSTERS</a:t>
            </a:r>
            <a:endParaRPr lang="en-GB" dirty="0"/>
          </a:p>
        </p:txBody>
      </p:sp>
      <p:sp>
        <p:nvSpPr>
          <p:cNvPr id="3" name="Content Placeholder 2"/>
          <p:cNvSpPr>
            <a:spLocks noGrp="1"/>
          </p:cNvSpPr>
          <p:nvPr>
            <p:ph idx="1"/>
          </p:nvPr>
        </p:nvSpPr>
        <p:spPr/>
        <p:txBody>
          <a:bodyPr/>
          <a:lstStyle/>
          <a:p>
            <a:endParaRPr lang="en-GB"/>
          </a:p>
        </p:txBody>
      </p:sp>
    </p:spTree>
    <p:controls>
      <mc:AlternateContent xmlns:mc="http://schemas.openxmlformats.org/markup-compatibility/2006">
        <mc:Choice xmlns:v="urn:schemas-microsoft-com:vml" Requires="v">
          <p:control spid="197638" name="ShockwaveFlash1" r:id="rId2" imgW="8244000" imgH="5398920"/>
        </mc:Choice>
        <mc:Fallback>
          <p:control name="ShockwaveFlash1" r:id="rId2" imgW="8244000" imgH="5398920">
            <p:pic>
              <p:nvPicPr>
                <p:cNvPr id="0" name="ShockwaveFlash1"/>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611188" y="1196975"/>
                  <a:ext cx="8243887" cy="539908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9061859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lide Number Placeholder 5"/>
          <p:cNvSpPr>
            <a:spLocks noGrp="1"/>
          </p:cNvSpPr>
          <p:nvPr>
            <p:ph type="sldNum" sz="quarter" idx="12"/>
          </p:nvPr>
        </p:nvSpPr>
        <p:spPr/>
        <p:txBody>
          <a:bodyPr/>
          <a:lstStyle/>
          <a:p>
            <a:fld id="{5ACA9632-2853-4F03-908E-01451929A000}" type="slidenum">
              <a:rPr lang="en-GB" altLang="en-US"/>
              <a:pPr/>
              <a:t>21</a:t>
            </a:fld>
            <a:endParaRPr lang="en-GB" altLang="en-US"/>
          </a:p>
        </p:txBody>
      </p:sp>
      <p:sp>
        <p:nvSpPr>
          <p:cNvPr id="158722" name="Rectangle 2"/>
          <p:cNvSpPr>
            <a:spLocks noGrp="1" noChangeArrowheads="1"/>
          </p:cNvSpPr>
          <p:nvPr>
            <p:ph type="title"/>
          </p:nvPr>
        </p:nvSpPr>
        <p:spPr>
          <a:xfrm>
            <a:off x="1066800" y="990600"/>
            <a:ext cx="7378700" cy="914400"/>
          </a:xfrm>
        </p:spPr>
        <p:txBody>
          <a:bodyPr>
            <a:normAutofit fontScale="90000"/>
          </a:bodyPr>
          <a:lstStyle/>
          <a:p>
            <a:r>
              <a:rPr lang="en-GB" altLang="en-US" sz="3100" dirty="0">
                <a:latin typeface="Calibri" panose="020F0502020204030204" pitchFamily="34" charset="0"/>
                <a:cs typeface="Times New Roman" pitchFamily="18" charset="0"/>
              </a:rPr>
              <a:t>How many layers do you produce</a:t>
            </a:r>
            <a:r>
              <a:rPr lang="en-GB" altLang="en-US" sz="3100" dirty="0" smtClean="0">
                <a:latin typeface="Calibri" panose="020F0502020204030204" pitchFamily="34" charset="0"/>
                <a:cs typeface="Times New Roman" pitchFamily="18" charset="0"/>
              </a:rPr>
              <a:t>? HANDOUT</a:t>
            </a:r>
            <a:r>
              <a:rPr lang="en-GB" altLang="en-US" sz="3100" dirty="0">
                <a:cs typeface="Times New Roman" pitchFamily="18" charset="0"/>
              </a:rPr>
              <a:t/>
            </a:r>
            <a:br>
              <a:rPr lang="en-GB" altLang="en-US" sz="3100" dirty="0">
                <a:cs typeface="Times New Roman" pitchFamily="18" charset="0"/>
              </a:rPr>
            </a:br>
            <a:endParaRPr lang="en-GB" altLang="en-US" sz="3100" dirty="0">
              <a:cs typeface="Times New Roman" pitchFamily="18" charset="0"/>
            </a:endParaRPr>
          </a:p>
        </p:txBody>
      </p:sp>
      <p:sp>
        <p:nvSpPr>
          <p:cNvPr id="158723" name="Text Box 3"/>
          <p:cNvSpPr txBox="1">
            <a:spLocks noChangeArrowheads="1"/>
          </p:cNvSpPr>
          <p:nvPr/>
        </p:nvSpPr>
        <p:spPr bwMode="auto">
          <a:xfrm>
            <a:off x="1371600" y="2514600"/>
            <a:ext cx="624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2400">
              <a:latin typeface="Times New Roman" pitchFamily="18" charset="0"/>
            </a:endParaRPr>
          </a:p>
        </p:txBody>
      </p:sp>
      <p:graphicFrame>
        <p:nvGraphicFramePr>
          <p:cNvPr id="158724" name="Group 4"/>
          <p:cNvGraphicFramePr>
            <a:graphicFrameLocks noGrp="1"/>
          </p:cNvGraphicFramePr>
          <p:nvPr>
            <p:extLst>
              <p:ext uri="{D42A27DB-BD31-4B8C-83A1-F6EECF244321}">
                <p14:modId xmlns:p14="http://schemas.microsoft.com/office/powerpoint/2010/main" val="1198369497"/>
              </p:ext>
            </p:extLst>
          </p:nvPr>
        </p:nvGraphicFramePr>
        <p:xfrm>
          <a:off x="1371600" y="1772816"/>
          <a:ext cx="6797674" cy="4846320"/>
        </p:xfrm>
        <a:graphic>
          <a:graphicData uri="http://schemas.openxmlformats.org/drawingml/2006/table">
            <a:tbl>
              <a:tblPr/>
              <a:tblGrid>
                <a:gridCol w="1437421"/>
                <a:gridCol w="1490890"/>
                <a:gridCol w="1490890"/>
                <a:gridCol w="1490890"/>
                <a:gridCol w="887583"/>
              </a:tblGrid>
              <a:tr h="450850">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folds (x)</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layers (y)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err="1" smtClean="0">
                          <a:ln>
                            <a:noFill/>
                          </a:ln>
                          <a:solidFill>
                            <a:schemeClr val="tx1"/>
                          </a:solidFill>
                          <a:effectLst/>
                          <a:latin typeface="Calibri" panose="020F0502020204030204" pitchFamily="34" charset="0"/>
                          <a:ea typeface="ＭＳ Ｐゴシック" pitchFamily="16" charset="-128"/>
                        </a:rPr>
                        <a:t>Mult</a:t>
                      </a: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Power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Height (cm)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788">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r>
                        <a:rPr kumimoji="0" lang="en-US" altLang="en-US" sz="2400" b="1" i="0" u="none" strike="noStrike" cap="none" normalizeH="0" baseline="30000" dirty="0" smtClean="0">
                          <a:ln>
                            <a:noFill/>
                          </a:ln>
                          <a:solidFill>
                            <a:schemeClr val="tx1"/>
                          </a:solidFill>
                          <a:effectLst/>
                          <a:latin typeface="Calibri" panose="020F0502020204030204" pitchFamily="34" charset="0"/>
                          <a:ea typeface="ＭＳ Ｐゴシック" pitchFamily="16" charset="-128"/>
                        </a:rPr>
                        <a:t>4</a:t>
                      </a: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788">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8766" name="Text Box 46">
            <a:hlinkClick r:id="rId2"/>
          </p:cNvPr>
          <p:cNvSpPr txBox="1">
            <a:spLocks noChangeArrowheads="1"/>
          </p:cNvSpPr>
          <p:nvPr/>
        </p:nvSpPr>
        <p:spPr bwMode="auto">
          <a:xfrm>
            <a:off x="6858000" y="5715000"/>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2400">
              <a:latin typeface="Times New Roman" pitchFamily="18" charset="0"/>
            </a:endParaRPr>
          </a:p>
        </p:txBody>
      </p:sp>
      <p:sp>
        <p:nvSpPr>
          <p:cNvPr id="158767" name="Text Box 47"/>
          <p:cNvSpPr txBox="1">
            <a:spLocks noChangeArrowheads="1"/>
          </p:cNvSpPr>
          <p:nvPr/>
        </p:nvSpPr>
        <p:spPr bwMode="auto">
          <a:xfrm>
            <a:off x="7992566" y="6613525"/>
            <a:ext cx="1143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1000" dirty="0">
                <a:latin typeface="Calibri" panose="020F0502020204030204" pitchFamily="34" charset="0"/>
                <a:hlinkClick r:id="rId3" action="ppaction://hlinkfile"/>
              </a:rPr>
              <a:t>Table of results</a:t>
            </a:r>
            <a:endParaRPr lang="en-GB" altLang="en-US" sz="1000" dirty="0">
              <a:latin typeface="Calibri" panose="020F0502020204030204" pitchFamily="34" charset="0"/>
            </a:endParaRPr>
          </a:p>
        </p:txBody>
      </p:sp>
      <p:sp>
        <p:nvSpPr>
          <p:cNvPr id="8" name="Oval 7"/>
          <p:cNvSpPr/>
          <p:nvPr/>
        </p:nvSpPr>
        <p:spPr>
          <a:xfrm>
            <a:off x="8316416" y="188640"/>
            <a:ext cx="821432"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b="1" dirty="0" smtClean="0"/>
              <a:t>H</a:t>
            </a:r>
            <a:endParaRPr lang="en-GB" sz="4000" b="1" dirty="0"/>
          </a:p>
        </p:txBody>
      </p:sp>
    </p:spTree>
    <p:extLst>
      <p:ext uri="{BB962C8B-B14F-4D97-AF65-F5344CB8AC3E}">
        <p14:creationId xmlns:p14="http://schemas.microsoft.com/office/powerpoint/2010/main" val="13827842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839CCE9C-D91E-4E83-B3E2-C467B205AF35}" type="slidenum">
              <a:rPr lang="en-GB" altLang="en-US"/>
              <a:pPr/>
              <a:t>22</a:t>
            </a:fld>
            <a:endParaRPr lang="en-GB" altLang="en-US"/>
          </a:p>
        </p:txBody>
      </p:sp>
      <p:sp>
        <p:nvSpPr>
          <p:cNvPr id="159746" name="Rectangle 2"/>
          <p:cNvSpPr>
            <a:spLocks noGrp="1" noChangeArrowheads="1"/>
          </p:cNvSpPr>
          <p:nvPr>
            <p:ph type="title"/>
          </p:nvPr>
        </p:nvSpPr>
        <p:spPr>
          <a:xfrm>
            <a:off x="1371600" y="914400"/>
            <a:ext cx="7378700" cy="1143000"/>
          </a:xfrm>
        </p:spPr>
        <p:txBody>
          <a:bodyPr/>
          <a:lstStyle/>
          <a:p>
            <a:r>
              <a:rPr lang="en-GB" altLang="en-US" sz="3100" dirty="0">
                <a:latin typeface="Calibri" panose="020F0502020204030204" pitchFamily="34" charset="0"/>
                <a:cs typeface="Times New Roman" pitchFamily="18" charset="0"/>
              </a:rPr>
              <a:t>Plot your values on </a:t>
            </a:r>
            <a:r>
              <a:rPr lang="en-GB" altLang="en-US" sz="3100" dirty="0" smtClean="0">
                <a:latin typeface="Calibri" panose="020F0502020204030204" pitchFamily="34" charset="0"/>
                <a:cs typeface="Times New Roman" pitchFamily="18" charset="0"/>
              </a:rPr>
              <a:t>graph paper:</a:t>
            </a:r>
            <a:r>
              <a:rPr lang="en-GB" altLang="en-US" sz="3100" dirty="0">
                <a:cs typeface="Times New Roman" pitchFamily="18" charset="0"/>
              </a:rPr>
              <a:t/>
            </a:r>
            <a:br>
              <a:rPr lang="en-GB" altLang="en-US" sz="3100" dirty="0">
                <a:cs typeface="Times New Roman" pitchFamily="18" charset="0"/>
              </a:rPr>
            </a:br>
            <a:endParaRPr lang="en-GB" altLang="en-US" sz="3100" dirty="0">
              <a:cs typeface="Times New Roman" pitchFamily="18" charset="0"/>
            </a:endParaRPr>
          </a:p>
        </p:txBody>
      </p:sp>
      <p:pic>
        <p:nvPicPr>
          <p:cNvPr id="159747" name="Picture 3">
            <a:hlinkClick r:id="rId2"/>
          </p:cNvPr>
          <p:cNvPicPr>
            <a:picLocks noGrp="1" noChangeAspect="1" noChangeArrowheads="1"/>
          </p:cNvPicPr>
          <p:nvPr>
            <p:ph type="chart" idx="1"/>
          </p:nvPr>
        </p:nvPicPr>
        <p:blipFill>
          <a:blip r:embed="rId3">
            <a:extLst>
              <a:ext uri="{28A0092B-C50C-407E-A947-70E740481C1C}">
                <a14:useLocalDpi xmlns:a14="http://schemas.microsoft.com/office/drawing/2010/main" val="0"/>
              </a:ext>
            </a:extLst>
          </a:blip>
          <a:srcRect/>
          <a:stretch>
            <a:fillRect/>
          </a:stretch>
        </p:blipFill>
        <p:spPr>
          <a:xfrm>
            <a:off x="631825" y="1700213"/>
            <a:ext cx="7878763" cy="4114800"/>
          </a:xfrm>
          <a:ln/>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97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1772816"/>
            <a:ext cx="7445375" cy="3916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03893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597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6099F27-52EB-4ED8-AF99-7179A3FAD5B6}" type="slidenum">
              <a:rPr lang="en-GB" altLang="en-US"/>
              <a:pPr/>
              <a:t>23</a:t>
            </a:fld>
            <a:endParaRPr lang="en-GB" altLang="en-US"/>
          </a:p>
        </p:txBody>
      </p:sp>
      <p:sp>
        <p:nvSpPr>
          <p:cNvPr id="160770" name="Rectangle 2"/>
          <p:cNvSpPr>
            <a:spLocks noGrp="1" noChangeArrowheads="1"/>
          </p:cNvSpPr>
          <p:nvPr>
            <p:ph type="title"/>
          </p:nvPr>
        </p:nvSpPr>
        <p:spPr/>
        <p:txBody>
          <a:bodyPr/>
          <a:lstStyle/>
          <a:p>
            <a:r>
              <a:rPr lang="en-GB" altLang="en-US" sz="3100" dirty="0">
                <a:latin typeface="Calibri" panose="020F0502020204030204" pitchFamily="34" charset="0"/>
              </a:rPr>
              <a:t>Exponential growth</a:t>
            </a:r>
          </a:p>
        </p:txBody>
      </p:sp>
      <p:sp>
        <p:nvSpPr>
          <p:cNvPr id="160771" name="Rectangle 3"/>
          <p:cNvSpPr>
            <a:spLocks noGrp="1" noChangeArrowheads="1"/>
          </p:cNvSpPr>
          <p:nvPr>
            <p:ph type="body" idx="1"/>
          </p:nvPr>
        </p:nvSpPr>
        <p:spPr/>
        <p:txBody>
          <a:bodyPr/>
          <a:lstStyle/>
          <a:p>
            <a:pPr algn="just">
              <a:buFontTx/>
              <a:buNone/>
            </a:pPr>
            <a:r>
              <a:rPr lang="en-GB" altLang="en-US" sz="3200" dirty="0">
                <a:latin typeface="+mn-lt"/>
                <a:cs typeface="Times New Roman" pitchFamily="18" charset="0"/>
              </a:rPr>
              <a:t>Imagine you contracted a virus (such as SARS) where you infected the first five people that you met, and they each infected the first five people that they met and so on….  There are 186,701 people living in Southampton.  How many interactions would it take until everyone was infected?</a:t>
            </a:r>
          </a:p>
          <a:p>
            <a:pPr>
              <a:buFontTx/>
              <a:buNone/>
            </a:pPr>
            <a:endParaRPr lang="en-GB" altLang="en-US" sz="2000" dirty="0"/>
          </a:p>
        </p:txBody>
      </p:sp>
    </p:spTree>
    <p:extLst>
      <p:ext uri="{BB962C8B-B14F-4D97-AF65-F5344CB8AC3E}">
        <p14:creationId xmlns:p14="http://schemas.microsoft.com/office/powerpoint/2010/main" val="29610193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5"/>
          <p:cNvSpPr>
            <a:spLocks noGrp="1"/>
          </p:cNvSpPr>
          <p:nvPr>
            <p:ph type="sldNum" sz="quarter" idx="12"/>
          </p:nvPr>
        </p:nvSpPr>
        <p:spPr/>
        <p:txBody>
          <a:bodyPr/>
          <a:lstStyle/>
          <a:p>
            <a:fld id="{93DB9D15-E5BB-4695-A8CB-8C7E2D0C07A6}" type="slidenum">
              <a:rPr lang="en-GB" altLang="en-US"/>
              <a:pPr/>
              <a:t>24</a:t>
            </a:fld>
            <a:endParaRPr lang="en-GB" altLang="en-US"/>
          </a:p>
        </p:txBody>
      </p:sp>
      <p:sp>
        <p:nvSpPr>
          <p:cNvPr id="161794" name="Rectangle 2"/>
          <p:cNvSpPr>
            <a:spLocks noGrp="1" noChangeArrowheads="1"/>
          </p:cNvSpPr>
          <p:nvPr>
            <p:ph type="title"/>
          </p:nvPr>
        </p:nvSpPr>
        <p:spPr/>
        <p:txBody>
          <a:bodyPr/>
          <a:lstStyle/>
          <a:p>
            <a:r>
              <a:rPr lang="en-GB" altLang="en-US" sz="3100" dirty="0">
                <a:latin typeface="Calibri" panose="020F0502020204030204" pitchFamily="34" charset="0"/>
              </a:rPr>
              <a:t>How many infections?</a:t>
            </a:r>
          </a:p>
        </p:txBody>
      </p:sp>
      <p:graphicFrame>
        <p:nvGraphicFramePr>
          <p:cNvPr id="161795" name="Group 3"/>
          <p:cNvGraphicFramePr>
            <a:graphicFrameLocks noGrp="1"/>
          </p:cNvGraphicFramePr>
          <p:nvPr>
            <p:extLst>
              <p:ext uri="{D42A27DB-BD31-4B8C-83A1-F6EECF244321}">
                <p14:modId xmlns:p14="http://schemas.microsoft.com/office/powerpoint/2010/main" val="1448886419"/>
              </p:ext>
            </p:extLst>
          </p:nvPr>
        </p:nvGraphicFramePr>
        <p:xfrm>
          <a:off x="1600200" y="2209800"/>
          <a:ext cx="6248400" cy="4023360"/>
        </p:xfrm>
        <a:graphic>
          <a:graphicData uri="http://schemas.openxmlformats.org/drawingml/2006/table">
            <a:tbl>
              <a:tblPr/>
              <a:tblGrid>
                <a:gridCol w="3429000"/>
                <a:gridCol w="2819400"/>
              </a:tblGrid>
              <a:tr h="508000">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interactions (x)</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infected people (y)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2263">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06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2263">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06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06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76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0988">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smtClean="0">
                        <a:ln>
                          <a:noFill/>
                        </a:ln>
                        <a:solidFill>
                          <a:schemeClr val="tx1"/>
                        </a:solidFill>
                        <a:effectLst/>
                        <a:latin typeface="Calibri" panose="020F0502020204030204" pitchFamily="34" charset="0"/>
                        <a:ea typeface="ＭＳ Ｐゴシック" pitchFamily="16"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61824" name="Text Box 32"/>
          <p:cNvSpPr txBox="1">
            <a:spLocks noChangeArrowheads="1"/>
          </p:cNvSpPr>
          <p:nvPr/>
        </p:nvSpPr>
        <p:spPr bwMode="auto">
          <a:xfrm>
            <a:off x="7092280" y="6309320"/>
            <a:ext cx="12954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1000" dirty="0">
                <a:latin typeface="Calibri" panose="020F0502020204030204" pitchFamily="34" charset="0"/>
                <a:hlinkClick r:id="rId2" action="ppaction://hlinkfile"/>
              </a:rPr>
              <a:t>Table of results</a:t>
            </a:r>
            <a:endParaRPr lang="en-GB" altLang="en-US" sz="1000" dirty="0">
              <a:latin typeface="Calibri" panose="020F0502020204030204" pitchFamily="34" charset="0"/>
            </a:endParaRPr>
          </a:p>
        </p:txBody>
      </p:sp>
    </p:spTree>
    <p:extLst>
      <p:ext uri="{BB962C8B-B14F-4D97-AF65-F5344CB8AC3E}">
        <p14:creationId xmlns:p14="http://schemas.microsoft.com/office/powerpoint/2010/main" val="17736672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19979FEC-54F4-4A36-A748-1F7A0404EEC9}" type="slidenum">
              <a:rPr lang="en-GB" altLang="en-US"/>
              <a:pPr/>
              <a:t>25</a:t>
            </a:fld>
            <a:endParaRPr lang="en-GB" altLang="en-US"/>
          </a:p>
        </p:txBody>
      </p:sp>
      <p:sp>
        <p:nvSpPr>
          <p:cNvPr id="163842" name="Rectangle 2"/>
          <p:cNvSpPr>
            <a:spLocks noGrp="1" noChangeArrowheads="1"/>
          </p:cNvSpPr>
          <p:nvPr>
            <p:ph type="title"/>
          </p:nvPr>
        </p:nvSpPr>
        <p:spPr>
          <a:xfrm>
            <a:off x="1765300" y="990600"/>
            <a:ext cx="7378700" cy="838200"/>
          </a:xfrm>
        </p:spPr>
        <p:txBody>
          <a:bodyPr>
            <a:normAutofit fontScale="90000"/>
          </a:bodyPr>
          <a:lstStyle/>
          <a:p>
            <a:r>
              <a:rPr lang="en-GB" altLang="en-US" dirty="0">
                <a:latin typeface="Calibri" panose="020F0502020204030204" pitchFamily="34" charset="0"/>
              </a:rPr>
              <a:t>General form:	</a:t>
            </a:r>
            <a:r>
              <a:rPr lang="en-GB" altLang="en-US" sz="3100" baseline="30000" dirty="0">
                <a:latin typeface="Calibri" panose="020F0502020204030204" pitchFamily="34" charset="0"/>
              </a:rPr>
              <a:t/>
            </a:r>
            <a:br>
              <a:rPr lang="en-GB" altLang="en-US" sz="3100" baseline="30000" dirty="0">
                <a:latin typeface="Calibri" panose="020F0502020204030204" pitchFamily="34" charset="0"/>
              </a:rPr>
            </a:br>
            <a:endParaRPr lang="en-GB" altLang="en-US" sz="3100" baseline="30000" dirty="0">
              <a:latin typeface="Calibri" panose="020F0502020204030204" pitchFamily="34" charset="0"/>
            </a:endParaRPr>
          </a:p>
        </p:txBody>
      </p:sp>
      <p:sp>
        <p:nvSpPr>
          <p:cNvPr id="163843" name="Rectangle 3"/>
          <p:cNvSpPr>
            <a:spLocks noGrp="1" noChangeArrowheads="1"/>
          </p:cNvSpPr>
          <p:nvPr>
            <p:ph type="body" idx="1"/>
          </p:nvPr>
        </p:nvSpPr>
        <p:spPr/>
        <p:txBody>
          <a:bodyPr/>
          <a:lstStyle/>
          <a:p>
            <a:pPr>
              <a:buFontTx/>
              <a:buNone/>
            </a:pPr>
            <a:endParaRPr lang="en-GB" altLang="en-US" dirty="0">
              <a:latin typeface="Calibri" panose="020F0502020204030204" pitchFamily="34" charset="0"/>
            </a:endParaRPr>
          </a:p>
          <a:p>
            <a:pPr algn="ctr">
              <a:buFontTx/>
              <a:buNone/>
            </a:pPr>
            <a:r>
              <a:rPr lang="en-GB" altLang="en-US" sz="4800" dirty="0" smtClean="0">
                <a:latin typeface="Calibri" panose="020F0502020204030204" pitchFamily="34" charset="0"/>
              </a:rPr>
              <a:t>y=</a:t>
            </a:r>
            <a:r>
              <a:rPr lang="en-GB" altLang="en-US" sz="4800" dirty="0" err="1" smtClean="0">
                <a:latin typeface="Calibri" panose="020F0502020204030204" pitchFamily="34" charset="0"/>
              </a:rPr>
              <a:t>b</a:t>
            </a:r>
            <a:r>
              <a:rPr lang="en-GB" altLang="en-US" sz="4800" baseline="30000" dirty="0" err="1" smtClean="0">
                <a:latin typeface="Calibri" panose="020F0502020204030204" pitchFamily="34" charset="0"/>
              </a:rPr>
              <a:t>t</a:t>
            </a:r>
            <a:r>
              <a:rPr lang="en-GB" altLang="en-US" sz="4800" baseline="30000" dirty="0">
                <a:latin typeface="Calibri" panose="020F0502020204030204" pitchFamily="34" charset="0"/>
              </a:rPr>
              <a:t/>
            </a:r>
            <a:br>
              <a:rPr lang="en-GB" altLang="en-US" sz="4800" baseline="30000" dirty="0">
                <a:latin typeface="Calibri" panose="020F0502020204030204" pitchFamily="34" charset="0"/>
              </a:rPr>
            </a:br>
            <a:endParaRPr lang="en-GB" altLang="en-US" dirty="0">
              <a:latin typeface="Calibri" panose="020F0502020204030204" pitchFamily="34" charset="0"/>
            </a:endParaRPr>
          </a:p>
          <a:p>
            <a:pPr>
              <a:buFontTx/>
              <a:buNone/>
            </a:pPr>
            <a:r>
              <a:rPr lang="en-GB" altLang="en-US" dirty="0">
                <a:latin typeface="Calibri" panose="020F0502020204030204" pitchFamily="34" charset="0"/>
              </a:rPr>
              <a:t>where b is the base and x is the power (or exponent)</a:t>
            </a:r>
          </a:p>
          <a:p>
            <a:pPr>
              <a:buFontTx/>
              <a:buNone/>
            </a:pPr>
            <a:endParaRPr lang="en-GB" altLang="en-US" dirty="0">
              <a:latin typeface="Calibri" panose="020F0502020204030204" pitchFamily="34" charset="0"/>
            </a:endParaRPr>
          </a:p>
        </p:txBody>
      </p:sp>
    </p:spTree>
    <p:extLst>
      <p:ext uri="{BB962C8B-B14F-4D97-AF65-F5344CB8AC3E}">
        <p14:creationId xmlns:p14="http://schemas.microsoft.com/office/powerpoint/2010/main" val="4912377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AC64C1C-88C2-4DA5-8EB4-4A85FF1076A4}" type="slidenum">
              <a:rPr lang="en-GB" altLang="en-US"/>
              <a:pPr/>
              <a:t>26</a:t>
            </a:fld>
            <a:endParaRPr lang="en-GB" altLang="en-US"/>
          </a:p>
        </p:txBody>
      </p:sp>
      <p:sp>
        <p:nvSpPr>
          <p:cNvPr id="162818" name="Rectangle 2"/>
          <p:cNvSpPr>
            <a:spLocks noGrp="1" noChangeArrowheads="1"/>
          </p:cNvSpPr>
          <p:nvPr>
            <p:ph type="title"/>
          </p:nvPr>
        </p:nvSpPr>
        <p:spPr/>
        <p:txBody>
          <a:bodyPr/>
          <a:lstStyle/>
          <a:p>
            <a:r>
              <a:rPr lang="en-GB" altLang="en-US" sz="3100" dirty="0">
                <a:latin typeface="Calibri" panose="020F0502020204030204" pitchFamily="34" charset="0"/>
              </a:rPr>
              <a:t>The exponential graph</a:t>
            </a:r>
          </a:p>
        </p:txBody>
      </p:sp>
      <p:pic>
        <p:nvPicPr>
          <p:cNvPr id="162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628800"/>
            <a:ext cx="7445375" cy="391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259632" y="5703004"/>
            <a:ext cx="7618368" cy="523220"/>
          </a:xfrm>
          <a:prstGeom prst="rect">
            <a:avLst/>
          </a:prstGeom>
          <a:noFill/>
        </p:spPr>
        <p:txBody>
          <a:bodyPr wrap="none" rtlCol="0">
            <a:spAutoFit/>
          </a:bodyPr>
          <a:lstStyle/>
          <a:p>
            <a:r>
              <a:rPr lang="en-GB" sz="2800" b="1" dirty="0" smtClean="0"/>
              <a:t>ACTIVITY:</a:t>
            </a:r>
            <a:r>
              <a:rPr lang="en-GB" sz="2800" dirty="0" smtClean="0"/>
              <a:t> Use </a:t>
            </a:r>
            <a:r>
              <a:rPr lang="en-GB" sz="2800" dirty="0" err="1" smtClean="0"/>
              <a:t>Desmos</a:t>
            </a:r>
            <a:r>
              <a:rPr lang="en-GB" sz="2800" dirty="0" smtClean="0"/>
              <a:t> or </a:t>
            </a:r>
            <a:r>
              <a:rPr lang="en-GB" sz="2800" dirty="0" err="1" smtClean="0"/>
              <a:t>Geogebra</a:t>
            </a:r>
            <a:r>
              <a:rPr lang="en-GB" sz="2800" dirty="0" smtClean="0"/>
              <a:t> online to graph</a:t>
            </a:r>
            <a:endParaRPr lang="en-GB" sz="2800" dirty="0"/>
          </a:p>
        </p:txBody>
      </p:sp>
    </p:spTree>
    <p:extLst>
      <p:ext uri="{BB962C8B-B14F-4D97-AF65-F5344CB8AC3E}">
        <p14:creationId xmlns:p14="http://schemas.microsoft.com/office/powerpoint/2010/main" val="13207074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lide Number Placeholder 5"/>
          <p:cNvSpPr>
            <a:spLocks noGrp="1"/>
          </p:cNvSpPr>
          <p:nvPr>
            <p:ph type="sldNum" sz="quarter" idx="12"/>
          </p:nvPr>
        </p:nvSpPr>
        <p:spPr/>
        <p:txBody>
          <a:bodyPr/>
          <a:lstStyle/>
          <a:p>
            <a:fld id="{5ACA9632-2853-4F03-908E-01451929A000}" type="slidenum">
              <a:rPr lang="en-GB" altLang="en-US"/>
              <a:pPr/>
              <a:t>27</a:t>
            </a:fld>
            <a:endParaRPr lang="en-GB" altLang="en-US"/>
          </a:p>
        </p:txBody>
      </p:sp>
      <p:sp>
        <p:nvSpPr>
          <p:cNvPr id="158722" name="Rectangle 2"/>
          <p:cNvSpPr>
            <a:spLocks noGrp="1" noChangeArrowheads="1"/>
          </p:cNvSpPr>
          <p:nvPr>
            <p:ph type="title"/>
          </p:nvPr>
        </p:nvSpPr>
        <p:spPr>
          <a:xfrm>
            <a:off x="1066800" y="990600"/>
            <a:ext cx="7378700" cy="914400"/>
          </a:xfrm>
        </p:spPr>
        <p:txBody>
          <a:bodyPr>
            <a:normAutofit fontScale="90000"/>
          </a:bodyPr>
          <a:lstStyle/>
          <a:p>
            <a:r>
              <a:rPr lang="en-GB" altLang="en-US" sz="3100" dirty="0">
                <a:latin typeface="Calibri" panose="020F0502020204030204" pitchFamily="34" charset="0"/>
                <a:cs typeface="Times New Roman" pitchFamily="18" charset="0"/>
              </a:rPr>
              <a:t>How many layers do you produce?</a:t>
            </a:r>
            <a:r>
              <a:rPr lang="en-GB" altLang="en-US" sz="3100" dirty="0">
                <a:cs typeface="Times New Roman" pitchFamily="18" charset="0"/>
              </a:rPr>
              <a:t/>
            </a:r>
            <a:br>
              <a:rPr lang="en-GB" altLang="en-US" sz="3100" dirty="0">
                <a:cs typeface="Times New Roman" pitchFamily="18" charset="0"/>
              </a:rPr>
            </a:br>
            <a:endParaRPr lang="en-GB" altLang="en-US" sz="3100" dirty="0">
              <a:cs typeface="Times New Roman" pitchFamily="18" charset="0"/>
            </a:endParaRPr>
          </a:p>
        </p:txBody>
      </p:sp>
      <p:sp>
        <p:nvSpPr>
          <p:cNvPr id="158723" name="Text Box 3"/>
          <p:cNvSpPr txBox="1">
            <a:spLocks noChangeArrowheads="1"/>
          </p:cNvSpPr>
          <p:nvPr/>
        </p:nvSpPr>
        <p:spPr bwMode="auto">
          <a:xfrm>
            <a:off x="1371600" y="2514600"/>
            <a:ext cx="624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2400">
              <a:latin typeface="Times New Roman" pitchFamily="18" charset="0"/>
            </a:endParaRPr>
          </a:p>
        </p:txBody>
      </p:sp>
      <p:graphicFrame>
        <p:nvGraphicFramePr>
          <p:cNvPr id="158724" name="Group 4"/>
          <p:cNvGraphicFramePr>
            <a:graphicFrameLocks noGrp="1"/>
          </p:cNvGraphicFramePr>
          <p:nvPr>
            <p:extLst>
              <p:ext uri="{D42A27DB-BD31-4B8C-83A1-F6EECF244321}">
                <p14:modId xmlns:p14="http://schemas.microsoft.com/office/powerpoint/2010/main" val="3491191253"/>
              </p:ext>
            </p:extLst>
          </p:nvPr>
        </p:nvGraphicFramePr>
        <p:xfrm>
          <a:off x="1447800" y="2209800"/>
          <a:ext cx="6797674" cy="4846320"/>
        </p:xfrm>
        <a:graphic>
          <a:graphicData uri="http://schemas.openxmlformats.org/drawingml/2006/table">
            <a:tbl>
              <a:tblPr/>
              <a:tblGrid>
                <a:gridCol w="1437421"/>
                <a:gridCol w="1490890"/>
                <a:gridCol w="1490890"/>
                <a:gridCol w="1490890"/>
                <a:gridCol w="887583"/>
              </a:tblGrid>
              <a:tr h="450850">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folds (x)</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Number of layers (y)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Height (cm)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788">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2*2*2*2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2</a:t>
                      </a:r>
                      <a:r>
                        <a:rPr kumimoji="0" lang="en-US" altLang="en-US" sz="2400" b="1" i="0" u="none" strike="noStrike" cap="none" normalizeH="0" baseline="30000" dirty="0" smtClean="0">
                          <a:ln>
                            <a:noFill/>
                          </a:ln>
                          <a:solidFill>
                            <a:schemeClr val="tx1"/>
                          </a:solidFill>
                          <a:effectLst/>
                          <a:latin typeface="Calibri" panose="020F0502020204030204" pitchFamily="34" charset="0"/>
                          <a:ea typeface="ＭＳ Ｐゴシック" pitchFamily="16" charset="-128"/>
                        </a:rPr>
                        <a:t>4</a:t>
                      </a: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ctr" defTabSz="914400" rtl="0" eaLnBrk="1" fontAlgn="base" latinLnBrk="0" hangingPunct="1">
                        <a:lnSpc>
                          <a:spcPct val="100000"/>
                        </a:lnSpc>
                        <a:spcBef>
                          <a:spcPct val="0"/>
                        </a:spcBef>
                        <a:spcAft>
                          <a:spcPct val="70000"/>
                        </a:spcAft>
                        <a:buClrTx/>
                        <a:buSzTx/>
                        <a:buFontTx/>
                        <a:buNone/>
                        <a:tabLst/>
                      </a:pPr>
                      <a:endParaRPr kumimoji="0" lang="en-US" altLang="en-US" sz="2400" b="1"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1788">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3375">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Aft>
                          <a:spcPct val="70000"/>
                        </a:spcAft>
                        <a:defRPr sz="2000">
                          <a:solidFill>
                            <a:schemeClr val="tx1"/>
                          </a:solidFill>
                          <a:latin typeface="Georgia" pitchFamily="18" charset="0"/>
                          <a:ea typeface="ＭＳ Ｐゴシック" pitchFamily="16" charset="-128"/>
                        </a:defRPr>
                      </a:lvl1pPr>
                      <a:lvl2pPr>
                        <a:lnSpc>
                          <a:spcPct val="90000"/>
                        </a:lnSpc>
                        <a:spcAft>
                          <a:spcPct val="50000"/>
                        </a:spcAft>
                        <a:defRPr sz="2000">
                          <a:solidFill>
                            <a:schemeClr val="tx1"/>
                          </a:solidFill>
                          <a:latin typeface="Georgia" pitchFamily="18" charset="0"/>
                          <a:ea typeface="ＭＳ Ｐゴシック" pitchFamily="16" charset="-128"/>
                        </a:defRPr>
                      </a:lvl2pPr>
                      <a:lvl3pPr marL="857250">
                        <a:lnSpc>
                          <a:spcPct val="90000"/>
                        </a:lnSpc>
                        <a:spcBef>
                          <a:spcPct val="20000"/>
                        </a:spcBef>
                        <a:defRPr sz="2000">
                          <a:solidFill>
                            <a:schemeClr val="tx1"/>
                          </a:solidFill>
                          <a:latin typeface="Georgia" pitchFamily="18" charset="0"/>
                          <a:ea typeface="ＭＳ Ｐゴシック" pitchFamily="16" charset="-128"/>
                        </a:defRPr>
                      </a:lvl3pPr>
                      <a:lvl4pPr marL="1200150">
                        <a:lnSpc>
                          <a:spcPct val="90000"/>
                        </a:lnSpc>
                        <a:spcBef>
                          <a:spcPct val="20000"/>
                        </a:spcBef>
                        <a:defRPr sz="2000">
                          <a:solidFill>
                            <a:schemeClr val="tx1"/>
                          </a:solidFill>
                          <a:latin typeface="Georgia" pitchFamily="18" charset="0"/>
                          <a:ea typeface="ＭＳ Ｐゴシック" pitchFamily="16" charset="-128"/>
                        </a:defRPr>
                      </a:lvl4pPr>
                      <a:lvl5pPr marL="1543050">
                        <a:lnSpc>
                          <a:spcPct val="90000"/>
                        </a:lnSpc>
                        <a:spcBef>
                          <a:spcPct val="20000"/>
                        </a:spcBef>
                        <a:defRPr sz="2000">
                          <a:solidFill>
                            <a:schemeClr val="tx1"/>
                          </a:solidFill>
                          <a:latin typeface="Georgia" pitchFamily="18" charset="0"/>
                          <a:ea typeface="ＭＳ Ｐゴシック" pitchFamily="16" charset="-128"/>
                        </a:defRPr>
                      </a:lvl5pPr>
                      <a:lvl6pPr marL="20002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6pPr>
                      <a:lvl7pPr marL="24574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7pPr>
                      <a:lvl8pPr marL="29146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8pPr>
                      <a:lvl9pPr marL="3371850" fontAlgn="base">
                        <a:lnSpc>
                          <a:spcPct val="90000"/>
                        </a:lnSpc>
                        <a:spcBef>
                          <a:spcPct val="20000"/>
                        </a:spcBef>
                        <a:spcAft>
                          <a:spcPct val="0"/>
                        </a:spcAft>
                        <a:defRPr sz="2000">
                          <a:solidFill>
                            <a:schemeClr val="tx1"/>
                          </a:solidFill>
                          <a:latin typeface="Georgia" pitchFamily="18" charset="0"/>
                          <a:ea typeface="ＭＳ Ｐゴシック" pitchFamily="16" charset="-128"/>
                        </a:defRPr>
                      </a:lvl9pPr>
                    </a:lstStyle>
                    <a:p>
                      <a:pPr marL="0" marR="0" lvl="0" indent="0" algn="l" defTabSz="914400" rtl="0" eaLnBrk="1" fontAlgn="base" latinLnBrk="0" hangingPunct="1">
                        <a:lnSpc>
                          <a:spcPct val="100000"/>
                        </a:lnSpc>
                        <a:spcBef>
                          <a:spcPct val="0"/>
                        </a:spcBef>
                        <a:spcAft>
                          <a:spcPct val="7000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a typeface="ＭＳ Ｐゴシック" pitchFamily="16"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8766" name="Text Box 46">
            <a:hlinkClick r:id="rId2"/>
          </p:cNvPr>
          <p:cNvSpPr txBox="1">
            <a:spLocks noChangeArrowheads="1"/>
          </p:cNvSpPr>
          <p:nvPr/>
        </p:nvSpPr>
        <p:spPr bwMode="auto">
          <a:xfrm>
            <a:off x="6858000" y="5715000"/>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2400">
              <a:latin typeface="Times New Roman" pitchFamily="18" charset="0"/>
            </a:endParaRPr>
          </a:p>
        </p:txBody>
      </p:sp>
      <p:sp>
        <p:nvSpPr>
          <p:cNvPr id="158767" name="Text Box 47"/>
          <p:cNvSpPr txBox="1">
            <a:spLocks noChangeArrowheads="1"/>
          </p:cNvSpPr>
          <p:nvPr/>
        </p:nvSpPr>
        <p:spPr bwMode="auto">
          <a:xfrm>
            <a:off x="7543800" y="6096000"/>
            <a:ext cx="1143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1000" dirty="0">
                <a:latin typeface="Calibri" panose="020F0502020204030204" pitchFamily="34" charset="0"/>
                <a:hlinkClick r:id="rId3" action="ppaction://hlinkfile"/>
              </a:rPr>
              <a:t>Table of results</a:t>
            </a:r>
            <a:endParaRPr lang="en-GB" altLang="en-US" sz="1000" dirty="0">
              <a:latin typeface="Calibri" panose="020F0502020204030204" pitchFamily="34" charset="0"/>
            </a:endParaRPr>
          </a:p>
        </p:txBody>
      </p:sp>
      <p:sp>
        <p:nvSpPr>
          <p:cNvPr id="2" name="Rectangle 1"/>
          <p:cNvSpPr/>
          <p:nvPr/>
        </p:nvSpPr>
        <p:spPr>
          <a:xfrm>
            <a:off x="7236296" y="908720"/>
            <a:ext cx="1296144" cy="769441"/>
          </a:xfrm>
          <a:prstGeom prst="rect">
            <a:avLst/>
          </a:prstGeom>
        </p:spPr>
        <p:txBody>
          <a:bodyPr wrap="square">
            <a:spAutoFit/>
          </a:bodyPr>
          <a:lstStyle/>
          <a:p>
            <a:r>
              <a:rPr lang="en-GB" altLang="en-US" sz="4400" dirty="0" smtClean="0">
                <a:latin typeface="Calibri" panose="020F0502020204030204" pitchFamily="34" charset="0"/>
              </a:rPr>
              <a:t>y=2</a:t>
            </a:r>
            <a:r>
              <a:rPr lang="en-GB" altLang="en-US" sz="4400" baseline="30000" dirty="0" smtClean="0">
                <a:latin typeface="Calibri" panose="020F0502020204030204" pitchFamily="34" charset="0"/>
              </a:rPr>
              <a:t>x</a:t>
            </a:r>
            <a:endParaRPr lang="en-GB" sz="4400" dirty="0"/>
          </a:p>
        </p:txBody>
      </p:sp>
    </p:spTree>
    <p:extLst>
      <p:ext uri="{BB962C8B-B14F-4D97-AF65-F5344CB8AC3E}">
        <p14:creationId xmlns:p14="http://schemas.microsoft.com/office/powerpoint/2010/main" val="38283726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A247264D-CC0B-449C-AF6F-39099FFB3363}" type="slidenum">
              <a:rPr lang="en-GB" altLang="en-US"/>
              <a:pPr/>
              <a:t>28</a:t>
            </a:fld>
            <a:endParaRPr lang="en-GB" altLang="en-US"/>
          </a:p>
        </p:txBody>
      </p:sp>
      <p:sp>
        <p:nvSpPr>
          <p:cNvPr id="164866" name="Rectangle 2"/>
          <p:cNvSpPr>
            <a:spLocks noGrp="1" noChangeArrowheads="1"/>
          </p:cNvSpPr>
          <p:nvPr>
            <p:ph type="title"/>
          </p:nvPr>
        </p:nvSpPr>
        <p:spPr>
          <a:xfrm>
            <a:off x="1371600" y="990600"/>
            <a:ext cx="7378700" cy="838200"/>
          </a:xfrm>
        </p:spPr>
        <p:txBody>
          <a:bodyPr>
            <a:normAutofit fontScale="90000"/>
          </a:bodyPr>
          <a:lstStyle/>
          <a:p>
            <a:r>
              <a:rPr lang="en-GB" altLang="en-US" sz="3100" dirty="0">
                <a:latin typeface="Calibri" panose="020F0502020204030204" pitchFamily="34" charset="0"/>
              </a:rPr>
              <a:t>Common features of </a:t>
            </a:r>
            <a:r>
              <a:rPr lang="en-GB" altLang="en-US" sz="4000" dirty="0">
                <a:latin typeface="Calibri" panose="020F0502020204030204" pitchFamily="34" charset="0"/>
              </a:rPr>
              <a:t>y=</a:t>
            </a:r>
            <a:r>
              <a:rPr lang="en-GB" altLang="en-US" sz="4000" dirty="0" err="1">
                <a:latin typeface="Calibri" panose="020F0502020204030204" pitchFamily="34" charset="0"/>
              </a:rPr>
              <a:t>b</a:t>
            </a:r>
            <a:r>
              <a:rPr lang="en-GB" altLang="en-US" sz="4000" baseline="30000" dirty="0" err="1">
                <a:latin typeface="Calibri" panose="020F0502020204030204" pitchFamily="34" charset="0"/>
              </a:rPr>
              <a:t>x</a:t>
            </a:r>
            <a:r>
              <a:rPr lang="en-GB" altLang="en-US" sz="4000" baseline="30000" dirty="0">
                <a:latin typeface="Calibri" panose="020F0502020204030204" pitchFamily="34" charset="0"/>
              </a:rPr>
              <a:t/>
            </a:r>
            <a:br>
              <a:rPr lang="en-GB" altLang="en-US" sz="4000" baseline="30000" dirty="0">
                <a:latin typeface="Calibri" panose="020F0502020204030204" pitchFamily="34" charset="0"/>
              </a:rPr>
            </a:br>
            <a:endParaRPr lang="en-GB" altLang="en-US" sz="4000" baseline="30000" dirty="0">
              <a:latin typeface="Calibri" panose="020F0502020204030204" pitchFamily="34" charset="0"/>
            </a:endParaRPr>
          </a:p>
        </p:txBody>
      </p:sp>
      <p:sp>
        <p:nvSpPr>
          <p:cNvPr id="164867" name="Rectangle 3"/>
          <p:cNvSpPr>
            <a:spLocks noChangeArrowheads="1"/>
          </p:cNvSpPr>
          <p:nvPr/>
        </p:nvSpPr>
        <p:spPr bwMode="auto">
          <a:xfrm>
            <a:off x="1619672" y="1628800"/>
            <a:ext cx="6934200" cy="445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20000"/>
              </a:spcBef>
              <a:buClr>
                <a:schemeClr val="accent2"/>
              </a:buClr>
              <a:buFont typeface="Wingdings" pitchFamily="2" charset="2"/>
              <a:buChar char="w"/>
            </a:pPr>
            <a:r>
              <a:rPr lang="en-GB" altLang="en-US" sz="2800" dirty="0">
                <a:latin typeface="Calibri" panose="020F0502020204030204" pitchFamily="34" charset="0"/>
              </a:rPr>
              <a:t>all curves pass through (0,1)</a:t>
            </a:r>
          </a:p>
          <a:p>
            <a:pPr eaLnBrk="1" hangingPunct="1">
              <a:spcBef>
                <a:spcPct val="20000"/>
              </a:spcBef>
              <a:buClr>
                <a:schemeClr val="accent2"/>
              </a:buClr>
              <a:buFont typeface="Wingdings" pitchFamily="2" charset="2"/>
              <a:buChar char="w"/>
            </a:pPr>
            <a:r>
              <a:rPr lang="en-GB" altLang="en-US" sz="2800" dirty="0">
                <a:latin typeface="Calibri" panose="020F0502020204030204" pitchFamily="34" charset="0"/>
              </a:rPr>
              <a:t>exponential growth (and decay) takes     	place very rapidly</a:t>
            </a:r>
          </a:p>
          <a:p>
            <a:pPr eaLnBrk="1" hangingPunct="1">
              <a:lnSpc>
                <a:spcPct val="90000"/>
              </a:lnSpc>
              <a:spcBef>
                <a:spcPct val="50000"/>
              </a:spcBef>
              <a:buClr>
                <a:schemeClr val="accent2"/>
              </a:buClr>
              <a:buFont typeface="Wingdings" pitchFamily="2" charset="2"/>
              <a:buChar char="w"/>
            </a:pPr>
            <a:r>
              <a:rPr lang="en-GB" altLang="en-US" sz="2800" dirty="0">
                <a:latin typeface="Calibri" panose="020F0502020204030204" pitchFamily="34" charset="0"/>
              </a:rPr>
              <a:t>b &gt; 0</a:t>
            </a:r>
          </a:p>
          <a:p>
            <a:pPr eaLnBrk="1" hangingPunct="1">
              <a:lnSpc>
                <a:spcPct val="90000"/>
              </a:lnSpc>
              <a:spcBef>
                <a:spcPct val="50000"/>
              </a:spcBef>
              <a:buClr>
                <a:schemeClr val="accent2"/>
              </a:buClr>
              <a:buFont typeface="Wingdings" pitchFamily="2" charset="2"/>
              <a:buChar char="w"/>
            </a:pPr>
            <a:r>
              <a:rPr lang="en-GB" altLang="en-US" sz="2800" dirty="0">
                <a:latin typeface="Calibri" panose="020F0502020204030204" pitchFamily="34" charset="0"/>
              </a:rPr>
              <a:t>b       0</a:t>
            </a:r>
          </a:p>
          <a:p>
            <a:pPr eaLnBrk="1" hangingPunct="1">
              <a:lnSpc>
                <a:spcPct val="90000"/>
              </a:lnSpc>
              <a:spcBef>
                <a:spcPct val="50000"/>
              </a:spcBef>
              <a:buClr>
                <a:schemeClr val="accent2"/>
              </a:buClr>
              <a:buFont typeface="Wingdings" pitchFamily="2" charset="2"/>
              <a:buChar char="w"/>
            </a:pPr>
            <a:r>
              <a:rPr lang="en-GB" altLang="en-US" sz="2800" dirty="0">
                <a:latin typeface="Calibri" panose="020F0502020204030204" pitchFamily="34" charset="0"/>
              </a:rPr>
              <a:t>b       1</a:t>
            </a:r>
          </a:p>
          <a:p>
            <a:pPr eaLnBrk="1" hangingPunct="1">
              <a:lnSpc>
                <a:spcPct val="90000"/>
              </a:lnSpc>
              <a:spcBef>
                <a:spcPct val="50000"/>
              </a:spcBef>
              <a:buClr>
                <a:schemeClr val="accent2"/>
              </a:buClr>
              <a:buFont typeface="Wingdings" pitchFamily="2" charset="2"/>
              <a:buChar char="w"/>
            </a:pPr>
            <a:r>
              <a:rPr lang="en-GB" altLang="en-US" sz="2800" dirty="0">
                <a:latin typeface="Calibri" panose="020F0502020204030204" pitchFamily="34" charset="0"/>
              </a:rPr>
              <a:t>b &gt; 1 has a positive </a:t>
            </a:r>
            <a:r>
              <a:rPr lang="en-GB" altLang="en-US" sz="2800" dirty="0" smtClean="0">
                <a:latin typeface="Calibri" panose="020F0502020204030204" pitchFamily="34" charset="0"/>
              </a:rPr>
              <a:t>gradient (PLOT THIS!)</a:t>
            </a:r>
            <a:endParaRPr lang="en-GB" altLang="en-US" sz="2800" dirty="0">
              <a:latin typeface="Calibri" panose="020F0502020204030204" pitchFamily="34" charset="0"/>
            </a:endParaRPr>
          </a:p>
          <a:p>
            <a:pPr eaLnBrk="1" hangingPunct="1">
              <a:lnSpc>
                <a:spcPct val="90000"/>
              </a:lnSpc>
              <a:spcBef>
                <a:spcPct val="50000"/>
              </a:spcBef>
              <a:buClr>
                <a:schemeClr val="accent2"/>
              </a:buClr>
              <a:buFont typeface="Wingdings" pitchFamily="2" charset="2"/>
              <a:buChar char="w"/>
            </a:pPr>
            <a:r>
              <a:rPr lang="en-GB" altLang="en-US" sz="2800" dirty="0">
                <a:latin typeface="Calibri" panose="020F0502020204030204" pitchFamily="34" charset="0"/>
              </a:rPr>
              <a:t>0 &lt; b &lt; 1 has a negative </a:t>
            </a:r>
            <a:r>
              <a:rPr lang="en-GB" altLang="en-US" sz="2800" dirty="0" smtClean="0">
                <a:latin typeface="Calibri" panose="020F0502020204030204" pitchFamily="34" charset="0"/>
              </a:rPr>
              <a:t>gradient (PLOT THIS!)</a:t>
            </a:r>
            <a:endParaRPr lang="en-GB" altLang="en-US" sz="2800" dirty="0">
              <a:latin typeface="Calibri" panose="020F0502020204030204" pitchFamily="34" charset="0"/>
            </a:endParaRPr>
          </a:p>
        </p:txBody>
      </p:sp>
      <p:grpSp>
        <p:nvGrpSpPr>
          <p:cNvPr id="164868" name="Group 4"/>
          <p:cNvGrpSpPr>
            <a:grpSpLocks/>
          </p:cNvGrpSpPr>
          <p:nvPr/>
        </p:nvGrpSpPr>
        <p:grpSpPr bwMode="auto">
          <a:xfrm>
            <a:off x="2051050" y="3567024"/>
            <a:ext cx="685800" cy="1301397"/>
            <a:chOff x="2108" y="829"/>
            <a:chExt cx="432" cy="868"/>
          </a:xfrm>
        </p:grpSpPr>
        <p:graphicFrame>
          <p:nvGraphicFramePr>
            <p:cNvPr id="164869" name="Object 5"/>
            <p:cNvGraphicFramePr>
              <a:graphicFrameLocks noChangeAspect="1"/>
            </p:cNvGraphicFramePr>
            <p:nvPr>
              <p:extLst>
                <p:ext uri="{D42A27DB-BD31-4B8C-83A1-F6EECF244321}">
                  <p14:modId xmlns:p14="http://schemas.microsoft.com/office/powerpoint/2010/main" val="1637480024"/>
                </p:ext>
              </p:extLst>
            </p:nvPr>
          </p:nvGraphicFramePr>
          <p:xfrm>
            <a:off x="2108" y="1265"/>
            <a:ext cx="432" cy="432"/>
          </p:xfrm>
          <a:graphic>
            <a:graphicData uri="http://schemas.openxmlformats.org/presentationml/2006/ole">
              <mc:AlternateContent xmlns:mc="http://schemas.openxmlformats.org/markup-compatibility/2006">
                <mc:Choice xmlns:v="urn:schemas-microsoft-com:vml" Requires="v">
                  <p:oleObj spid="_x0000_s198694" name="Equation" r:id="rId3" imgW="139680" imgH="139680" progId="Equation.3">
                    <p:embed/>
                  </p:oleObj>
                </mc:Choice>
                <mc:Fallback>
                  <p:oleObj name="Equation" r:id="rId3" imgW="139680" imgH="1396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8" y="1265"/>
                          <a:ext cx="432" cy="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870" name="Object 6"/>
            <p:cNvGraphicFramePr>
              <a:graphicFrameLocks noChangeAspect="1"/>
            </p:cNvGraphicFramePr>
            <p:nvPr>
              <p:extLst>
                <p:ext uri="{D42A27DB-BD31-4B8C-83A1-F6EECF244321}">
                  <p14:modId xmlns:p14="http://schemas.microsoft.com/office/powerpoint/2010/main" val="1871427118"/>
                </p:ext>
              </p:extLst>
            </p:nvPr>
          </p:nvGraphicFramePr>
          <p:xfrm>
            <a:off x="2154" y="829"/>
            <a:ext cx="384" cy="384"/>
          </p:xfrm>
          <a:graphic>
            <a:graphicData uri="http://schemas.openxmlformats.org/presentationml/2006/ole">
              <mc:AlternateContent xmlns:mc="http://schemas.openxmlformats.org/markup-compatibility/2006">
                <mc:Choice xmlns:v="urn:schemas-microsoft-com:vml" Requires="v">
                  <p:oleObj spid="_x0000_s198695" name="Equation" r:id="rId5" imgW="139680" imgH="139680" progId="Equation.3">
                    <p:embed/>
                  </p:oleObj>
                </mc:Choice>
                <mc:Fallback>
                  <p:oleObj name="Equation" r:id="rId5" imgW="139680" imgH="1396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4" y="829"/>
                          <a:ext cx="384" cy="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 name="Rectangle 1"/>
          <p:cNvSpPr/>
          <p:nvPr/>
        </p:nvSpPr>
        <p:spPr>
          <a:xfrm>
            <a:off x="3131840" y="6080150"/>
            <a:ext cx="4572000" cy="646331"/>
          </a:xfrm>
          <a:prstGeom prst="rect">
            <a:avLst/>
          </a:prstGeom>
        </p:spPr>
        <p:txBody>
          <a:bodyPr>
            <a:spAutoFit/>
          </a:bodyPr>
          <a:lstStyle/>
          <a:p>
            <a:r>
              <a:rPr lang="en-GB" dirty="0">
                <a:hlinkClick r:id="rId6"/>
              </a:rPr>
              <a:t>https://</a:t>
            </a:r>
            <a:r>
              <a:rPr lang="en-GB" dirty="0" smtClean="0">
                <a:hlinkClick r:id="rId6"/>
              </a:rPr>
              <a:t>www.desmos.com/calculator/auubsaje</a:t>
            </a:r>
            <a:r>
              <a:rPr lang="en-GB" dirty="0" smtClean="0"/>
              <a:t> </a:t>
            </a:r>
            <a:r>
              <a:rPr lang="en-GB" dirty="0" err="1" smtClean="0"/>
              <a:t>fh</a:t>
            </a:r>
            <a:endParaRPr lang="en-GB" dirty="0"/>
          </a:p>
        </p:txBody>
      </p:sp>
    </p:spTree>
    <p:extLst>
      <p:ext uri="{BB962C8B-B14F-4D97-AF65-F5344CB8AC3E}">
        <p14:creationId xmlns:p14="http://schemas.microsoft.com/office/powerpoint/2010/main" val="31935960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21229A41-26B5-44DC-A729-1B2D345524DC}" type="slidenum">
              <a:rPr lang="en-GB" altLang="en-US"/>
              <a:pPr/>
              <a:t>29</a:t>
            </a:fld>
            <a:endParaRPr lang="en-GB" altLang="en-US"/>
          </a:p>
        </p:txBody>
      </p:sp>
      <p:sp>
        <p:nvSpPr>
          <p:cNvPr id="145410" name="Rectangle 2"/>
          <p:cNvSpPr>
            <a:spLocks noGrp="1" noChangeArrowheads="1"/>
          </p:cNvSpPr>
          <p:nvPr>
            <p:ph type="title"/>
          </p:nvPr>
        </p:nvSpPr>
        <p:spPr/>
        <p:txBody>
          <a:bodyPr/>
          <a:lstStyle/>
          <a:p>
            <a:r>
              <a:rPr lang="en-GB" altLang="en-US" dirty="0" smtClean="0"/>
              <a:t>HANDOUT</a:t>
            </a:r>
            <a:endParaRPr lang="en-GB" altLang="en-US" dirty="0"/>
          </a:p>
        </p:txBody>
      </p:sp>
      <p:sp>
        <p:nvSpPr>
          <p:cNvPr id="145411" name="Rectangle 3"/>
          <p:cNvSpPr>
            <a:spLocks noGrp="1" noChangeArrowheads="1"/>
          </p:cNvSpPr>
          <p:nvPr>
            <p:ph type="body" idx="1"/>
          </p:nvPr>
        </p:nvSpPr>
        <p:spPr/>
        <p:txBody>
          <a:bodyPr/>
          <a:lstStyle/>
          <a:p>
            <a:pPr eaLnBrk="0" hangingPunct="0">
              <a:spcBef>
                <a:spcPct val="50000"/>
              </a:spcBef>
              <a:spcAft>
                <a:spcPct val="0"/>
              </a:spcAft>
              <a:buFontTx/>
              <a:buNone/>
            </a:pPr>
            <a:r>
              <a:rPr lang="en-GB" altLang="en-US" sz="2800" dirty="0">
                <a:hlinkClick r:id="rId2" action="ppaction://hlinkfile"/>
              </a:rPr>
              <a:t>Exponential growth and decay worksheet</a:t>
            </a:r>
            <a:endParaRPr lang="en-GB" altLang="en-US" sz="2800" dirty="0"/>
          </a:p>
          <a:p>
            <a:pPr eaLnBrk="0" hangingPunct="0">
              <a:spcBef>
                <a:spcPct val="50000"/>
              </a:spcBef>
              <a:spcAft>
                <a:spcPct val="0"/>
              </a:spcAft>
              <a:buFontTx/>
              <a:buNone/>
            </a:pPr>
            <a:r>
              <a:rPr lang="en-GB" altLang="en-US" sz="2800" dirty="0" smtClean="0">
                <a:hlinkClick r:id="rId3" action="ppaction://hlinkfile"/>
              </a:rPr>
              <a:t>Exponential </a:t>
            </a:r>
            <a:r>
              <a:rPr lang="en-GB" altLang="en-US" sz="2800" dirty="0">
                <a:hlinkClick r:id="rId3" action="ppaction://hlinkfile"/>
              </a:rPr>
              <a:t>growth and decay practice </a:t>
            </a:r>
            <a:r>
              <a:rPr lang="en-GB" altLang="en-US" sz="2800" dirty="0" smtClean="0">
                <a:hlinkClick r:id="rId3" action="ppaction://hlinkfile"/>
              </a:rPr>
              <a:t>sheet</a:t>
            </a:r>
            <a:r>
              <a:rPr lang="en-GB" altLang="en-US" dirty="0" smtClean="0"/>
              <a:t/>
            </a:r>
            <a:br>
              <a:rPr lang="en-GB" altLang="en-US" dirty="0" smtClean="0"/>
            </a:br>
            <a:r>
              <a:rPr lang="en-GB" altLang="en-US" dirty="0" smtClean="0"/>
              <a:t>(and </a:t>
            </a:r>
            <a:r>
              <a:rPr lang="en-GB" altLang="en-US" dirty="0" smtClean="0">
                <a:hlinkClick r:id="rId4" action="ppaction://hlinkfile"/>
              </a:rPr>
              <a:t>answers</a:t>
            </a:r>
            <a:r>
              <a:rPr lang="en-GB" altLang="en-US" dirty="0" smtClean="0"/>
              <a:t>)</a:t>
            </a:r>
          </a:p>
          <a:p>
            <a:pPr eaLnBrk="0" hangingPunct="0">
              <a:spcBef>
                <a:spcPct val="50000"/>
              </a:spcBef>
              <a:spcAft>
                <a:spcPct val="0"/>
              </a:spcAft>
              <a:buFontTx/>
              <a:buNone/>
            </a:pPr>
            <a:endParaRPr lang="en-GB" altLang="en-US" sz="2800" dirty="0"/>
          </a:p>
          <a:p>
            <a:pPr eaLnBrk="0" hangingPunct="0">
              <a:spcBef>
                <a:spcPct val="50000"/>
              </a:spcBef>
              <a:spcAft>
                <a:spcPct val="0"/>
              </a:spcAft>
              <a:buFontTx/>
              <a:buNone/>
            </a:pPr>
            <a:r>
              <a:rPr lang="en-GB" altLang="en-US" dirty="0" smtClean="0"/>
              <a:t>We are not doing all of these during the session.</a:t>
            </a:r>
            <a:endParaRPr lang="en-GB" altLang="en-US" sz="2800" dirty="0" smtClean="0"/>
          </a:p>
        </p:txBody>
      </p:sp>
    </p:spTree>
    <p:extLst>
      <p:ext uri="{BB962C8B-B14F-4D97-AF65-F5344CB8AC3E}">
        <p14:creationId xmlns:p14="http://schemas.microsoft.com/office/powerpoint/2010/main" val="14515748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fld id="{F9EF4702-62BB-4BFC-B55A-0E5DB3FDBDE4}" type="slidenum">
              <a:rPr lang="en-GB" altLang="en-US"/>
              <a:pPr/>
              <a:t>30</a:t>
            </a:fld>
            <a:endParaRPr lang="en-GB" altLang="en-US"/>
          </a:p>
        </p:txBody>
      </p:sp>
      <p:sp>
        <p:nvSpPr>
          <p:cNvPr id="130050" name="Rectangle 2"/>
          <p:cNvSpPr>
            <a:spLocks noGrp="1" noChangeArrowheads="1"/>
          </p:cNvSpPr>
          <p:nvPr>
            <p:ph type="title"/>
          </p:nvPr>
        </p:nvSpPr>
        <p:spPr/>
        <p:txBody>
          <a:bodyPr/>
          <a:lstStyle/>
          <a:p>
            <a:r>
              <a:rPr lang="en-GB" altLang="en-US"/>
              <a:t>Logarithms </a:t>
            </a:r>
          </a:p>
        </p:txBody>
      </p:sp>
      <p:sp>
        <p:nvSpPr>
          <p:cNvPr id="130051" name="Text Box 3"/>
          <p:cNvSpPr txBox="1">
            <a:spLocks noChangeArrowheads="1"/>
          </p:cNvSpPr>
          <p:nvPr/>
        </p:nvSpPr>
        <p:spPr bwMode="auto">
          <a:xfrm>
            <a:off x="5148263" y="1700213"/>
            <a:ext cx="273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0052" name="Text Box 4"/>
          <p:cNvSpPr txBox="1">
            <a:spLocks noChangeArrowheads="1"/>
          </p:cNvSpPr>
          <p:nvPr/>
        </p:nvSpPr>
        <p:spPr bwMode="auto">
          <a:xfrm>
            <a:off x="4932363" y="1341438"/>
            <a:ext cx="2735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0053" name="Text Box 5"/>
          <p:cNvSpPr txBox="1">
            <a:spLocks noChangeArrowheads="1"/>
          </p:cNvSpPr>
          <p:nvPr/>
        </p:nvSpPr>
        <p:spPr bwMode="auto">
          <a:xfrm>
            <a:off x="611188" y="3284538"/>
            <a:ext cx="25923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0058" name="Text Box 10"/>
          <p:cNvSpPr txBox="1">
            <a:spLocks noChangeArrowheads="1"/>
          </p:cNvSpPr>
          <p:nvPr/>
        </p:nvSpPr>
        <p:spPr bwMode="auto">
          <a:xfrm>
            <a:off x="323850" y="1773238"/>
            <a:ext cx="8280400"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lgn="ctr">
              <a:spcBef>
                <a:spcPct val="50000"/>
              </a:spcBef>
            </a:pPr>
            <a:r>
              <a:rPr lang="en-GB" altLang="en-US" sz="2800"/>
              <a:t>Logarithm is another name for a power</a:t>
            </a:r>
          </a:p>
        </p:txBody>
      </p:sp>
      <p:graphicFrame>
        <p:nvGraphicFramePr>
          <p:cNvPr id="130059" name="Object 11"/>
          <p:cNvGraphicFramePr>
            <a:graphicFrameLocks noGrp="1" noChangeAspect="1"/>
          </p:cNvGraphicFramePr>
          <p:nvPr>
            <p:ph idx="1"/>
            <p:extLst>
              <p:ext uri="{D42A27DB-BD31-4B8C-83A1-F6EECF244321}">
                <p14:modId xmlns:p14="http://schemas.microsoft.com/office/powerpoint/2010/main" val="2159064803"/>
              </p:ext>
            </p:extLst>
          </p:nvPr>
        </p:nvGraphicFramePr>
        <p:xfrm>
          <a:off x="2555875" y="2578100"/>
          <a:ext cx="1873250" cy="1293813"/>
        </p:xfrm>
        <a:graphic>
          <a:graphicData uri="http://schemas.openxmlformats.org/presentationml/2006/ole">
            <mc:AlternateContent xmlns:mc="http://schemas.openxmlformats.org/markup-compatibility/2006">
              <mc:Choice xmlns:v="urn:schemas-microsoft-com:vml" Requires="v">
                <p:oleObj spid="_x0000_s1053" name="Equation" r:id="rId3" imgW="698400" imgH="482400" progId="Equation.3">
                  <p:embed/>
                </p:oleObj>
              </mc:Choice>
              <mc:Fallback>
                <p:oleObj name="Equation" r:id="rId3" imgW="698400" imgH="482400" progId="Equation.3">
                  <p:embed/>
                  <p:pic>
                    <p:nvPicPr>
                      <p:cNvPr id="0" name=""/>
                      <p:cNvPicPr>
                        <a:picLocks noChangeAspect="1" noChangeArrowheads="1"/>
                      </p:cNvPicPr>
                      <p:nvPr/>
                    </p:nvPicPr>
                    <p:blipFill>
                      <a:blip r:embed="rId4"/>
                      <a:srcRect/>
                      <a:stretch>
                        <a:fillRect/>
                      </a:stretch>
                    </p:blipFill>
                    <p:spPr bwMode="auto">
                      <a:xfrm>
                        <a:off x="2555875" y="2578100"/>
                        <a:ext cx="1873250" cy="1293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0061" name="Text Box 13"/>
          <p:cNvSpPr txBox="1">
            <a:spLocks noChangeArrowheads="1"/>
          </p:cNvSpPr>
          <p:nvPr/>
        </p:nvSpPr>
        <p:spPr bwMode="auto">
          <a:xfrm>
            <a:off x="1150938" y="4005064"/>
            <a:ext cx="7129462" cy="2416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lgn="ctr">
              <a:spcBef>
                <a:spcPct val="50000"/>
              </a:spcBef>
            </a:pPr>
            <a:r>
              <a:rPr lang="en-GB" altLang="en-US" sz="2800" dirty="0" smtClean="0"/>
              <a:t>So let’s say you know there are 32 layers in the folding task. How many times has someone made a fold?  </a:t>
            </a:r>
          </a:p>
          <a:p>
            <a:pPr algn="ctr">
              <a:spcBef>
                <a:spcPct val="50000"/>
              </a:spcBef>
            </a:pPr>
            <a:r>
              <a:rPr lang="en-GB" altLang="en-US" sz="2800" dirty="0" smtClean="0"/>
              <a:t>You could say taking ‘logarithms’ is the opposite of exponential growth or decay</a:t>
            </a:r>
            <a:r>
              <a:rPr lang="en-GB" altLang="en-US" sz="2800" dirty="0"/>
              <a:t>.</a:t>
            </a:r>
          </a:p>
        </p:txBody>
      </p:sp>
      <p:sp>
        <p:nvSpPr>
          <p:cNvPr id="130062" name="Text Box 14"/>
          <p:cNvSpPr txBox="1">
            <a:spLocks noChangeArrowheads="1"/>
          </p:cNvSpPr>
          <p:nvPr/>
        </p:nvSpPr>
        <p:spPr bwMode="auto">
          <a:xfrm>
            <a:off x="4787900" y="2636838"/>
            <a:ext cx="3527425" cy="111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spcBef>
                <a:spcPct val="50000"/>
              </a:spcBef>
            </a:pPr>
            <a:r>
              <a:rPr lang="en-GB" altLang="en-US" sz="2800"/>
              <a:t>Exponential form</a:t>
            </a:r>
          </a:p>
          <a:p>
            <a:pPr>
              <a:spcBef>
                <a:spcPct val="50000"/>
              </a:spcBef>
            </a:pPr>
            <a:r>
              <a:rPr lang="en-GB" altLang="en-US" sz="2800"/>
              <a:t>Logarithmic form</a:t>
            </a:r>
          </a:p>
        </p:txBody>
      </p:sp>
    </p:spTree>
    <p:extLst>
      <p:ext uri="{BB962C8B-B14F-4D97-AF65-F5344CB8AC3E}">
        <p14:creationId xmlns:p14="http://schemas.microsoft.com/office/powerpoint/2010/main" val="2151548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00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006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00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1" grpId="0"/>
      <p:bldP spid="13006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Log examples: positive numbers</a:t>
            </a:r>
            <a:endParaRPr lang="en-GB" dirty="0"/>
          </a:p>
        </p:txBody>
      </p:sp>
      <p:sp>
        <p:nvSpPr>
          <p:cNvPr id="4" name="Content Placeholder 3"/>
          <p:cNvSpPr>
            <a:spLocks noGrp="1"/>
          </p:cNvSpPr>
          <p:nvPr>
            <p:ph idx="1"/>
          </p:nvPr>
        </p:nvSpPr>
        <p:spPr/>
        <p:txBody>
          <a:bodyPr/>
          <a:lstStyle/>
          <a:p>
            <a:endParaRPr lang="en-GB"/>
          </a:p>
        </p:txBody>
      </p:sp>
    </p:spTree>
    <p:extLst>
      <p:ext uri="{BB962C8B-B14F-4D97-AF65-F5344CB8AC3E}">
        <p14:creationId xmlns:p14="http://schemas.microsoft.com/office/powerpoint/2010/main" val="37889779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8535C1D1-3FC9-45FC-98F8-812164D63268}" type="slidenum">
              <a:rPr lang="en-GB" altLang="en-US"/>
              <a:pPr/>
              <a:t>32</a:t>
            </a:fld>
            <a:endParaRPr lang="en-GB" altLang="en-US"/>
          </a:p>
        </p:txBody>
      </p:sp>
      <p:sp>
        <p:nvSpPr>
          <p:cNvPr id="131074" name="Rectangle 2"/>
          <p:cNvSpPr>
            <a:spLocks noGrp="1" noChangeArrowheads="1"/>
          </p:cNvSpPr>
          <p:nvPr>
            <p:ph type="title" sz="quarter"/>
          </p:nvPr>
        </p:nvSpPr>
        <p:spPr/>
        <p:txBody>
          <a:bodyPr/>
          <a:lstStyle/>
          <a:p>
            <a:r>
              <a:rPr lang="en-GB" altLang="en-US" sz="3200" dirty="0" smtClean="0"/>
              <a:t>ACTIVITY</a:t>
            </a:r>
            <a:endParaRPr lang="en-GB" altLang="en-US" sz="3200" dirty="0"/>
          </a:p>
        </p:txBody>
      </p:sp>
      <p:sp>
        <p:nvSpPr>
          <p:cNvPr id="131075" name="Text Box 3"/>
          <p:cNvSpPr txBox="1">
            <a:spLocks noChangeArrowheads="1"/>
          </p:cNvSpPr>
          <p:nvPr/>
        </p:nvSpPr>
        <p:spPr bwMode="auto">
          <a:xfrm>
            <a:off x="5148263" y="1700213"/>
            <a:ext cx="273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1076" name="Text Box 4"/>
          <p:cNvSpPr txBox="1">
            <a:spLocks noChangeArrowheads="1"/>
          </p:cNvSpPr>
          <p:nvPr/>
        </p:nvSpPr>
        <p:spPr bwMode="auto">
          <a:xfrm>
            <a:off x="4932363" y="1341438"/>
            <a:ext cx="2735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1077" name="Text Box 5"/>
          <p:cNvSpPr txBox="1">
            <a:spLocks noChangeArrowheads="1"/>
          </p:cNvSpPr>
          <p:nvPr/>
        </p:nvSpPr>
        <p:spPr bwMode="auto">
          <a:xfrm>
            <a:off x="611188" y="3284538"/>
            <a:ext cx="25923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1079" name="Text Box 7"/>
          <p:cNvSpPr txBox="1">
            <a:spLocks noChangeArrowheads="1"/>
          </p:cNvSpPr>
          <p:nvPr/>
        </p:nvSpPr>
        <p:spPr bwMode="auto">
          <a:xfrm>
            <a:off x="468313" y="1844675"/>
            <a:ext cx="7632700" cy="90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lgn="ctr">
              <a:spcBef>
                <a:spcPct val="50000"/>
              </a:spcBef>
            </a:pPr>
            <a:r>
              <a:rPr lang="en-GB" altLang="en-US" sz="2800" dirty="0"/>
              <a:t>In pairs decide whether or not each statement </a:t>
            </a:r>
            <a:r>
              <a:rPr lang="en-GB" altLang="en-US" sz="2800" dirty="0" smtClean="0"/>
              <a:t>(selection)</a:t>
            </a:r>
            <a:endParaRPr lang="en-GB" altLang="en-US" sz="2800" dirty="0"/>
          </a:p>
        </p:txBody>
      </p:sp>
      <p:pic>
        <p:nvPicPr>
          <p:cNvPr id="2048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5628" y="3068960"/>
            <a:ext cx="5177308" cy="2953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6955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8"/>
          <p:cNvSpPr>
            <a:spLocks noGrp="1"/>
          </p:cNvSpPr>
          <p:nvPr>
            <p:ph type="sldNum" sz="quarter" idx="12"/>
          </p:nvPr>
        </p:nvSpPr>
        <p:spPr/>
        <p:txBody>
          <a:bodyPr/>
          <a:lstStyle/>
          <a:p>
            <a:fld id="{E205D5E8-A64A-4BC5-AC83-2F2C708A5A4A}" type="slidenum">
              <a:rPr lang="en-GB" altLang="en-US"/>
              <a:pPr/>
              <a:t>33</a:t>
            </a:fld>
            <a:endParaRPr lang="en-GB" altLang="en-US"/>
          </a:p>
        </p:txBody>
      </p:sp>
      <p:sp>
        <p:nvSpPr>
          <p:cNvPr id="133122" name="Rectangle 2"/>
          <p:cNvSpPr>
            <a:spLocks noGrp="1" noChangeArrowheads="1"/>
          </p:cNvSpPr>
          <p:nvPr>
            <p:ph type="title" sz="quarter"/>
          </p:nvPr>
        </p:nvSpPr>
        <p:spPr>
          <a:xfrm>
            <a:off x="579612" y="2635250"/>
            <a:ext cx="8496300" cy="649288"/>
          </a:xfrm>
        </p:spPr>
        <p:txBody>
          <a:bodyPr/>
          <a:lstStyle/>
          <a:p>
            <a:r>
              <a:rPr lang="en-GB" altLang="en-US" sz="2800" dirty="0"/>
              <a:t>Further practice </a:t>
            </a:r>
            <a:br>
              <a:rPr lang="en-GB" altLang="en-US" sz="2800" dirty="0"/>
            </a:br>
            <a:r>
              <a:rPr lang="en-GB" altLang="en-US" sz="2800" dirty="0"/>
              <a:t/>
            </a:r>
            <a:br>
              <a:rPr lang="en-GB" altLang="en-US" sz="2800" dirty="0"/>
            </a:br>
            <a:r>
              <a:rPr lang="en-GB" altLang="en-US" sz="2800" dirty="0"/>
              <a:t/>
            </a:r>
            <a:br>
              <a:rPr lang="en-GB" altLang="en-US" sz="2800" dirty="0"/>
            </a:br>
            <a:r>
              <a:rPr lang="en-GB" altLang="en-US" sz="2800" dirty="0"/>
              <a:t>There is further practice of conversion between logs and powers on:</a:t>
            </a:r>
            <a:br>
              <a:rPr lang="en-GB" altLang="en-US" sz="2800" dirty="0"/>
            </a:br>
            <a:r>
              <a:rPr lang="en-GB" altLang="en-US" sz="2800" dirty="0"/>
              <a:t/>
            </a:r>
            <a:br>
              <a:rPr lang="en-GB" altLang="en-US" sz="2800" dirty="0"/>
            </a:br>
            <a:r>
              <a:rPr lang="en-GB" altLang="en-US" sz="2800" dirty="0">
                <a:hlinkClick r:id="rId2"/>
              </a:rPr>
              <a:t>www.bbc.co.uk/education/asguru</a:t>
            </a:r>
            <a:r>
              <a:rPr lang="en-GB" altLang="en-US" sz="2800" dirty="0"/>
              <a:t/>
            </a:r>
            <a:br>
              <a:rPr lang="en-GB" altLang="en-US" sz="2800" dirty="0"/>
            </a:br>
            <a:r>
              <a:rPr lang="en-GB" altLang="en-US" sz="2800" dirty="0"/>
              <a:t/>
            </a:r>
            <a:br>
              <a:rPr lang="en-GB" altLang="en-US" sz="2800" dirty="0"/>
            </a:br>
            <a:r>
              <a:rPr lang="en-GB" altLang="en-US" sz="2800" dirty="0" smtClean="0"/>
              <a:t>and the</a:t>
            </a:r>
            <a:r>
              <a:rPr lang="en-GB" altLang="en-US" sz="2800" dirty="0"/>
              <a:t/>
            </a:r>
            <a:br>
              <a:rPr lang="en-GB" altLang="en-US" sz="2800" dirty="0"/>
            </a:br>
            <a:r>
              <a:rPr lang="en-GB" altLang="en-US" sz="2800" dirty="0"/>
              <a:t>Logarithms practice </a:t>
            </a:r>
            <a:r>
              <a:rPr lang="en-GB" altLang="en-US" sz="2800" dirty="0" smtClean="0"/>
              <a:t>sheet</a:t>
            </a:r>
            <a:endParaRPr lang="en-GB" altLang="en-US" sz="2800" dirty="0"/>
          </a:p>
        </p:txBody>
      </p:sp>
      <p:sp>
        <p:nvSpPr>
          <p:cNvPr id="133123" name="Text Box 3"/>
          <p:cNvSpPr txBox="1">
            <a:spLocks noChangeArrowheads="1"/>
          </p:cNvSpPr>
          <p:nvPr/>
        </p:nvSpPr>
        <p:spPr bwMode="auto">
          <a:xfrm>
            <a:off x="5404025" y="3427413"/>
            <a:ext cx="273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3124" name="Text Box 4"/>
          <p:cNvSpPr txBox="1">
            <a:spLocks noChangeArrowheads="1"/>
          </p:cNvSpPr>
          <p:nvPr/>
        </p:nvSpPr>
        <p:spPr bwMode="auto">
          <a:xfrm>
            <a:off x="5188125" y="3068638"/>
            <a:ext cx="2735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
        <p:nvSpPr>
          <p:cNvPr id="133125" name="Text Box 5"/>
          <p:cNvSpPr txBox="1">
            <a:spLocks noChangeArrowheads="1"/>
          </p:cNvSpPr>
          <p:nvPr/>
        </p:nvSpPr>
        <p:spPr bwMode="auto">
          <a:xfrm>
            <a:off x="866950" y="5011738"/>
            <a:ext cx="25923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en-US" altLang="en-US" sz="1800">
              <a:latin typeface="Arial" charset="0"/>
            </a:endParaRPr>
          </a:p>
        </p:txBody>
      </p:sp>
    </p:spTree>
    <p:extLst>
      <p:ext uri="{BB962C8B-B14F-4D97-AF65-F5344CB8AC3E}">
        <p14:creationId xmlns:p14="http://schemas.microsoft.com/office/powerpoint/2010/main" val="20215445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AC64C1C-88C2-4DA5-8EB4-4A85FF1076A4}" type="slidenum">
              <a:rPr lang="en-GB" altLang="en-US"/>
              <a:pPr/>
              <a:t>34</a:t>
            </a:fld>
            <a:endParaRPr lang="en-GB" altLang="en-US"/>
          </a:p>
        </p:txBody>
      </p:sp>
      <p:sp>
        <p:nvSpPr>
          <p:cNvPr id="162818" name="Rectangle 2"/>
          <p:cNvSpPr>
            <a:spLocks noGrp="1" noChangeArrowheads="1"/>
          </p:cNvSpPr>
          <p:nvPr>
            <p:ph type="title"/>
          </p:nvPr>
        </p:nvSpPr>
        <p:spPr/>
        <p:txBody>
          <a:bodyPr/>
          <a:lstStyle/>
          <a:p>
            <a:r>
              <a:rPr lang="en-GB" altLang="en-US" sz="3100" dirty="0" smtClean="0">
                <a:latin typeface="Calibri" panose="020F0502020204030204" pitchFamily="34" charset="0"/>
              </a:rPr>
              <a:t>Why do we even need log paper?</a:t>
            </a:r>
            <a:br>
              <a:rPr lang="en-GB" altLang="en-US" sz="3100" dirty="0" smtClean="0">
                <a:latin typeface="Calibri" panose="020F0502020204030204" pitchFamily="34" charset="0"/>
              </a:rPr>
            </a:br>
            <a:r>
              <a:rPr lang="en-GB" altLang="en-US" sz="3100" dirty="0" smtClean="0">
                <a:latin typeface="Calibri" panose="020F0502020204030204" pitchFamily="34" charset="0"/>
              </a:rPr>
              <a:t>The </a:t>
            </a:r>
            <a:r>
              <a:rPr lang="en-GB" altLang="en-US" sz="3100" dirty="0">
                <a:latin typeface="Calibri" panose="020F0502020204030204" pitchFamily="34" charset="0"/>
              </a:rPr>
              <a:t>exponential graph</a:t>
            </a:r>
          </a:p>
        </p:txBody>
      </p:sp>
      <p:pic>
        <p:nvPicPr>
          <p:cNvPr id="162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628800"/>
            <a:ext cx="7445375" cy="391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627784" y="5514117"/>
            <a:ext cx="4691669" cy="954107"/>
          </a:xfrm>
          <a:prstGeom prst="rect">
            <a:avLst/>
          </a:prstGeom>
          <a:noFill/>
        </p:spPr>
        <p:txBody>
          <a:bodyPr wrap="none" rtlCol="0">
            <a:spAutoFit/>
          </a:bodyPr>
          <a:lstStyle/>
          <a:p>
            <a:r>
              <a:rPr lang="en-GB" sz="2800" b="1" dirty="0" smtClean="0"/>
              <a:t>ACTIVITY:</a:t>
            </a:r>
            <a:r>
              <a:rPr lang="en-GB" sz="2800" dirty="0" smtClean="0"/>
              <a:t> Now with log paper. </a:t>
            </a:r>
            <a:br>
              <a:rPr lang="en-GB" sz="2800" dirty="0" smtClean="0"/>
            </a:br>
            <a:r>
              <a:rPr lang="en-GB" sz="2800" dirty="0" smtClean="0"/>
              <a:t>Demonstrate with </a:t>
            </a:r>
            <a:r>
              <a:rPr lang="en-GB" sz="2800" dirty="0" err="1" smtClean="0"/>
              <a:t>Geogebra</a:t>
            </a:r>
            <a:endParaRPr lang="en-GB" sz="2800" dirty="0"/>
          </a:p>
        </p:txBody>
      </p:sp>
    </p:spTree>
    <p:extLst>
      <p:ext uri="{BB962C8B-B14F-4D97-AF65-F5344CB8AC3E}">
        <p14:creationId xmlns:p14="http://schemas.microsoft.com/office/powerpoint/2010/main" val="11573144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Log paper</a:t>
            </a:r>
            <a:endParaRPr lang="en-GB" dirty="0"/>
          </a:p>
        </p:txBody>
      </p:sp>
      <p:sp>
        <p:nvSpPr>
          <p:cNvPr id="5" name="Content Placeholder 4"/>
          <p:cNvSpPr>
            <a:spLocks noGrp="1"/>
          </p:cNvSpPr>
          <p:nvPr>
            <p:ph idx="1"/>
          </p:nvPr>
        </p:nvSpPr>
        <p:spPr/>
        <p:txBody>
          <a:bodyPr/>
          <a:lstStyle/>
          <a:p>
            <a:r>
              <a:rPr lang="en-GB" dirty="0" smtClean="0"/>
              <a:t>Log paper and powers of 2 5 10</a:t>
            </a:r>
          </a:p>
          <a:p>
            <a:r>
              <a:rPr lang="en-GB" dirty="0" smtClean="0"/>
              <a:t>Step by step example</a:t>
            </a:r>
          </a:p>
          <a:p>
            <a:r>
              <a:rPr lang="en-GB" dirty="0" smtClean="0"/>
              <a:t>Use of calculator</a:t>
            </a:r>
          </a:p>
          <a:p>
            <a:r>
              <a:rPr lang="en-GB" dirty="0" smtClean="0"/>
              <a:t>Most tools are rather poor at log paper!</a:t>
            </a:r>
            <a:endParaRPr lang="en-GB" dirty="0"/>
          </a:p>
        </p:txBody>
      </p:sp>
    </p:spTree>
    <p:extLst>
      <p:ext uri="{BB962C8B-B14F-4D97-AF65-F5344CB8AC3E}">
        <p14:creationId xmlns:p14="http://schemas.microsoft.com/office/powerpoint/2010/main" val="9199276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87624" y="5495925"/>
            <a:ext cx="8564488" cy="1362075"/>
          </a:xfrm>
        </p:spPr>
        <p:txBody>
          <a:bodyPr/>
          <a:lstStyle/>
          <a:p>
            <a:r>
              <a:rPr lang="en-GB" dirty="0" smtClean="0"/>
              <a:t>Task log paper – SARS - PLOT</a:t>
            </a:r>
            <a:endParaRPr lang="en-GB" dirty="0"/>
          </a:p>
        </p:txBody>
      </p:sp>
      <p:sp>
        <p:nvSpPr>
          <p:cNvPr id="5" name="Text Placeholder 4"/>
          <p:cNvSpPr>
            <a:spLocks noGrp="1"/>
          </p:cNvSpPr>
          <p:nvPr>
            <p:ph type="body" idx="1"/>
          </p:nvPr>
        </p:nvSpPr>
        <p:spPr/>
        <p:txBody>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1339064563"/>
              </p:ext>
            </p:extLst>
          </p:nvPr>
        </p:nvGraphicFramePr>
        <p:xfrm>
          <a:off x="1259632" y="332656"/>
          <a:ext cx="7302500" cy="4789170"/>
        </p:xfrm>
        <a:graphic>
          <a:graphicData uri="http://schemas.openxmlformats.org/drawingml/2006/table">
            <a:tbl>
              <a:tblPr>
                <a:tableStyleId>{5C22544A-7EE6-4342-B048-85BDC9FD1C3A}</a:tableStyleId>
              </a:tblPr>
              <a:tblGrid>
                <a:gridCol w="3022600"/>
                <a:gridCol w="4279900"/>
              </a:tblGrid>
              <a:tr h="342900">
                <a:tc>
                  <a:txBody>
                    <a:bodyPr/>
                    <a:lstStyle/>
                    <a:p>
                      <a:pPr algn="ctr" fontAlgn="b"/>
                      <a:r>
                        <a:rPr lang="en-GB" sz="2800" u="none" strike="noStrike">
                          <a:effectLst/>
                        </a:rPr>
                        <a:t>Number of interactions (x)</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Number of people with the disease (y)</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0</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1</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1</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2</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3</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125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4</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625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5</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3,125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6</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15,625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7</a:t>
                      </a:r>
                      <a:endParaRPr lang="en-GB" sz="2800" b="0" i="0" u="none" strike="noStrike">
                        <a:effectLst/>
                        <a:latin typeface="Comic Sans MS"/>
                      </a:endParaRPr>
                    </a:p>
                  </a:txBody>
                  <a:tcPr marL="9525" marR="9525" marT="9525" marB="0" anchor="b"/>
                </a:tc>
                <a:tc>
                  <a:txBody>
                    <a:bodyPr/>
                    <a:lstStyle/>
                    <a:p>
                      <a:pPr algn="ctr" fontAlgn="b"/>
                      <a:r>
                        <a:rPr lang="en-GB" sz="2800" u="none" strike="noStrike">
                          <a:effectLst/>
                        </a:rPr>
                        <a:t>78,125</a:t>
                      </a:r>
                      <a:endParaRPr lang="en-GB" sz="2800" b="0" i="0" u="none" strike="noStrike">
                        <a:effectLst/>
                        <a:latin typeface="Comic Sans MS"/>
                      </a:endParaRPr>
                    </a:p>
                  </a:txBody>
                  <a:tcPr marL="9525" marR="9525" marT="9525" marB="0" anchor="b"/>
                </a:tc>
              </a:tr>
              <a:tr h="342900">
                <a:tc>
                  <a:txBody>
                    <a:bodyPr/>
                    <a:lstStyle/>
                    <a:p>
                      <a:pPr algn="ctr" fontAlgn="b"/>
                      <a:r>
                        <a:rPr lang="en-GB" sz="2800" u="none" strike="noStrike">
                          <a:effectLst/>
                        </a:rPr>
                        <a:t>8</a:t>
                      </a:r>
                      <a:endParaRPr lang="en-GB" sz="2800" b="0" i="0" u="none" strike="noStrike">
                        <a:effectLst/>
                        <a:latin typeface="Comic Sans MS"/>
                      </a:endParaRPr>
                    </a:p>
                  </a:txBody>
                  <a:tcPr marL="9525" marR="9525" marT="9525" marB="0" anchor="b"/>
                </a:tc>
                <a:tc>
                  <a:txBody>
                    <a:bodyPr/>
                    <a:lstStyle/>
                    <a:p>
                      <a:pPr algn="ctr" fontAlgn="b"/>
                      <a:r>
                        <a:rPr lang="en-GB" sz="2800" u="none" strike="noStrike" dirty="0">
                          <a:effectLst/>
                        </a:rPr>
                        <a:t>390,625</a:t>
                      </a:r>
                      <a:endParaRPr lang="en-GB" sz="2800" b="0" i="0" u="none" strike="noStrike" dirty="0">
                        <a:effectLst/>
                        <a:latin typeface="Comic Sans MS"/>
                      </a:endParaRPr>
                    </a:p>
                  </a:txBody>
                  <a:tcPr marL="9525" marR="9525" marT="9525" marB="0" anchor="b"/>
                </a:tc>
              </a:tr>
            </a:tbl>
          </a:graphicData>
        </a:graphic>
      </p:graphicFrame>
    </p:spTree>
    <p:extLst>
      <p:ext uri="{BB962C8B-B14F-4D97-AF65-F5344CB8AC3E}">
        <p14:creationId xmlns:p14="http://schemas.microsoft.com/office/powerpoint/2010/main" val="13852492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206850" name="Picture 2" descr="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7" y="1052736"/>
            <a:ext cx="7484815"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25326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PEDAGOGY</a:t>
            </a:r>
            <a:endParaRPr lang="en-GB" dirty="0"/>
          </a:p>
        </p:txBody>
      </p:sp>
      <p:sp>
        <p:nvSpPr>
          <p:cNvPr id="5" name="Text Placeholder 4"/>
          <p:cNvSpPr>
            <a:spLocks noGrp="1"/>
          </p:cNvSpPr>
          <p:nvPr>
            <p:ph type="body" idx="1"/>
          </p:nvPr>
        </p:nvSpPr>
        <p:spPr/>
        <p:txBody>
          <a:bodyPr>
            <a:normAutofit/>
          </a:bodyPr>
          <a:lstStyle/>
          <a:p>
            <a:r>
              <a:rPr lang="en-GB" sz="3600" dirty="0" smtClean="0">
                <a:solidFill>
                  <a:schemeClr val="tx1"/>
                </a:solidFill>
              </a:rPr>
              <a:t>How would you teach these topic?</a:t>
            </a:r>
            <a:endParaRPr lang="en-GB" sz="3600" dirty="0">
              <a:solidFill>
                <a:schemeClr val="tx1"/>
              </a:solidFill>
            </a:endParaRPr>
          </a:p>
        </p:txBody>
      </p:sp>
    </p:spTree>
    <p:extLst>
      <p:ext uri="{BB962C8B-B14F-4D97-AF65-F5344CB8AC3E}">
        <p14:creationId xmlns:p14="http://schemas.microsoft.com/office/powerpoint/2010/main" val="15359091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From sample exam question</a:t>
            </a:r>
            <a:endParaRPr lang="en-GB" dirty="0"/>
          </a:p>
        </p:txBody>
      </p:sp>
      <p:sp>
        <p:nvSpPr>
          <p:cNvPr id="5" name="Content Placeholder 4"/>
          <p:cNvSpPr>
            <a:spLocks noGrp="1"/>
          </p:cNvSpPr>
          <p:nvPr>
            <p:ph idx="1"/>
          </p:nvPr>
        </p:nvSpPr>
        <p:spPr/>
        <p:txBody>
          <a:bodyPr/>
          <a:lstStyle/>
          <a:p>
            <a:pPr marL="0" indent="0">
              <a:buNone/>
            </a:pPr>
            <a:endParaRPr lang="en-GB" dirty="0"/>
          </a:p>
        </p:txBody>
      </p:sp>
      <p:pic>
        <p:nvPicPr>
          <p:cNvPr id="2078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26" y="980728"/>
            <a:ext cx="5943600" cy="4448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78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364948"/>
            <a:ext cx="4032126" cy="1378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07233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 exam question</a:t>
            </a:r>
            <a:endParaRPr lang="en-GB" dirty="0"/>
          </a:p>
        </p:txBody>
      </p:sp>
      <p:sp>
        <p:nvSpPr>
          <p:cNvPr id="3" name="Content Placeholder 2"/>
          <p:cNvSpPr>
            <a:spLocks noGrp="1"/>
          </p:cNvSpPr>
          <p:nvPr>
            <p:ph idx="1"/>
          </p:nvPr>
        </p:nvSpPr>
        <p:spPr/>
        <p:txBody>
          <a:bodyPr/>
          <a:lstStyle/>
          <a:p>
            <a:pPr marL="0" indent="0">
              <a:buNone/>
            </a:pPr>
            <a:endParaRPr lang="en-GB" dirty="0"/>
          </a:p>
        </p:txBody>
      </p:sp>
      <p:pic>
        <p:nvPicPr>
          <p:cNvPr id="2088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1" y="1340768"/>
            <a:ext cx="7776864" cy="11747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88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273" y="3140968"/>
            <a:ext cx="81057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671187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Lunch break</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620662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Statistical tests</a:t>
            </a:r>
            <a:endParaRPr lang="en-GB" dirty="0"/>
          </a:p>
        </p:txBody>
      </p:sp>
      <p:sp>
        <p:nvSpPr>
          <p:cNvPr id="6" name="Subtitle 5"/>
          <p:cNvSpPr>
            <a:spLocks noGrp="1"/>
          </p:cNvSpPr>
          <p:nvPr>
            <p:ph type="subTitle" idx="1"/>
          </p:nvPr>
        </p:nvSpPr>
        <p:spPr/>
        <p:txBody>
          <a:bodyPr>
            <a:normAutofit fontScale="92500" lnSpcReduction="10000"/>
          </a:bodyPr>
          <a:lstStyle/>
          <a:p>
            <a:r>
              <a:rPr lang="en-GB" dirty="0" smtClean="0"/>
              <a:t>These slides partly rely on the excellent resources from SteveJ64 from the TES website</a:t>
            </a:r>
            <a:endParaRPr lang="en-GB" dirty="0"/>
          </a:p>
        </p:txBody>
      </p:sp>
    </p:spTree>
    <p:extLst>
      <p:ext uri="{BB962C8B-B14F-4D97-AF65-F5344CB8AC3E}">
        <p14:creationId xmlns:p14="http://schemas.microsoft.com/office/powerpoint/2010/main" val="3262978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Slide exam curriculum</a:t>
            </a:r>
            <a:endParaRPr lang="en-GB" dirty="0"/>
          </a:p>
        </p:txBody>
      </p:sp>
      <p:sp>
        <p:nvSpPr>
          <p:cNvPr id="5" name="Content Placeholder 4"/>
          <p:cNvSpPr>
            <a:spLocks noGrp="1"/>
          </p:cNvSpPr>
          <p:nvPr>
            <p:ph idx="1"/>
          </p:nvPr>
        </p:nvSpPr>
        <p:spPr>
          <a:xfrm>
            <a:off x="902568" y="1196752"/>
            <a:ext cx="8229600" cy="4525963"/>
          </a:xfrm>
        </p:spPr>
        <p:txBody>
          <a:bodyPr>
            <a:normAutofit fontScale="85000" lnSpcReduction="10000"/>
          </a:bodyPr>
          <a:lstStyle/>
          <a:p>
            <a:pPr marL="0" indent="0">
              <a:buNone/>
            </a:pPr>
            <a:r>
              <a:rPr lang="en-GB" b="1" dirty="0" smtClean="0"/>
              <a:t>From </a:t>
            </a:r>
            <a:r>
              <a:rPr lang="en-GB" b="1" dirty="0"/>
              <a:t>(</a:t>
            </a:r>
            <a:r>
              <a:rPr lang="en-GB" b="1" dirty="0" err="1"/>
              <a:t>i</a:t>
            </a:r>
            <a:r>
              <a:rPr lang="en-GB" b="1" dirty="0"/>
              <a:t>) A.1 - handling data </a:t>
            </a:r>
          </a:p>
          <a:p>
            <a:pPr marL="0" indent="0">
              <a:buNone/>
            </a:pPr>
            <a:r>
              <a:rPr lang="en-GB" dirty="0"/>
              <a:t>A.1.9 	Select and use a statistical test 	Candidates may be tested on their ability to select and use: </a:t>
            </a:r>
            <a:endParaRPr lang="en-GB" dirty="0" smtClean="0"/>
          </a:p>
          <a:p>
            <a:r>
              <a:rPr lang="en-GB" dirty="0" smtClean="0"/>
              <a:t>the </a:t>
            </a:r>
            <a:r>
              <a:rPr lang="en-GB" dirty="0"/>
              <a:t>Chi squared test to test the significance of the difference between observed and expected results </a:t>
            </a:r>
            <a:endParaRPr lang="en-GB" dirty="0" smtClean="0"/>
          </a:p>
          <a:p>
            <a:r>
              <a:rPr lang="en-GB" dirty="0" smtClean="0"/>
              <a:t>the </a:t>
            </a:r>
            <a:r>
              <a:rPr lang="en-GB" dirty="0"/>
              <a:t>Students t-test </a:t>
            </a:r>
            <a:endParaRPr lang="en-GB" dirty="0" smtClean="0"/>
          </a:p>
          <a:p>
            <a:r>
              <a:rPr lang="en-GB" dirty="0" smtClean="0"/>
              <a:t>the </a:t>
            </a:r>
            <a:r>
              <a:rPr lang="en-GB" dirty="0"/>
              <a:t>correlation coefficient </a:t>
            </a:r>
          </a:p>
          <a:p>
            <a:pPr marL="0" indent="0">
              <a:buNone/>
            </a:pPr>
            <a:r>
              <a:rPr lang="en-GB" dirty="0"/>
              <a:t>A.1.11 	Identify uncertainties in measurements and use simple techniques to determine uncertainty when data are combined 	Candidates may be tested on their ability to: </a:t>
            </a:r>
          </a:p>
          <a:p>
            <a:r>
              <a:rPr lang="en-GB" dirty="0"/>
              <a:t>c</a:t>
            </a:r>
            <a:r>
              <a:rPr lang="en-GB" dirty="0" smtClean="0"/>
              <a:t>alculate </a:t>
            </a:r>
            <a:r>
              <a:rPr lang="en-GB" dirty="0"/>
              <a:t>percentage error where there are uncertainties in measurement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9066864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Normal distribution</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917909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2"/>
          </p:nvPr>
        </p:nvSpPr>
        <p:spPr>
          <a:xfrm>
            <a:off x="6730504" y="6477595"/>
            <a:ext cx="2133600" cy="365125"/>
          </a:xfrm>
        </p:spPr>
        <p:txBody>
          <a:bodyPr/>
          <a:lstStyle/>
          <a:p>
            <a:fld id="{E7FE5F92-B308-4CD3-8A96-65F7180BDB5A}" type="slidenum">
              <a:rPr lang="en-GB" sz="2400"/>
              <a:pPr/>
              <a:t>45</a:t>
            </a:fld>
            <a:endParaRPr lang="en-GB" sz="2400" dirty="0"/>
          </a:p>
        </p:txBody>
      </p:sp>
      <p:sp>
        <p:nvSpPr>
          <p:cNvPr id="260098" name="Rectangle 2"/>
          <p:cNvSpPr>
            <a:spLocks noChangeArrowheads="1"/>
          </p:cNvSpPr>
          <p:nvPr/>
        </p:nvSpPr>
        <p:spPr bwMode="auto">
          <a:xfrm>
            <a:off x="395288" y="1488470"/>
            <a:ext cx="8458200" cy="156966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400" dirty="0">
                <a:latin typeface="Calibri" panose="020F0502020204030204" pitchFamily="34" charset="0"/>
              </a:rPr>
              <a:t>Suppose we have a crate of apples which are to be sorted by weight into small, medium and large.  If we wanted 25% to be in the large category, we would need to know the lowest weight a “large” apple could be. </a:t>
            </a:r>
          </a:p>
        </p:txBody>
      </p:sp>
      <p:sp>
        <p:nvSpPr>
          <p:cNvPr id="260099" name="Rectangle 3"/>
          <p:cNvSpPr>
            <a:spLocks noChangeArrowheads="1"/>
          </p:cNvSpPr>
          <p:nvPr/>
        </p:nvSpPr>
        <p:spPr bwMode="auto">
          <a:xfrm>
            <a:off x="381000" y="3411687"/>
            <a:ext cx="8458200" cy="46166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400" dirty="0">
                <a:latin typeface="Calibri" panose="020F0502020204030204" pitchFamily="34" charset="0"/>
              </a:rPr>
              <a:t>To solve a problem like this we can use a statistical model.</a:t>
            </a:r>
          </a:p>
        </p:txBody>
      </p:sp>
      <p:sp>
        <p:nvSpPr>
          <p:cNvPr id="260100" name="Rectangle 4"/>
          <p:cNvSpPr>
            <a:spLocks noChangeArrowheads="1"/>
          </p:cNvSpPr>
          <p:nvPr/>
        </p:nvSpPr>
        <p:spPr bwMode="auto">
          <a:xfrm>
            <a:off x="381000" y="3927902"/>
            <a:ext cx="8458200" cy="830997"/>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400" dirty="0">
                <a:latin typeface="Calibri" panose="020F0502020204030204" pitchFamily="34" charset="0"/>
              </a:rPr>
              <a:t>A model often used for continuous quantities such as weight, volume, length and time is the Normal Distribution.</a:t>
            </a:r>
          </a:p>
        </p:txBody>
      </p:sp>
      <p:sp>
        <p:nvSpPr>
          <p:cNvPr id="260103" name="Rectangle 7"/>
          <p:cNvSpPr>
            <a:spLocks noChangeArrowheads="1"/>
          </p:cNvSpPr>
          <p:nvPr/>
        </p:nvSpPr>
        <p:spPr bwMode="auto">
          <a:xfrm>
            <a:off x="381000" y="5026174"/>
            <a:ext cx="8458200" cy="46166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400" dirty="0">
                <a:latin typeface="Calibri" panose="020F0502020204030204" pitchFamily="34" charset="0"/>
              </a:rPr>
              <a:t>The Normal Distribution is an example of a probability model.</a:t>
            </a:r>
          </a:p>
        </p:txBody>
      </p:sp>
    </p:spTree>
    <p:extLst>
      <p:ext uri="{BB962C8B-B14F-4D97-AF65-F5344CB8AC3E}">
        <p14:creationId xmlns:p14="http://schemas.microsoft.com/office/powerpoint/2010/main" val="22725561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0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0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010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0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098" grpId="0"/>
      <p:bldP spid="260099" grpId="0"/>
      <p:bldP spid="260100" grpId="0"/>
      <p:bldP spid="26010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12"/>
          </p:nvPr>
        </p:nvSpPr>
        <p:spPr/>
        <p:txBody>
          <a:bodyPr/>
          <a:lstStyle/>
          <a:p>
            <a:fld id="{03936C41-583C-4C18-A8A9-412D3F42BE82}" type="slidenum">
              <a:rPr lang="en-GB"/>
              <a:pPr/>
              <a:t>46</a:t>
            </a:fld>
            <a:endParaRPr lang="en-GB"/>
          </a:p>
        </p:txBody>
      </p:sp>
      <p:pic>
        <p:nvPicPr>
          <p:cNvPr id="262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019300"/>
            <a:ext cx="6096000" cy="254317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2147" name="Rectangle 3"/>
          <p:cNvSpPr>
            <a:spLocks noChangeArrowheads="1"/>
          </p:cNvSpPr>
          <p:nvPr/>
        </p:nvSpPr>
        <p:spPr bwMode="auto">
          <a:xfrm>
            <a:off x="4876800" y="1995488"/>
            <a:ext cx="2743200" cy="7620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The Normal Distribution curve</a:t>
            </a:r>
          </a:p>
        </p:txBody>
      </p:sp>
      <p:sp>
        <p:nvSpPr>
          <p:cNvPr id="262148" name="Line 4"/>
          <p:cNvSpPr>
            <a:spLocks noChangeShapeType="1"/>
          </p:cNvSpPr>
          <p:nvPr/>
        </p:nvSpPr>
        <p:spPr bwMode="auto">
          <a:xfrm flipH="1">
            <a:off x="5181600" y="2681288"/>
            <a:ext cx="533400" cy="214312"/>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aphicFrame>
        <p:nvGraphicFramePr>
          <p:cNvPr id="262151" name="Object 7"/>
          <p:cNvGraphicFramePr>
            <a:graphicFrameLocks noChangeAspect="1"/>
          </p:cNvGraphicFramePr>
          <p:nvPr/>
        </p:nvGraphicFramePr>
        <p:xfrm>
          <a:off x="6588125" y="4797425"/>
          <a:ext cx="493713" cy="495300"/>
        </p:xfrm>
        <a:graphic>
          <a:graphicData uri="http://schemas.openxmlformats.org/presentationml/2006/ole">
            <mc:AlternateContent xmlns:mc="http://schemas.openxmlformats.org/markup-compatibility/2006">
              <mc:Choice xmlns:v="urn:schemas-microsoft-com:vml" Requires="v">
                <p:oleObj spid="_x0000_s144422" name="Equation" r:id="rId4" imgW="203040" imgH="203040" progId="Equation.3">
                  <p:embed/>
                </p:oleObj>
              </mc:Choice>
              <mc:Fallback>
                <p:oleObj name="Equation" r:id="rId4" imgW="203040" imgH="2030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125" y="4797425"/>
                        <a:ext cx="493713" cy="495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2152" name="Rectangle 8"/>
          <p:cNvSpPr>
            <a:spLocks noChangeArrowheads="1"/>
          </p:cNvSpPr>
          <p:nvPr/>
        </p:nvSpPr>
        <p:spPr bwMode="auto">
          <a:xfrm>
            <a:off x="323850" y="4868863"/>
            <a:ext cx="8458200" cy="7620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To fit the curve we use the mean, </a:t>
            </a:r>
            <a:r>
              <a:rPr lang="en-US" sz="2200" i="1" dirty="0">
                <a:latin typeface="Calibri" panose="020F0502020204030204" pitchFamily="34" charset="0"/>
              </a:rPr>
              <a:t>m</a:t>
            </a:r>
            <a:r>
              <a:rPr lang="en-US" sz="2200" dirty="0">
                <a:latin typeface="Calibri" panose="020F0502020204030204" pitchFamily="34" charset="0"/>
              </a:rPr>
              <a:t>, and variance,     , of the data.  These are the </a:t>
            </a:r>
            <a:r>
              <a:rPr lang="en-US" sz="2200" dirty="0">
                <a:solidFill>
                  <a:srgbClr val="FF0000"/>
                </a:solidFill>
                <a:latin typeface="Calibri" panose="020F0502020204030204" pitchFamily="34" charset="0"/>
              </a:rPr>
              <a:t>parameters</a:t>
            </a:r>
            <a:r>
              <a:rPr lang="en-US" sz="2200" dirty="0">
                <a:latin typeface="Calibri" panose="020F0502020204030204" pitchFamily="34" charset="0"/>
              </a:rPr>
              <a:t> of the model.</a:t>
            </a:r>
          </a:p>
        </p:txBody>
      </p:sp>
      <p:grpSp>
        <p:nvGrpSpPr>
          <p:cNvPr id="262153" name="Group 9"/>
          <p:cNvGrpSpPr>
            <a:grpSpLocks/>
          </p:cNvGrpSpPr>
          <p:nvPr/>
        </p:nvGrpSpPr>
        <p:grpSpPr bwMode="auto">
          <a:xfrm>
            <a:off x="250825" y="5516563"/>
            <a:ext cx="8458200" cy="730250"/>
            <a:chOff x="144" y="3513"/>
            <a:chExt cx="5328" cy="460"/>
          </a:xfrm>
        </p:grpSpPr>
        <p:graphicFrame>
          <p:nvGraphicFramePr>
            <p:cNvPr id="262154" name="Object 10"/>
            <p:cNvGraphicFramePr>
              <a:graphicFrameLocks noChangeAspect="1"/>
            </p:cNvGraphicFramePr>
            <p:nvPr/>
          </p:nvGraphicFramePr>
          <p:xfrm>
            <a:off x="2064" y="3648"/>
            <a:ext cx="1152" cy="325"/>
          </p:xfrm>
          <a:graphic>
            <a:graphicData uri="http://schemas.openxmlformats.org/presentationml/2006/ole">
              <mc:AlternateContent xmlns:mc="http://schemas.openxmlformats.org/markup-compatibility/2006">
                <mc:Choice xmlns:v="urn:schemas-microsoft-com:vml" Requires="v">
                  <p:oleObj spid="_x0000_s144423" name="Equation" r:id="rId6" imgW="812520" imgH="228600" progId="Equation.3">
                    <p:embed/>
                  </p:oleObj>
                </mc:Choice>
                <mc:Fallback>
                  <p:oleObj name="Equation" r:id="rId6" imgW="812520" imgH="2286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4" y="3648"/>
                          <a:ext cx="1152" cy="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2155" name="Rectangle 11"/>
            <p:cNvSpPr>
              <a:spLocks noChangeArrowheads="1"/>
            </p:cNvSpPr>
            <p:nvPr/>
          </p:nvSpPr>
          <p:spPr bwMode="auto">
            <a:xfrm>
              <a:off x="144" y="3513"/>
              <a:ext cx="5328" cy="288"/>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If </a:t>
              </a:r>
              <a:r>
                <a:rPr lang="en-US" sz="2400" i="1" dirty="0">
                  <a:latin typeface="Calibri" panose="020F0502020204030204" pitchFamily="34" charset="0"/>
                </a:rPr>
                <a:t>X</a:t>
              </a:r>
              <a:r>
                <a:rPr lang="en-US" sz="2200" dirty="0">
                  <a:latin typeface="Calibri" panose="020F0502020204030204" pitchFamily="34" charset="0"/>
                </a:rPr>
                <a:t> is the random variable “ the weight of apples”, we write</a:t>
              </a:r>
            </a:p>
          </p:txBody>
        </p:sp>
      </p:grpSp>
      <p:sp>
        <p:nvSpPr>
          <p:cNvPr id="262156" name="Rectangle 12"/>
          <p:cNvSpPr>
            <a:spLocks noChangeArrowheads="1"/>
          </p:cNvSpPr>
          <p:nvPr/>
        </p:nvSpPr>
        <p:spPr bwMode="auto">
          <a:xfrm>
            <a:off x="228600" y="628650"/>
            <a:ext cx="650398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b="1" dirty="0">
                <a:latin typeface="Calibri" panose="020F0502020204030204" pitchFamily="34" charset="0"/>
              </a:rPr>
              <a:t>Characteristics of the Normal Distribution</a:t>
            </a:r>
          </a:p>
        </p:txBody>
      </p:sp>
      <p:sp>
        <p:nvSpPr>
          <p:cNvPr id="262157" name="Rectangle 13"/>
          <p:cNvSpPr>
            <a:spLocks noChangeArrowheads="1"/>
          </p:cNvSpPr>
          <p:nvPr/>
        </p:nvSpPr>
        <p:spPr bwMode="auto">
          <a:xfrm>
            <a:off x="381000" y="1157288"/>
            <a:ext cx="8305800" cy="7620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The Normal distribution model is a symmetric bell-shaped curve.  We fit it as closely as possible to the data. </a:t>
            </a:r>
          </a:p>
        </p:txBody>
      </p:sp>
      <p:sp>
        <p:nvSpPr>
          <p:cNvPr id="262158" name="Rectangle 14"/>
          <p:cNvSpPr>
            <a:spLocks noChangeArrowheads="1"/>
          </p:cNvSpPr>
          <p:nvPr/>
        </p:nvSpPr>
        <p:spPr bwMode="auto">
          <a:xfrm>
            <a:off x="228600" y="6264275"/>
            <a:ext cx="5638800" cy="4572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Reminder: </a:t>
            </a:r>
            <a:r>
              <a:rPr lang="en-US" sz="2400" i="1" dirty="0">
                <a:latin typeface="Calibri" panose="020F0502020204030204" pitchFamily="34" charset="0"/>
              </a:rPr>
              <a:t>s</a:t>
            </a:r>
            <a:r>
              <a:rPr lang="en-US" sz="2200" dirty="0">
                <a:latin typeface="Calibri" panose="020F0502020204030204" pitchFamily="34" charset="0"/>
              </a:rPr>
              <a:t>  is the standard deviation.</a:t>
            </a:r>
            <a:r>
              <a:rPr lang="en-US" sz="2200" b="1" dirty="0">
                <a:latin typeface="Calibri" panose="020F0502020204030204" pitchFamily="34" charset="0"/>
              </a:rPr>
              <a:t> </a:t>
            </a:r>
          </a:p>
        </p:txBody>
      </p:sp>
    </p:spTree>
    <p:extLst>
      <p:ext uri="{BB962C8B-B14F-4D97-AF65-F5344CB8AC3E}">
        <p14:creationId xmlns:p14="http://schemas.microsoft.com/office/powerpoint/2010/main" val="40895404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215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214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214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262148"/>
                                        </p:tgtEl>
                                        <p:attrNameLst>
                                          <p:attrName>style.visibility</p:attrName>
                                        </p:attrNameLst>
                                      </p:cBhvr>
                                      <p:to>
                                        <p:strVal val="visible"/>
                                      </p:to>
                                    </p:set>
                                    <p:animEffect transition="in" filter="wipe(up)">
                                      <p:cBhvr>
                                        <p:cTn id="19" dur="500"/>
                                        <p:tgtEl>
                                          <p:spTgt spid="26214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262153"/>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621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7" grpId="0" autoUpdateAnimBg="0"/>
      <p:bldP spid="262148" grpId="0" animBg="1"/>
      <p:bldP spid="262157" grpId="0"/>
      <p:bldP spid="26215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3"/>
          <p:cNvSpPr>
            <a:spLocks noGrp="1"/>
          </p:cNvSpPr>
          <p:nvPr>
            <p:ph type="sldNum" sz="quarter" idx="12"/>
          </p:nvPr>
        </p:nvSpPr>
        <p:spPr/>
        <p:txBody>
          <a:bodyPr/>
          <a:lstStyle/>
          <a:p>
            <a:fld id="{423C1B2F-3435-4169-9544-C434C991A7BB}" type="slidenum">
              <a:rPr lang="en-GB"/>
              <a:pPr/>
              <a:t>47</a:t>
            </a:fld>
            <a:endParaRPr lang="en-GB"/>
          </a:p>
        </p:txBody>
      </p:sp>
      <p:grpSp>
        <p:nvGrpSpPr>
          <p:cNvPr id="264194" name="Group 2"/>
          <p:cNvGrpSpPr>
            <a:grpSpLocks/>
          </p:cNvGrpSpPr>
          <p:nvPr/>
        </p:nvGrpSpPr>
        <p:grpSpPr bwMode="auto">
          <a:xfrm>
            <a:off x="395288" y="1557338"/>
            <a:ext cx="7239000" cy="2749550"/>
            <a:chOff x="240" y="974"/>
            <a:chExt cx="4560" cy="1732"/>
          </a:xfrm>
        </p:grpSpPr>
        <p:pic>
          <p:nvPicPr>
            <p:cNvPr id="264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 y="1104"/>
              <a:ext cx="3840" cy="1602"/>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4196" name="Rectangle 4"/>
            <p:cNvSpPr>
              <a:spLocks noChangeArrowheads="1"/>
            </p:cNvSpPr>
            <p:nvPr/>
          </p:nvSpPr>
          <p:spPr bwMode="auto">
            <a:xfrm>
              <a:off x="240" y="974"/>
              <a:ext cx="528" cy="269"/>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e.g.</a:t>
              </a:r>
            </a:p>
          </p:txBody>
        </p:sp>
      </p:grpSp>
      <p:graphicFrame>
        <p:nvGraphicFramePr>
          <p:cNvPr id="264198" name="Object 6"/>
          <p:cNvGraphicFramePr>
            <a:graphicFrameLocks noChangeAspect="1"/>
          </p:cNvGraphicFramePr>
          <p:nvPr/>
        </p:nvGraphicFramePr>
        <p:xfrm>
          <a:off x="5181600" y="3217863"/>
          <a:ext cx="1371600" cy="363537"/>
        </p:xfrm>
        <a:graphic>
          <a:graphicData uri="http://schemas.openxmlformats.org/presentationml/2006/ole">
            <mc:AlternateContent xmlns:mc="http://schemas.openxmlformats.org/markup-compatibility/2006">
              <mc:Choice xmlns:v="urn:schemas-microsoft-com:vml" Requires="v">
                <p:oleObj spid="_x0000_s145450" name="Equation" r:id="rId4" imgW="672840" imgH="177480" progId="Equation.3">
                  <p:embed/>
                </p:oleObj>
              </mc:Choice>
              <mc:Fallback>
                <p:oleObj name="Equation" r:id="rId4" imgW="672840" imgH="17748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217863"/>
                        <a:ext cx="1371600" cy="36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4199" name="Object 7"/>
          <p:cNvGraphicFramePr>
            <a:graphicFrameLocks noChangeAspect="1"/>
          </p:cNvGraphicFramePr>
          <p:nvPr/>
        </p:nvGraphicFramePr>
        <p:xfrm>
          <a:off x="2209800" y="3200400"/>
          <a:ext cx="1330325" cy="352425"/>
        </p:xfrm>
        <a:graphic>
          <a:graphicData uri="http://schemas.openxmlformats.org/presentationml/2006/ole">
            <mc:AlternateContent xmlns:mc="http://schemas.openxmlformats.org/markup-compatibility/2006">
              <mc:Choice xmlns:v="urn:schemas-microsoft-com:vml" Requires="v">
                <p:oleObj spid="_x0000_s145451" name="Equation" r:id="rId6" imgW="672840" imgH="177480" progId="Equation.3">
                  <p:embed/>
                </p:oleObj>
              </mc:Choice>
              <mc:Fallback>
                <p:oleObj name="Equation" r:id="rId6" imgW="672840" imgH="17748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9800" y="3200400"/>
                        <a:ext cx="1330325" cy="352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4200" name="Rectangle 8"/>
          <p:cNvSpPr>
            <a:spLocks noChangeArrowheads="1"/>
          </p:cNvSpPr>
          <p:nvPr/>
        </p:nvSpPr>
        <p:spPr bwMode="auto">
          <a:xfrm>
            <a:off x="304800" y="739854"/>
            <a:ext cx="8305800" cy="769441"/>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smtClean="0">
                <a:latin typeface="Calibri" panose="020F0502020204030204" pitchFamily="34" charset="0"/>
              </a:rPr>
              <a:t>The </a:t>
            </a:r>
            <a:r>
              <a:rPr lang="en-US" sz="2200" dirty="0">
                <a:latin typeface="Calibri" panose="020F0502020204030204" pitchFamily="34" charset="0"/>
              </a:rPr>
              <a:t>axis of symmetry of the Normal distribution passes through the mean.</a:t>
            </a:r>
          </a:p>
        </p:txBody>
      </p:sp>
      <p:sp>
        <p:nvSpPr>
          <p:cNvPr id="264201" name="Line 9"/>
          <p:cNvSpPr>
            <a:spLocks noChangeShapeType="1"/>
          </p:cNvSpPr>
          <p:nvPr/>
        </p:nvSpPr>
        <p:spPr bwMode="auto">
          <a:xfrm>
            <a:off x="4064000" y="2514600"/>
            <a:ext cx="0" cy="1524000"/>
          </a:xfrm>
          <a:prstGeom prst="line">
            <a:avLst/>
          </a:prstGeom>
          <a:noFill/>
          <a:ln w="3810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64202" name="Line 10"/>
          <p:cNvSpPr>
            <a:spLocks noChangeShapeType="1"/>
          </p:cNvSpPr>
          <p:nvPr/>
        </p:nvSpPr>
        <p:spPr bwMode="auto">
          <a:xfrm>
            <a:off x="4622800" y="2514600"/>
            <a:ext cx="0" cy="1524000"/>
          </a:xfrm>
          <a:prstGeom prst="line">
            <a:avLst/>
          </a:prstGeom>
          <a:noFill/>
          <a:ln w="38100">
            <a:solidFill>
              <a:srgbClr val="CC00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38787451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42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41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419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64201"/>
                                        </p:tgtEl>
                                        <p:attrNameLst>
                                          <p:attrName>style.visibility</p:attrName>
                                        </p:attrNameLst>
                                      </p:cBhvr>
                                      <p:to>
                                        <p:strVal val="visible"/>
                                      </p:to>
                                    </p:set>
                                    <p:animEffect transition="in" filter="wipe(down)">
                                      <p:cBhvr>
                                        <p:cTn id="19" dur="500"/>
                                        <p:tgtEl>
                                          <p:spTgt spid="264201"/>
                                        </p:tgtEl>
                                      </p:cBhvr>
                                    </p:animEffect>
                                  </p:childTnLst>
                                  <p:subTnLst>
                                    <p:set>
                                      <p:cBhvr override="childStyle">
                                        <p:cTn dur="1" fill="hold" display="0" masterRel="nextClick" afterEffect="1"/>
                                        <p:tgtEl>
                                          <p:spTgt spid="264201"/>
                                        </p:tgtEl>
                                        <p:attrNameLst>
                                          <p:attrName>style.visibility</p:attrName>
                                        </p:attrNameLst>
                                      </p:cBhvr>
                                      <p:to>
                                        <p:strVal val="hidden"/>
                                      </p:to>
                                    </p:set>
                                  </p:sub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264198"/>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64202"/>
                                        </p:tgtEl>
                                        <p:attrNameLst>
                                          <p:attrName>style.visibility</p:attrName>
                                        </p:attrNameLst>
                                      </p:cBhvr>
                                      <p:to>
                                        <p:strVal val="visible"/>
                                      </p:to>
                                    </p:set>
                                    <p:animEffect transition="in" filter="wipe(down)">
                                      <p:cBhvr>
                                        <p:cTn id="28" dur="500"/>
                                        <p:tgtEl>
                                          <p:spTgt spid="264202"/>
                                        </p:tgtEl>
                                      </p:cBhvr>
                                    </p:animEffect>
                                  </p:childTnLst>
                                  <p:subTnLst>
                                    <p:set>
                                      <p:cBhvr override="childStyle">
                                        <p:cTn dur="1" fill="hold" display="0" masterRel="nextClick" afterEffect="1"/>
                                        <p:tgtEl>
                                          <p:spTgt spid="26420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200" grpId="0"/>
      <p:bldP spid="264201" grpId="0" animBg="1"/>
      <p:bldP spid="26420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a:spLocks noGrp="1"/>
          </p:cNvSpPr>
          <p:nvPr>
            <p:ph type="sldNum" sz="quarter" idx="12"/>
          </p:nvPr>
        </p:nvSpPr>
        <p:spPr/>
        <p:txBody>
          <a:bodyPr/>
          <a:lstStyle/>
          <a:p>
            <a:fld id="{FDEE7E3F-8F73-49C5-9A78-2824E68F449F}" type="slidenum">
              <a:rPr lang="en-GB"/>
              <a:pPr/>
              <a:t>48</a:t>
            </a:fld>
            <a:endParaRPr lang="en-GB"/>
          </a:p>
        </p:txBody>
      </p:sp>
      <p:grpSp>
        <p:nvGrpSpPr>
          <p:cNvPr id="265218" name="Group 2"/>
          <p:cNvGrpSpPr>
            <a:grpSpLocks/>
          </p:cNvGrpSpPr>
          <p:nvPr/>
        </p:nvGrpSpPr>
        <p:grpSpPr bwMode="auto">
          <a:xfrm>
            <a:off x="457200" y="1600200"/>
            <a:ext cx="7162800" cy="2695575"/>
            <a:chOff x="288" y="1008"/>
            <a:chExt cx="4512" cy="1698"/>
          </a:xfrm>
        </p:grpSpPr>
        <p:pic>
          <p:nvPicPr>
            <p:cNvPr id="265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 y="1104"/>
              <a:ext cx="3840" cy="1602"/>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5220" name="Rectangle 4"/>
            <p:cNvSpPr>
              <a:spLocks noChangeArrowheads="1"/>
            </p:cNvSpPr>
            <p:nvPr/>
          </p:nvSpPr>
          <p:spPr bwMode="auto">
            <a:xfrm>
              <a:off x="288" y="1008"/>
              <a:ext cx="528" cy="269"/>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e.g.</a:t>
              </a:r>
            </a:p>
          </p:txBody>
        </p:sp>
      </p:grpSp>
      <p:graphicFrame>
        <p:nvGraphicFramePr>
          <p:cNvPr id="265221" name="Object 5"/>
          <p:cNvGraphicFramePr>
            <a:graphicFrameLocks noChangeAspect="1"/>
          </p:cNvGraphicFramePr>
          <p:nvPr/>
        </p:nvGraphicFramePr>
        <p:xfrm>
          <a:off x="4414838" y="2590800"/>
          <a:ext cx="1757362" cy="452438"/>
        </p:xfrm>
        <a:graphic>
          <a:graphicData uri="http://schemas.openxmlformats.org/presentationml/2006/ole">
            <mc:AlternateContent xmlns:mc="http://schemas.openxmlformats.org/markup-compatibility/2006">
              <mc:Choice xmlns:v="urn:schemas-microsoft-com:vml" Requires="v">
                <p:oleObj spid="_x0000_s146470" name="Equation" r:id="rId4" imgW="888840" imgH="228600" progId="Equation.3">
                  <p:embed/>
                </p:oleObj>
              </mc:Choice>
              <mc:Fallback>
                <p:oleObj name="Equation" r:id="rId4" imgW="888840" imgH="228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4838" y="2590800"/>
                        <a:ext cx="1757362"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5222" name="Rectangle 6"/>
          <p:cNvSpPr>
            <a:spLocks noChangeArrowheads="1"/>
          </p:cNvSpPr>
          <p:nvPr/>
        </p:nvSpPr>
        <p:spPr bwMode="auto">
          <a:xfrm>
            <a:off x="304800" y="928688"/>
            <a:ext cx="8305800" cy="427037"/>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1" hangingPunct="1">
              <a:buFont typeface="Wingdings" pitchFamily="2" charset="2"/>
              <a:buNone/>
              <a:tabLst>
                <a:tab pos="1800225" algn="l"/>
                <a:tab pos="2520950" algn="l"/>
              </a:tabLst>
            </a:pPr>
            <a:r>
              <a:rPr lang="en-US" sz="2200" dirty="0">
                <a:latin typeface="Calibri" panose="020F0502020204030204" pitchFamily="34" charset="0"/>
              </a:rPr>
              <a:t>A smaller variance “squashes” the distribution closer to the mean.</a:t>
            </a:r>
          </a:p>
        </p:txBody>
      </p:sp>
      <p:graphicFrame>
        <p:nvGraphicFramePr>
          <p:cNvPr id="265223" name="Object 7"/>
          <p:cNvGraphicFramePr>
            <a:graphicFrameLocks noChangeAspect="1"/>
          </p:cNvGraphicFramePr>
          <p:nvPr/>
        </p:nvGraphicFramePr>
        <p:xfrm>
          <a:off x="2209800" y="3200400"/>
          <a:ext cx="1330325" cy="352425"/>
        </p:xfrm>
        <a:graphic>
          <a:graphicData uri="http://schemas.openxmlformats.org/presentationml/2006/ole">
            <mc:AlternateContent xmlns:mc="http://schemas.openxmlformats.org/markup-compatibility/2006">
              <mc:Choice xmlns:v="urn:schemas-microsoft-com:vml" Requires="v">
                <p:oleObj spid="_x0000_s146471" name="Equation" r:id="rId6" imgW="672840" imgH="177480" progId="Equation.3">
                  <p:embed/>
                </p:oleObj>
              </mc:Choice>
              <mc:Fallback>
                <p:oleObj name="Equation" r:id="rId6" imgW="672840" imgH="17748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9800" y="3200400"/>
                        <a:ext cx="1330325" cy="352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498423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52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52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522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652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2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lide Number Placeholder 3"/>
          <p:cNvSpPr>
            <a:spLocks noGrp="1"/>
          </p:cNvSpPr>
          <p:nvPr>
            <p:ph type="sldNum" sz="quarter" idx="12"/>
          </p:nvPr>
        </p:nvSpPr>
        <p:spPr/>
        <p:txBody>
          <a:bodyPr/>
          <a:lstStyle/>
          <a:p>
            <a:fld id="{E8C1FEC5-4A50-49D3-A8C0-3B2392B87C3D}" type="slidenum">
              <a:rPr lang="en-GB"/>
              <a:pPr/>
              <a:t>49</a:t>
            </a:fld>
            <a:endParaRPr lang="en-GB"/>
          </a:p>
        </p:txBody>
      </p:sp>
      <p:sp>
        <p:nvSpPr>
          <p:cNvPr id="284677" name="Rectangle 5"/>
          <p:cNvSpPr>
            <a:spLocks noChangeArrowheads="1"/>
          </p:cNvSpPr>
          <p:nvPr/>
        </p:nvSpPr>
        <p:spPr bwMode="auto">
          <a:xfrm>
            <a:off x="468313" y="902534"/>
            <a:ext cx="8382000"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200" dirty="0">
                <a:latin typeface="Calibri" panose="020F0502020204030204" pitchFamily="34" charset="0"/>
              </a:rPr>
              <a:t>The percentages of the Normal Distribution lying within the given number of standard deviations </a:t>
            </a:r>
            <a:r>
              <a:rPr lang="en-US" sz="2200" dirty="0">
                <a:solidFill>
                  <a:srgbClr val="FF0000"/>
                </a:solidFill>
                <a:latin typeface="Calibri" panose="020F0502020204030204" pitchFamily="34" charset="0"/>
              </a:rPr>
              <a:t>either side of the mean</a:t>
            </a:r>
            <a:r>
              <a:rPr lang="en-US" sz="2200" dirty="0">
                <a:latin typeface="Calibri" panose="020F0502020204030204" pitchFamily="34" charset="0"/>
              </a:rPr>
              <a:t> are approximately:</a:t>
            </a:r>
            <a:endParaRPr lang="en-US" sz="2400" dirty="0">
              <a:latin typeface="Calibri" panose="020F0502020204030204" pitchFamily="34" charset="0"/>
            </a:endParaRPr>
          </a:p>
        </p:txBody>
      </p:sp>
      <p:sp>
        <p:nvSpPr>
          <p:cNvPr id="284678" name="Rectangle 6"/>
          <p:cNvSpPr>
            <a:spLocks noChangeArrowheads="1"/>
          </p:cNvSpPr>
          <p:nvPr/>
        </p:nvSpPr>
        <p:spPr bwMode="auto">
          <a:xfrm>
            <a:off x="2895600" y="533400"/>
            <a:ext cx="3048000" cy="427038"/>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buFont typeface="Wingdings" pitchFamily="2" charset="2"/>
              <a:buNone/>
              <a:tabLst>
                <a:tab pos="1800225" algn="l"/>
                <a:tab pos="2520950" algn="l"/>
              </a:tabLst>
            </a:pPr>
            <a:r>
              <a:rPr lang="en-US" sz="2200" b="1" dirty="0">
                <a:latin typeface="Calibri" panose="020F0502020204030204" pitchFamily="34" charset="0"/>
              </a:rPr>
              <a:t>SUMMARY</a:t>
            </a:r>
          </a:p>
        </p:txBody>
      </p:sp>
      <p:sp>
        <p:nvSpPr>
          <p:cNvPr id="284681" name="Rectangle 9"/>
          <p:cNvSpPr>
            <a:spLocks noChangeArrowheads="1"/>
          </p:cNvSpPr>
          <p:nvPr/>
        </p:nvSpPr>
        <p:spPr bwMode="auto">
          <a:xfrm>
            <a:off x="1143000" y="2179638"/>
            <a:ext cx="19812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dirty="0">
                <a:latin typeface="Calibri" panose="020F0502020204030204" pitchFamily="34" charset="0"/>
              </a:rPr>
              <a:t>1 </a:t>
            </a:r>
            <a:r>
              <a:rPr lang="en-US" sz="2400" dirty="0" err="1">
                <a:latin typeface="Calibri" panose="020F0502020204030204" pitchFamily="34" charset="0"/>
              </a:rPr>
              <a:t>s.d.</a:t>
            </a:r>
            <a:r>
              <a:rPr lang="en-US" sz="2400" dirty="0">
                <a:latin typeface="Calibri" panose="020F0502020204030204" pitchFamily="34" charset="0"/>
              </a:rPr>
              <a:t> : </a:t>
            </a:r>
            <a:r>
              <a:rPr lang="en-US" sz="2400" b="1" dirty="0">
                <a:latin typeface="Times New Roman" pitchFamily="18" charset="0"/>
              </a:rPr>
              <a:t>   68%</a:t>
            </a:r>
          </a:p>
        </p:txBody>
      </p:sp>
      <p:sp>
        <p:nvSpPr>
          <p:cNvPr id="284682" name="Rectangle 10"/>
          <p:cNvSpPr>
            <a:spLocks noChangeArrowheads="1"/>
          </p:cNvSpPr>
          <p:nvPr/>
        </p:nvSpPr>
        <p:spPr bwMode="auto">
          <a:xfrm>
            <a:off x="1600200" y="3962400"/>
            <a:ext cx="19812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dirty="0">
                <a:latin typeface="Calibri" panose="020F0502020204030204" pitchFamily="34" charset="0"/>
              </a:rPr>
              <a:t>2 </a:t>
            </a:r>
            <a:r>
              <a:rPr lang="en-US" sz="2400" dirty="0" err="1">
                <a:latin typeface="Calibri" panose="020F0502020204030204" pitchFamily="34" charset="0"/>
              </a:rPr>
              <a:t>s.d.</a:t>
            </a:r>
            <a:r>
              <a:rPr lang="en-US" sz="2400" dirty="0">
                <a:latin typeface="Calibri" panose="020F0502020204030204" pitchFamily="34" charset="0"/>
              </a:rPr>
              <a:t> :</a:t>
            </a:r>
            <a:r>
              <a:rPr lang="en-US" sz="2400" b="1" dirty="0">
                <a:latin typeface="Times New Roman" pitchFamily="18" charset="0"/>
              </a:rPr>
              <a:t>    95%</a:t>
            </a:r>
          </a:p>
        </p:txBody>
      </p:sp>
      <p:sp>
        <p:nvSpPr>
          <p:cNvPr id="284683" name="Rectangle 11"/>
          <p:cNvSpPr>
            <a:spLocks noChangeArrowheads="1"/>
          </p:cNvSpPr>
          <p:nvPr/>
        </p:nvSpPr>
        <p:spPr bwMode="auto">
          <a:xfrm>
            <a:off x="4724400" y="3962400"/>
            <a:ext cx="2514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dirty="0">
                <a:latin typeface="Calibri" panose="020F0502020204030204" pitchFamily="34" charset="0"/>
              </a:rPr>
              <a:t>3 </a:t>
            </a:r>
            <a:r>
              <a:rPr lang="en-US" sz="2400" dirty="0" err="1">
                <a:latin typeface="Calibri" panose="020F0502020204030204" pitchFamily="34" charset="0"/>
              </a:rPr>
              <a:t>s.d.</a:t>
            </a:r>
            <a:r>
              <a:rPr lang="en-US" sz="2400" dirty="0">
                <a:latin typeface="Calibri" panose="020F0502020204030204" pitchFamily="34" charset="0"/>
              </a:rPr>
              <a:t> : </a:t>
            </a:r>
            <a:r>
              <a:rPr lang="en-US" sz="2400" b="1" dirty="0">
                <a:latin typeface="Times New Roman" pitchFamily="18" charset="0"/>
              </a:rPr>
              <a:t>   99</a:t>
            </a:r>
            <a:r>
              <a:rPr lang="en-US" sz="2400" b="1" dirty="0">
                <a:latin typeface="Calibri" panose="020F0502020204030204" pitchFamily="34" charset="0"/>
              </a:rPr>
              <a:t>·</a:t>
            </a:r>
            <a:r>
              <a:rPr lang="en-US" sz="2200" b="1" dirty="0">
                <a:latin typeface="Times New Roman" pitchFamily="18" charset="0"/>
              </a:rPr>
              <a:t>8</a:t>
            </a:r>
            <a:r>
              <a:rPr lang="en-US" sz="2400" b="1" dirty="0">
                <a:latin typeface="Times New Roman" pitchFamily="18" charset="0"/>
              </a:rPr>
              <a:t>%</a:t>
            </a:r>
          </a:p>
        </p:txBody>
      </p:sp>
      <p:grpSp>
        <p:nvGrpSpPr>
          <p:cNvPr id="284684" name="Group 12"/>
          <p:cNvGrpSpPr>
            <a:grpSpLocks/>
          </p:cNvGrpSpPr>
          <p:nvPr/>
        </p:nvGrpSpPr>
        <p:grpSpPr bwMode="auto">
          <a:xfrm>
            <a:off x="3352800" y="1981200"/>
            <a:ext cx="3124200" cy="1905000"/>
            <a:chOff x="3216" y="1536"/>
            <a:chExt cx="1968" cy="1200"/>
          </a:xfrm>
        </p:grpSpPr>
        <p:sp>
          <p:nvSpPr>
            <p:cNvPr id="284685" name="Rectangle 13"/>
            <p:cNvSpPr>
              <a:spLocks noChangeArrowheads="1"/>
            </p:cNvSpPr>
            <p:nvPr/>
          </p:nvSpPr>
          <p:spPr bwMode="auto">
            <a:xfrm>
              <a:off x="3216" y="1536"/>
              <a:ext cx="1968" cy="1200"/>
            </a:xfrm>
            <a:prstGeom prst="rect">
              <a:avLst/>
            </a:prstGeom>
            <a:solidFill>
              <a:srgbClr val="FFFF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aphicFrame>
          <p:nvGraphicFramePr>
            <p:cNvPr id="284686" name="Object 14"/>
            <p:cNvGraphicFramePr>
              <a:graphicFrameLocks noChangeAspect="1"/>
            </p:cNvGraphicFramePr>
            <p:nvPr/>
          </p:nvGraphicFramePr>
          <p:xfrm>
            <a:off x="3264" y="1584"/>
            <a:ext cx="1916" cy="1064"/>
          </p:xfrm>
          <a:graphic>
            <a:graphicData uri="http://schemas.openxmlformats.org/presentationml/2006/ole">
              <mc:AlternateContent xmlns:mc="http://schemas.openxmlformats.org/markup-compatibility/2006">
                <mc:Choice xmlns:v="urn:schemas-microsoft-com:vml" Requires="v">
                  <p:oleObj spid="_x0000_s164058" name="FXDraw V2" r:id="rId3" imgW="3042360" imgH="1688760" progId="FXDraw200.Document">
                    <p:embed/>
                  </p:oleObj>
                </mc:Choice>
                <mc:Fallback>
                  <p:oleObj name="FXDraw V2" r:id="rId3" imgW="3042360" imgH="1688760" progId="FXDraw200.Document">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4" y="1584"/>
                          <a:ext cx="1916" cy="10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87" name="Object 15"/>
            <p:cNvGraphicFramePr>
              <a:graphicFrameLocks noChangeAspect="1"/>
            </p:cNvGraphicFramePr>
            <p:nvPr/>
          </p:nvGraphicFramePr>
          <p:xfrm>
            <a:off x="4160" y="2592"/>
            <a:ext cx="118" cy="129"/>
          </p:xfrm>
          <a:graphic>
            <a:graphicData uri="http://schemas.openxmlformats.org/presentationml/2006/ole">
              <mc:AlternateContent xmlns:mc="http://schemas.openxmlformats.org/markup-compatibility/2006">
                <mc:Choice xmlns:v="urn:schemas-microsoft-com:vml" Requires="v">
                  <p:oleObj spid="_x0000_s164059" name="Equation" r:id="rId5" imgW="139680" imgH="152280" progId="Equation.3">
                    <p:embed/>
                  </p:oleObj>
                </mc:Choice>
                <mc:Fallback>
                  <p:oleObj name="Equation" r:id="rId5" imgW="139680" imgH="15228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60" y="2592"/>
                          <a:ext cx="118" cy="1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88" name="Object 16"/>
            <p:cNvGraphicFramePr>
              <a:graphicFrameLocks noChangeAspect="1"/>
            </p:cNvGraphicFramePr>
            <p:nvPr/>
          </p:nvGraphicFramePr>
          <p:xfrm>
            <a:off x="4384" y="2592"/>
            <a:ext cx="128" cy="106"/>
          </p:xfrm>
          <a:graphic>
            <a:graphicData uri="http://schemas.openxmlformats.org/presentationml/2006/ole">
              <mc:AlternateContent xmlns:mc="http://schemas.openxmlformats.org/markup-compatibility/2006">
                <mc:Choice xmlns:v="urn:schemas-microsoft-com:vml" Requires="v">
                  <p:oleObj spid="_x0000_s164060" name="Equation" r:id="rId7" imgW="152280" imgH="126720" progId="Equation.3">
                    <p:embed/>
                  </p:oleObj>
                </mc:Choice>
                <mc:Fallback>
                  <p:oleObj name="Equation" r:id="rId7" imgW="152280" imgH="12672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84" y="2592"/>
                          <a:ext cx="128"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89" name="Object 17"/>
            <p:cNvGraphicFramePr>
              <a:graphicFrameLocks noChangeAspect="1"/>
            </p:cNvGraphicFramePr>
            <p:nvPr/>
          </p:nvGraphicFramePr>
          <p:xfrm>
            <a:off x="3878" y="2592"/>
            <a:ext cx="213" cy="106"/>
          </p:xfrm>
          <a:graphic>
            <a:graphicData uri="http://schemas.openxmlformats.org/presentationml/2006/ole">
              <mc:AlternateContent xmlns:mc="http://schemas.openxmlformats.org/markup-compatibility/2006">
                <mc:Choice xmlns:v="urn:schemas-microsoft-com:vml" Requires="v">
                  <p:oleObj spid="_x0000_s164061" name="Equation" r:id="rId9" imgW="253800" imgH="126720" progId="Equation.3">
                    <p:embed/>
                  </p:oleObj>
                </mc:Choice>
                <mc:Fallback>
                  <p:oleObj name="Equation" r:id="rId9" imgW="253800" imgH="12672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78" y="2592"/>
                          <a:ext cx="213"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4690" name="Rectangle 18"/>
            <p:cNvSpPr>
              <a:spLocks noChangeArrowheads="1"/>
            </p:cNvSpPr>
            <p:nvPr/>
          </p:nvSpPr>
          <p:spPr bwMode="auto">
            <a:xfrm>
              <a:off x="3312" y="1776"/>
              <a:ext cx="768"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b="1">
                  <a:solidFill>
                    <a:srgbClr val="0000FF"/>
                  </a:solidFill>
                  <a:latin typeface="Times New Roman" pitchFamily="18" charset="0"/>
                </a:rPr>
                <a:t>68%</a:t>
              </a:r>
            </a:p>
          </p:txBody>
        </p:sp>
      </p:grpSp>
      <p:grpSp>
        <p:nvGrpSpPr>
          <p:cNvPr id="284691" name="Group 19"/>
          <p:cNvGrpSpPr>
            <a:grpSpLocks/>
          </p:cNvGrpSpPr>
          <p:nvPr/>
        </p:nvGrpSpPr>
        <p:grpSpPr bwMode="auto">
          <a:xfrm>
            <a:off x="914400" y="4419600"/>
            <a:ext cx="3124200" cy="1905000"/>
            <a:chOff x="576" y="2832"/>
            <a:chExt cx="1968" cy="1200"/>
          </a:xfrm>
        </p:grpSpPr>
        <p:sp>
          <p:nvSpPr>
            <p:cNvPr id="284692" name="Rectangle 20"/>
            <p:cNvSpPr>
              <a:spLocks noChangeArrowheads="1"/>
            </p:cNvSpPr>
            <p:nvPr/>
          </p:nvSpPr>
          <p:spPr bwMode="auto">
            <a:xfrm>
              <a:off x="576" y="2832"/>
              <a:ext cx="1968" cy="1200"/>
            </a:xfrm>
            <a:prstGeom prst="rect">
              <a:avLst/>
            </a:prstGeom>
            <a:solidFill>
              <a:srgbClr val="FFFF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aphicFrame>
          <p:nvGraphicFramePr>
            <p:cNvPr id="284693" name="Object 21"/>
            <p:cNvGraphicFramePr>
              <a:graphicFrameLocks noChangeAspect="1"/>
            </p:cNvGraphicFramePr>
            <p:nvPr/>
          </p:nvGraphicFramePr>
          <p:xfrm>
            <a:off x="624" y="2880"/>
            <a:ext cx="1916" cy="1064"/>
          </p:xfrm>
          <a:graphic>
            <a:graphicData uri="http://schemas.openxmlformats.org/presentationml/2006/ole">
              <mc:AlternateContent xmlns:mc="http://schemas.openxmlformats.org/markup-compatibility/2006">
                <mc:Choice xmlns:v="urn:schemas-microsoft-com:vml" Requires="v">
                  <p:oleObj spid="_x0000_s164062" name="FXDraw V2" r:id="rId11" imgW="3042360" imgH="1688760" progId="FXDraw200.Document">
                    <p:embed/>
                  </p:oleObj>
                </mc:Choice>
                <mc:Fallback>
                  <p:oleObj name="FXDraw V2" r:id="rId11" imgW="3042360" imgH="1688760" progId="FXDraw200.Document">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4" y="2880"/>
                          <a:ext cx="1916" cy="10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94" name="Object 22"/>
            <p:cNvGraphicFramePr>
              <a:graphicFrameLocks noChangeAspect="1"/>
            </p:cNvGraphicFramePr>
            <p:nvPr/>
          </p:nvGraphicFramePr>
          <p:xfrm>
            <a:off x="1520" y="3888"/>
            <a:ext cx="118" cy="129"/>
          </p:xfrm>
          <a:graphic>
            <a:graphicData uri="http://schemas.openxmlformats.org/presentationml/2006/ole">
              <mc:AlternateContent xmlns:mc="http://schemas.openxmlformats.org/markup-compatibility/2006">
                <mc:Choice xmlns:v="urn:schemas-microsoft-com:vml" Requires="v">
                  <p:oleObj spid="_x0000_s164063" name="Equation" r:id="rId13" imgW="139680" imgH="152280" progId="Equation.3">
                    <p:embed/>
                  </p:oleObj>
                </mc:Choice>
                <mc:Fallback>
                  <p:oleObj name="Equation" r:id="rId13" imgW="139680" imgH="15228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0" y="3888"/>
                          <a:ext cx="118" cy="1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95" name="Object 23"/>
            <p:cNvGraphicFramePr>
              <a:graphicFrameLocks noChangeAspect="1"/>
            </p:cNvGraphicFramePr>
            <p:nvPr/>
          </p:nvGraphicFramePr>
          <p:xfrm>
            <a:off x="1958" y="3872"/>
            <a:ext cx="181" cy="138"/>
          </p:xfrm>
          <a:graphic>
            <a:graphicData uri="http://schemas.openxmlformats.org/presentationml/2006/ole">
              <mc:AlternateContent xmlns:mc="http://schemas.openxmlformats.org/markup-compatibility/2006">
                <mc:Choice xmlns:v="urn:schemas-microsoft-com:vml" Requires="v">
                  <p:oleObj spid="_x0000_s164064" name="Equation" r:id="rId15" imgW="215640" imgH="164880" progId="Equation.3">
                    <p:embed/>
                  </p:oleObj>
                </mc:Choice>
                <mc:Fallback>
                  <p:oleObj name="Equation" r:id="rId15" imgW="215640" imgH="16488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58" y="3872"/>
                          <a:ext cx="181" cy="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696" name="Object 24"/>
            <p:cNvGraphicFramePr>
              <a:graphicFrameLocks noChangeAspect="1"/>
            </p:cNvGraphicFramePr>
            <p:nvPr/>
          </p:nvGraphicFramePr>
          <p:xfrm>
            <a:off x="976" y="3872"/>
            <a:ext cx="277" cy="138"/>
          </p:xfrm>
          <a:graphic>
            <a:graphicData uri="http://schemas.openxmlformats.org/presentationml/2006/ole">
              <mc:AlternateContent xmlns:mc="http://schemas.openxmlformats.org/markup-compatibility/2006">
                <mc:Choice xmlns:v="urn:schemas-microsoft-com:vml" Requires="v">
                  <p:oleObj spid="_x0000_s164065" name="Equation" r:id="rId17" imgW="330120" imgH="164880" progId="Equation.3">
                    <p:embed/>
                  </p:oleObj>
                </mc:Choice>
                <mc:Fallback>
                  <p:oleObj name="Equation" r:id="rId17" imgW="330120" imgH="164880" progId="Equation.3">
                    <p:embed/>
                    <p:pic>
                      <p:nvPicPr>
                        <p:cNvPr id="0" nam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76" y="3872"/>
                          <a:ext cx="277" cy="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4697" name="Rectangle 25"/>
            <p:cNvSpPr>
              <a:spLocks noChangeArrowheads="1"/>
            </p:cNvSpPr>
            <p:nvPr/>
          </p:nvSpPr>
          <p:spPr bwMode="auto">
            <a:xfrm>
              <a:off x="672" y="3072"/>
              <a:ext cx="768"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b="1">
                  <a:solidFill>
                    <a:srgbClr val="0000FF"/>
                  </a:solidFill>
                  <a:latin typeface="Times New Roman" pitchFamily="18" charset="0"/>
                </a:rPr>
                <a:t>95%</a:t>
              </a:r>
            </a:p>
          </p:txBody>
        </p:sp>
      </p:grpSp>
      <p:grpSp>
        <p:nvGrpSpPr>
          <p:cNvPr id="284698" name="Group 26"/>
          <p:cNvGrpSpPr>
            <a:grpSpLocks/>
          </p:cNvGrpSpPr>
          <p:nvPr/>
        </p:nvGrpSpPr>
        <p:grpSpPr bwMode="auto">
          <a:xfrm>
            <a:off x="4419600" y="4419600"/>
            <a:ext cx="3124200" cy="1905000"/>
            <a:chOff x="2784" y="2832"/>
            <a:chExt cx="1968" cy="1200"/>
          </a:xfrm>
        </p:grpSpPr>
        <p:sp>
          <p:nvSpPr>
            <p:cNvPr id="284699" name="Rectangle 27"/>
            <p:cNvSpPr>
              <a:spLocks noChangeArrowheads="1"/>
            </p:cNvSpPr>
            <p:nvPr/>
          </p:nvSpPr>
          <p:spPr bwMode="auto">
            <a:xfrm>
              <a:off x="2784" y="2832"/>
              <a:ext cx="1968" cy="1200"/>
            </a:xfrm>
            <a:prstGeom prst="rect">
              <a:avLst/>
            </a:prstGeom>
            <a:solidFill>
              <a:srgbClr val="FFFF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aphicFrame>
          <p:nvGraphicFramePr>
            <p:cNvPr id="284700" name="Object 28"/>
            <p:cNvGraphicFramePr>
              <a:graphicFrameLocks noChangeAspect="1"/>
            </p:cNvGraphicFramePr>
            <p:nvPr/>
          </p:nvGraphicFramePr>
          <p:xfrm>
            <a:off x="2832" y="2880"/>
            <a:ext cx="1916" cy="1064"/>
          </p:xfrm>
          <a:graphic>
            <a:graphicData uri="http://schemas.openxmlformats.org/presentationml/2006/ole">
              <mc:AlternateContent xmlns:mc="http://schemas.openxmlformats.org/markup-compatibility/2006">
                <mc:Choice xmlns:v="urn:schemas-microsoft-com:vml" Requires="v">
                  <p:oleObj spid="_x0000_s164066" name="FXDraw V2" r:id="rId19" imgW="3042360" imgH="1688760" progId="FXDraw200.Document">
                    <p:embed/>
                  </p:oleObj>
                </mc:Choice>
                <mc:Fallback>
                  <p:oleObj name="FXDraw V2" r:id="rId19" imgW="3042360" imgH="1688760" progId="FXDraw200.Document">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832" y="2880"/>
                          <a:ext cx="1916" cy="10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701" name="Object 29"/>
            <p:cNvGraphicFramePr>
              <a:graphicFrameLocks noChangeAspect="1"/>
            </p:cNvGraphicFramePr>
            <p:nvPr/>
          </p:nvGraphicFramePr>
          <p:xfrm>
            <a:off x="3728" y="3888"/>
            <a:ext cx="118" cy="129"/>
          </p:xfrm>
          <a:graphic>
            <a:graphicData uri="http://schemas.openxmlformats.org/presentationml/2006/ole">
              <mc:AlternateContent xmlns:mc="http://schemas.openxmlformats.org/markup-compatibility/2006">
                <mc:Choice xmlns:v="urn:schemas-microsoft-com:vml" Requires="v">
                  <p:oleObj spid="_x0000_s164067" name="Equation" r:id="rId21" imgW="139680" imgH="152280" progId="Equation.3">
                    <p:embed/>
                  </p:oleObj>
                </mc:Choice>
                <mc:Fallback>
                  <p:oleObj name="Equation" r:id="rId21" imgW="139680" imgH="152280" progId="Equation.3">
                    <p:embed/>
                    <p:pic>
                      <p:nvPicPr>
                        <p:cNvPr id="0" nam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728" y="3888"/>
                          <a:ext cx="118" cy="1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702" name="Object 30"/>
            <p:cNvGraphicFramePr>
              <a:graphicFrameLocks noChangeAspect="1"/>
            </p:cNvGraphicFramePr>
            <p:nvPr/>
          </p:nvGraphicFramePr>
          <p:xfrm>
            <a:off x="4283" y="3872"/>
            <a:ext cx="181" cy="138"/>
          </p:xfrm>
          <a:graphic>
            <a:graphicData uri="http://schemas.openxmlformats.org/presentationml/2006/ole">
              <mc:AlternateContent xmlns:mc="http://schemas.openxmlformats.org/markup-compatibility/2006">
                <mc:Choice xmlns:v="urn:schemas-microsoft-com:vml" Requires="v">
                  <p:oleObj spid="_x0000_s164068" name="Equation" r:id="rId23" imgW="215640" imgH="164880" progId="Equation.3">
                    <p:embed/>
                  </p:oleObj>
                </mc:Choice>
                <mc:Fallback>
                  <p:oleObj name="Equation" r:id="rId23" imgW="215640" imgH="164880" progId="Equation.3">
                    <p:embed/>
                    <p:pic>
                      <p:nvPicPr>
                        <p:cNvPr id="0" name=""/>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4283" y="3872"/>
                          <a:ext cx="181" cy="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4703" name="Object 31"/>
            <p:cNvGraphicFramePr>
              <a:graphicFrameLocks noChangeAspect="1"/>
            </p:cNvGraphicFramePr>
            <p:nvPr/>
          </p:nvGraphicFramePr>
          <p:xfrm>
            <a:off x="3072" y="3872"/>
            <a:ext cx="277" cy="138"/>
          </p:xfrm>
          <a:graphic>
            <a:graphicData uri="http://schemas.openxmlformats.org/presentationml/2006/ole">
              <mc:AlternateContent xmlns:mc="http://schemas.openxmlformats.org/markup-compatibility/2006">
                <mc:Choice xmlns:v="urn:schemas-microsoft-com:vml" Requires="v">
                  <p:oleObj spid="_x0000_s164069" name="Equation" r:id="rId25" imgW="330120" imgH="164880" progId="Equation.3">
                    <p:embed/>
                  </p:oleObj>
                </mc:Choice>
                <mc:Fallback>
                  <p:oleObj name="Equation" r:id="rId25" imgW="330120" imgH="164880" progId="Equation.3">
                    <p:embed/>
                    <p:pic>
                      <p:nvPicPr>
                        <p:cNvPr id="0" name=""/>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3072" y="3872"/>
                          <a:ext cx="277" cy="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4704" name="Rectangle 32"/>
            <p:cNvSpPr>
              <a:spLocks noChangeArrowheads="1"/>
            </p:cNvSpPr>
            <p:nvPr/>
          </p:nvSpPr>
          <p:spPr bwMode="auto">
            <a:xfrm>
              <a:off x="2880" y="3072"/>
              <a:ext cx="768"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l" eaLnBrk="1" hangingPunct="1">
                <a:buFont typeface="Wingdings" pitchFamily="2" charset="2"/>
                <a:buNone/>
                <a:tabLst>
                  <a:tab pos="1800225" algn="l"/>
                  <a:tab pos="2520950" algn="l"/>
                </a:tabLst>
              </a:pPr>
              <a:r>
                <a:rPr lang="en-US" sz="2400" b="1" dirty="0">
                  <a:solidFill>
                    <a:srgbClr val="0000FF"/>
                  </a:solidFill>
                  <a:latin typeface="Times New Roman" pitchFamily="18" charset="0"/>
                </a:rPr>
                <a:t>99</a:t>
              </a:r>
              <a:r>
                <a:rPr lang="en-US" sz="2400" b="1" dirty="0">
                  <a:solidFill>
                    <a:srgbClr val="0000FF"/>
                  </a:solidFill>
                  <a:latin typeface="Calibri" panose="020F0502020204030204" pitchFamily="34" charset="0"/>
                </a:rPr>
                <a:t>·</a:t>
              </a:r>
              <a:r>
                <a:rPr lang="en-US" sz="2400" b="1" dirty="0">
                  <a:solidFill>
                    <a:srgbClr val="0000FF"/>
                  </a:solidFill>
                  <a:latin typeface="Times New Roman" pitchFamily="18" charset="0"/>
                </a:rPr>
                <a:t>8%</a:t>
              </a:r>
            </a:p>
          </p:txBody>
        </p:sp>
      </p:grpSp>
    </p:spTree>
    <p:extLst>
      <p:ext uri="{BB962C8B-B14F-4D97-AF65-F5344CB8AC3E}">
        <p14:creationId xmlns:p14="http://schemas.microsoft.com/office/powerpoint/2010/main" val="40327968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468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8468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468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8469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468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846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81" grpId="0"/>
      <p:bldP spid="284682" grpId="0"/>
      <p:bldP spid="28468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Statistical tests</a:t>
            </a:r>
            <a:endParaRPr lang="en-GB" dirty="0"/>
          </a:p>
        </p:txBody>
      </p:sp>
      <p:sp>
        <p:nvSpPr>
          <p:cNvPr id="3" name="Content Placeholder 2"/>
          <p:cNvSpPr>
            <a:spLocks noGrp="1"/>
          </p:cNvSpPr>
          <p:nvPr>
            <p:ph idx="1"/>
          </p:nvPr>
        </p:nvSpPr>
        <p:spPr/>
        <p:txBody>
          <a:bodyPr/>
          <a:lstStyle/>
          <a:p>
            <a:r>
              <a:rPr lang="en-GB" dirty="0" smtClean="0"/>
              <a:t>Type of data collected</a:t>
            </a:r>
          </a:p>
          <a:p>
            <a:pPr lvl="1"/>
            <a:r>
              <a:rPr lang="en-GB" dirty="0" smtClean="0"/>
              <a:t>Measurements</a:t>
            </a:r>
          </a:p>
          <a:p>
            <a:pPr lvl="1"/>
            <a:r>
              <a:rPr lang="en-GB" dirty="0" smtClean="0"/>
              <a:t>Frequencies</a:t>
            </a:r>
          </a:p>
          <a:p>
            <a:r>
              <a:rPr lang="en-GB" dirty="0" smtClean="0"/>
              <a:t>What are you looking for?</a:t>
            </a:r>
          </a:p>
          <a:p>
            <a:pPr lvl="1"/>
            <a:r>
              <a:rPr lang="en-GB" dirty="0" smtClean="0"/>
              <a:t>Associations</a:t>
            </a:r>
          </a:p>
          <a:p>
            <a:pPr lvl="1"/>
            <a:r>
              <a:rPr lang="en-GB" dirty="0" smtClean="0"/>
              <a:t>Differences</a:t>
            </a:r>
          </a:p>
          <a:p>
            <a:endParaRPr lang="en-GB" dirty="0" smtClean="0"/>
          </a:p>
          <a:p>
            <a:pPr lvl="1"/>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04864"/>
            <a:ext cx="2819215" cy="286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478324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57076"/>
            <a:ext cx="6715125"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ction="ppaction://hlinksldjump"/>
          </p:cNvPr>
          <p:cNvSpPr/>
          <p:nvPr/>
        </p:nvSpPr>
        <p:spPr>
          <a:xfrm>
            <a:off x="6732239" y="3472582"/>
            <a:ext cx="1242517" cy="1180554"/>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4" action="ppaction://hlinksldjump"/>
          </p:cNvPr>
          <p:cNvSpPr/>
          <p:nvPr/>
        </p:nvSpPr>
        <p:spPr>
          <a:xfrm>
            <a:off x="1314078" y="5445224"/>
            <a:ext cx="1008112" cy="1180554"/>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5" action="ppaction://hlinksldjump"/>
          </p:cNvPr>
          <p:cNvSpPr/>
          <p:nvPr/>
        </p:nvSpPr>
        <p:spPr>
          <a:xfrm>
            <a:off x="2627784" y="5445224"/>
            <a:ext cx="1152128" cy="1180554"/>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6" action="ppaction://hlinksldjump"/>
          </p:cNvPr>
          <p:cNvSpPr/>
          <p:nvPr/>
        </p:nvSpPr>
        <p:spPr>
          <a:xfrm>
            <a:off x="3923928" y="5445224"/>
            <a:ext cx="1152128" cy="1180554"/>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7" action="ppaction://hlinksldjump"/>
          </p:cNvPr>
          <p:cNvSpPr/>
          <p:nvPr/>
        </p:nvSpPr>
        <p:spPr>
          <a:xfrm>
            <a:off x="5364088" y="5445224"/>
            <a:ext cx="1152128" cy="1180554"/>
          </a:xfrm>
          <a:prstGeom prst="rect">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53904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MINI WORKSHOPS</a:t>
            </a:r>
            <a:endParaRPr lang="en-GB" dirty="0"/>
          </a:p>
        </p:txBody>
      </p:sp>
      <p:sp>
        <p:nvSpPr>
          <p:cNvPr id="6" name="Content Placeholder 5"/>
          <p:cNvSpPr>
            <a:spLocks noGrp="1"/>
          </p:cNvSpPr>
          <p:nvPr>
            <p:ph idx="1"/>
          </p:nvPr>
        </p:nvSpPr>
        <p:spPr/>
        <p:txBody>
          <a:bodyPr/>
          <a:lstStyle/>
          <a:p>
            <a:r>
              <a:rPr lang="en-GB" dirty="0" smtClean="0"/>
              <a:t>Break up in smaller groups to study a particular stats topic</a:t>
            </a:r>
          </a:p>
          <a:p>
            <a:r>
              <a:rPr lang="en-GB" dirty="0" smtClean="0"/>
              <a:t>Slides and materials are available</a:t>
            </a:r>
          </a:p>
          <a:p>
            <a:r>
              <a:rPr lang="en-GB" dirty="0" smtClean="0"/>
              <a:t>Sample exam questions can also help guide the work</a:t>
            </a:r>
          </a:p>
          <a:p>
            <a:r>
              <a:rPr lang="en-GB" dirty="0" smtClean="0"/>
              <a:t>At end we come back together and share knowledge and experiences </a:t>
            </a:r>
            <a:endParaRPr lang="en-GB" dirty="0"/>
          </a:p>
        </p:txBody>
      </p:sp>
    </p:spTree>
    <p:extLst>
      <p:ext uri="{BB962C8B-B14F-4D97-AF65-F5344CB8AC3E}">
        <p14:creationId xmlns:p14="http://schemas.microsoft.com/office/powerpoint/2010/main" val="31906870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dirty="0">
                <a:solidFill>
                  <a:schemeClr val="tx1"/>
                </a:solidFill>
                <a:latin typeface="Arial" charset="0"/>
              </a:rPr>
              <a:t>Chi-squared (</a:t>
            </a:r>
            <a:r>
              <a:rPr lang="el-GR" altLang="en-US" dirty="0">
                <a:solidFill>
                  <a:schemeClr val="tx1"/>
                </a:solidFill>
                <a:latin typeface="Arial" charset="0"/>
                <a:cs typeface="Times New Roman" pitchFamily="18" charset="0"/>
              </a:rPr>
              <a:t>χ</a:t>
            </a:r>
            <a:r>
              <a:rPr lang="en-GB" altLang="en-US" baseline="30000" dirty="0">
                <a:solidFill>
                  <a:schemeClr val="tx1"/>
                </a:solidFill>
                <a:latin typeface="Arial" charset="0"/>
                <a:cs typeface="Times New Roman" pitchFamily="18" charset="0"/>
              </a:rPr>
              <a:t>2</a:t>
            </a:r>
            <a:r>
              <a:rPr lang="en-GB" altLang="en-US" dirty="0">
                <a:solidFill>
                  <a:schemeClr val="tx1"/>
                </a:solidFill>
                <a:latin typeface="Arial" charset="0"/>
              </a:rPr>
              <a:t>) test</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86826052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988"/>
            <a:ext cx="6715125"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onut 6"/>
          <p:cNvSpPr/>
          <p:nvPr/>
        </p:nvSpPr>
        <p:spPr>
          <a:xfrm>
            <a:off x="5148263" y="3068638"/>
            <a:ext cx="1785937" cy="1785937"/>
          </a:xfrm>
          <a:prstGeom prst="donut">
            <a:avLst>
              <a:gd name="adj" fmla="val 443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26628" name="Text Box 4"/>
          <p:cNvSpPr txBox="1">
            <a:spLocks noChangeArrowheads="1"/>
          </p:cNvSpPr>
          <p:nvPr/>
        </p:nvSpPr>
        <p:spPr bwMode="auto">
          <a:xfrm>
            <a:off x="6911975" y="2933700"/>
            <a:ext cx="2006600" cy="217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600" b="1">
                <a:cs typeface="Arial" charset="0"/>
              </a:rPr>
              <a:t>KARL PEARSON</a:t>
            </a:r>
            <a:br>
              <a:rPr lang="en-GB" altLang="en-US" sz="1600" b="1">
                <a:cs typeface="Arial" charset="0"/>
              </a:rPr>
            </a:br>
            <a:r>
              <a:rPr lang="en-GB" altLang="en-US" sz="1600" b="1">
                <a:cs typeface="Arial" charset="0"/>
              </a:rPr>
              <a:t>(1857-1936)</a:t>
            </a:r>
          </a:p>
          <a:p>
            <a:pPr>
              <a:spcBef>
                <a:spcPct val="50000"/>
              </a:spcBef>
            </a:pPr>
            <a:r>
              <a:rPr lang="en-GB" altLang="en-US" sz="1600">
                <a:cs typeface="Arial" charset="0"/>
              </a:rPr>
              <a:t>British mathematician, ‘father’ of modern statistics and a pioneer of eugenics!</a:t>
            </a:r>
          </a:p>
        </p:txBody>
      </p:sp>
      <p:pic>
        <p:nvPicPr>
          <p:cNvPr id="26629" name="Picture 5" descr="Pears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2463" y="368300"/>
            <a:ext cx="1827212" cy="2168525"/>
          </a:xfrm>
          <a:prstGeom prst="rect">
            <a:avLst/>
          </a:prstGeom>
          <a:noFill/>
          <a:extLst>
            <a:ext uri="{909E8E84-426E-40DD-AFC4-6F175D3DCCD1}">
              <a14:hiddenFill xmlns:a14="http://schemas.microsoft.com/office/drawing/2010/main">
                <a:solidFill>
                  <a:srgbClr val="FFFFFF"/>
                </a:solidFill>
              </a14:hiddenFill>
            </a:ext>
          </a:extLst>
        </p:spPr>
      </p:pic>
      <p:sp>
        <p:nvSpPr>
          <p:cNvPr id="26630" name="Text Box 6"/>
          <p:cNvSpPr txBox="1">
            <a:spLocks noChangeArrowheads="1"/>
          </p:cNvSpPr>
          <p:nvPr/>
        </p:nvSpPr>
        <p:spPr bwMode="auto">
          <a:xfrm>
            <a:off x="5435600" y="3500438"/>
            <a:ext cx="11493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1400" b="1">
                <a:solidFill>
                  <a:srgbClr val="FF0000"/>
                </a:solidFill>
              </a:rPr>
              <a:t>(Pearson’s)</a:t>
            </a:r>
          </a:p>
        </p:txBody>
      </p:sp>
    </p:spTree>
    <p:extLst>
      <p:ext uri="{BB962C8B-B14F-4D97-AF65-F5344CB8AC3E}">
        <p14:creationId xmlns:p14="http://schemas.microsoft.com/office/powerpoint/2010/main" val="296619673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3"/>
          <p:cNvSpPr>
            <a:spLocks noGrp="1"/>
          </p:cNvSpPr>
          <p:nvPr>
            <p:ph type="title"/>
          </p:nvPr>
        </p:nvSpPr>
        <p:spPr/>
        <p:txBody>
          <a:bodyPr/>
          <a:lstStyle/>
          <a:p>
            <a:pPr algn="l"/>
            <a:r>
              <a:rPr lang="en-GB" altLang="en-US" dirty="0" smtClean="0">
                <a:solidFill>
                  <a:schemeClr val="tx1"/>
                </a:solidFill>
                <a:latin typeface="Arial" charset="0"/>
              </a:rPr>
              <a:t>Chi-squared (</a:t>
            </a:r>
            <a:r>
              <a:rPr lang="el-GR" altLang="en-US" dirty="0" smtClean="0">
                <a:solidFill>
                  <a:schemeClr val="tx1"/>
                </a:solidFill>
                <a:latin typeface="Arial" charset="0"/>
                <a:cs typeface="Times New Roman" pitchFamily="18" charset="0"/>
              </a:rPr>
              <a:t>χ</a:t>
            </a:r>
            <a:r>
              <a:rPr lang="en-GB" altLang="en-US" baseline="30000" dirty="0" smtClean="0">
                <a:solidFill>
                  <a:schemeClr val="tx1"/>
                </a:solidFill>
                <a:latin typeface="Arial" charset="0"/>
                <a:cs typeface="Times New Roman" pitchFamily="18" charset="0"/>
              </a:rPr>
              <a:t>2</a:t>
            </a:r>
            <a:r>
              <a:rPr lang="en-GB" altLang="en-US" dirty="0" smtClean="0">
                <a:solidFill>
                  <a:schemeClr val="tx1"/>
                </a:solidFill>
                <a:latin typeface="Arial" charset="0"/>
              </a:rPr>
              <a:t>) test</a:t>
            </a:r>
          </a:p>
        </p:txBody>
      </p:sp>
      <p:sp>
        <p:nvSpPr>
          <p:cNvPr id="13314" name="Content Placeholder 4"/>
          <p:cNvSpPr>
            <a:spLocks noGrp="1"/>
          </p:cNvSpPr>
          <p:nvPr>
            <p:ph idx="1"/>
          </p:nvPr>
        </p:nvSpPr>
        <p:spPr/>
        <p:txBody>
          <a:bodyPr/>
          <a:lstStyle/>
          <a:p>
            <a:r>
              <a:rPr lang="en-GB" altLang="en-US" smtClean="0">
                <a:latin typeface="Calibri" pitchFamily="34" charset="0"/>
              </a:rPr>
              <a:t>This test compares measurements relating to the </a:t>
            </a:r>
            <a:r>
              <a:rPr lang="en-GB" altLang="en-US" b="1" smtClean="0">
                <a:latin typeface="Calibri" pitchFamily="34" charset="0"/>
              </a:rPr>
              <a:t>frequency</a:t>
            </a:r>
            <a:r>
              <a:rPr lang="en-GB" altLang="en-US" smtClean="0">
                <a:latin typeface="Calibri" pitchFamily="34" charset="0"/>
              </a:rPr>
              <a:t> of individuals in defined </a:t>
            </a:r>
            <a:r>
              <a:rPr lang="en-GB" altLang="en-US" b="1" smtClean="0">
                <a:latin typeface="Calibri" pitchFamily="34" charset="0"/>
              </a:rPr>
              <a:t>categories</a:t>
            </a:r>
            <a:r>
              <a:rPr lang="en-GB" altLang="en-US" smtClean="0">
                <a:latin typeface="Calibri" pitchFamily="34" charset="0"/>
              </a:rPr>
              <a:t> e.g. the numbers of white and purple flowers in a population of pea plants.</a:t>
            </a:r>
          </a:p>
          <a:p>
            <a:r>
              <a:rPr lang="en-GB" altLang="en-US" smtClean="0">
                <a:latin typeface="Calibri" pitchFamily="34" charset="0"/>
              </a:rPr>
              <a:t>Chi-squared is used to test if the </a:t>
            </a:r>
            <a:r>
              <a:rPr lang="en-GB" altLang="en-US" b="1" smtClean="0">
                <a:latin typeface="Calibri" pitchFamily="34" charset="0"/>
              </a:rPr>
              <a:t>observed</a:t>
            </a:r>
            <a:r>
              <a:rPr lang="en-GB" altLang="en-US" smtClean="0">
                <a:latin typeface="Calibri" pitchFamily="34" charset="0"/>
              </a:rPr>
              <a:t> frequency fits the frequency you </a:t>
            </a:r>
            <a:r>
              <a:rPr lang="en-GB" altLang="en-US" b="1" smtClean="0">
                <a:latin typeface="Calibri" pitchFamily="34" charset="0"/>
              </a:rPr>
              <a:t>expected</a:t>
            </a:r>
            <a:r>
              <a:rPr lang="en-GB" altLang="en-US" smtClean="0">
                <a:latin typeface="Calibri" pitchFamily="34" charset="0"/>
              </a:rPr>
              <a:t> or predicted. </a:t>
            </a:r>
          </a:p>
        </p:txBody>
      </p:sp>
    </p:spTree>
    <p:extLst>
      <p:ext uri="{BB962C8B-B14F-4D97-AF65-F5344CB8AC3E}">
        <p14:creationId xmlns:p14="http://schemas.microsoft.com/office/powerpoint/2010/main" val="238164396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idx="4294967295"/>
          </p:nvPr>
        </p:nvSpPr>
        <p:spPr/>
        <p:txBody>
          <a:bodyPr/>
          <a:lstStyle/>
          <a:p>
            <a:pPr algn="l"/>
            <a:r>
              <a:rPr lang="en-GB" altLang="en-US" smtClean="0">
                <a:latin typeface="Calibri" pitchFamily="34" charset="0"/>
              </a:rPr>
              <a:t>How do we calculate the expected frequency?</a:t>
            </a:r>
          </a:p>
        </p:txBody>
      </p:sp>
      <p:sp>
        <p:nvSpPr>
          <p:cNvPr id="33795" name="Rectangle 3"/>
          <p:cNvSpPr>
            <a:spLocks noGrp="1"/>
          </p:cNvSpPr>
          <p:nvPr>
            <p:ph type="body" idx="4294967295"/>
          </p:nvPr>
        </p:nvSpPr>
        <p:spPr>
          <a:xfrm>
            <a:off x="457200" y="1600200"/>
            <a:ext cx="8362950" cy="3341688"/>
          </a:xfrm>
        </p:spPr>
        <p:txBody>
          <a:bodyPr/>
          <a:lstStyle/>
          <a:p>
            <a:r>
              <a:rPr lang="en-GB" altLang="en-US" smtClean="0">
                <a:latin typeface="Calibri" pitchFamily="34" charset="0"/>
              </a:rPr>
              <a:t>You might expect the observed frequency of your data to match a specific ratio. </a:t>
            </a:r>
            <a:r>
              <a:rPr lang="en-GB" altLang="en-US" i="1" smtClean="0">
                <a:latin typeface="Calibri" pitchFamily="34" charset="0"/>
              </a:rPr>
              <a:t>e.g.</a:t>
            </a:r>
            <a:r>
              <a:rPr lang="en-GB" altLang="en-US" smtClean="0">
                <a:latin typeface="Calibri" pitchFamily="34" charset="0"/>
              </a:rPr>
              <a:t> a 3:1 ratio of phenotypes in a genetic cross. </a:t>
            </a:r>
          </a:p>
          <a:p>
            <a:pPr>
              <a:spcBef>
                <a:spcPct val="45000"/>
              </a:spcBef>
            </a:pPr>
            <a:r>
              <a:rPr lang="en-GB" altLang="en-US" smtClean="0">
                <a:latin typeface="Calibri" pitchFamily="34" charset="0"/>
              </a:rPr>
              <a:t>Or you may predict a homogenous distribution of individuals in an environment. </a:t>
            </a:r>
            <a:r>
              <a:rPr lang="en-GB" altLang="en-US" i="1" smtClean="0">
                <a:latin typeface="Calibri" pitchFamily="34" charset="0"/>
              </a:rPr>
              <a:t>e.g.</a:t>
            </a:r>
            <a:r>
              <a:rPr lang="en-GB" altLang="en-US" smtClean="0">
                <a:latin typeface="Calibri" pitchFamily="34" charset="0"/>
              </a:rPr>
              <a:t> numbers of daisies counted in quadrats on a field.</a:t>
            </a:r>
          </a:p>
        </p:txBody>
      </p:sp>
      <p:sp>
        <p:nvSpPr>
          <p:cNvPr id="33796" name="Text Box 4"/>
          <p:cNvSpPr txBox="1">
            <a:spLocks noChangeArrowheads="1"/>
          </p:cNvSpPr>
          <p:nvPr/>
        </p:nvSpPr>
        <p:spPr bwMode="auto">
          <a:xfrm>
            <a:off x="323850" y="5084763"/>
            <a:ext cx="8604250" cy="13827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b="1"/>
              <a:t>Note</a:t>
            </a:r>
            <a:r>
              <a:rPr lang="en-GB" altLang="en-US" sz="2800"/>
              <a:t>: In some cases you might expect the observed frequencies to match the expected, in others you might hope for a difference between them.</a:t>
            </a:r>
          </a:p>
        </p:txBody>
      </p:sp>
    </p:spTree>
    <p:extLst>
      <p:ext uri="{BB962C8B-B14F-4D97-AF65-F5344CB8AC3E}">
        <p14:creationId xmlns:p14="http://schemas.microsoft.com/office/powerpoint/2010/main" val="3245032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blinds(horizontal)">
                                      <p:cBhvr>
                                        <p:cTn id="7" dur="5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idx="4294967295"/>
          </p:nvPr>
        </p:nvSpPr>
        <p:spPr/>
        <p:txBody>
          <a:bodyPr/>
          <a:lstStyle/>
          <a:p>
            <a:pPr algn="l"/>
            <a:r>
              <a:rPr lang="en-GB" altLang="en-US" smtClean="0">
                <a:latin typeface="Calibri" pitchFamily="34" charset="0"/>
              </a:rPr>
              <a:t>Example 1: GENETICS</a:t>
            </a:r>
          </a:p>
        </p:txBody>
      </p:sp>
      <p:sp>
        <p:nvSpPr>
          <p:cNvPr id="49156" name="Text Box 4"/>
          <p:cNvSpPr txBox="1">
            <a:spLocks noChangeArrowheads="1"/>
          </p:cNvSpPr>
          <p:nvPr/>
        </p:nvSpPr>
        <p:spPr bwMode="auto">
          <a:xfrm>
            <a:off x="1187450" y="2924175"/>
            <a:ext cx="62642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Comparing the observed frequency of different types of maize grains with the expected ratio calculated using a Punnett square.</a:t>
            </a:r>
          </a:p>
        </p:txBody>
      </p:sp>
      <p:pic>
        <p:nvPicPr>
          <p:cNvPr id="49158" name="Picture 6" descr="ANd9GcTVbEwUfSzjKR3SYBM0oNgHON8ELaqFbWLOyBbMFSGSq_F8buZtIUeKdTaT"/>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5867400" y="549275"/>
            <a:ext cx="2238375" cy="2047875"/>
          </a:xfrm>
        </p:spPr>
      </p:pic>
    </p:spTree>
    <p:extLst>
      <p:ext uri="{BB962C8B-B14F-4D97-AF65-F5344CB8AC3E}">
        <p14:creationId xmlns:p14="http://schemas.microsoft.com/office/powerpoint/2010/main" val="330671456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33" name="Text Box 65"/>
          <p:cNvSpPr txBox="1">
            <a:spLocks noChangeArrowheads="1"/>
          </p:cNvSpPr>
          <p:nvPr/>
        </p:nvSpPr>
        <p:spPr bwMode="auto">
          <a:xfrm>
            <a:off x="250825" y="404813"/>
            <a:ext cx="8353425" cy="173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a:t>The photo shows four different phenotypes for maize grain, as follows: </a:t>
            </a:r>
          </a:p>
          <a:p>
            <a:pPr>
              <a:spcBef>
                <a:spcPct val="50000"/>
              </a:spcBef>
            </a:pPr>
            <a:r>
              <a:rPr lang="en-GB" altLang="en-US" sz="2400"/>
              <a:t>Purple &amp; Smooth (</a:t>
            </a:r>
            <a:r>
              <a:rPr lang="en-GB" altLang="en-US" sz="2400" b="1"/>
              <a:t>A</a:t>
            </a:r>
            <a:r>
              <a:rPr lang="en-GB" altLang="en-US" sz="2400"/>
              <a:t>), Purple &amp; Shrunken (</a:t>
            </a:r>
            <a:r>
              <a:rPr lang="en-GB" altLang="en-US" sz="2400" b="1"/>
              <a:t>B</a:t>
            </a:r>
            <a:r>
              <a:rPr lang="en-GB" altLang="en-US" sz="2400"/>
              <a:t>), Yellow &amp; Smooth (</a:t>
            </a:r>
            <a:r>
              <a:rPr lang="en-GB" altLang="en-US" sz="2400" b="1"/>
              <a:t>C</a:t>
            </a:r>
            <a:r>
              <a:rPr lang="en-GB" altLang="en-US" sz="2400"/>
              <a:t>) and Yellow &amp; Shrunken (</a:t>
            </a:r>
            <a:r>
              <a:rPr lang="en-GB" altLang="en-US" sz="2400" b="1"/>
              <a:t>D</a:t>
            </a:r>
            <a:r>
              <a:rPr lang="en-GB" altLang="en-US" sz="2400"/>
              <a:t>)</a:t>
            </a:r>
          </a:p>
        </p:txBody>
      </p:sp>
      <p:pic>
        <p:nvPicPr>
          <p:cNvPr id="32867" name="Picture 99" descr="gencor2b"/>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042988" y="2601913"/>
            <a:ext cx="6697662" cy="4256087"/>
          </a:xfrm>
        </p:spPr>
      </p:pic>
    </p:spTree>
    <p:extLst>
      <p:ext uri="{BB962C8B-B14F-4D97-AF65-F5344CB8AC3E}">
        <p14:creationId xmlns:p14="http://schemas.microsoft.com/office/powerpoint/2010/main" val="11781346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1" name="Group 3"/>
          <p:cNvGraphicFramePr>
            <a:graphicFrameLocks noGrp="1"/>
          </p:cNvGraphicFramePr>
          <p:nvPr>
            <p:ph idx="4294967295"/>
          </p:nvPr>
        </p:nvGraphicFramePr>
        <p:xfrm>
          <a:off x="1258888" y="1989138"/>
          <a:ext cx="6061075" cy="3560764"/>
        </p:xfrm>
        <a:graphic>
          <a:graphicData uri="http://schemas.openxmlformats.org/drawingml/2006/table">
            <a:tbl>
              <a:tblPr/>
              <a:tblGrid>
                <a:gridCol w="1704975"/>
                <a:gridCol w="1101725"/>
                <a:gridCol w="1076325"/>
                <a:gridCol w="1101725"/>
                <a:gridCol w="1076325"/>
              </a:tblGrid>
              <a:tr h="7127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Gametes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cap="flat">
                      <a:noFill/>
                    </a:lnT>
                    <a:lnB>
                      <a:noFill/>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cap="fla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cap="fla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cap="fla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cap="flat">
                      <a:noFill/>
                    </a:lnR>
                    <a:lnT cap="flat">
                      <a:noFill/>
                    </a:lnT>
                    <a:lnB>
                      <a:noFill/>
                    </a:lnB>
                    <a:lnTlToBr>
                      <a:noFill/>
                    </a:lnTlToBr>
                    <a:lnBlToTr>
                      <a:noFill/>
                    </a:lnBlToTr>
                    <a:solidFill>
                      <a:srgbClr val="FFFFC6"/>
                    </a:solidFill>
                  </a:tcPr>
                </a:tc>
              </a:tr>
              <a:tr h="7112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cap="flat">
                      <a:noFill/>
                    </a:lnR>
                    <a:lnT>
                      <a:noFill/>
                    </a:lnT>
                    <a:lnB>
                      <a:noFill/>
                    </a:lnB>
                    <a:lnTlToBr>
                      <a:noFill/>
                    </a:lnTlToBr>
                    <a:lnBlToTr>
                      <a:noFill/>
                    </a:lnBlToTr>
                    <a:solidFill>
                      <a:srgbClr val="94D6E7"/>
                    </a:solidFill>
                  </a:tcPr>
                </a:tc>
              </a:tr>
              <a:tr h="7127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FF6342"/>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cap="flat">
                      <a:noFill/>
                    </a:lnR>
                    <a:lnT>
                      <a:noFill/>
                    </a:lnT>
                    <a:lnB>
                      <a:noFill/>
                    </a:lnB>
                    <a:lnTlToBr>
                      <a:noFill/>
                    </a:lnTlToBr>
                    <a:lnBlToTr>
                      <a:noFill/>
                    </a:lnBlToTr>
                    <a:solidFill>
                      <a:srgbClr val="FF6342"/>
                    </a:solidFill>
                  </a:tcPr>
                </a:tc>
              </a:tr>
              <a:tr h="7112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a:noFill/>
                    </a:lnT>
                    <a:lnB>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a:noFill/>
                    </a:lnB>
                    <a:lnTlToBr>
                      <a:noFill/>
                    </a:lnTlToBr>
                    <a:lnBlToTr>
                      <a:noFill/>
                    </a:lnBlToTr>
                    <a:solidFill>
                      <a:srgbClr val="00FF00"/>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cap="flat">
                      <a:noFill/>
                    </a:lnR>
                    <a:lnT>
                      <a:noFill/>
                    </a:lnT>
                    <a:lnB>
                      <a:noFill/>
                    </a:lnB>
                    <a:lnTlToBr>
                      <a:noFill/>
                    </a:lnTlToBr>
                    <a:lnBlToTr>
                      <a:noFill/>
                    </a:lnBlToTr>
                    <a:solidFill>
                      <a:srgbClr val="00FF00"/>
                    </a:solidFill>
                  </a:tcPr>
                </a:tc>
              </a:tr>
              <a:tr h="7127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a:noFill/>
                    </a:lnT>
                    <a:lnB cap="flat">
                      <a:noFill/>
                    </a:lnB>
                    <a:lnTlToBr>
                      <a:noFill/>
                    </a:lnTlToBr>
                    <a:lnBlToTr>
                      <a:noFill/>
                    </a:lnBlToTr>
                    <a:solidFill>
                      <a:srgbClr val="FFFFC6"/>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cap="flat">
                      <a:noFill/>
                    </a:lnB>
                    <a:lnTlToBr>
                      <a:noFill/>
                    </a:lnTlToBr>
                    <a:lnBlToTr>
                      <a:noFill/>
                    </a:lnBlToTr>
                    <a:solidFill>
                      <a:srgbClr val="94D6E7"/>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cap="flat">
                      <a:noFill/>
                    </a:lnB>
                    <a:lnTlToBr>
                      <a:noFill/>
                    </a:lnTlToBr>
                    <a:lnBlToTr>
                      <a:noFill/>
                    </a:lnBlToTr>
                    <a:solidFill>
                      <a:srgbClr val="FF6342"/>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a:noFill/>
                    </a:lnR>
                    <a:lnT>
                      <a:noFill/>
                    </a:lnT>
                    <a:lnB cap="flat">
                      <a:noFill/>
                    </a:lnB>
                    <a:lnTlToBr>
                      <a:noFill/>
                    </a:lnTlToBr>
                    <a:lnBlToTr>
                      <a:noFill/>
                    </a:lnBlToTr>
                    <a:solidFill>
                      <a:srgbClr val="00FF00"/>
                    </a:solid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Calibri" pitchFamily="34" charset="0"/>
                        </a:rPr>
                        <a:t>ppss</a:t>
                      </a:r>
                      <a:endParaRPr kumimoji="0" lang="en-US" altLang="en-US" sz="1800" b="0" i="0" u="none" strike="noStrike" cap="none" normalizeH="0" baseline="0" smtClean="0">
                        <a:ln>
                          <a:noFill/>
                        </a:ln>
                        <a:solidFill>
                          <a:schemeClr val="tx1"/>
                        </a:solidFill>
                        <a:effectLst/>
                        <a:latin typeface="Calibri" pitchFamily="34" charset="0"/>
                      </a:endParaRPr>
                    </a:p>
                  </a:txBody>
                  <a:tcPr anchor="ctr" horzOverflow="overflow">
                    <a:lnL>
                      <a:noFill/>
                    </a:lnL>
                    <a:lnR cap="flat">
                      <a:noFill/>
                    </a:lnR>
                    <a:lnT>
                      <a:noFill/>
                    </a:lnT>
                    <a:lnB cap="flat">
                      <a:noFill/>
                    </a:lnB>
                    <a:lnTlToBr>
                      <a:noFill/>
                    </a:lnTlToBr>
                    <a:lnBlToTr>
                      <a:noFill/>
                    </a:lnBlToTr>
                    <a:solidFill>
                      <a:srgbClr val="F7BDDE"/>
                    </a:solidFill>
                  </a:tcPr>
                </a:tc>
              </a:tr>
            </a:tbl>
          </a:graphicData>
        </a:graphic>
      </p:graphicFrame>
      <p:sp>
        <p:nvSpPr>
          <p:cNvPr id="37921" name="Text Box 33"/>
          <p:cNvSpPr txBox="1">
            <a:spLocks noChangeArrowheads="1"/>
          </p:cNvSpPr>
          <p:nvPr/>
        </p:nvSpPr>
        <p:spPr bwMode="auto">
          <a:xfrm>
            <a:off x="179388" y="188913"/>
            <a:ext cx="8642350"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3200"/>
              <a:t>The Punnett square below shows the expected ratio of phenotypes from crosses of four genotypes of maize.</a:t>
            </a:r>
            <a:r>
              <a:rPr lang="en-GB" altLang="en-US" sz="2400"/>
              <a:t> </a:t>
            </a:r>
          </a:p>
        </p:txBody>
      </p:sp>
      <p:sp>
        <p:nvSpPr>
          <p:cNvPr id="37922" name="Text Box 34"/>
          <p:cNvSpPr txBox="1">
            <a:spLocks noChangeArrowheads="1"/>
          </p:cNvSpPr>
          <p:nvPr/>
        </p:nvSpPr>
        <p:spPr bwMode="auto">
          <a:xfrm>
            <a:off x="2411413" y="5876925"/>
            <a:ext cx="43386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A : B : C : D  =  9 : 3 : 3 : 1</a:t>
            </a:r>
          </a:p>
        </p:txBody>
      </p:sp>
    </p:spTree>
    <p:extLst>
      <p:ext uri="{BB962C8B-B14F-4D97-AF65-F5344CB8AC3E}">
        <p14:creationId xmlns:p14="http://schemas.microsoft.com/office/powerpoint/2010/main" val="144711342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700" name="Group 4"/>
          <p:cNvGrpSpPr>
            <a:grpSpLocks/>
          </p:cNvGrpSpPr>
          <p:nvPr/>
        </p:nvGrpSpPr>
        <p:grpSpPr bwMode="auto">
          <a:xfrm>
            <a:off x="323850" y="260350"/>
            <a:ext cx="8596313" cy="5557838"/>
            <a:chOff x="215" y="374"/>
            <a:chExt cx="5415" cy="3501"/>
          </a:xfrm>
        </p:grpSpPr>
        <p:sp>
          <p:nvSpPr>
            <p:cNvPr id="4" name="TextBox 3"/>
            <p:cNvSpPr txBox="1">
              <a:spLocks noChangeArrowheads="1"/>
            </p:cNvSpPr>
            <p:nvPr/>
          </p:nvSpPr>
          <p:spPr bwMode="auto">
            <a:xfrm>
              <a:off x="243" y="1253"/>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0 </a:t>
              </a:r>
              <a:r>
                <a:rPr lang="en-GB" altLang="en-US" sz="2800">
                  <a:latin typeface="Arial" charset="0"/>
                  <a:cs typeface="Arial" charset="0"/>
                </a:rPr>
                <a:t>= there is </a:t>
              </a:r>
              <a:r>
                <a:rPr lang="en-GB" altLang="en-US" sz="2800" b="1">
                  <a:latin typeface="Arial" charset="0"/>
                  <a:cs typeface="Arial" charset="0"/>
                </a:rPr>
                <a:t>no</a:t>
              </a:r>
              <a:r>
                <a:rPr lang="en-GB" altLang="en-US" sz="2800">
                  <a:latin typeface="Arial" charset="0"/>
                  <a:cs typeface="Arial" charset="0"/>
                </a:rPr>
                <a:t> statistically significant difference between the observed frequency of maize grains and the expected frequency (the 9:3:3:1 ratio)</a:t>
              </a:r>
            </a:p>
          </p:txBody>
        </p:sp>
        <p:sp>
          <p:nvSpPr>
            <p:cNvPr id="9" name="TextBox 8"/>
            <p:cNvSpPr txBox="1">
              <a:spLocks noChangeArrowheads="1"/>
            </p:cNvSpPr>
            <p:nvPr/>
          </p:nvSpPr>
          <p:spPr bwMode="auto">
            <a:xfrm>
              <a:off x="272" y="2302"/>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A </a:t>
              </a:r>
              <a:r>
                <a:rPr lang="en-GB" altLang="en-US" sz="2800">
                  <a:latin typeface="Arial" charset="0"/>
                  <a:cs typeface="Arial" charset="0"/>
                </a:rPr>
                <a:t>= there </a:t>
              </a:r>
              <a:r>
                <a:rPr lang="en-GB" altLang="en-US" sz="2800" b="1">
                  <a:latin typeface="Arial" charset="0"/>
                  <a:cs typeface="Arial" charset="0"/>
                </a:rPr>
                <a:t>is</a:t>
              </a:r>
              <a:r>
                <a:rPr lang="en-GB" altLang="en-US" sz="2800">
                  <a:latin typeface="Arial" charset="0"/>
                  <a:cs typeface="Arial" charset="0"/>
                </a:rPr>
                <a:t> a significant difference </a:t>
              </a:r>
              <a:r>
                <a:rPr lang="en-GB" altLang="en-US" sz="2800">
                  <a:latin typeface="Arial" charset="0"/>
                </a:rPr>
                <a:t>between the observed frequency of maize grains and the expected frequency </a:t>
              </a:r>
            </a:p>
          </p:txBody>
        </p:sp>
        <p:sp>
          <p:nvSpPr>
            <p:cNvPr id="29703" name="Text Box 7"/>
            <p:cNvSpPr txBox="1">
              <a:spLocks noChangeArrowheads="1"/>
            </p:cNvSpPr>
            <p:nvPr/>
          </p:nvSpPr>
          <p:spPr bwMode="auto">
            <a:xfrm>
              <a:off x="300" y="3010"/>
              <a:ext cx="5274"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ltLang="en-US" sz="2800" dirty="0">
                <a:cs typeface="Arial" charset="0"/>
              </a:endParaRPr>
            </a:p>
            <a:p>
              <a:r>
                <a:rPr lang="en-GB" altLang="en-US" sz="2800" dirty="0">
                  <a:cs typeface="Arial" charset="0"/>
                </a:rPr>
                <a:t>If the value for </a:t>
              </a:r>
              <a:r>
                <a:rPr lang="el-GR" altLang="en-US" sz="2800" dirty="0">
                  <a:latin typeface="Times New Roman" pitchFamily="18" charset="0"/>
                  <a:cs typeface="Times New Roman" pitchFamily="18" charset="0"/>
                </a:rPr>
                <a:t>χ</a:t>
              </a:r>
              <a:r>
                <a:rPr lang="en-GB" altLang="en-US" sz="2800" baseline="30000" dirty="0">
                  <a:latin typeface="Times New Roman" pitchFamily="18" charset="0"/>
                  <a:cs typeface="Times New Roman" pitchFamily="18" charset="0"/>
                </a:rPr>
                <a:t>2</a:t>
              </a:r>
              <a:r>
                <a:rPr lang="en-GB" altLang="en-US" sz="2800" dirty="0">
                  <a:cs typeface="Arial" charset="0"/>
                </a:rPr>
                <a:t> </a:t>
              </a:r>
              <a:r>
                <a:rPr lang="en-GB" altLang="en-US" sz="2800" b="1" dirty="0">
                  <a:cs typeface="Arial" charset="0"/>
                </a:rPr>
                <a:t>exceeds</a:t>
              </a:r>
              <a:r>
                <a:rPr lang="en-GB" altLang="en-US" sz="2800" dirty="0">
                  <a:cs typeface="Arial" charset="0"/>
                </a:rPr>
                <a:t> the critical value (</a:t>
              </a:r>
              <a:r>
                <a:rPr lang="en-GB" altLang="en-US" sz="2800" i="1" dirty="0">
                  <a:cs typeface="Arial" charset="0"/>
                </a:rPr>
                <a:t>P</a:t>
              </a:r>
              <a:r>
                <a:rPr lang="en-GB" altLang="en-US" sz="2800" dirty="0">
                  <a:cs typeface="Arial" charset="0"/>
                </a:rPr>
                <a:t> = 0.05), then you can </a:t>
              </a:r>
              <a:r>
                <a:rPr lang="en-GB" altLang="en-US" sz="2800" b="1" dirty="0">
                  <a:cs typeface="Arial" charset="0"/>
                </a:rPr>
                <a:t>reject</a:t>
              </a:r>
              <a:r>
                <a:rPr lang="en-GB" altLang="en-US" sz="2800" dirty="0">
                  <a:cs typeface="Arial" charset="0"/>
                </a:rPr>
                <a:t> the null hypothesis. </a:t>
              </a:r>
            </a:p>
          </p:txBody>
        </p:sp>
        <p:sp>
          <p:nvSpPr>
            <p:cNvPr id="29704" name="Text Box 8"/>
            <p:cNvSpPr txBox="1">
              <a:spLocks noChangeArrowheads="1"/>
            </p:cNvSpPr>
            <p:nvPr/>
          </p:nvSpPr>
          <p:spPr bwMode="auto">
            <a:xfrm>
              <a:off x="215" y="374"/>
              <a:ext cx="442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3200">
                  <a:cs typeface="Arial" charset="0"/>
                </a:rPr>
                <a:t>What is the null hypothesis (H</a:t>
              </a:r>
              <a:r>
                <a:rPr lang="en-GB" altLang="en-US" sz="3200" baseline="-25000">
                  <a:cs typeface="Arial" charset="0"/>
                </a:rPr>
                <a:t>0</a:t>
              </a:r>
              <a:r>
                <a:rPr lang="en-GB" altLang="en-US" sz="3200">
                  <a:cs typeface="Arial" charset="0"/>
                </a:rPr>
                <a:t>)?</a:t>
              </a:r>
            </a:p>
          </p:txBody>
        </p:sp>
      </p:grpSp>
      <p:sp>
        <p:nvSpPr>
          <p:cNvPr id="2" name="Up Arrow 1"/>
          <p:cNvSpPr/>
          <p:nvPr/>
        </p:nvSpPr>
        <p:spPr>
          <a:xfrm>
            <a:off x="6876256" y="5353558"/>
            <a:ext cx="1530350" cy="136815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956441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smtClean="0"/>
              <a:t>How critical value</a:t>
            </a:r>
          </a:p>
          <a:p>
            <a:r>
              <a:rPr lang="en-GB" dirty="0" smtClean="0"/>
              <a:t>P-value</a:t>
            </a:r>
          </a:p>
          <a:p>
            <a:r>
              <a:rPr lang="en-GB" dirty="0" smtClean="0"/>
              <a:t>For the tests do not do all step-by-step recipes</a:t>
            </a:r>
          </a:p>
          <a:p>
            <a:r>
              <a:rPr lang="en-GB" dirty="0" smtClean="0"/>
              <a:t>Use the datasets from the separate presentations to ask ‘what test would be appropriate here’.</a:t>
            </a:r>
          </a:p>
          <a:p>
            <a:r>
              <a:rPr lang="en-GB" dirty="0" smtClean="0"/>
              <a:t>Central: chi squared, mini workshops</a:t>
            </a:r>
          </a:p>
          <a:p>
            <a:pPr lvl="1"/>
            <a:r>
              <a:rPr lang="en-GB" dirty="0" smtClean="0"/>
              <a:t>T-test</a:t>
            </a:r>
          </a:p>
          <a:p>
            <a:pPr lvl="1"/>
            <a:r>
              <a:rPr lang="en-GB" smtClean="0"/>
              <a:t>Spearman rank</a:t>
            </a:r>
            <a:endParaRPr lang="en-GB" dirty="0" smtClean="0"/>
          </a:p>
          <a:p>
            <a:pPr lvl="1"/>
            <a:r>
              <a:rPr lang="en-GB" dirty="0" smtClean="0"/>
              <a:t>SE and confidence intervals</a:t>
            </a:r>
          </a:p>
          <a:p>
            <a:r>
              <a:rPr lang="en-GB" dirty="0" smtClean="0"/>
              <a:t>Mini workshop interpretation and reporting.</a:t>
            </a:r>
          </a:p>
          <a:p>
            <a:pPr marL="0" indent="0">
              <a:buNone/>
            </a:pPr>
            <a:endParaRPr lang="en-GB" dirty="0"/>
          </a:p>
        </p:txBody>
      </p:sp>
    </p:spTree>
    <p:extLst>
      <p:ext uri="{BB962C8B-B14F-4D97-AF65-F5344CB8AC3E}">
        <p14:creationId xmlns:p14="http://schemas.microsoft.com/office/powerpoint/2010/main" val="16671027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idx="4294967295"/>
          </p:nvPr>
        </p:nvSpPr>
        <p:spPr>
          <a:xfrm>
            <a:off x="468313" y="260350"/>
            <a:ext cx="8229600" cy="1143000"/>
          </a:xfrm>
        </p:spPr>
        <p:txBody>
          <a:bodyPr/>
          <a:lstStyle/>
          <a:p>
            <a:pPr algn="l"/>
            <a:r>
              <a:rPr lang="en-GB" altLang="en-US" smtClean="0">
                <a:latin typeface="Times New Roman" pitchFamily="18" charset="0"/>
                <a:cs typeface="Times New Roman" pitchFamily="18" charset="0"/>
              </a:rPr>
              <a:t>Calculating </a:t>
            </a:r>
            <a:r>
              <a:rPr lang="el-GR" altLang="en-US" smtClean="0">
                <a:latin typeface="Times New Roman" pitchFamily="18" charset="0"/>
                <a:cs typeface="Times New Roman" pitchFamily="18" charset="0"/>
              </a:rPr>
              <a:t>χ</a:t>
            </a:r>
            <a:r>
              <a:rPr lang="en-GB" altLang="en-US" baseline="30000" smtClean="0">
                <a:latin typeface="Times New Roman" pitchFamily="18" charset="0"/>
                <a:cs typeface="Times New Roman" pitchFamily="18" charset="0"/>
              </a:rPr>
              <a:t>2</a:t>
            </a:r>
            <a:endParaRPr lang="el-GR" altLang="en-US" baseline="30000" smtClean="0">
              <a:latin typeface="Times New Roman" pitchFamily="18" charset="0"/>
              <a:cs typeface="Times New Roman" pitchFamily="18" charset="0"/>
            </a:endParaRPr>
          </a:p>
        </p:txBody>
      </p:sp>
      <p:grpSp>
        <p:nvGrpSpPr>
          <p:cNvPr id="35849" name="Group 9"/>
          <p:cNvGrpSpPr>
            <a:grpSpLocks/>
          </p:cNvGrpSpPr>
          <p:nvPr/>
        </p:nvGrpSpPr>
        <p:grpSpPr bwMode="auto">
          <a:xfrm>
            <a:off x="1547813" y="1484313"/>
            <a:ext cx="3721100" cy="1457325"/>
            <a:chOff x="385" y="1004"/>
            <a:chExt cx="2344" cy="918"/>
          </a:xfrm>
        </p:grpSpPr>
        <p:sp>
          <p:nvSpPr>
            <p:cNvPr id="35844" name="Rectangle 4"/>
            <p:cNvSpPr>
              <a:spLocks noChangeArrowheads="1"/>
            </p:cNvSpPr>
            <p:nvPr/>
          </p:nvSpPr>
          <p:spPr bwMode="auto">
            <a:xfrm>
              <a:off x="385" y="1117"/>
              <a:ext cx="63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l-GR" altLang="en-US" sz="3600">
                  <a:latin typeface="Times New Roman" pitchFamily="18" charset="0"/>
                  <a:cs typeface="Times New Roman" pitchFamily="18" charset="0"/>
                </a:rPr>
                <a:t>χ</a:t>
              </a:r>
              <a:r>
                <a:rPr lang="en-GB" altLang="en-US" sz="3600" baseline="30000">
                  <a:latin typeface="Times New Roman" pitchFamily="18" charset="0"/>
                  <a:cs typeface="Times New Roman" pitchFamily="18" charset="0"/>
                </a:rPr>
                <a:t>2</a:t>
              </a:r>
              <a:r>
                <a:rPr lang="en-GB" altLang="en-US" sz="3200">
                  <a:latin typeface="Times New Roman" pitchFamily="18" charset="0"/>
                  <a:cs typeface="Times New Roman" pitchFamily="18" charset="0"/>
                </a:rPr>
                <a:t>  </a:t>
              </a:r>
              <a:r>
                <a:rPr lang="en-GB" altLang="en-US" sz="3200"/>
                <a:t>=</a:t>
              </a:r>
              <a:endParaRPr lang="en-GB" altLang="en-US">
                <a:sym typeface="Symbol" pitchFamily="18" charset="2"/>
              </a:endParaRPr>
            </a:p>
          </p:txBody>
        </p:sp>
        <p:sp>
          <p:nvSpPr>
            <p:cNvPr id="35845" name="Text Box 5"/>
            <p:cNvSpPr txBox="1">
              <a:spLocks noChangeArrowheads="1"/>
            </p:cNvSpPr>
            <p:nvPr/>
          </p:nvSpPr>
          <p:spPr bwMode="auto">
            <a:xfrm>
              <a:off x="1461" y="1004"/>
              <a:ext cx="1268"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i="1"/>
                <a:t>(O – E)</a:t>
              </a:r>
              <a:r>
                <a:rPr lang="en-GB" altLang="en-US" sz="4000" i="1" baseline="30000"/>
                <a:t>2</a:t>
              </a:r>
            </a:p>
          </p:txBody>
        </p:sp>
        <p:sp>
          <p:nvSpPr>
            <p:cNvPr id="35846" name="Text Box 6"/>
            <p:cNvSpPr txBox="1">
              <a:spLocks noChangeArrowheads="1"/>
            </p:cNvSpPr>
            <p:nvPr/>
          </p:nvSpPr>
          <p:spPr bwMode="auto">
            <a:xfrm>
              <a:off x="1882" y="1480"/>
              <a:ext cx="329"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i="1"/>
                <a:t>E</a:t>
              </a:r>
            </a:p>
          </p:txBody>
        </p:sp>
        <p:sp>
          <p:nvSpPr>
            <p:cNvPr id="35847" name="Line 7"/>
            <p:cNvSpPr>
              <a:spLocks noChangeShapeType="1"/>
            </p:cNvSpPr>
            <p:nvPr/>
          </p:nvSpPr>
          <p:spPr bwMode="auto">
            <a:xfrm>
              <a:off x="1429" y="1480"/>
              <a:ext cx="127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5848" name="Rectangle 8"/>
            <p:cNvSpPr>
              <a:spLocks noChangeArrowheads="1"/>
            </p:cNvSpPr>
            <p:nvPr/>
          </p:nvSpPr>
          <p:spPr bwMode="auto">
            <a:xfrm>
              <a:off x="1020" y="1117"/>
              <a:ext cx="400"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6000">
                  <a:sym typeface="Symbol" pitchFamily="18" charset="2"/>
                </a:rPr>
                <a:t></a:t>
              </a:r>
            </a:p>
          </p:txBody>
        </p:sp>
      </p:grpSp>
      <p:sp>
        <p:nvSpPr>
          <p:cNvPr id="35850" name="Text Box 10"/>
          <p:cNvSpPr txBox="1">
            <a:spLocks noChangeArrowheads="1"/>
          </p:cNvSpPr>
          <p:nvPr/>
        </p:nvSpPr>
        <p:spPr bwMode="auto">
          <a:xfrm>
            <a:off x="392113" y="3478213"/>
            <a:ext cx="62325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i="1"/>
              <a:t>O</a:t>
            </a:r>
            <a:r>
              <a:rPr lang="en-GB" altLang="en-US" sz="2800"/>
              <a:t> = the observed results</a:t>
            </a:r>
          </a:p>
          <a:p>
            <a:r>
              <a:rPr lang="en-GB" altLang="en-US" sz="2800" i="1"/>
              <a:t>E</a:t>
            </a:r>
            <a:r>
              <a:rPr lang="en-GB" altLang="en-US" sz="2800"/>
              <a:t> = the expected (or predicted) results</a:t>
            </a:r>
          </a:p>
        </p:txBody>
      </p:sp>
    </p:spTree>
    <p:extLst>
      <p:ext uri="{BB962C8B-B14F-4D97-AF65-F5344CB8AC3E}">
        <p14:creationId xmlns:p14="http://schemas.microsoft.com/office/powerpoint/2010/main" val="375485635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56" name="Group 120"/>
          <p:cNvGraphicFramePr>
            <a:graphicFrameLocks noGrp="1"/>
          </p:cNvGraphicFramePr>
          <p:nvPr>
            <p:ph idx="4294967295"/>
          </p:nvPr>
        </p:nvGraphicFramePr>
        <p:xfrm>
          <a:off x="457200" y="274638"/>
          <a:ext cx="8229600" cy="5851528"/>
        </p:xfrm>
        <a:graphic>
          <a:graphicData uri="http://schemas.openxmlformats.org/drawingml/2006/table">
            <a:tbl>
              <a:tblPr/>
              <a:tblGrid>
                <a:gridCol w="1811338"/>
                <a:gridCol w="1150937"/>
                <a:gridCol w="1081088"/>
                <a:gridCol w="1443037"/>
                <a:gridCol w="1371600"/>
                <a:gridCol w="1371600"/>
              </a:tblGrid>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Phenotype</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E</a:t>
                      </a:r>
                    </a:p>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000" b="1" i="0" u="none" strike="noStrike" cap="none" normalizeH="0" baseline="0" smtClean="0">
                          <a:ln>
                            <a:noFill/>
                          </a:ln>
                          <a:solidFill>
                            <a:schemeClr val="tx1"/>
                          </a:solidFill>
                          <a:effectLst/>
                          <a:latin typeface="Calibri" pitchFamily="34" charset="0"/>
                        </a:rPr>
                        <a:t>(9:3:3:1)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O-E</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(O-E)</a:t>
                      </a:r>
                      <a:r>
                        <a:rPr kumimoji="0" lang="en-GB" altLang="en-US" sz="2400" b="1" i="0" u="none" strike="noStrike" cap="none" normalizeH="0" baseline="30000" smtClean="0">
                          <a:ln>
                            <a:noFill/>
                          </a:ln>
                          <a:solidFill>
                            <a:schemeClr val="tx1"/>
                          </a:solidFill>
                          <a:effectLst/>
                          <a:latin typeface="Calibri" pitchFamily="34" charset="0"/>
                        </a:rPr>
                        <a:t>2</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   (O-E)</a:t>
                      </a:r>
                      <a:r>
                        <a:rPr kumimoji="0" lang="en-GB" altLang="en-US" sz="2400" b="1" i="0" u="none" strike="noStrike" cap="none" normalizeH="0" baseline="30000" smtClean="0">
                          <a:ln>
                            <a:noFill/>
                          </a:ln>
                          <a:solidFill>
                            <a:schemeClr val="tx1"/>
                          </a:solidFill>
                          <a:effectLst/>
                          <a:latin typeface="Calibri" pitchFamily="34" charset="0"/>
                        </a:rPr>
                        <a:t>2</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       E</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31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A</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271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244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27</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729</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2.99</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B</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73</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81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-8</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64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0.88</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C</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63</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81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-18</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324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4.00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31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D</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27</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0.04</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altLang="en-US" sz="4800" b="0" i="0" u="none" strike="noStrike" cap="none" normalizeH="0" baseline="0" smtClean="0">
                          <a:ln>
                            <a:noFill/>
                          </a:ln>
                          <a:solidFill>
                            <a:schemeClr val="tx1"/>
                          </a:solidFill>
                          <a:effectLst/>
                          <a:latin typeface="Calibri" pitchFamily="34" charset="0"/>
                          <a:sym typeface="Symbol" pitchFamily="18" charset="2"/>
                        </a:rPr>
                        <a:t></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433</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433</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altLang="en-US" sz="2800" b="0" i="0" u="none" strike="noStrike" cap="none" normalizeH="0" baseline="0" smtClean="0">
                        <a:ln>
                          <a:noFill/>
                        </a:ln>
                        <a:solidFill>
                          <a:schemeClr val="tx1"/>
                        </a:solidFill>
                        <a:effectLst/>
                        <a:latin typeface="Calibri" pitchFamily="34" charset="0"/>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l-GR" altLang="en-US" sz="3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χ</a:t>
                      </a:r>
                      <a:r>
                        <a:rPr kumimoji="0" lang="en-GB" altLang="en-US" sz="3200" b="0" i="0" u="none" strike="noStrike" cap="none" normalizeH="0" baseline="30000" smtClean="0">
                          <a:ln>
                            <a:noFill/>
                          </a:ln>
                          <a:solidFill>
                            <a:schemeClr val="tx1"/>
                          </a:solidFill>
                          <a:effectLst/>
                          <a:latin typeface="Times New Roman" pitchFamily="18" charset="0"/>
                          <a:cs typeface="Times New Roman" pitchFamily="18" charset="0"/>
                          <a:sym typeface="Symbol" pitchFamily="18" charset="2"/>
                        </a:rPr>
                        <a:t>2</a:t>
                      </a:r>
                      <a:r>
                        <a:rPr kumimoji="0" lang="en-GB" altLang="en-US" sz="4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endParaRPr kumimoji="0" lang="el-GR" altLang="en-US" sz="4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7.91</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9994" name="Line 58"/>
          <p:cNvSpPr>
            <a:spLocks noChangeShapeType="1"/>
          </p:cNvSpPr>
          <p:nvPr/>
        </p:nvSpPr>
        <p:spPr bwMode="auto">
          <a:xfrm>
            <a:off x="7596188" y="765175"/>
            <a:ext cx="865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0012" name="Line 76"/>
          <p:cNvSpPr>
            <a:spLocks noChangeShapeType="1"/>
          </p:cNvSpPr>
          <p:nvPr/>
        </p:nvSpPr>
        <p:spPr bwMode="auto">
          <a:xfrm>
            <a:off x="468313" y="5229225"/>
            <a:ext cx="82073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40028" name="Group 92"/>
          <p:cNvGrpSpPr>
            <a:grpSpLocks/>
          </p:cNvGrpSpPr>
          <p:nvPr/>
        </p:nvGrpSpPr>
        <p:grpSpPr bwMode="auto">
          <a:xfrm>
            <a:off x="3635375" y="1484313"/>
            <a:ext cx="649288" cy="4465637"/>
            <a:chOff x="2290" y="935"/>
            <a:chExt cx="409" cy="2813"/>
          </a:xfrm>
        </p:grpSpPr>
        <p:sp>
          <p:nvSpPr>
            <p:cNvPr id="40013" name="Rectangle 77"/>
            <p:cNvSpPr>
              <a:spLocks noChangeArrowheads="1"/>
            </p:cNvSpPr>
            <p:nvPr/>
          </p:nvSpPr>
          <p:spPr bwMode="auto">
            <a:xfrm>
              <a:off x="229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14" name="Rectangle 78"/>
            <p:cNvSpPr>
              <a:spLocks noChangeArrowheads="1"/>
            </p:cNvSpPr>
            <p:nvPr/>
          </p:nvSpPr>
          <p:spPr bwMode="auto">
            <a:xfrm>
              <a:off x="229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15" name="Rectangle 79"/>
            <p:cNvSpPr>
              <a:spLocks noChangeArrowheads="1"/>
            </p:cNvSpPr>
            <p:nvPr/>
          </p:nvSpPr>
          <p:spPr bwMode="auto">
            <a:xfrm>
              <a:off x="229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16" name="Rectangle 80"/>
            <p:cNvSpPr>
              <a:spLocks noChangeArrowheads="1"/>
            </p:cNvSpPr>
            <p:nvPr/>
          </p:nvSpPr>
          <p:spPr bwMode="auto">
            <a:xfrm>
              <a:off x="229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17" name="Rectangle 81"/>
            <p:cNvSpPr>
              <a:spLocks noChangeArrowheads="1"/>
            </p:cNvSpPr>
            <p:nvPr/>
          </p:nvSpPr>
          <p:spPr bwMode="auto">
            <a:xfrm>
              <a:off x="2290" y="338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0035" name="Group 99"/>
          <p:cNvGrpSpPr>
            <a:grpSpLocks/>
          </p:cNvGrpSpPr>
          <p:nvPr/>
        </p:nvGrpSpPr>
        <p:grpSpPr bwMode="auto">
          <a:xfrm>
            <a:off x="4859338" y="1484313"/>
            <a:ext cx="649287" cy="4465637"/>
            <a:chOff x="2290" y="935"/>
            <a:chExt cx="409" cy="2813"/>
          </a:xfrm>
        </p:grpSpPr>
        <p:sp>
          <p:nvSpPr>
            <p:cNvPr id="40036" name="Rectangle 100"/>
            <p:cNvSpPr>
              <a:spLocks noChangeArrowheads="1"/>
            </p:cNvSpPr>
            <p:nvPr/>
          </p:nvSpPr>
          <p:spPr bwMode="auto">
            <a:xfrm>
              <a:off x="229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37" name="Rectangle 101"/>
            <p:cNvSpPr>
              <a:spLocks noChangeArrowheads="1"/>
            </p:cNvSpPr>
            <p:nvPr/>
          </p:nvSpPr>
          <p:spPr bwMode="auto">
            <a:xfrm>
              <a:off x="229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38" name="Rectangle 102"/>
            <p:cNvSpPr>
              <a:spLocks noChangeArrowheads="1"/>
            </p:cNvSpPr>
            <p:nvPr/>
          </p:nvSpPr>
          <p:spPr bwMode="auto">
            <a:xfrm>
              <a:off x="229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39" name="Rectangle 103"/>
            <p:cNvSpPr>
              <a:spLocks noChangeArrowheads="1"/>
            </p:cNvSpPr>
            <p:nvPr/>
          </p:nvSpPr>
          <p:spPr bwMode="auto">
            <a:xfrm>
              <a:off x="229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40" name="Rectangle 104"/>
            <p:cNvSpPr>
              <a:spLocks noChangeArrowheads="1"/>
            </p:cNvSpPr>
            <p:nvPr/>
          </p:nvSpPr>
          <p:spPr bwMode="auto">
            <a:xfrm>
              <a:off x="2290" y="338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0054" name="Group 118"/>
          <p:cNvGrpSpPr>
            <a:grpSpLocks/>
          </p:cNvGrpSpPr>
          <p:nvPr/>
        </p:nvGrpSpPr>
        <p:grpSpPr bwMode="auto">
          <a:xfrm>
            <a:off x="6300788" y="1484313"/>
            <a:ext cx="649287" cy="3457575"/>
            <a:chOff x="3969" y="935"/>
            <a:chExt cx="409" cy="2178"/>
          </a:xfrm>
        </p:grpSpPr>
        <p:sp>
          <p:nvSpPr>
            <p:cNvPr id="40042" name="Rectangle 106"/>
            <p:cNvSpPr>
              <a:spLocks noChangeArrowheads="1"/>
            </p:cNvSpPr>
            <p:nvPr/>
          </p:nvSpPr>
          <p:spPr bwMode="auto">
            <a:xfrm>
              <a:off x="3969"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43" name="Rectangle 107"/>
            <p:cNvSpPr>
              <a:spLocks noChangeArrowheads="1"/>
            </p:cNvSpPr>
            <p:nvPr/>
          </p:nvSpPr>
          <p:spPr bwMode="auto">
            <a:xfrm>
              <a:off x="3969"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44" name="Rectangle 108"/>
            <p:cNvSpPr>
              <a:spLocks noChangeArrowheads="1"/>
            </p:cNvSpPr>
            <p:nvPr/>
          </p:nvSpPr>
          <p:spPr bwMode="auto">
            <a:xfrm>
              <a:off x="3969"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45" name="Rectangle 109"/>
            <p:cNvSpPr>
              <a:spLocks noChangeArrowheads="1"/>
            </p:cNvSpPr>
            <p:nvPr/>
          </p:nvSpPr>
          <p:spPr bwMode="auto">
            <a:xfrm>
              <a:off x="3969"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0053" name="Group 117"/>
          <p:cNvGrpSpPr>
            <a:grpSpLocks/>
          </p:cNvGrpSpPr>
          <p:nvPr/>
        </p:nvGrpSpPr>
        <p:grpSpPr bwMode="auto">
          <a:xfrm>
            <a:off x="7667625" y="1484313"/>
            <a:ext cx="649288" cy="3457575"/>
            <a:chOff x="4830" y="935"/>
            <a:chExt cx="409" cy="2178"/>
          </a:xfrm>
        </p:grpSpPr>
        <p:sp>
          <p:nvSpPr>
            <p:cNvPr id="40048" name="Rectangle 112"/>
            <p:cNvSpPr>
              <a:spLocks noChangeArrowheads="1"/>
            </p:cNvSpPr>
            <p:nvPr/>
          </p:nvSpPr>
          <p:spPr bwMode="auto">
            <a:xfrm>
              <a:off x="483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49" name="Rectangle 113"/>
            <p:cNvSpPr>
              <a:spLocks noChangeArrowheads="1"/>
            </p:cNvSpPr>
            <p:nvPr/>
          </p:nvSpPr>
          <p:spPr bwMode="auto">
            <a:xfrm>
              <a:off x="483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50" name="Rectangle 114"/>
            <p:cNvSpPr>
              <a:spLocks noChangeArrowheads="1"/>
            </p:cNvSpPr>
            <p:nvPr/>
          </p:nvSpPr>
          <p:spPr bwMode="auto">
            <a:xfrm>
              <a:off x="483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51" name="Rectangle 115"/>
            <p:cNvSpPr>
              <a:spLocks noChangeArrowheads="1"/>
            </p:cNvSpPr>
            <p:nvPr/>
          </p:nvSpPr>
          <p:spPr bwMode="auto">
            <a:xfrm>
              <a:off x="483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40052" name="Rectangle 116"/>
          <p:cNvSpPr>
            <a:spLocks noChangeArrowheads="1"/>
          </p:cNvSpPr>
          <p:nvPr/>
        </p:nvSpPr>
        <p:spPr bwMode="auto">
          <a:xfrm>
            <a:off x="7451725" y="5373688"/>
            <a:ext cx="936625" cy="5762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57" name="Rectangle 121"/>
          <p:cNvSpPr>
            <a:spLocks noChangeArrowheads="1"/>
          </p:cNvSpPr>
          <p:nvPr/>
        </p:nvSpPr>
        <p:spPr bwMode="auto">
          <a:xfrm>
            <a:off x="6300788" y="5445125"/>
            <a:ext cx="936625" cy="5762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0058" name="Oval 122"/>
          <p:cNvSpPr>
            <a:spLocks noChangeArrowheads="1"/>
          </p:cNvSpPr>
          <p:nvPr/>
        </p:nvSpPr>
        <p:spPr bwMode="auto">
          <a:xfrm>
            <a:off x="6011863" y="5013325"/>
            <a:ext cx="2592387" cy="1368425"/>
          </a:xfrm>
          <a:prstGeom prst="ellipse">
            <a:avLst/>
          </a:prstGeom>
          <a:noFill/>
          <a:ln w="254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34742439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nodeType="clickEffect">
                                  <p:stCondLst>
                                    <p:cond delay="0"/>
                                  </p:stCondLst>
                                  <p:childTnLst>
                                    <p:animEffect transition="out" filter="blinds(horizontal)">
                                      <p:cBhvr>
                                        <p:cTn id="6" dur="500"/>
                                        <p:tgtEl>
                                          <p:spTgt spid="40028"/>
                                        </p:tgtEl>
                                      </p:cBhvr>
                                    </p:animEffect>
                                    <p:set>
                                      <p:cBhvr>
                                        <p:cTn id="7" dur="1" fill="hold">
                                          <p:stCondLst>
                                            <p:cond delay="499"/>
                                          </p:stCondLst>
                                        </p:cTn>
                                        <p:tgtEl>
                                          <p:spTgt spid="40028"/>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nodeType="clickEffect">
                                  <p:stCondLst>
                                    <p:cond delay="0"/>
                                  </p:stCondLst>
                                  <p:childTnLst>
                                    <p:animEffect transition="out" filter="blinds(horizontal)">
                                      <p:cBhvr>
                                        <p:cTn id="11" dur="500"/>
                                        <p:tgtEl>
                                          <p:spTgt spid="40035"/>
                                        </p:tgtEl>
                                      </p:cBhvr>
                                    </p:animEffect>
                                    <p:set>
                                      <p:cBhvr>
                                        <p:cTn id="12" dur="1" fill="hold">
                                          <p:stCondLst>
                                            <p:cond delay="499"/>
                                          </p:stCondLst>
                                        </p:cTn>
                                        <p:tgtEl>
                                          <p:spTgt spid="4003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nodeType="clickEffect">
                                  <p:stCondLst>
                                    <p:cond delay="0"/>
                                  </p:stCondLst>
                                  <p:childTnLst>
                                    <p:animEffect transition="out" filter="blinds(horizontal)">
                                      <p:cBhvr>
                                        <p:cTn id="16" dur="500"/>
                                        <p:tgtEl>
                                          <p:spTgt spid="40054"/>
                                        </p:tgtEl>
                                      </p:cBhvr>
                                    </p:animEffect>
                                    <p:set>
                                      <p:cBhvr>
                                        <p:cTn id="17" dur="1" fill="hold">
                                          <p:stCondLst>
                                            <p:cond delay="499"/>
                                          </p:stCondLst>
                                        </p:cTn>
                                        <p:tgtEl>
                                          <p:spTgt spid="40054"/>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xit" presetSubtype="10" fill="hold" nodeType="clickEffect">
                                  <p:stCondLst>
                                    <p:cond delay="0"/>
                                  </p:stCondLst>
                                  <p:childTnLst>
                                    <p:animEffect transition="out" filter="blinds(horizontal)">
                                      <p:cBhvr>
                                        <p:cTn id="21" dur="500"/>
                                        <p:tgtEl>
                                          <p:spTgt spid="40053"/>
                                        </p:tgtEl>
                                      </p:cBhvr>
                                    </p:animEffect>
                                    <p:set>
                                      <p:cBhvr>
                                        <p:cTn id="22" dur="1" fill="hold">
                                          <p:stCondLst>
                                            <p:cond delay="499"/>
                                          </p:stCondLst>
                                        </p:cTn>
                                        <p:tgtEl>
                                          <p:spTgt spid="4005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xit" presetSubtype="10" fill="hold" grpId="0" nodeType="clickEffect">
                                  <p:stCondLst>
                                    <p:cond delay="0"/>
                                  </p:stCondLst>
                                  <p:childTnLst>
                                    <p:animEffect transition="out" filter="blinds(horizontal)">
                                      <p:cBhvr>
                                        <p:cTn id="26" dur="500"/>
                                        <p:tgtEl>
                                          <p:spTgt spid="40052"/>
                                        </p:tgtEl>
                                      </p:cBhvr>
                                    </p:animEffect>
                                    <p:set>
                                      <p:cBhvr>
                                        <p:cTn id="27" dur="1" fill="hold">
                                          <p:stCondLst>
                                            <p:cond delay="499"/>
                                          </p:stCondLst>
                                        </p:cTn>
                                        <p:tgtEl>
                                          <p:spTgt spid="40052"/>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500"/>
                                        <p:tgtEl>
                                          <p:spTgt spid="40057"/>
                                        </p:tgtEl>
                                      </p:cBhvr>
                                    </p:animEffect>
                                    <p:set>
                                      <p:cBhvr>
                                        <p:cTn id="30" dur="1" fill="hold">
                                          <p:stCondLst>
                                            <p:cond delay="499"/>
                                          </p:stCondLst>
                                        </p:cTn>
                                        <p:tgtEl>
                                          <p:spTgt spid="40057"/>
                                        </p:tgtEl>
                                        <p:attrNameLst>
                                          <p:attrName>style.visibility</p:attrName>
                                        </p:attrNameLst>
                                      </p:cBhvr>
                                      <p:to>
                                        <p:strVal val="hidden"/>
                                      </p:to>
                                    </p:set>
                                  </p:childTnLst>
                                </p:cTn>
                              </p:par>
                              <p:par>
                                <p:cTn id="31" presetID="3" presetClass="entr" presetSubtype="10" fill="hold" grpId="0" nodeType="withEffect">
                                  <p:stCondLst>
                                    <p:cond delay="0"/>
                                  </p:stCondLst>
                                  <p:childTnLst>
                                    <p:set>
                                      <p:cBhvr>
                                        <p:cTn id="32" dur="1" fill="hold">
                                          <p:stCondLst>
                                            <p:cond delay="0"/>
                                          </p:stCondLst>
                                        </p:cTn>
                                        <p:tgtEl>
                                          <p:spTgt spid="40058"/>
                                        </p:tgtEl>
                                        <p:attrNameLst>
                                          <p:attrName>style.visibility</p:attrName>
                                        </p:attrNameLst>
                                      </p:cBhvr>
                                      <p:to>
                                        <p:strVal val="visible"/>
                                      </p:to>
                                    </p:set>
                                    <p:animEffect transition="in" filter="blinds(horizontal)">
                                      <p:cBhvr>
                                        <p:cTn id="33" dur="500"/>
                                        <p:tgtEl>
                                          <p:spTgt spid="40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52" grpId="0" animBg="1"/>
      <p:bldP spid="40057" grpId="0" animBg="1"/>
      <p:bldP spid="4005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3"/>
          <p:cNvSpPr txBox="1">
            <a:spLocks noChangeArrowheads="1"/>
          </p:cNvSpPr>
          <p:nvPr/>
        </p:nvSpPr>
        <p:spPr bwMode="auto">
          <a:xfrm>
            <a:off x="566738" y="368300"/>
            <a:ext cx="8235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Compare your calculated value of </a:t>
            </a:r>
            <a:r>
              <a:rPr lang="el-GR" altLang="en-US" sz="2400" b="1" i="1">
                <a:latin typeface="Times New Roman" pitchFamily="18" charset="0"/>
                <a:cs typeface="Times New Roman" pitchFamily="18" charset="0"/>
              </a:rPr>
              <a:t>χ</a:t>
            </a:r>
            <a:r>
              <a:rPr lang="en-GB" altLang="en-US" b="1" i="1">
                <a:latin typeface="Arial" charset="0"/>
              </a:rPr>
              <a:t>2</a:t>
            </a:r>
            <a:r>
              <a:rPr lang="en-GB" altLang="en-US" sz="2400">
                <a:latin typeface="Arial" charset="0"/>
                <a:cs typeface="Arial" charset="0"/>
              </a:rPr>
              <a:t> with the </a:t>
            </a:r>
            <a:r>
              <a:rPr lang="en-GB" altLang="en-US" sz="2400" i="1">
                <a:latin typeface="Arial" charset="0"/>
                <a:cs typeface="Arial" charset="0"/>
              </a:rPr>
              <a:t>critical value</a:t>
            </a:r>
            <a:r>
              <a:rPr lang="en-GB" altLang="en-US" sz="2400">
                <a:latin typeface="Arial" charset="0"/>
                <a:cs typeface="Arial" charset="0"/>
              </a:rPr>
              <a:t> in your stats table</a:t>
            </a:r>
          </a:p>
        </p:txBody>
      </p:sp>
      <p:sp>
        <p:nvSpPr>
          <p:cNvPr id="6" name="TextBox 5"/>
          <p:cNvSpPr txBox="1">
            <a:spLocks noChangeArrowheads="1"/>
          </p:cNvSpPr>
          <p:nvPr/>
        </p:nvSpPr>
        <p:spPr bwMode="auto">
          <a:xfrm>
            <a:off x="566738" y="1358900"/>
            <a:ext cx="71612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Our value of </a:t>
            </a:r>
            <a:r>
              <a:rPr lang="el-GR" altLang="en-US" sz="2400" i="1">
                <a:latin typeface="Times New Roman" pitchFamily="18" charset="0"/>
                <a:cs typeface="Times New Roman" pitchFamily="18" charset="0"/>
              </a:rPr>
              <a:t>χ</a:t>
            </a:r>
            <a:r>
              <a:rPr lang="en-GB" altLang="en-US" sz="2400" i="1" baseline="30000">
                <a:latin typeface="Times New Roman" pitchFamily="18" charset="0"/>
                <a:cs typeface="Times New Roman" pitchFamily="18" charset="0"/>
              </a:rPr>
              <a:t>2</a:t>
            </a:r>
            <a:r>
              <a:rPr lang="en-GB" altLang="en-US" sz="2400" i="1" baseline="-25000">
                <a:latin typeface="Arial" charset="0"/>
                <a:cs typeface="Arial" charset="0"/>
              </a:rPr>
              <a:t> </a:t>
            </a:r>
            <a:r>
              <a:rPr lang="en-GB" altLang="en-US" sz="2400">
                <a:latin typeface="Arial" charset="0"/>
                <a:cs typeface="Arial" charset="0"/>
              </a:rPr>
              <a:t> = </a:t>
            </a:r>
            <a:r>
              <a:rPr lang="en-GB" altLang="en-US" sz="2400" b="1">
                <a:latin typeface="Arial" charset="0"/>
                <a:cs typeface="Arial" charset="0"/>
              </a:rPr>
              <a:t>7.91</a:t>
            </a:r>
          </a:p>
          <a:p>
            <a:r>
              <a:rPr lang="en-GB" altLang="en-US" sz="2400">
                <a:latin typeface="Arial" charset="0"/>
                <a:cs typeface="Arial" charset="0"/>
              </a:rPr>
              <a:t>Degrees of freedom = no. of categories - 1   =   3</a:t>
            </a:r>
          </a:p>
        </p:txBody>
      </p:sp>
      <p:graphicFrame>
        <p:nvGraphicFramePr>
          <p:cNvPr id="30724" name="Group 4"/>
          <p:cNvGraphicFramePr>
            <a:graphicFrameLocks noGrp="1"/>
          </p:cNvGraphicFramePr>
          <p:nvPr/>
        </p:nvGraphicFramePr>
        <p:xfrm>
          <a:off x="746125" y="2619375"/>
          <a:ext cx="2565400" cy="3291840"/>
        </p:xfrm>
        <a:graphic>
          <a:graphicData uri="http://schemas.openxmlformats.org/drawingml/2006/table">
            <a:tbl>
              <a:tblPr/>
              <a:tblGrid>
                <a:gridCol w="765175"/>
                <a:gridCol w="1800225"/>
              </a:tblGrid>
              <a:tr h="5080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D.F.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Critical Value </a:t>
                      </a:r>
                      <a:br>
                        <a:rPr kumimoji="0" lang="en-GB" altLang="en-US" sz="2000" b="0" i="0" u="none" strike="noStrike" cap="none" normalizeH="0" baseline="0" smtClean="0">
                          <a:ln>
                            <a:noFill/>
                          </a:ln>
                          <a:solidFill>
                            <a:schemeClr val="tx1"/>
                          </a:solidFill>
                          <a:effectLst/>
                          <a:latin typeface="Calibri" pitchFamily="34" charset="0"/>
                        </a:rPr>
                      </a:br>
                      <a:r>
                        <a:rPr kumimoji="0" lang="en-GB" altLang="en-US" sz="2000" b="0" i="0" u="none" strike="noStrike" cap="none" normalizeH="0" baseline="0" smtClean="0">
                          <a:ln>
                            <a:noFill/>
                          </a:ln>
                          <a:solidFill>
                            <a:schemeClr val="tx1"/>
                          </a:solidFill>
                          <a:effectLst/>
                          <a:latin typeface="Calibri" pitchFamily="34" charset="0"/>
                        </a:rPr>
                        <a:t>(</a:t>
                      </a:r>
                      <a:r>
                        <a:rPr kumimoji="0" lang="en-GB" altLang="en-US" sz="2000" b="0" i="1" u="none" strike="noStrike" cap="none" normalizeH="0" baseline="0" smtClean="0">
                          <a:ln>
                            <a:noFill/>
                          </a:ln>
                          <a:solidFill>
                            <a:schemeClr val="tx1"/>
                          </a:solidFill>
                          <a:effectLst/>
                          <a:latin typeface="Calibri" pitchFamily="34" charset="0"/>
                        </a:rPr>
                        <a:t>P</a:t>
                      </a:r>
                      <a:r>
                        <a:rPr kumimoji="0" lang="en-GB" altLang="en-US" sz="2000" b="0" i="0" u="none" strike="noStrike" cap="none" normalizeH="0" baseline="0" smtClean="0">
                          <a:ln>
                            <a:noFill/>
                          </a:ln>
                          <a:solidFill>
                            <a:schemeClr val="tx1"/>
                          </a:solidFill>
                          <a:effectLst/>
                          <a:latin typeface="Calibri" pitchFamily="34" charset="0"/>
                        </a:rPr>
                        <a:t> = 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3.84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5.99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7.82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9.49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11.07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747" name="Oval 27"/>
          <p:cNvSpPr>
            <a:spLocks noChangeArrowheads="1"/>
          </p:cNvSpPr>
          <p:nvPr/>
        </p:nvSpPr>
        <p:spPr bwMode="auto">
          <a:xfrm>
            <a:off x="476250" y="4329113"/>
            <a:ext cx="2339975" cy="5857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30748" name="Text Box 28"/>
          <p:cNvSpPr txBox="1">
            <a:spLocks noChangeArrowheads="1"/>
          </p:cNvSpPr>
          <p:nvPr/>
        </p:nvSpPr>
        <p:spPr bwMode="auto">
          <a:xfrm>
            <a:off x="3806825" y="2708275"/>
            <a:ext cx="4581525" cy="283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a:cs typeface="Arial" charset="0"/>
              </a:rPr>
              <a:t>Our value for </a:t>
            </a:r>
            <a:r>
              <a:rPr lang="el-GR" altLang="en-US" sz="2400" b="1" i="1">
                <a:latin typeface="Times New Roman" pitchFamily="18" charset="0"/>
                <a:cs typeface="Times New Roman" pitchFamily="18" charset="0"/>
              </a:rPr>
              <a:t>χ</a:t>
            </a:r>
            <a:r>
              <a:rPr lang="en-GB" altLang="en-US" b="1" i="1" baseline="30000"/>
              <a:t>2</a:t>
            </a:r>
            <a:r>
              <a:rPr lang="en-GB" altLang="en-US"/>
              <a:t> </a:t>
            </a:r>
            <a:r>
              <a:rPr lang="en-GB" altLang="en-US" sz="2400" b="1">
                <a:cs typeface="Arial" charset="0"/>
              </a:rPr>
              <a:t>exceeds</a:t>
            </a:r>
            <a:r>
              <a:rPr lang="en-GB" altLang="en-US" sz="2400">
                <a:cs typeface="Arial" charset="0"/>
              </a:rPr>
              <a:t> the critical value, so we can reject the null hypothesis.  </a:t>
            </a:r>
          </a:p>
          <a:p>
            <a:pPr>
              <a:spcBef>
                <a:spcPct val="50000"/>
              </a:spcBef>
            </a:pPr>
            <a:r>
              <a:rPr lang="en-GB" altLang="en-US" sz="2400">
                <a:cs typeface="Arial" charset="0"/>
              </a:rPr>
              <a:t>There </a:t>
            </a:r>
            <a:r>
              <a:rPr lang="en-GB" altLang="en-US" sz="2400" b="1">
                <a:cs typeface="Arial" charset="0"/>
              </a:rPr>
              <a:t>is</a:t>
            </a:r>
            <a:r>
              <a:rPr lang="en-GB" altLang="en-US" sz="2400">
                <a:cs typeface="Arial" charset="0"/>
              </a:rPr>
              <a:t> a significant difference between our expected and observed ratios. i.e. they are a poor fit.</a:t>
            </a:r>
          </a:p>
        </p:txBody>
      </p:sp>
    </p:spTree>
    <p:extLst>
      <p:ext uri="{BB962C8B-B14F-4D97-AF65-F5344CB8AC3E}">
        <p14:creationId xmlns:p14="http://schemas.microsoft.com/office/powerpoint/2010/main" val="2477993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47"/>
                                        </p:tgtEl>
                                        <p:attrNameLst>
                                          <p:attrName>style.visibility</p:attrName>
                                        </p:attrNameLst>
                                      </p:cBhvr>
                                      <p:to>
                                        <p:strVal val="visible"/>
                                      </p:to>
                                    </p:set>
                                    <p:animEffect transition="in" filter="blinds(horizontal)">
                                      <p:cBhvr>
                                        <p:cTn id="7" dur="500"/>
                                        <p:tgtEl>
                                          <p:spTgt spid="307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48"/>
                                        </p:tgtEl>
                                        <p:attrNameLst>
                                          <p:attrName>style.visibility</p:attrName>
                                        </p:attrNameLst>
                                      </p:cBhvr>
                                      <p:to>
                                        <p:strVal val="visible"/>
                                      </p:to>
                                    </p:set>
                                    <p:animEffect transition="in" filter="blinds(horizontal)">
                                      <p:cBhvr>
                                        <p:cTn id="12" dur="500"/>
                                        <p:tgtEl>
                                          <p:spTgt spid="30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7" grpId="0" animBg="1"/>
      <p:bldP spid="3074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idx="4294967295"/>
          </p:nvPr>
        </p:nvSpPr>
        <p:spPr/>
        <p:txBody>
          <a:bodyPr/>
          <a:lstStyle/>
          <a:p>
            <a:pPr algn="l"/>
            <a:r>
              <a:rPr lang="en-GB" altLang="en-US" smtClean="0">
                <a:latin typeface="Calibri" pitchFamily="34" charset="0"/>
              </a:rPr>
              <a:t>Example 2: ECOLOGY</a:t>
            </a:r>
          </a:p>
        </p:txBody>
      </p:sp>
      <p:sp>
        <p:nvSpPr>
          <p:cNvPr id="43011" name="Rectangle 3"/>
          <p:cNvSpPr>
            <a:spLocks noGrp="1"/>
          </p:cNvSpPr>
          <p:nvPr>
            <p:ph type="body" sz="half" idx="4294967295"/>
          </p:nvPr>
        </p:nvSpPr>
        <p:spPr>
          <a:xfrm>
            <a:off x="457200" y="1600200"/>
            <a:ext cx="7499350" cy="4525963"/>
          </a:xfrm>
        </p:spPr>
        <p:txBody>
          <a:bodyPr/>
          <a:lstStyle/>
          <a:p>
            <a:r>
              <a:rPr lang="en-GB" altLang="en-US" sz="2800" smtClean="0">
                <a:latin typeface="Calibri" pitchFamily="34" charset="0"/>
              </a:rPr>
              <a:t>One section of a river was trawled and four species of fish counted and frequencies recorded.</a:t>
            </a:r>
          </a:p>
          <a:p>
            <a:r>
              <a:rPr lang="en-GB" altLang="en-US" sz="2800" smtClean="0">
                <a:latin typeface="Calibri" pitchFamily="34" charset="0"/>
              </a:rPr>
              <a:t>The expected frequency is equal numbers of the four fish species to be present in the sample. </a:t>
            </a:r>
          </a:p>
        </p:txBody>
      </p:sp>
      <p:pic>
        <p:nvPicPr>
          <p:cNvPr id="43013" name="Picture 5" descr="cartoon_fish"/>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6516688" y="188913"/>
            <a:ext cx="2381250" cy="2152650"/>
          </a:xfrm>
        </p:spPr>
      </p:pic>
    </p:spTree>
    <p:extLst>
      <p:ext uri="{BB962C8B-B14F-4D97-AF65-F5344CB8AC3E}">
        <p14:creationId xmlns:p14="http://schemas.microsoft.com/office/powerpoint/2010/main" val="286799998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Group 2"/>
          <p:cNvGrpSpPr>
            <a:grpSpLocks/>
          </p:cNvGrpSpPr>
          <p:nvPr/>
        </p:nvGrpSpPr>
        <p:grpSpPr bwMode="auto">
          <a:xfrm>
            <a:off x="323850" y="260350"/>
            <a:ext cx="8596313" cy="5557838"/>
            <a:chOff x="215" y="374"/>
            <a:chExt cx="5415" cy="3501"/>
          </a:xfrm>
        </p:grpSpPr>
        <p:sp>
          <p:nvSpPr>
            <p:cNvPr id="4" name="TextBox 3"/>
            <p:cNvSpPr txBox="1">
              <a:spLocks noChangeArrowheads="1"/>
            </p:cNvSpPr>
            <p:nvPr/>
          </p:nvSpPr>
          <p:spPr bwMode="auto">
            <a:xfrm>
              <a:off x="243" y="1253"/>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0 </a:t>
              </a:r>
              <a:r>
                <a:rPr lang="en-GB" altLang="en-US" sz="2800">
                  <a:latin typeface="Arial" charset="0"/>
                  <a:cs typeface="Arial" charset="0"/>
                </a:rPr>
                <a:t>= there is </a:t>
              </a:r>
              <a:r>
                <a:rPr lang="en-GB" altLang="en-US" sz="2800" b="1">
                  <a:latin typeface="Arial" charset="0"/>
                  <a:cs typeface="Arial" charset="0"/>
                </a:rPr>
                <a:t>no</a:t>
              </a:r>
              <a:r>
                <a:rPr lang="en-GB" altLang="en-US" sz="2800">
                  <a:latin typeface="Arial" charset="0"/>
                  <a:cs typeface="Arial" charset="0"/>
                </a:rPr>
                <a:t> statistically significant difference between the observed frequency of fish species and the expected frequency.</a:t>
              </a:r>
            </a:p>
          </p:txBody>
        </p:sp>
        <p:sp>
          <p:nvSpPr>
            <p:cNvPr id="9" name="TextBox 8"/>
            <p:cNvSpPr txBox="1">
              <a:spLocks noChangeArrowheads="1"/>
            </p:cNvSpPr>
            <p:nvPr/>
          </p:nvSpPr>
          <p:spPr bwMode="auto">
            <a:xfrm>
              <a:off x="272" y="2302"/>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A </a:t>
              </a:r>
              <a:r>
                <a:rPr lang="en-GB" altLang="en-US" sz="2800">
                  <a:latin typeface="Arial" charset="0"/>
                  <a:cs typeface="Arial" charset="0"/>
                </a:rPr>
                <a:t>= there </a:t>
              </a:r>
              <a:r>
                <a:rPr lang="en-GB" altLang="en-US" sz="2800" b="1">
                  <a:latin typeface="Arial" charset="0"/>
                  <a:cs typeface="Arial" charset="0"/>
                </a:rPr>
                <a:t>is</a:t>
              </a:r>
              <a:r>
                <a:rPr lang="en-GB" altLang="en-US" sz="2800">
                  <a:latin typeface="Arial" charset="0"/>
                  <a:cs typeface="Arial" charset="0"/>
                </a:rPr>
                <a:t> a significant difference </a:t>
              </a:r>
              <a:r>
                <a:rPr lang="en-GB" altLang="en-US" sz="2800">
                  <a:latin typeface="Arial" charset="0"/>
                </a:rPr>
                <a:t>between the observed frequency of fish and the expected frequency </a:t>
              </a:r>
            </a:p>
          </p:txBody>
        </p:sp>
        <p:sp>
          <p:nvSpPr>
            <p:cNvPr id="44037" name="Text Box 5"/>
            <p:cNvSpPr txBox="1">
              <a:spLocks noChangeArrowheads="1"/>
            </p:cNvSpPr>
            <p:nvPr/>
          </p:nvSpPr>
          <p:spPr bwMode="auto">
            <a:xfrm>
              <a:off x="300" y="3010"/>
              <a:ext cx="5274"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ltLang="en-US" sz="2800">
                <a:cs typeface="Arial" charset="0"/>
              </a:endParaRPr>
            </a:p>
            <a:p>
              <a:r>
                <a:rPr lang="en-GB" altLang="en-US" sz="2800">
                  <a:cs typeface="Arial" charset="0"/>
                </a:rPr>
                <a:t>If the value for </a:t>
              </a:r>
              <a:r>
                <a:rPr lang="el-GR" altLang="en-US" sz="2800">
                  <a:latin typeface="Times New Roman" pitchFamily="18" charset="0"/>
                  <a:cs typeface="Times New Roman" pitchFamily="18" charset="0"/>
                </a:rPr>
                <a:t>χ</a:t>
              </a:r>
              <a:r>
                <a:rPr lang="en-GB" altLang="en-US" sz="2800" baseline="30000">
                  <a:latin typeface="Times New Roman" pitchFamily="18" charset="0"/>
                  <a:cs typeface="Times New Roman" pitchFamily="18" charset="0"/>
                </a:rPr>
                <a:t>2</a:t>
              </a:r>
              <a:r>
                <a:rPr lang="en-GB" altLang="en-US" sz="2800">
                  <a:cs typeface="Arial" charset="0"/>
                </a:rPr>
                <a:t> </a:t>
              </a:r>
              <a:r>
                <a:rPr lang="en-GB" altLang="en-US" sz="2800" b="1">
                  <a:cs typeface="Arial" charset="0"/>
                </a:rPr>
                <a:t>exceeds</a:t>
              </a:r>
              <a:r>
                <a:rPr lang="en-GB" altLang="en-US" sz="2800">
                  <a:cs typeface="Arial" charset="0"/>
                </a:rPr>
                <a:t> the critical value (</a:t>
              </a:r>
              <a:r>
                <a:rPr lang="en-GB" altLang="en-US" sz="2800" i="1">
                  <a:cs typeface="Arial" charset="0"/>
                </a:rPr>
                <a:t>P</a:t>
              </a:r>
              <a:r>
                <a:rPr lang="en-GB" altLang="en-US" sz="2800">
                  <a:cs typeface="Arial" charset="0"/>
                </a:rPr>
                <a:t> = 0.05), then you can </a:t>
              </a:r>
              <a:r>
                <a:rPr lang="en-GB" altLang="en-US" sz="2800" b="1">
                  <a:cs typeface="Arial" charset="0"/>
                </a:rPr>
                <a:t>reject</a:t>
              </a:r>
              <a:r>
                <a:rPr lang="en-GB" altLang="en-US" sz="2800">
                  <a:cs typeface="Arial" charset="0"/>
                </a:rPr>
                <a:t> the null hypothesis. </a:t>
              </a:r>
            </a:p>
          </p:txBody>
        </p:sp>
        <p:sp>
          <p:nvSpPr>
            <p:cNvPr id="44038" name="Text Box 6"/>
            <p:cNvSpPr txBox="1">
              <a:spLocks noChangeArrowheads="1"/>
            </p:cNvSpPr>
            <p:nvPr/>
          </p:nvSpPr>
          <p:spPr bwMode="auto">
            <a:xfrm>
              <a:off x="215" y="374"/>
              <a:ext cx="442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3200">
                  <a:cs typeface="Arial" charset="0"/>
                </a:rPr>
                <a:t>What is the null hypothesis (H</a:t>
              </a:r>
              <a:r>
                <a:rPr lang="en-GB" altLang="en-US" sz="3200" baseline="-25000">
                  <a:cs typeface="Arial" charset="0"/>
                </a:rPr>
                <a:t>0</a:t>
              </a:r>
              <a:r>
                <a:rPr lang="en-GB" altLang="en-US" sz="3200">
                  <a:cs typeface="Arial" charset="0"/>
                </a:rPr>
                <a:t>)?</a:t>
              </a:r>
            </a:p>
          </p:txBody>
        </p:sp>
      </p:grpSp>
    </p:spTree>
    <p:extLst>
      <p:ext uri="{BB962C8B-B14F-4D97-AF65-F5344CB8AC3E}">
        <p14:creationId xmlns:p14="http://schemas.microsoft.com/office/powerpoint/2010/main" val="20277580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idx="4294967295"/>
          </p:nvPr>
        </p:nvSpPr>
        <p:spPr>
          <a:xfrm>
            <a:off x="468313" y="260350"/>
            <a:ext cx="8229600" cy="1143000"/>
          </a:xfrm>
        </p:spPr>
        <p:txBody>
          <a:bodyPr/>
          <a:lstStyle/>
          <a:p>
            <a:pPr algn="l"/>
            <a:r>
              <a:rPr lang="en-GB" altLang="en-US" smtClean="0">
                <a:latin typeface="Times New Roman" pitchFamily="18" charset="0"/>
                <a:cs typeface="Times New Roman" pitchFamily="18" charset="0"/>
              </a:rPr>
              <a:t>Calculating </a:t>
            </a:r>
            <a:r>
              <a:rPr lang="el-GR" altLang="en-US" smtClean="0">
                <a:latin typeface="Times New Roman" pitchFamily="18" charset="0"/>
                <a:cs typeface="Times New Roman" pitchFamily="18" charset="0"/>
              </a:rPr>
              <a:t>χ</a:t>
            </a:r>
            <a:r>
              <a:rPr lang="en-GB" altLang="en-US" baseline="30000" smtClean="0">
                <a:latin typeface="Times New Roman" pitchFamily="18" charset="0"/>
                <a:cs typeface="Times New Roman" pitchFamily="18" charset="0"/>
              </a:rPr>
              <a:t>2</a:t>
            </a:r>
            <a:endParaRPr lang="el-GR" altLang="en-US" baseline="30000" smtClean="0">
              <a:latin typeface="Times New Roman" pitchFamily="18" charset="0"/>
              <a:cs typeface="Times New Roman" pitchFamily="18" charset="0"/>
            </a:endParaRPr>
          </a:p>
        </p:txBody>
      </p:sp>
      <p:grpSp>
        <p:nvGrpSpPr>
          <p:cNvPr id="45059" name="Group 3"/>
          <p:cNvGrpSpPr>
            <a:grpSpLocks/>
          </p:cNvGrpSpPr>
          <p:nvPr/>
        </p:nvGrpSpPr>
        <p:grpSpPr bwMode="auto">
          <a:xfrm>
            <a:off x="1547813" y="1484313"/>
            <a:ext cx="3721100" cy="1457325"/>
            <a:chOff x="385" y="1004"/>
            <a:chExt cx="2344" cy="918"/>
          </a:xfrm>
        </p:grpSpPr>
        <p:sp>
          <p:nvSpPr>
            <p:cNvPr id="45060" name="Rectangle 4"/>
            <p:cNvSpPr>
              <a:spLocks noChangeArrowheads="1"/>
            </p:cNvSpPr>
            <p:nvPr/>
          </p:nvSpPr>
          <p:spPr bwMode="auto">
            <a:xfrm>
              <a:off x="385" y="1117"/>
              <a:ext cx="63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l-GR" altLang="en-US" sz="3600">
                  <a:latin typeface="Times New Roman" pitchFamily="18" charset="0"/>
                  <a:cs typeface="Times New Roman" pitchFamily="18" charset="0"/>
                </a:rPr>
                <a:t>χ</a:t>
              </a:r>
              <a:r>
                <a:rPr lang="en-GB" altLang="en-US" sz="3600" baseline="30000">
                  <a:latin typeface="Times New Roman" pitchFamily="18" charset="0"/>
                  <a:cs typeface="Times New Roman" pitchFamily="18" charset="0"/>
                </a:rPr>
                <a:t>2</a:t>
              </a:r>
              <a:r>
                <a:rPr lang="en-GB" altLang="en-US" sz="3200">
                  <a:latin typeface="Times New Roman" pitchFamily="18" charset="0"/>
                  <a:cs typeface="Times New Roman" pitchFamily="18" charset="0"/>
                </a:rPr>
                <a:t>  </a:t>
              </a:r>
              <a:r>
                <a:rPr lang="en-GB" altLang="en-US" sz="3200"/>
                <a:t>=</a:t>
              </a:r>
              <a:endParaRPr lang="en-GB" altLang="en-US">
                <a:sym typeface="Symbol" pitchFamily="18" charset="2"/>
              </a:endParaRPr>
            </a:p>
          </p:txBody>
        </p:sp>
        <p:sp>
          <p:nvSpPr>
            <p:cNvPr id="45061" name="Text Box 5"/>
            <p:cNvSpPr txBox="1">
              <a:spLocks noChangeArrowheads="1"/>
            </p:cNvSpPr>
            <p:nvPr/>
          </p:nvSpPr>
          <p:spPr bwMode="auto">
            <a:xfrm>
              <a:off x="1461" y="1004"/>
              <a:ext cx="1268"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i="1"/>
                <a:t>(O – E)</a:t>
              </a:r>
              <a:r>
                <a:rPr lang="en-GB" altLang="en-US" sz="4000" i="1" baseline="30000"/>
                <a:t>2</a:t>
              </a:r>
            </a:p>
          </p:txBody>
        </p:sp>
        <p:sp>
          <p:nvSpPr>
            <p:cNvPr id="45062" name="Text Box 6"/>
            <p:cNvSpPr txBox="1">
              <a:spLocks noChangeArrowheads="1"/>
            </p:cNvSpPr>
            <p:nvPr/>
          </p:nvSpPr>
          <p:spPr bwMode="auto">
            <a:xfrm>
              <a:off x="1882" y="1480"/>
              <a:ext cx="329"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i="1"/>
                <a:t>E</a:t>
              </a:r>
            </a:p>
          </p:txBody>
        </p:sp>
        <p:sp>
          <p:nvSpPr>
            <p:cNvPr id="45063" name="Line 7"/>
            <p:cNvSpPr>
              <a:spLocks noChangeShapeType="1"/>
            </p:cNvSpPr>
            <p:nvPr/>
          </p:nvSpPr>
          <p:spPr bwMode="auto">
            <a:xfrm>
              <a:off x="1429" y="1480"/>
              <a:ext cx="127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5064" name="Rectangle 8"/>
            <p:cNvSpPr>
              <a:spLocks noChangeArrowheads="1"/>
            </p:cNvSpPr>
            <p:nvPr/>
          </p:nvSpPr>
          <p:spPr bwMode="auto">
            <a:xfrm>
              <a:off x="1020" y="1117"/>
              <a:ext cx="400"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6000">
                  <a:sym typeface="Symbol" pitchFamily="18" charset="2"/>
                </a:rPr>
                <a:t></a:t>
              </a:r>
            </a:p>
          </p:txBody>
        </p:sp>
      </p:grpSp>
      <p:sp>
        <p:nvSpPr>
          <p:cNvPr id="45065" name="Text Box 9"/>
          <p:cNvSpPr txBox="1">
            <a:spLocks noChangeArrowheads="1"/>
          </p:cNvSpPr>
          <p:nvPr/>
        </p:nvSpPr>
        <p:spPr bwMode="auto">
          <a:xfrm>
            <a:off x="392113" y="3478213"/>
            <a:ext cx="62325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i="1"/>
              <a:t>O</a:t>
            </a:r>
            <a:r>
              <a:rPr lang="en-GB" altLang="en-US" sz="2800"/>
              <a:t> = the observed results</a:t>
            </a:r>
          </a:p>
          <a:p>
            <a:r>
              <a:rPr lang="en-GB" altLang="en-US" sz="2800" i="1"/>
              <a:t>E</a:t>
            </a:r>
            <a:r>
              <a:rPr lang="en-GB" altLang="en-US" sz="2800"/>
              <a:t> = the expected (or predicted) results</a:t>
            </a:r>
          </a:p>
        </p:txBody>
      </p:sp>
    </p:spTree>
    <p:extLst>
      <p:ext uri="{BB962C8B-B14F-4D97-AF65-F5344CB8AC3E}">
        <p14:creationId xmlns:p14="http://schemas.microsoft.com/office/powerpoint/2010/main" val="303640445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0" name="Group 80"/>
          <p:cNvGraphicFramePr>
            <a:graphicFrameLocks noGrp="1"/>
          </p:cNvGraphicFramePr>
          <p:nvPr>
            <p:ph idx="4294967295"/>
          </p:nvPr>
        </p:nvGraphicFramePr>
        <p:xfrm>
          <a:off x="457200" y="260350"/>
          <a:ext cx="8229600" cy="5865815"/>
        </p:xfrm>
        <a:graphic>
          <a:graphicData uri="http://schemas.openxmlformats.org/drawingml/2006/table">
            <a:tbl>
              <a:tblPr/>
              <a:tblGrid>
                <a:gridCol w="1811338"/>
                <a:gridCol w="1150937"/>
                <a:gridCol w="1081088"/>
                <a:gridCol w="1443037"/>
                <a:gridCol w="1371600"/>
                <a:gridCol w="1371600"/>
              </a:tblGrid>
              <a:tr h="9906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Species </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E</a:t>
                      </a:r>
                      <a:endParaRPr kumimoji="0" lang="en-GB" altLang="en-US" sz="2000" b="1" i="0" u="none" strike="noStrike" cap="none" normalizeH="0" baseline="0" smtClean="0">
                        <a:ln>
                          <a:noFill/>
                        </a:ln>
                        <a:solidFill>
                          <a:schemeClr val="tx1"/>
                        </a:solidFill>
                        <a:effectLst/>
                        <a:latin typeface="Calibri" pitchFamily="34" charset="0"/>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O-E</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(O-E)</a:t>
                      </a:r>
                      <a:r>
                        <a:rPr kumimoji="0" lang="en-GB" altLang="en-US" sz="2400" b="1" i="0" u="none" strike="noStrike" cap="none" normalizeH="0" baseline="30000" smtClean="0">
                          <a:ln>
                            <a:noFill/>
                          </a:ln>
                          <a:solidFill>
                            <a:schemeClr val="tx1"/>
                          </a:solidFill>
                          <a:effectLst/>
                          <a:latin typeface="Calibri" pitchFamily="34" charset="0"/>
                        </a:rPr>
                        <a:t>2</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   (O-E)</a:t>
                      </a:r>
                      <a:r>
                        <a:rPr kumimoji="0" lang="en-GB" altLang="en-US" sz="2400" b="1" i="0" u="none" strike="noStrike" cap="none" normalizeH="0" baseline="30000" smtClean="0">
                          <a:ln>
                            <a:noFill/>
                          </a:ln>
                          <a:solidFill>
                            <a:schemeClr val="tx1"/>
                          </a:solidFill>
                          <a:effectLst/>
                          <a:latin typeface="Calibri" pitchFamily="34" charset="0"/>
                        </a:rPr>
                        <a:t>2</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       E</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31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Rudd</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2.5</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Roach</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2.5</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Dace</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3.6</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31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Bream</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1.6</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631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altLang="en-US" sz="4800" b="0" i="0" u="none" strike="noStrike" cap="none" normalizeH="0" baseline="0" smtClean="0">
                          <a:ln>
                            <a:noFill/>
                          </a:ln>
                          <a:solidFill>
                            <a:schemeClr val="tx1"/>
                          </a:solidFill>
                          <a:effectLst/>
                          <a:latin typeface="Calibri" pitchFamily="34" charset="0"/>
                          <a:sym typeface="Symbol" pitchFamily="18" charset="2"/>
                        </a:rPr>
                        <a:t></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40</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altLang="en-US" sz="2800" b="0" i="0" u="none" strike="noStrike" cap="none" normalizeH="0" baseline="0" smtClean="0">
                        <a:ln>
                          <a:noFill/>
                        </a:ln>
                        <a:solidFill>
                          <a:schemeClr val="tx1"/>
                        </a:solidFill>
                        <a:effectLst/>
                        <a:latin typeface="Calibri" pitchFamily="34" charset="0"/>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l-GR" altLang="en-US" sz="3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χ</a:t>
                      </a:r>
                      <a:r>
                        <a:rPr kumimoji="0" lang="en-GB" altLang="en-US" sz="3200" b="0" i="0" u="none" strike="noStrike" cap="none" normalizeH="0" baseline="30000" smtClean="0">
                          <a:ln>
                            <a:noFill/>
                          </a:ln>
                          <a:solidFill>
                            <a:schemeClr val="tx1"/>
                          </a:solidFill>
                          <a:effectLst/>
                          <a:latin typeface="Times New Roman" pitchFamily="18" charset="0"/>
                          <a:cs typeface="Times New Roman" pitchFamily="18" charset="0"/>
                          <a:sym typeface="Symbol" pitchFamily="18" charset="2"/>
                        </a:rPr>
                        <a:t>2</a:t>
                      </a:r>
                      <a:r>
                        <a:rPr kumimoji="0" lang="en-GB" altLang="en-US" sz="4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endParaRPr kumimoji="0" lang="el-GR" altLang="en-US" sz="4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10.2</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6133" name="Line 53"/>
          <p:cNvSpPr>
            <a:spLocks noChangeShapeType="1"/>
          </p:cNvSpPr>
          <p:nvPr/>
        </p:nvSpPr>
        <p:spPr bwMode="auto">
          <a:xfrm>
            <a:off x="7596188" y="765175"/>
            <a:ext cx="865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6134" name="Line 54"/>
          <p:cNvSpPr>
            <a:spLocks noChangeShapeType="1"/>
          </p:cNvSpPr>
          <p:nvPr/>
        </p:nvSpPr>
        <p:spPr bwMode="auto">
          <a:xfrm>
            <a:off x="468313" y="5229225"/>
            <a:ext cx="82073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46135" name="Group 55"/>
          <p:cNvGrpSpPr>
            <a:grpSpLocks/>
          </p:cNvGrpSpPr>
          <p:nvPr/>
        </p:nvGrpSpPr>
        <p:grpSpPr bwMode="auto">
          <a:xfrm>
            <a:off x="3635375" y="1484313"/>
            <a:ext cx="649288" cy="4465637"/>
            <a:chOff x="2290" y="935"/>
            <a:chExt cx="409" cy="2813"/>
          </a:xfrm>
        </p:grpSpPr>
        <p:sp>
          <p:nvSpPr>
            <p:cNvPr id="46136" name="Rectangle 56"/>
            <p:cNvSpPr>
              <a:spLocks noChangeArrowheads="1"/>
            </p:cNvSpPr>
            <p:nvPr/>
          </p:nvSpPr>
          <p:spPr bwMode="auto">
            <a:xfrm>
              <a:off x="229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37" name="Rectangle 57"/>
            <p:cNvSpPr>
              <a:spLocks noChangeArrowheads="1"/>
            </p:cNvSpPr>
            <p:nvPr/>
          </p:nvSpPr>
          <p:spPr bwMode="auto">
            <a:xfrm>
              <a:off x="229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38" name="Rectangle 58"/>
            <p:cNvSpPr>
              <a:spLocks noChangeArrowheads="1"/>
            </p:cNvSpPr>
            <p:nvPr/>
          </p:nvSpPr>
          <p:spPr bwMode="auto">
            <a:xfrm>
              <a:off x="229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39" name="Rectangle 59"/>
            <p:cNvSpPr>
              <a:spLocks noChangeArrowheads="1"/>
            </p:cNvSpPr>
            <p:nvPr/>
          </p:nvSpPr>
          <p:spPr bwMode="auto">
            <a:xfrm>
              <a:off x="229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0" name="Rectangle 60"/>
            <p:cNvSpPr>
              <a:spLocks noChangeArrowheads="1"/>
            </p:cNvSpPr>
            <p:nvPr/>
          </p:nvSpPr>
          <p:spPr bwMode="auto">
            <a:xfrm>
              <a:off x="2290" y="338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6141" name="Group 61"/>
          <p:cNvGrpSpPr>
            <a:grpSpLocks/>
          </p:cNvGrpSpPr>
          <p:nvPr/>
        </p:nvGrpSpPr>
        <p:grpSpPr bwMode="auto">
          <a:xfrm>
            <a:off x="4859338" y="1484313"/>
            <a:ext cx="649287" cy="4465637"/>
            <a:chOff x="2290" y="935"/>
            <a:chExt cx="409" cy="2813"/>
          </a:xfrm>
        </p:grpSpPr>
        <p:sp>
          <p:nvSpPr>
            <p:cNvPr id="46142" name="Rectangle 62"/>
            <p:cNvSpPr>
              <a:spLocks noChangeArrowheads="1"/>
            </p:cNvSpPr>
            <p:nvPr/>
          </p:nvSpPr>
          <p:spPr bwMode="auto">
            <a:xfrm>
              <a:off x="229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3" name="Rectangle 63"/>
            <p:cNvSpPr>
              <a:spLocks noChangeArrowheads="1"/>
            </p:cNvSpPr>
            <p:nvPr/>
          </p:nvSpPr>
          <p:spPr bwMode="auto">
            <a:xfrm>
              <a:off x="229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4" name="Rectangle 64"/>
            <p:cNvSpPr>
              <a:spLocks noChangeArrowheads="1"/>
            </p:cNvSpPr>
            <p:nvPr/>
          </p:nvSpPr>
          <p:spPr bwMode="auto">
            <a:xfrm>
              <a:off x="229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5" name="Rectangle 65"/>
            <p:cNvSpPr>
              <a:spLocks noChangeArrowheads="1"/>
            </p:cNvSpPr>
            <p:nvPr/>
          </p:nvSpPr>
          <p:spPr bwMode="auto">
            <a:xfrm>
              <a:off x="229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6" name="Rectangle 66"/>
            <p:cNvSpPr>
              <a:spLocks noChangeArrowheads="1"/>
            </p:cNvSpPr>
            <p:nvPr/>
          </p:nvSpPr>
          <p:spPr bwMode="auto">
            <a:xfrm>
              <a:off x="2290" y="338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6147" name="Group 67"/>
          <p:cNvGrpSpPr>
            <a:grpSpLocks/>
          </p:cNvGrpSpPr>
          <p:nvPr/>
        </p:nvGrpSpPr>
        <p:grpSpPr bwMode="auto">
          <a:xfrm>
            <a:off x="6300788" y="1484313"/>
            <a:ext cx="649287" cy="3457575"/>
            <a:chOff x="3969" y="935"/>
            <a:chExt cx="409" cy="2178"/>
          </a:xfrm>
        </p:grpSpPr>
        <p:sp>
          <p:nvSpPr>
            <p:cNvPr id="46148" name="Rectangle 68"/>
            <p:cNvSpPr>
              <a:spLocks noChangeArrowheads="1"/>
            </p:cNvSpPr>
            <p:nvPr/>
          </p:nvSpPr>
          <p:spPr bwMode="auto">
            <a:xfrm>
              <a:off x="3969"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49" name="Rectangle 69"/>
            <p:cNvSpPr>
              <a:spLocks noChangeArrowheads="1"/>
            </p:cNvSpPr>
            <p:nvPr/>
          </p:nvSpPr>
          <p:spPr bwMode="auto">
            <a:xfrm>
              <a:off x="3969"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0" name="Rectangle 70"/>
            <p:cNvSpPr>
              <a:spLocks noChangeArrowheads="1"/>
            </p:cNvSpPr>
            <p:nvPr/>
          </p:nvSpPr>
          <p:spPr bwMode="auto">
            <a:xfrm>
              <a:off x="3969"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1" name="Rectangle 71"/>
            <p:cNvSpPr>
              <a:spLocks noChangeArrowheads="1"/>
            </p:cNvSpPr>
            <p:nvPr/>
          </p:nvSpPr>
          <p:spPr bwMode="auto">
            <a:xfrm>
              <a:off x="3969"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46152" name="Group 72"/>
          <p:cNvGrpSpPr>
            <a:grpSpLocks/>
          </p:cNvGrpSpPr>
          <p:nvPr/>
        </p:nvGrpSpPr>
        <p:grpSpPr bwMode="auto">
          <a:xfrm>
            <a:off x="7667625" y="1484313"/>
            <a:ext cx="649288" cy="3457575"/>
            <a:chOff x="4830" y="935"/>
            <a:chExt cx="409" cy="2178"/>
          </a:xfrm>
        </p:grpSpPr>
        <p:sp>
          <p:nvSpPr>
            <p:cNvPr id="46153" name="Rectangle 73"/>
            <p:cNvSpPr>
              <a:spLocks noChangeArrowheads="1"/>
            </p:cNvSpPr>
            <p:nvPr/>
          </p:nvSpPr>
          <p:spPr bwMode="auto">
            <a:xfrm>
              <a:off x="4830" y="93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4" name="Rectangle 74"/>
            <p:cNvSpPr>
              <a:spLocks noChangeArrowheads="1"/>
            </p:cNvSpPr>
            <p:nvPr/>
          </p:nvSpPr>
          <p:spPr bwMode="auto">
            <a:xfrm>
              <a:off x="4830" y="1525"/>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5" name="Rectangle 75"/>
            <p:cNvSpPr>
              <a:spLocks noChangeArrowheads="1"/>
            </p:cNvSpPr>
            <p:nvPr/>
          </p:nvSpPr>
          <p:spPr bwMode="auto">
            <a:xfrm>
              <a:off x="4830" y="216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6" name="Rectangle 76"/>
            <p:cNvSpPr>
              <a:spLocks noChangeArrowheads="1"/>
            </p:cNvSpPr>
            <p:nvPr/>
          </p:nvSpPr>
          <p:spPr bwMode="auto">
            <a:xfrm>
              <a:off x="4830" y="2750"/>
              <a:ext cx="409" cy="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46157" name="Rectangle 77"/>
          <p:cNvSpPr>
            <a:spLocks noChangeArrowheads="1"/>
          </p:cNvSpPr>
          <p:nvPr/>
        </p:nvSpPr>
        <p:spPr bwMode="auto">
          <a:xfrm>
            <a:off x="7451725" y="5373688"/>
            <a:ext cx="936625" cy="5762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8" name="Rectangle 78"/>
          <p:cNvSpPr>
            <a:spLocks noChangeArrowheads="1"/>
          </p:cNvSpPr>
          <p:nvPr/>
        </p:nvSpPr>
        <p:spPr bwMode="auto">
          <a:xfrm>
            <a:off x="6300788" y="5445125"/>
            <a:ext cx="936625" cy="5762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6159" name="Oval 79"/>
          <p:cNvSpPr>
            <a:spLocks noChangeArrowheads="1"/>
          </p:cNvSpPr>
          <p:nvPr/>
        </p:nvSpPr>
        <p:spPr bwMode="auto">
          <a:xfrm>
            <a:off x="6011863" y="5013325"/>
            <a:ext cx="2592387" cy="1368425"/>
          </a:xfrm>
          <a:prstGeom prst="ellipse">
            <a:avLst/>
          </a:prstGeom>
          <a:noFill/>
          <a:ln w="254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10961003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nodeType="clickEffect">
                                  <p:stCondLst>
                                    <p:cond delay="0"/>
                                  </p:stCondLst>
                                  <p:childTnLst>
                                    <p:animEffect transition="out" filter="blinds(horizontal)">
                                      <p:cBhvr>
                                        <p:cTn id="6" dur="500"/>
                                        <p:tgtEl>
                                          <p:spTgt spid="46135"/>
                                        </p:tgtEl>
                                      </p:cBhvr>
                                    </p:animEffect>
                                    <p:set>
                                      <p:cBhvr>
                                        <p:cTn id="7" dur="1" fill="hold">
                                          <p:stCondLst>
                                            <p:cond delay="499"/>
                                          </p:stCondLst>
                                        </p:cTn>
                                        <p:tgtEl>
                                          <p:spTgt spid="4613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nodeType="clickEffect">
                                  <p:stCondLst>
                                    <p:cond delay="0"/>
                                  </p:stCondLst>
                                  <p:childTnLst>
                                    <p:animEffect transition="out" filter="blinds(horizontal)">
                                      <p:cBhvr>
                                        <p:cTn id="11" dur="500"/>
                                        <p:tgtEl>
                                          <p:spTgt spid="46141"/>
                                        </p:tgtEl>
                                      </p:cBhvr>
                                    </p:animEffect>
                                    <p:set>
                                      <p:cBhvr>
                                        <p:cTn id="12" dur="1" fill="hold">
                                          <p:stCondLst>
                                            <p:cond delay="499"/>
                                          </p:stCondLst>
                                        </p:cTn>
                                        <p:tgtEl>
                                          <p:spTgt spid="46141"/>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nodeType="clickEffect">
                                  <p:stCondLst>
                                    <p:cond delay="0"/>
                                  </p:stCondLst>
                                  <p:childTnLst>
                                    <p:animEffect transition="out" filter="blinds(horizontal)">
                                      <p:cBhvr>
                                        <p:cTn id="16" dur="500"/>
                                        <p:tgtEl>
                                          <p:spTgt spid="46147"/>
                                        </p:tgtEl>
                                      </p:cBhvr>
                                    </p:animEffect>
                                    <p:set>
                                      <p:cBhvr>
                                        <p:cTn id="17" dur="1" fill="hold">
                                          <p:stCondLst>
                                            <p:cond delay="499"/>
                                          </p:stCondLst>
                                        </p:cTn>
                                        <p:tgtEl>
                                          <p:spTgt spid="46147"/>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xit" presetSubtype="10" fill="hold" nodeType="clickEffect">
                                  <p:stCondLst>
                                    <p:cond delay="0"/>
                                  </p:stCondLst>
                                  <p:childTnLst>
                                    <p:animEffect transition="out" filter="blinds(horizontal)">
                                      <p:cBhvr>
                                        <p:cTn id="21" dur="500"/>
                                        <p:tgtEl>
                                          <p:spTgt spid="46152"/>
                                        </p:tgtEl>
                                      </p:cBhvr>
                                    </p:animEffect>
                                    <p:set>
                                      <p:cBhvr>
                                        <p:cTn id="22" dur="1" fill="hold">
                                          <p:stCondLst>
                                            <p:cond delay="499"/>
                                          </p:stCondLst>
                                        </p:cTn>
                                        <p:tgtEl>
                                          <p:spTgt spid="4615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xit" presetSubtype="10" fill="hold" grpId="0" nodeType="clickEffect">
                                  <p:stCondLst>
                                    <p:cond delay="0"/>
                                  </p:stCondLst>
                                  <p:childTnLst>
                                    <p:animEffect transition="out" filter="blinds(horizontal)">
                                      <p:cBhvr>
                                        <p:cTn id="26" dur="500"/>
                                        <p:tgtEl>
                                          <p:spTgt spid="46157"/>
                                        </p:tgtEl>
                                      </p:cBhvr>
                                    </p:animEffect>
                                    <p:set>
                                      <p:cBhvr>
                                        <p:cTn id="27" dur="1" fill="hold">
                                          <p:stCondLst>
                                            <p:cond delay="499"/>
                                          </p:stCondLst>
                                        </p:cTn>
                                        <p:tgtEl>
                                          <p:spTgt spid="46157"/>
                                        </p:tgtEl>
                                        <p:attrNameLst>
                                          <p:attrName>style.visibility</p:attrName>
                                        </p:attrNameLst>
                                      </p:cBhvr>
                                      <p:to>
                                        <p:strVal val="hidden"/>
                                      </p:to>
                                    </p:set>
                                  </p:childTnLst>
                                </p:cTn>
                              </p:par>
                              <p:par>
                                <p:cTn id="28" presetID="3" presetClass="exit" presetSubtype="10" fill="hold" grpId="0" nodeType="withEffect">
                                  <p:stCondLst>
                                    <p:cond delay="0"/>
                                  </p:stCondLst>
                                  <p:childTnLst>
                                    <p:animEffect transition="out" filter="blinds(horizontal)">
                                      <p:cBhvr>
                                        <p:cTn id="29" dur="500"/>
                                        <p:tgtEl>
                                          <p:spTgt spid="46158"/>
                                        </p:tgtEl>
                                      </p:cBhvr>
                                    </p:animEffect>
                                    <p:set>
                                      <p:cBhvr>
                                        <p:cTn id="30" dur="1" fill="hold">
                                          <p:stCondLst>
                                            <p:cond delay="499"/>
                                          </p:stCondLst>
                                        </p:cTn>
                                        <p:tgtEl>
                                          <p:spTgt spid="46158"/>
                                        </p:tgtEl>
                                        <p:attrNameLst>
                                          <p:attrName>style.visibility</p:attrName>
                                        </p:attrNameLst>
                                      </p:cBhvr>
                                      <p:to>
                                        <p:strVal val="hidden"/>
                                      </p:to>
                                    </p:set>
                                  </p:childTnLst>
                                </p:cTn>
                              </p:par>
                              <p:par>
                                <p:cTn id="31" presetID="3" presetClass="entr" presetSubtype="10" fill="hold" grpId="0" nodeType="withEffect">
                                  <p:stCondLst>
                                    <p:cond delay="0"/>
                                  </p:stCondLst>
                                  <p:childTnLst>
                                    <p:set>
                                      <p:cBhvr>
                                        <p:cTn id="32" dur="1" fill="hold">
                                          <p:stCondLst>
                                            <p:cond delay="0"/>
                                          </p:stCondLst>
                                        </p:cTn>
                                        <p:tgtEl>
                                          <p:spTgt spid="46159"/>
                                        </p:tgtEl>
                                        <p:attrNameLst>
                                          <p:attrName>style.visibility</p:attrName>
                                        </p:attrNameLst>
                                      </p:cBhvr>
                                      <p:to>
                                        <p:strVal val="visible"/>
                                      </p:to>
                                    </p:set>
                                    <p:animEffect transition="in" filter="blinds(horizontal)">
                                      <p:cBhvr>
                                        <p:cTn id="33" dur="500"/>
                                        <p:tgtEl>
                                          <p:spTgt spid="46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57" grpId="0" animBg="1"/>
      <p:bldP spid="46158" grpId="0" animBg="1"/>
      <p:bldP spid="4615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3"/>
          <p:cNvSpPr txBox="1">
            <a:spLocks noChangeArrowheads="1"/>
          </p:cNvSpPr>
          <p:nvPr/>
        </p:nvSpPr>
        <p:spPr bwMode="auto">
          <a:xfrm>
            <a:off x="566738" y="368300"/>
            <a:ext cx="8235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Compare your calculated value of </a:t>
            </a:r>
            <a:r>
              <a:rPr lang="el-GR" altLang="en-US" sz="2400" b="1" i="1">
                <a:latin typeface="Times New Roman" pitchFamily="18" charset="0"/>
                <a:cs typeface="Times New Roman" pitchFamily="18" charset="0"/>
              </a:rPr>
              <a:t>χ</a:t>
            </a:r>
            <a:r>
              <a:rPr lang="en-GB" altLang="en-US" b="1" i="1">
                <a:latin typeface="Arial" charset="0"/>
              </a:rPr>
              <a:t>2</a:t>
            </a:r>
            <a:r>
              <a:rPr lang="en-GB" altLang="en-US" sz="2400">
                <a:latin typeface="Arial" charset="0"/>
                <a:cs typeface="Arial" charset="0"/>
              </a:rPr>
              <a:t> with the </a:t>
            </a:r>
            <a:r>
              <a:rPr lang="en-GB" altLang="en-US" sz="2400" i="1">
                <a:latin typeface="Arial" charset="0"/>
                <a:cs typeface="Arial" charset="0"/>
              </a:rPr>
              <a:t>critical value</a:t>
            </a:r>
            <a:r>
              <a:rPr lang="en-GB" altLang="en-US" sz="2400">
                <a:latin typeface="Arial" charset="0"/>
                <a:cs typeface="Arial" charset="0"/>
              </a:rPr>
              <a:t> in your table of critical values.</a:t>
            </a:r>
          </a:p>
        </p:txBody>
      </p:sp>
      <p:sp>
        <p:nvSpPr>
          <p:cNvPr id="6" name="TextBox 5"/>
          <p:cNvSpPr txBox="1">
            <a:spLocks noChangeArrowheads="1"/>
          </p:cNvSpPr>
          <p:nvPr/>
        </p:nvSpPr>
        <p:spPr bwMode="auto">
          <a:xfrm>
            <a:off x="566738" y="1358900"/>
            <a:ext cx="71612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Our value of </a:t>
            </a:r>
            <a:r>
              <a:rPr lang="el-GR" altLang="en-US" sz="2400" i="1">
                <a:latin typeface="Times New Roman" pitchFamily="18" charset="0"/>
                <a:cs typeface="Times New Roman" pitchFamily="18" charset="0"/>
              </a:rPr>
              <a:t>χ</a:t>
            </a:r>
            <a:r>
              <a:rPr lang="en-GB" altLang="en-US" sz="2400" i="1" baseline="30000">
                <a:latin typeface="Times New Roman" pitchFamily="18" charset="0"/>
                <a:cs typeface="Times New Roman" pitchFamily="18" charset="0"/>
              </a:rPr>
              <a:t>2</a:t>
            </a:r>
            <a:r>
              <a:rPr lang="en-GB" altLang="en-US" sz="2400" i="1" baseline="-25000">
                <a:latin typeface="Arial" charset="0"/>
                <a:cs typeface="Arial" charset="0"/>
              </a:rPr>
              <a:t> </a:t>
            </a:r>
            <a:r>
              <a:rPr lang="en-GB" altLang="en-US" sz="2400">
                <a:latin typeface="Arial" charset="0"/>
                <a:cs typeface="Arial" charset="0"/>
              </a:rPr>
              <a:t> = </a:t>
            </a:r>
            <a:r>
              <a:rPr lang="en-GB" altLang="en-US" sz="2400" b="1">
                <a:latin typeface="Arial" charset="0"/>
                <a:cs typeface="Arial" charset="0"/>
              </a:rPr>
              <a:t>10.2</a:t>
            </a:r>
          </a:p>
          <a:p>
            <a:r>
              <a:rPr lang="en-GB" altLang="en-US" sz="2400">
                <a:latin typeface="Arial" charset="0"/>
                <a:cs typeface="Arial" charset="0"/>
              </a:rPr>
              <a:t>Degrees of freedom = </a:t>
            </a:r>
            <a:r>
              <a:rPr lang="en-GB" altLang="en-US" sz="2400" i="1">
                <a:latin typeface="Arial" charset="0"/>
                <a:cs typeface="Arial" charset="0"/>
              </a:rPr>
              <a:t>no. of categories</a:t>
            </a:r>
            <a:r>
              <a:rPr lang="en-GB" altLang="en-US" sz="2400">
                <a:latin typeface="Arial" charset="0"/>
                <a:cs typeface="Arial" charset="0"/>
              </a:rPr>
              <a:t> - 1   =   </a:t>
            </a:r>
            <a:r>
              <a:rPr lang="en-GB" altLang="en-US" sz="2400" b="1">
                <a:latin typeface="Arial" charset="0"/>
                <a:cs typeface="Arial" charset="0"/>
              </a:rPr>
              <a:t>3</a:t>
            </a:r>
          </a:p>
        </p:txBody>
      </p:sp>
      <p:graphicFrame>
        <p:nvGraphicFramePr>
          <p:cNvPr id="47108" name="Group 4"/>
          <p:cNvGraphicFramePr>
            <a:graphicFrameLocks noGrp="1"/>
          </p:cNvGraphicFramePr>
          <p:nvPr/>
        </p:nvGraphicFramePr>
        <p:xfrm>
          <a:off x="746125" y="2619375"/>
          <a:ext cx="2565400" cy="3291840"/>
        </p:xfrm>
        <a:graphic>
          <a:graphicData uri="http://schemas.openxmlformats.org/drawingml/2006/table">
            <a:tbl>
              <a:tblPr/>
              <a:tblGrid>
                <a:gridCol w="765175"/>
                <a:gridCol w="1800225"/>
              </a:tblGrid>
              <a:tr h="5080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D.F.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Critical Value </a:t>
                      </a:r>
                      <a:br>
                        <a:rPr kumimoji="0" lang="en-GB" altLang="en-US" sz="2000" b="0" i="0" u="none" strike="noStrike" cap="none" normalizeH="0" baseline="0" smtClean="0">
                          <a:ln>
                            <a:noFill/>
                          </a:ln>
                          <a:solidFill>
                            <a:schemeClr val="tx1"/>
                          </a:solidFill>
                          <a:effectLst/>
                          <a:latin typeface="Calibri" pitchFamily="34" charset="0"/>
                        </a:rPr>
                      </a:br>
                      <a:r>
                        <a:rPr kumimoji="0" lang="en-GB" altLang="en-US" sz="2000" b="0" i="0" u="none" strike="noStrike" cap="none" normalizeH="0" baseline="0" smtClean="0">
                          <a:ln>
                            <a:noFill/>
                          </a:ln>
                          <a:solidFill>
                            <a:schemeClr val="tx1"/>
                          </a:solidFill>
                          <a:effectLst/>
                          <a:latin typeface="Calibri" pitchFamily="34" charset="0"/>
                        </a:rPr>
                        <a:t>(</a:t>
                      </a:r>
                      <a:r>
                        <a:rPr kumimoji="0" lang="en-GB" altLang="en-US" sz="2000" b="0" i="1" u="none" strike="noStrike" cap="none" normalizeH="0" baseline="0" smtClean="0">
                          <a:ln>
                            <a:noFill/>
                          </a:ln>
                          <a:solidFill>
                            <a:schemeClr val="tx1"/>
                          </a:solidFill>
                          <a:effectLst/>
                          <a:latin typeface="Calibri" pitchFamily="34" charset="0"/>
                        </a:rPr>
                        <a:t>P</a:t>
                      </a:r>
                      <a:r>
                        <a:rPr kumimoji="0" lang="en-GB" altLang="en-US" sz="2000" b="0" i="0" u="none" strike="noStrike" cap="none" normalizeH="0" baseline="0" smtClean="0">
                          <a:ln>
                            <a:noFill/>
                          </a:ln>
                          <a:solidFill>
                            <a:schemeClr val="tx1"/>
                          </a:solidFill>
                          <a:effectLst/>
                          <a:latin typeface="Calibri" pitchFamily="34" charset="0"/>
                        </a:rPr>
                        <a:t> = 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3.84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5.99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7.82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9.49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11.07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7131" name="Oval 27"/>
          <p:cNvSpPr>
            <a:spLocks noChangeArrowheads="1"/>
          </p:cNvSpPr>
          <p:nvPr/>
        </p:nvSpPr>
        <p:spPr bwMode="auto">
          <a:xfrm>
            <a:off x="476250" y="4329113"/>
            <a:ext cx="2339975" cy="5857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47132" name="Text Box 28"/>
          <p:cNvSpPr txBox="1">
            <a:spLocks noChangeArrowheads="1"/>
          </p:cNvSpPr>
          <p:nvPr/>
        </p:nvSpPr>
        <p:spPr bwMode="auto">
          <a:xfrm>
            <a:off x="3806825" y="2708275"/>
            <a:ext cx="4581525" cy="283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a:cs typeface="Arial" charset="0"/>
              </a:rPr>
              <a:t>Our value for </a:t>
            </a:r>
            <a:r>
              <a:rPr lang="el-GR" altLang="en-US" b="1" i="1"/>
              <a:t>χ</a:t>
            </a:r>
            <a:r>
              <a:rPr lang="en-GB" altLang="en-US" b="1" i="1"/>
              <a:t>2</a:t>
            </a:r>
            <a:r>
              <a:rPr lang="en-GB" altLang="en-US"/>
              <a:t> </a:t>
            </a:r>
            <a:r>
              <a:rPr lang="en-GB" altLang="en-US" sz="2400" b="1">
                <a:cs typeface="Arial" charset="0"/>
              </a:rPr>
              <a:t>exceeds</a:t>
            </a:r>
            <a:r>
              <a:rPr lang="en-GB" altLang="en-US" sz="2400">
                <a:cs typeface="Arial" charset="0"/>
              </a:rPr>
              <a:t> the critical value, so we can reject the null hypothesis.  </a:t>
            </a:r>
          </a:p>
          <a:p>
            <a:pPr>
              <a:spcBef>
                <a:spcPct val="50000"/>
              </a:spcBef>
            </a:pPr>
            <a:r>
              <a:rPr lang="en-GB" altLang="en-US" sz="2400">
                <a:cs typeface="Arial" charset="0"/>
              </a:rPr>
              <a:t>There </a:t>
            </a:r>
            <a:r>
              <a:rPr lang="en-GB" altLang="en-US" sz="2400" b="1">
                <a:cs typeface="Arial" charset="0"/>
              </a:rPr>
              <a:t>is</a:t>
            </a:r>
            <a:r>
              <a:rPr lang="en-GB" altLang="en-US" sz="2400">
                <a:cs typeface="Arial" charset="0"/>
              </a:rPr>
              <a:t> a significant difference between our expected and observed frequencies of fish species.</a:t>
            </a:r>
          </a:p>
        </p:txBody>
      </p:sp>
    </p:spTree>
    <p:extLst>
      <p:ext uri="{BB962C8B-B14F-4D97-AF65-F5344CB8AC3E}">
        <p14:creationId xmlns:p14="http://schemas.microsoft.com/office/powerpoint/2010/main" val="24376085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31"/>
                                        </p:tgtEl>
                                        <p:attrNameLst>
                                          <p:attrName>style.visibility</p:attrName>
                                        </p:attrNameLst>
                                      </p:cBhvr>
                                      <p:to>
                                        <p:strVal val="visible"/>
                                      </p:to>
                                    </p:set>
                                    <p:animEffect transition="in" filter="blinds(horizontal)">
                                      <p:cBhvr>
                                        <p:cTn id="7" dur="500"/>
                                        <p:tgtEl>
                                          <p:spTgt spid="471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132"/>
                                        </p:tgtEl>
                                        <p:attrNameLst>
                                          <p:attrName>style.visibility</p:attrName>
                                        </p:attrNameLst>
                                      </p:cBhvr>
                                      <p:to>
                                        <p:strVal val="visible"/>
                                      </p:to>
                                    </p:set>
                                    <p:animEffect transition="in" filter="blinds(horizontal)">
                                      <p:cBhvr>
                                        <p:cTn id="12" dur="500"/>
                                        <p:tgtEl>
                                          <p:spTgt spid="47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1" grpId="0" animBg="1"/>
      <p:bldP spid="4713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idx="4294967295"/>
          </p:nvPr>
        </p:nvSpPr>
        <p:spPr/>
        <p:txBody>
          <a:bodyPr/>
          <a:lstStyle/>
          <a:p>
            <a:r>
              <a:rPr lang="en-GB" altLang="en-US" smtClean="0">
                <a:latin typeface="Calibri" pitchFamily="34" charset="0"/>
              </a:rPr>
              <a:t>Example 3: C</a:t>
            </a:r>
            <a:r>
              <a:rPr lang="en-GB" altLang="en-US" b="1" smtClean="0">
                <a:latin typeface="Calibri" pitchFamily="34" charset="0"/>
              </a:rPr>
              <a:t>ONTINGENCY TABLES</a:t>
            </a:r>
            <a:endParaRPr lang="en-GB" altLang="en-US" smtClean="0">
              <a:latin typeface="Calibri" pitchFamily="34" charset="0"/>
            </a:endParaRPr>
          </a:p>
        </p:txBody>
      </p:sp>
      <p:sp>
        <p:nvSpPr>
          <p:cNvPr id="34819" name="Rectangle 3"/>
          <p:cNvSpPr>
            <a:spLocks noGrp="1"/>
          </p:cNvSpPr>
          <p:nvPr>
            <p:ph type="body" sz="half" idx="4294967295"/>
          </p:nvPr>
        </p:nvSpPr>
        <p:spPr>
          <a:xfrm>
            <a:off x="457200" y="1600200"/>
            <a:ext cx="8218488" cy="1757363"/>
          </a:xfrm>
        </p:spPr>
        <p:txBody>
          <a:bodyPr/>
          <a:lstStyle/>
          <a:p>
            <a:pPr>
              <a:buFont typeface="Arial" charset="0"/>
              <a:buNone/>
            </a:pPr>
            <a:r>
              <a:rPr lang="en-GB" altLang="en-US" smtClean="0">
                <a:latin typeface="Calibri" pitchFamily="34" charset="0"/>
              </a:rPr>
              <a:t>You can use contingency tables to calculate expected frequencies when the relationship between </a:t>
            </a:r>
            <a:r>
              <a:rPr lang="en-GB" altLang="en-US" b="1" smtClean="0">
                <a:latin typeface="Calibri" pitchFamily="34" charset="0"/>
              </a:rPr>
              <a:t>two</a:t>
            </a:r>
            <a:r>
              <a:rPr lang="en-GB" altLang="en-US" smtClean="0">
                <a:latin typeface="Calibri" pitchFamily="34" charset="0"/>
              </a:rPr>
              <a:t> quantities is being investigated.</a:t>
            </a:r>
          </a:p>
        </p:txBody>
      </p:sp>
      <p:sp>
        <p:nvSpPr>
          <p:cNvPr id="34820" name="Rectangle 4"/>
          <p:cNvSpPr>
            <a:spLocks noChangeArrowheads="1"/>
          </p:cNvSpPr>
          <p:nvPr/>
        </p:nvSpPr>
        <p:spPr bwMode="auto">
          <a:xfrm>
            <a:off x="468313" y="4149725"/>
            <a:ext cx="5400675"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200"/>
              <a:t>In this example we will look at the incidence of colour blindness in </a:t>
            </a:r>
            <a:r>
              <a:rPr lang="en-GB" altLang="en-US" sz="3200" b="1"/>
              <a:t>both</a:t>
            </a:r>
            <a:r>
              <a:rPr lang="en-GB" altLang="en-US" sz="3200"/>
              <a:t> males and females.</a:t>
            </a:r>
          </a:p>
        </p:txBody>
      </p:sp>
      <p:pic>
        <p:nvPicPr>
          <p:cNvPr id="34822" name="Picture 6" descr="Color45"/>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6011863" y="3860800"/>
            <a:ext cx="2736850" cy="2736850"/>
          </a:xfrm>
        </p:spPr>
      </p:pic>
    </p:spTree>
    <p:extLst>
      <p:ext uri="{BB962C8B-B14F-4D97-AF65-F5344CB8AC3E}">
        <p14:creationId xmlns:p14="http://schemas.microsoft.com/office/powerpoint/2010/main" val="251660253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490" name="Group 2"/>
          <p:cNvGrpSpPr>
            <a:grpSpLocks/>
          </p:cNvGrpSpPr>
          <p:nvPr/>
        </p:nvGrpSpPr>
        <p:grpSpPr bwMode="auto">
          <a:xfrm>
            <a:off x="323850" y="260350"/>
            <a:ext cx="8596313" cy="5557838"/>
            <a:chOff x="215" y="374"/>
            <a:chExt cx="5415" cy="3501"/>
          </a:xfrm>
        </p:grpSpPr>
        <p:sp>
          <p:nvSpPr>
            <p:cNvPr id="4" name="TextBox 3"/>
            <p:cNvSpPr txBox="1">
              <a:spLocks noChangeArrowheads="1"/>
            </p:cNvSpPr>
            <p:nvPr/>
          </p:nvSpPr>
          <p:spPr bwMode="auto">
            <a:xfrm>
              <a:off x="243" y="1253"/>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0 </a:t>
              </a:r>
              <a:r>
                <a:rPr lang="en-GB" altLang="en-US" sz="2800">
                  <a:latin typeface="Arial" charset="0"/>
                  <a:cs typeface="Arial" charset="0"/>
                </a:rPr>
                <a:t>= there is </a:t>
              </a:r>
              <a:r>
                <a:rPr lang="en-GB" altLang="en-US" sz="2800" b="1">
                  <a:latin typeface="Arial" charset="0"/>
                  <a:cs typeface="Arial" charset="0"/>
                </a:rPr>
                <a:t>no</a:t>
              </a:r>
              <a:r>
                <a:rPr lang="en-GB" altLang="en-US" sz="2800">
                  <a:latin typeface="Arial" charset="0"/>
                  <a:cs typeface="Arial" charset="0"/>
                </a:rPr>
                <a:t> statistically significant difference between the observed frequency of colour blindness in males and females.</a:t>
              </a:r>
            </a:p>
          </p:txBody>
        </p:sp>
        <p:sp>
          <p:nvSpPr>
            <p:cNvPr id="9" name="TextBox 8"/>
            <p:cNvSpPr txBox="1">
              <a:spLocks noChangeArrowheads="1"/>
            </p:cNvSpPr>
            <p:nvPr/>
          </p:nvSpPr>
          <p:spPr bwMode="auto">
            <a:xfrm>
              <a:off x="272" y="2302"/>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800" i="1">
                  <a:latin typeface="Arial" charset="0"/>
                  <a:cs typeface="Arial" charset="0"/>
                </a:rPr>
                <a:t>H</a:t>
              </a:r>
              <a:r>
                <a:rPr lang="en-GB" altLang="en-US" sz="2800" baseline="-25000">
                  <a:latin typeface="Arial" charset="0"/>
                  <a:cs typeface="Arial" charset="0"/>
                </a:rPr>
                <a:t>A </a:t>
              </a:r>
              <a:r>
                <a:rPr lang="en-GB" altLang="en-US" sz="2800">
                  <a:latin typeface="Arial" charset="0"/>
                  <a:cs typeface="Arial" charset="0"/>
                </a:rPr>
                <a:t>= there </a:t>
              </a:r>
              <a:r>
                <a:rPr lang="en-GB" altLang="en-US" sz="2800" b="1">
                  <a:latin typeface="Arial" charset="0"/>
                  <a:cs typeface="Arial" charset="0"/>
                </a:rPr>
                <a:t>is</a:t>
              </a:r>
              <a:r>
                <a:rPr lang="en-GB" altLang="en-US" sz="2800">
                  <a:latin typeface="Arial" charset="0"/>
                  <a:cs typeface="Arial" charset="0"/>
                </a:rPr>
                <a:t> a significant difference </a:t>
              </a:r>
              <a:r>
                <a:rPr lang="en-GB" altLang="en-US" sz="2800">
                  <a:latin typeface="Arial" charset="0"/>
                </a:rPr>
                <a:t>between the between the observed frequency of colour blindness in males and females</a:t>
              </a:r>
            </a:p>
          </p:txBody>
        </p:sp>
        <p:sp>
          <p:nvSpPr>
            <p:cNvPr id="63493" name="Text Box 5"/>
            <p:cNvSpPr txBox="1">
              <a:spLocks noChangeArrowheads="1"/>
            </p:cNvSpPr>
            <p:nvPr/>
          </p:nvSpPr>
          <p:spPr bwMode="auto">
            <a:xfrm>
              <a:off x="300" y="3010"/>
              <a:ext cx="5274"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ltLang="en-US" sz="2800">
                <a:cs typeface="Arial" charset="0"/>
              </a:endParaRPr>
            </a:p>
            <a:p>
              <a:r>
                <a:rPr lang="en-GB" altLang="en-US" sz="2800">
                  <a:cs typeface="Arial" charset="0"/>
                </a:rPr>
                <a:t>If the value for </a:t>
              </a:r>
              <a:r>
                <a:rPr lang="el-GR" altLang="en-US" sz="2800">
                  <a:latin typeface="Times New Roman" pitchFamily="18" charset="0"/>
                  <a:cs typeface="Times New Roman" pitchFamily="18" charset="0"/>
                </a:rPr>
                <a:t>χ</a:t>
              </a:r>
              <a:r>
                <a:rPr lang="en-GB" altLang="en-US" sz="2800" baseline="30000">
                  <a:latin typeface="Times New Roman" pitchFamily="18" charset="0"/>
                  <a:cs typeface="Times New Roman" pitchFamily="18" charset="0"/>
                </a:rPr>
                <a:t>2</a:t>
              </a:r>
              <a:r>
                <a:rPr lang="en-GB" altLang="en-US" sz="2800">
                  <a:cs typeface="Arial" charset="0"/>
                </a:rPr>
                <a:t> </a:t>
              </a:r>
              <a:r>
                <a:rPr lang="en-GB" altLang="en-US" sz="2800" b="1">
                  <a:cs typeface="Arial" charset="0"/>
                </a:rPr>
                <a:t>exceeds</a:t>
              </a:r>
              <a:r>
                <a:rPr lang="en-GB" altLang="en-US" sz="2800">
                  <a:cs typeface="Arial" charset="0"/>
                </a:rPr>
                <a:t> the critical value (</a:t>
              </a:r>
              <a:r>
                <a:rPr lang="en-GB" altLang="en-US" sz="2800" i="1">
                  <a:cs typeface="Arial" charset="0"/>
                </a:rPr>
                <a:t>P</a:t>
              </a:r>
              <a:r>
                <a:rPr lang="en-GB" altLang="en-US" sz="2800">
                  <a:cs typeface="Arial" charset="0"/>
                </a:rPr>
                <a:t> = 0.05), then you can </a:t>
              </a:r>
              <a:r>
                <a:rPr lang="en-GB" altLang="en-US" sz="2800" b="1">
                  <a:cs typeface="Arial" charset="0"/>
                </a:rPr>
                <a:t>reject</a:t>
              </a:r>
              <a:r>
                <a:rPr lang="en-GB" altLang="en-US" sz="2800">
                  <a:cs typeface="Arial" charset="0"/>
                </a:rPr>
                <a:t> the null hypothesis. </a:t>
              </a:r>
            </a:p>
          </p:txBody>
        </p:sp>
        <p:sp>
          <p:nvSpPr>
            <p:cNvPr id="63494" name="Text Box 6"/>
            <p:cNvSpPr txBox="1">
              <a:spLocks noChangeArrowheads="1"/>
            </p:cNvSpPr>
            <p:nvPr/>
          </p:nvSpPr>
          <p:spPr bwMode="auto">
            <a:xfrm>
              <a:off x="215" y="374"/>
              <a:ext cx="442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3200">
                  <a:cs typeface="Arial" charset="0"/>
                </a:rPr>
                <a:t>What is the null hypothesis (H</a:t>
              </a:r>
              <a:r>
                <a:rPr lang="en-GB" altLang="en-US" sz="3200" baseline="-25000">
                  <a:cs typeface="Arial" charset="0"/>
                </a:rPr>
                <a:t>0</a:t>
              </a:r>
              <a:r>
                <a:rPr lang="en-GB" altLang="en-US" sz="3200">
                  <a:cs typeface="Arial" charset="0"/>
                </a:rPr>
                <a:t>)?</a:t>
              </a:r>
            </a:p>
          </p:txBody>
        </p:sp>
      </p:grpSp>
    </p:spTree>
    <p:extLst>
      <p:ext uri="{BB962C8B-B14F-4D97-AF65-F5344CB8AC3E}">
        <p14:creationId xmlns:p14="http://schemas.microsoft.com/office/powerpoint/2010/main" val="380222184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35" name="Group 87"/>
          <p:cNvGraphicFramePr>
            <a:graphicFrameLocks noGrp="1"/>
          </p:cNvGraphicFramePr>
          <p:nvPr/>
        </p:nvGraphicFramePr>
        <p:xfrm>
          <a:off x="395288" y="333375"/>
          <a:ext cx="7848600" cy="2232026"/>
        </p:xfrm>
        <a:graphic>
          <a:graphicData uri="http://schemas.openxmlformats.org/drawingml/2006/table">
            <a:tbl>
              <a:tblPr/>
              <a:tblGrid>
                <a:gridCol w="3024187"/>
                <a:gridCol w="2376488"/>
                <a:gridCol w="2447925"/>
              </a:tblGrid>
              <a:tr h="7445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Observed frequencies</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Males</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Females</a:t>
                      </a:r>
                    </a:p>
                  </a:txBody>
                  <a:tcPr marL="90000" marR="90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4295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Colour blind</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56</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14</a:t>
                      </a:r>
                    </a:p>
                  </a:txBody>
                  <a:tcPr marL="90000" marR="90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445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Not colour blind</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754</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0" i="0" u="none" strike="noStrike" cap="none" normalizeH="0" baseline="0" smtClean="0">
                          <a:ln>
                            <a:noFill/>
                          </a:ln>
                          <a:solidFill>
                            <a:schemeClr val="tx1"/>
                          </a:solidFill>
                          <a:effectLst/>
                          <a:latin typeface="Calibri" pitchFamily="34" charset="0"/>
                        </a:rPr>
                        <a:t>536</a:t>
                      </a:r>
                    </a:p>
                  </a:txBody>
                  <a:tcPr marL="90000" marR="90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53340" name="Group 92"/>
          <p:cNvGrpSpPr>
            <a:grpSpLocks/>
          </p:cNvGrpSpPr>
          <p:nvPr/>
        </p:nvGrpSpPr>
        <p:grpSpPr bwMode="auto">
          <a:xfrm>
            <a:off x="250825" y="4149725"/>
            <a:ext cx="8204200" cy="1303338"/>
            <a:chOff x="158" y="2614"/>
            <a:chExt cx="5168" cy="821"/>
          </a:xfrm>
        </p:grpSpPr>
        <p:sp>
          <p:nvSpPr>
            <p:cNvPr id="53299" name="Text Box 51"/>
            <p:cNvSpPr txBox="1">
              <a:spLocks noChangeArrowheads="1"/>
            </p:cNvSpPr>
            <p:nvPr/>
          </p:nvSpPr>
          <p:spPr bwMode="auto">
            <a:xfrm>
              <a:off x="158" y="2614"/>
              <a:ext cx="2404"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400"/>
                <a:t>e.g.</a:t>
              </a:r>
              <a:br>
                <a:rPr lang="en-GB" altLang="en-US" sz="2400"/>
              </a:br>
              <a:r>
                <a:rPr lang="en-GB" altLang="en-US" sz="2400"/>
                <a:t>The expected frequency for colour blind males      = </a:t>
              </a:r>
            </a:p>
          </p:txBody>
        </p:sp>
        <p:grpSp>
          <p:nvGrpSpPr>
            <p:cNvPr id="53336" name="Group 88"/>
            <p:cNvGrpSpPr>
              <a:grpSpLocks/>
            </p:cNvGrpSpPr>
            <p:nvPr/>
          </p:nvGrpSpPr>
          <p:grpSpPr bwMode="auto">
            <a:xfrm>
              <a:off x="2699" y="2750"/>
              <a:ext cx="2627" cy="685"/>
              <a:chOff x="2867" y="2489"/>
              <a:chExt cx="2627" cy="685"/>
            </a:xfrm>
          </p:grpSpPr>
          <p:sp>
            <p:nvSpPr>
              <p:cNvPr id="53300" name="Text Box 52"/>
              <p:cNvSpPr txBox="1">
                <a:spLocks noChangeArrowheads="1"/>
              </p:cNvSpPr>
              <p:nvPr/>
            </p:nvSpPr>
            <p:spPr bwMode="auto">
              <a:xfrm>
                <a:off x="2867" y="2489"/>
                <a:ext cx="197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t>(56 + 14) x (56 + 754)</a:t>
                </a:r>
              </a:p>
            </p:txBody>
          </p:sp>
          <p:sp>
            <p:nvSpPr>
              <p:cNvPr id="53301" name="Line 53"/>
              <p:cNvSpPr>
                <a:spLocks noChangeShapeType="1"/>
              </p:cNvSpPr>
              <p:nvPr/>
            </p:nvSpPr>
            <p:spPr bwMode="auto">
              <a:xfrm>
                <a:off x="2971" y="2840"/>
                <a:ext cx="167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302" name="Text Box 54"/>
              <p:cNvSpPr txBox="1">
                <a:spLocks noChangeArrowheads="1"/>
              </p:cNvSpPr>
              <p:nvPr/>
            </p:nvSpPr>
            <p:spPr bwMode="auto">
              <a:xfrm>
                <a:off x="3470" y="2886"/>
                <a:ext cx="5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t>1360</a:t>
                </a:r>
              </a:p>
            </p:txBody>
          </p:sp>
          <p:sp>
            <p:nvSpPr>
              <p:cNvPr id="53304" name="Text Box 56"/>
              <p:cNvSpPr txBox="1">
                <a:spLocks noChangeArrowheads="1"/>
              </p:cNvSpPr>
              <p:nvPr/>
            </p:nvSpPr>
            <p:spPr bwMode="auto">
              <a:xfrm>
                <a:off x="4999" y="2671"/>
                <a:ext cx="4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b="1"/>
                  <a:t>= 42</a:t>
                </a:r>
              </a:p>
            </p:txBody>
          </p:sp>
        </p:grpSp>
      </p:grpSp>
      <p:grpSp>
        <p:nvGrpSpPr>
          <p:cNvPr id="53339" name="Group 91"/>
          <p:cNvGrpSpPr>
            <a:grpSpLocks/>
          </p:cNvGrpSpPr>
          <p:nvPr/>
        </p:nvGrpSpPr>
        <p:grpSpPr bwMode="auto">
          <a:xfrm>
            <a:off x="250825" y="2852738"/>
            <a:ext cx="7650163" cy="962025"/>
            <a:chOff x="158" y="1797"/>
            <a:chExt cx="4819" cy="606"/>
          </a:xfrm>
        </p:grpSpPr>
        <p:sp>
          <p:nvSpPr>
            <p:cNvPr id="53298" name="Rectangle 50"/>
            <p:cNvSpPr>
              <a:spLocks noChangeArrowheads="1"/>
            </p:cNvSpPr>
            <p:nvPr/>
          </p:nvSpPr>
          <p:spPr bwMode="auto">
            <a:xfrm>
              <a:off x="158" y="1797"/>
              <a:ext cx="481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en-US" sz="2400"/>
                <a:t>Expected Cell Frequency = (Row Total x Column Total)</a:t>
              </a:r>
              <a:endParaRPr lang="en-US" altLang="en-US"/>
            </a:p>
          </p:txBody>
        </p:sp>
        <p:sp>
          <p:nvSpPr>
            <p:cNvPr id="53337" name="Line 89"/>
            <p:cNvSpPr>
              <a:spLocks noChangeShapeType="1"/>
            </p:cNvSpPr>
            <p:nvPr/>
          </p:nvSpPr>
          <p:spPr bwMode="auto">
            <a:xfrm>
              <a:off x="2608" y="2115"/>
              <a:ext cx="222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338" name="Text Box 90"/>
            <p:cNvSpPr txBox="1">
              <a:spLocks noChangeArrowheads="1"/>
            </p:cNvSpPr>
            <p:nvPr/>
          </p:nvSpPr>
          <p:spPr bwMode="auto">
            <a:xfrm>
              <a:off x="3560" y="2115"/>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i="1"/>
                <a:t>n</a:t>
              </a:r>
            </a:p>
          </p:txBody>
        </p:sp>
      </p:grpSp>
    </p:spTree>
    <p:extLst>
      <p:ext uri="{BB962C8B-B14F-4D97-AF65-F5344CB8AC3E}">
        <p14:creationId xmlns:p14="http://schemas.microsoft.com/office/powerpoint/2010/main" val="2621120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339"/>
                                        </p:tgtEl>
                                        <p:attrNameLst>
                                          <p:attrName>style.visibility</p:attrName>
                                        </p:attrNameLst>
                                      </p:cBhvr>
                                      <p:to>
                                        <p:strVal val="visible"/>
                                      </p:to>
                                    </p:set>
                                    <p:animEffect transition="in" filter="blinds(horizontal)">
                                      <p:cBhvr>
                                        <p:cTn id="7" dur="500"/>
                                        <p:tgtEl>
                                          <p:spTgt spid="533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340"/>
                                        </p:tgtEl>
                                        <p:attrNameLst>
                                          <p:attrName>style.visibility</p:attrName>
                                        </p:attrNameLst>
                                      </p:cBhvr>
                                      <p:to>
                                        <p:strVal val="visible"/>
                                      </p:to>
                                    </p:set>
                                    <p:animEffect transition="in" filter="blinds(horizontal)">
                                      <p:cBhvr>
                                        <p:cTn id="12" dur="500"/>
                                        <p:tgtEl>
                                          <p:spTgt spid="53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38" name="Group 138"/>
          <p:cNvGraphicFramePr>
            <a:graphicFrameLocks noGrp="1"/>
          </p:cNvGraphicFramePr>
          <p:nvPr>
            <p:ph sz="half" idx="4294967295"/>
          </p:nvPr>
        </p:nvGraphicFramePr>
        <p:xfrm>
          <a:off x="179388" y="188913"/>
          <a:ext cx="8713787" cy="3673096"/>
        </p:xfrm>
        <a:graphic>
          <a:graphicData uri="http://schemas.openxmlformats.org/drawingml/2006/table">
            <a:tbl>
              <a:tblPr/>
              <a:tblGrid>
                <a:gridCol w="2987675"/>
                <a:gridCol w="2989262"/>
                <a:gridCol w="2736850"/>
              </a:tblGrid>
              <a:tr h="55245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Observed: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Females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45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56</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14</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7375">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Not 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754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536</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245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1" i="0" u="none" strike="noStrike" cap="none" normalizeH="0" baseline="0" smtClean="0">
                          <a:ln>
                            <a:noFill/>
                          </a:ln>
                          <a:solidFill>
                            <a:schemeClr val="tx1"/>
                          </a:solidFill>
                          <a:effectLst/>
                          <a:latin typeface="Calibri" pitchFamily="34" charset="0"/>
                        </a:rPr>
                        <a:t>Expected: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Females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833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42</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28</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2163">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Not 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768</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522</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1240" name="Rectangle 40"/>
          <p:cNvSpPr>
            <a:spLocks noChangeArrowheads="1"/>
          </p:cNvSpPr>
          <p:nvPr/>
        </p:nvSpPr>
        <p:spPr bwMode="auto">
          <a:xfrm>
            <a:off x="4211638" y="2565400"/>
            <a:ext cx="792162" cy="360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41" name="Rectangle 41"/>
          <p:cNvSpPr>
            <a:spLocks noChangeArrowheads="1"/>
          </p:cNvSpPr>
          <p:nvPr/>
        </p:nvSpPr>
        <p:spPr bwMode="auto">
          <a:xfrm>
            <a:off x="4284663" y="3284538"/>
            <a:ext cx="792162" cy="3603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42" name="Rectangle 42"/>
          <p:cNvSpPr>
            <a:spLocks noChangeArrowheads="1"/>
          </p:cNvSpPr>
          <p:nvPr/>
        </p:nvSpPr>
        <p:spPr bwMode="auto">
          <a:xfrm>
            <a:off x="7164388" y="2565400"/>
            <a:ext cx="792162" cy="360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43" name="Rectangle 43"/>
          <p:cNvSpPr>
            <a:spLocks noChangeArrowheads="1"/>
          </p:cNvSpPr>
          <p:nvPr/>
        </p:nvSpPr>
        <p:spPr bwMode="auto">
          <a:xfrm>
            <a:off x="7235825" y="3284538"/>
            <a:ext cx="792163" cy="3603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79" name="Text Box 79"/>
          <p:cNvSpPr txBox="1">
            <a:spLocks noChangeArrowheads="1"/>
          </p:cNvSpPr>
          <p:nvPr/>
        </p:nvSpPr>
        <p:spPr bwMode="auto">
          <a:xfrm>
            <a:off x="395288" y="3789363"/>
            <a:ext cx="84248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a:p>
        </p:txBody>
      </p:sp>
      <p:graphicFrame>
        <p:nvGraphicFramePr>
          <p:cNvPr id="51339" name="Group 139"/>
          <p:cNvGraphicFramePr>
            <a:graphicFrameLocks noGrp="1"/>
          </p:cNvGraphicFramePr>
          <p:nvPr>
            <p:ph sz="half" idx="4294967295"/>
          </p:nvPr>
        </p:nvGraphicFramePr>
        <p:xfrm>
          <a:off x="179388" y="4076700"/>
          <a:ext cx="8713787" cy="1572833"/>
        </p:xfrm>
        <a:graphic>
          <a:graphicData uri="http://schemas.openxmlformats.org/drawingml/2006/table">
            <a:tbl>
              <a:tblPr/>
              <a:tblGrid>
                <a:gridCol w="2952750"/>
                <a:gridCol w="3024187"/>
                <a:gridCol w="2736850"/>
              </a:tblGrid>
              <a:tr h="5095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n-GB" altLang="en-US" sz="2000" b="0" i="0" u="none" strike="noStrike" cap="none" normalizeH="0" baseline="0" smtClean="0">
                        <a:ln>
                          <a:noFill/>
                        </a:ln>
                        <a:solidFill>
                          <a:schemeClr val="tx1"/>
                        </a:solidFill>
                        <a:effectLst/>
                        <a:latin typeface="Calibri" pitchFamily="34"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400" b="1" i="0" u="none" strike="noStrike" cap="none" normalizeH="0" baseline="0" smtClean="0">
                          <a:ln>
                            <a:noFill/>
                          </a:ln>
                          <a:solidFill>
                            <a:schemeClr val="tx1"/>
                          </a:solidFill>
                          <a:effectLst/>
                          <a:latin typeface="Calibri" pitchFamily="34" charset="0"/>
                        </a:rPr>
                        <a:t>Females</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7825">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4.7</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14</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Char char="•"/>
                        <a:tabLst/>
                      </a:pPr>
                      <a:r>
                        <a:rPr kumimoji="0" lang="en-GB" altLang="en-US" sz="2000" b="1" i="0" u="none" strike="noStrike" cap="none" normalizeH="0" baseline="0" smtClean="0">
                          <a:ln>
                            <a:noFill/>
                          </a:ln>
                          <a:solidFill>
                            <a:schemeClr val="tx1"/>
                          </a:solidFill>
                          <a:effectLst/>
                          <a:latin typeface="Calibri" pitchFamily="34" charset="0"/>
                        </a:rPr>
                        <a:t>Not colour blind</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754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536</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51337" name="Group 137"/>
          <p:cNvGrpSpPr>
            <a:grpSpLocks/>
          </p:cNvGrpSpPr>
          <p:nvPr/>
        </p:nvGrpSpPr>
        <p:grpSpPr bwMode="auto">
          <a:xfrm>
            <a:off x="684213" y="5876925"/>
            <a:ext cx="7559675" cy="790575"/>
            <a:chOff x="431" y="3702"/>
            <a:chExt cx="4762" cy="498"/>
          </a:xfrm>
        </p:grpSpPr>
        <p:sp>
          <p:nvSpPr>
            <p:cNvPr id="51323" name="Rectangle 123"/>
            <p:cNvSpPr>
              <a:spLocks noChangeArrowheads="1"/>
            </p:cNvSpPr>
            <p:nvPr/>
          </p:nvSpPr>
          <p:spPr bwMode="auto">
            <a:xfrm>
              <a:off x="431" y="3702"/>
              <a:ext cx="817"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l-GR" altLang="en-US" sz="3600">
                  <a:latin typeface="Times New Roman" pitchFamily="18" charset="0"/>
                  <a:cs typeface="Times New Roman" pitchFamily="18" charset="0"/>
                </a:rPr>
                <a:t>χ</a:t>
              </a:r>
              <a:r>
                <a:rPr lang="en-GB" altLang="en-US" sz="3600" baseline="30000">
                  <a:latin typeface="Times New Roman" pitchFamily="18" charset="0"/>
                  <a:cs typeface="Times New Roman" pitchFamily="18" charset="0"/>
                </a:rPr>
                <a:t>2</a:t>
              </a:r>
              <a:r>
                <a:rPr lang="en-GB" altLang="en-US" sz="3200">
                  <a:latin typeface="Times New Roman" pitchFamily="18" charset="0"/>
                  <a:cs typeface="Times New Roman" pitchFamily="18" charset="0"/>
                </a:rPr>
                <a:t>  </a:t>
              </a:r>
              <a:r>
                <a:rPr lang="en-GB" altLang="en-US" sz="3200"/>
                <a:t>=</a:t>
              </a:r>
              <a:endParaRPr lang="en-GB" altLang="en-US">
                <a:sym typeface="Symbol" pitchFamily="18" charset="2"/>
              </a:endParaRPr>
            </a:p>
          </p:txBody>
        </p:sp>
        <p:sp>
          <p:nvSpPr>
            <p:cNvPr id="51321" name="Text Box 121"/>
            <p:cNvSpPr txBox="1">
              <a:spLocks noChangeArrowheads="1"/>
            </p:cNvSpPr>
            <p:nvPr/>
          </p:nvSpPr>
          <p:spPr bwMode="auto">
            <a:xfrm>
              <a:off x="431" y="3759"/>
              <a:ext cx="26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a:t>
              </a:r>
            </a:p>
          </p:txBody>
        </p:sp>
        <p:grpSp>
          <p:nvGrpSpPr>
            <p:cNvPr id="51330" name="Group 130"/>
            <p:cNvGrpSpPr>
              <a:grpSpLocks/>
            </p:cNvGrpSpPr>
            <p:nvPr/>
          </p:nvGrpSpPr>
          <p:grpSpPr bwMode="auto">
            <a:xfrm>
              <a:off x="1396" y="3702"/>
              <a:ext cx="688" cy="498"/>
              <a:chOff x="1396" y="3702"/>
              <a:chExt cx="688" cy="498"/>
            </a:xfrm>
          </p:grpSpPr>
          <p:sp>
            <p:nvSpPr>
              <p:cNvPr id="51324" name="Text Box 124"/>
              <p:cNvSpPr txBox="1">
                <a:spLocks noChangeArrowheads="1"/>
              </p:cNvSpPr>
              <p:nvPr/>
            </p:nvSpPr>
            <p:spPr bwMode="auto">
              <a:xfrm>
                <a:off x="1396" y="3702"/>
                <a:ext cx="68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i="1"/>
                  <a:t>(O – E)</a:t>
                </a:r>
                <a:r>
                  <a:rPr lang="en-GB" altLang="en-US" sz="2000" i="1" baseline="30000"/>
                  <a:t>2</a:t>
                </a:r>
              </a:p>
            </p:txBody>
          </p:sp>
          <p:sp>
            <p:nvSpPr>
              <p:cNvPr id="51325" name="Text Box 125"/>
              <p:cNvSpPr txBox="1">
                <a:spLocks noChangeArrowheads="1"/>
              </p:cNvSpPr>
              <p:nvPr/>
            </p:nvSpPr>
            <p:spPr bwMode="auto">
              <a:xfrm>
                <a:off x="1577" y="3950"/>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i="1"/>
                  <a:t>E</a:t>
                </a:r>
              </a:p>
            </p:txBody>
          </p:sp>
          <p:sp>
            <p:nvSpPr>
              <p:cNvPr id="51326" name="Line 126"/>
              <p:cNvSpPr>
                <a:spLocks noChangeShapeType="1"/>
              </p:cNvSpPr>
              <p:nvPr/>
            </p:nvSpPr>
            <p:spPr bwMode="auto">
              <a:xfrm>
                <a:off x="1441" y="3974"/>
                <a:ext cx="57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1327" name="Rectangle 127"/>
            <p:cNvSpPr>
              <a:spLocks noChangeArrowheads="1"/>
            </p:cNvSpPr>
            <p:nvPr/>
          </p:nvSpPr>
          <p:spPr bwMode="auto">
            <a:xfrm>
              <a:off x="1078" y="3747"/>
              <a:ext cx="26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sym typeface="Symbol" pitchFamily="18" charset="2"/>
                </a:rPr>
                <a:t></a:t>
              </a:r>
            </a:p>
          </p:txBody>
        </p:sp>
        <p:sp>
          <p:nvSpPr>
            <p:cNvPr id="51329" name="Text Box 129"/>
            <p:cNvSpPr txBox="1">
              <a:spLocks noChangeArrowheads="1"/>
            </p:cNvSpPr>
            <p:nvPr/>
          </p:nvSpPr>
          <p:spPr bwMode="auto">
            <a:xfrm>
              <a:off x="2200" y="3838"/>
              <a:ext cx="299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a:t>= 4.7 + 14 + 754 + 536</a:t>
              </a:r>
              <a:r>
                <a:rPr lang="en-GB" altLang="en-US" sz="2000"/>
                <a:t> = </a:t>
              </a:r>
              <a:r>
                <a:rPr lang="en-GB" altLang="en-US" sz="2400" b="1"/>
                <a:t>12.33</a:t>
              </a:r>
            </a:p>
          </p:txBody>
        </p:sp>
      </p:grpSp>
      <p:sp>
        <p:nvSpPr>
          <p:cNvPr id="51332" name="Text Box 132"/>
          <p:cNvSpPr txBox="1">
            <a:spLocks noChangeArrowheads="1"/>
          </p:cNvSpPr>
          <p:nvPr/>
        </p:nvSpPr>
        <p:spPr bwMode="auto">
          <a:xfrm>
            <a:off x="395288" y="4149725"/>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b="1" i="1"/>
              <a:t>(O – E)</a:t>
            </a:r>
            <a:r>
              <a:rPr lang="en-GB" altLang="en-US" sz="2000" b="1" i="1" baseline="30000"/>
              <a:t>2 </a:t>
            </a:r>
            <a:r>
              <a:rPr lang="en-GB" altLang="en-US" sz="2000" b="1" i="1"/>
              <a:t>/ E</a:t>
            </a:r>
          </a:p>
        </p:txBody>
      </p:sp>
      <p:grpSp>
        <p:nvGrpSpPr>
          <p:cNvPr id="51344" name="Group 144"/>
          <p:cNvGrpSpPr>
            <a:grpSpLocks/>
          </p:cNvGrpSpPr>
          <p:nvPr/>
        </p:nvGrpSpPr>
        <p:grpSpPr bwMode="auto">
          <a:xfrm>
            <a:off x="4211638" y="4652963"/>
            <a:ext cx="3673475" cy="936625"/>
            <a:chOff x="2653" y="2931"/>
            <a:chExt cx="2314" cy="590"/>
          </a:xfrm>
        </p:grpSpPr>
        <p:sp>
          <p:nvSpPr>
            <p:cNvPr id="51340" name="Rectangle 140"/>
            <p:cNvSpPr>
              <a:spLocks noChangeArrowheads="1"/>
            </p:cNvSpPr>
            <p:nvPr/>
          </p:nvSpPr>
          <p:spPr bwMode="auto">
            <a:xfrm>
              <a:off x="2699" y="2931"/>
              <a:ext cx="499" cy="22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41" name="Rectangle 141"/>
            <p:cNvSpPr>
              <a:spLocks noChangeArrowheads="1"/>
            </p:cNvSpPr>
            <p:nvPr/>
          </p:nvSpPr>
          <p:spPr bwMode="auto">
            <a:xfrm>
              <a:off x="2653" y="3294"/>
              <a:ext cx="499" cy="22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42" name="Rectangle 142"/>
            <p:cNvSpPr>
              <a:spLocks noChangeArrowheads="1"/>
            </p:cNvSpPr>
            <p:nvPr/>
          </p:nvSpPr>
          <p:spPr bwMode="auto">
            <a:xfrm>
              <a:off x="4468" y="3294"/>
              <a:ext cx="499" cy="22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43" name="Rectangle 143"/>
            <p:cNvSpPr>
              <a:spLocks noChangeArrowheads="1"/>
            </p:cNvSpPr>
            <p:nvPr/>
          </p:nvSpPr>
          <p:spPr bwMode="auto">
            <a:xfrm>
              <a:off x="4468" y="2931"/>
              <a:ext cx="499" cy="22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Tree>
    <p:extLst>
      <p:ext uri="{BB962C8B-B14F-4D97-AF65-F5344CB8AC3E}">
        <p14:creationId xmlns:p14="http://schemas.microsoft.com/office/powerpoint/2010/main" val="21315714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
                                        <p:tgtEl>
                                          <p:spTgt spid="51240"/>
                                        </p:tgtEl>
                                      </p:cBhvr>
                                    </p:animEffect>
                                    <p:set>
                                      <p:cBhvr>
                                        <p:cTn id="7" dur="1" fill="hold">
                                          <p:stCondLst>
                                            <p:cond delay="499"/>
                                          </p:stCondLst>
                                        </p:cTn>
                                        <p:tgtEl>
                                          <p:spTgt spid="51240"/>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grpId="0" nodeType="clickEffect">
                                  <p:stCondLst>
                                    <p:cond delay="0"/>
                                  </p:stCondLst>
                                  <p:childTnLst>
                                    <p:animEffect transition="out" filter="blinds(horizontal)">
                                      <p:cBhvr>
                                        <p:cTn id="11" dur="500"/>
                                        <p:tgtEl>
                                          <p:spTgt spid="51241"/>
                                        </p:tgtEl>
                                      </p:cBhvr>
                                    </p:animEffect>
                                    <p:set>
                                      <p:cBhvr>
                                        <p:cTn id="12" dur="1" fill="hold">
                                          <p:stCondLst>
                                            <p:cond delay="499"/>
                                          </p:stCondLst>
                                        </p:cTn>
                                        <p:tgtEl>
                                          <p:spTgt spid="51241"/>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grpId="0" nodeType="clickEffect">
                                  <p:stCondLst>
                                    <p:cond delay="0"/>
                                  </p:stCondLst>
                                  <p:childTnLst>
                                    <p:animEffect transition="out" filter="blinds(horizontal)">
                                      <p:cBhvr>
                                        <p:cTn id="16" dur="500"/>
                                        <p:tgtEl>
                                          <p:spTgt spid="51242"/>
                                        </p:tgtEl>
                                      </p:cBhvr>
                                    </p:animEffect>
                                    <p:set>
                                      <p:cBhvr>
                                        <p:cTn id="17" dur="1" fill="hold">
                                          <p:stCondLst>
                                            <p:cond delay="499"/>
                                          </p:stCondLst>
                                        </p:cTn>
                                        <p:tgtEl>
                                          <p:spTgt spid="51242"/>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xit" presetSubtype="10" fill="hold" grpId="0" nodeType="clickEffect">
                                  <p:stCondLst>
                                    <p:cond delay="0"/>
                                  </p:stCondLst>
                                  <p:childTnLst>
                                    <p:animEffect transition="out" filter="blinds(horizontal)">
                                      <p:cBhvr>
                                        <p:cTn id="21" dur="500"/>
                                        <p:tgtEl>
                                          <p:spTgt spid="51243"/>
                                        </p:tgtEl>
                                      </p:cBhvr>
                                    </p:animEffect>
                                    <p:set>
                                      <p:cBhvr>
                                        <p:cTn id="22" dur="1" fill="hold">
                                          <p:stCondLst>
                                            <p:cond delay="499"/>
                                          </p:stCondLst>
                                        </p:cTn>
                                        <p:tgtEl>
                                          <p:spTgt spid="5124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1339"/>
                                        </p:tgtEl>
                                        <p:attrNameLst>
                                          <p:attrName>style.visibility</p:attrName>
                                        </p:attrNameLst>
                                      </p:cBhvr>
                                      <p:to>
                                        <p:strVal val="visible"/>
                                      </p:to>
                                    </p:set>
                                    <p:animEffect transition="in" filter="blinds(horizontal)">
                                      <p:cBhvr>
                                        <p:cTn id="27" dur="500"/>
                                        <p:tgtEl>
                                          <p:spTgt spid="51339"/>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51332"/>
                                        </p:tgtEl>
                                        <p:attrNameLst>
                                          <p:attrName>style.visibility</p:attrName>
                                        </p:attrNameLst>
                                      </p:cBhvr>
                                      <p:to>
                                        <p:strVal val="visible"/>
                                      </p:to>
                                    </p:set>
                                    <p:animEffect transition="in" filter="blinds(horizontal)">
                                      <p:cBhvr>
                                        <p:cTn id="30" dur="500"/>
                                        <p:tgtEl>
                                          <p:spTgt spid="5133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xit" presetSubtype="10" fill="hold" nodeType="clickEffect">
                                  <p:stCondLst>
                                    <p:cond delay="0"/>
                                  </p:stCondLst>
                                  <p:childTnLst>
                                    <p:animEffect transition="out" filter="blinds(horizontal)">
                                      <p:cBhvr>
                                        <p:cTn id="34" dur="500"/>
                                        <p:tgtEl>
                                          <p:spTgt spid="51344"/>
                                        </p:tgtEl>
                                      </p:cBhvr>
                                    </p:animEffect>
                                    <p:set>
                                      <p:cBhvr>
                                        <p:cTn id="35" dur="1" fill="hold">
                                          <p:stCondLst>
                                            <p:cond delay="499"/>
                                          </p:stCondLst>
                                        </p:cTn>
                                        <p:tgtEl>
                                          <p:spTgt spid="51344"/>
                                        </p:tgtEl>
                                        <p:attrNameLst>
                                          <p:attrName>style.visibility</p:attrName>
                                        </p:attrNameLst>
                                      </p:cBhvr>
                                      <p:to>
                                        <p:strVal val="hidden"/>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51337"/>
                                        </p:tgtEl>
                                        <p:attrNameLst>
                                          <p:attrName>style.visibility</p:attrName>
                                        </p:attrNameLst>
                                      </p:cBhvr>
                                      <p:to>
                                        <p:strVal val="visible"/>
                                      </p:to>
                                    </p:set>
                                    <p:animEffect transition="in" filter="blinds(horizontal)">
                                      <p:cBhvr>
                                        <p:cTn id="40" dur="500"/>
                                        <p:tgtEl>
                                          <p:spTgt spid="51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0" grpId="0" animBg="1"/>
      <p:bldP spid="51241" grpId="0" animBg="1"/>
      <p:bldP spid="51242" grpId="0" animBg="1"/>
      <p:bldP spid="51243" grpId="0" animBg="1"/>
      <p:bldP spid="5133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3"/>
          <p:cNvSpPr txBox="1">
            <a:spLocks noChangeArrowheads="1"/>
          </p:cNvSpPr>
          <p:nvPr/>
        </p:nvSpPr>
        <p:spPr bwMode="auto">
          <a:xfrm>
            <a:off x="566738" y="368300"/>
            <a:ext cx="8235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Compare your calculated value of </a:t>
            </a:r>
            <a:r>
              <a:rPr lang="el-GR" altLang="en-US" sz="2400" b="1" i="1">
                <a:latin typeface="Times New Roman" pitchFamily="18" charset="0"/>
                <a:cs typeface="Times New Roman" pitchFamily="18" charset="0"/>
              </a:rPr>
              <a:t>χ</a:t>
            </a:r>
            <a:r>
              <a:rPr lang="en-GB" altLang="en-US" b="1" i="1">
                <a:latin typeface="Arial" charset="0"/>
              </a:rPr>
              <a:t>2</a:t>
            </a:r>
            <a:r>
              <a:rPr lang="en-GB" altLang="en-US" sz="2400">
                <a:latin typeface="Arial" charset="0"/>
                <a:cs typeface="Arial" charset="0"/>
              </a:rPr>
              <a:t> with the </a:t>
            </a:r>
            <a:r>
              <a:rPr lang="en-GB" altLang="en-US" sz="2400" i="1">
                <a:latin typeface="Arial" charset="0"/>
                <a:cs typeface="Arial" charset="0"/>
              </a:rPr>
              <a:t>critical value</a:t>
            </a:r>
            <a:r>
              <a:rPr lang="en-GB" altLang="en-US" sz="2400">
                <a:latin typeface="Arial" charset="0"/>
                <a:cs typeface="Arial" charset="0"/>
              </a:rPr>
              <a:t> in your table of critical values</a:t>
            </a:r>
          </a:p>
        </p:txBody>
      </p:sp>
      <p:sp>
        <p:nvSpPr>
          <p:cNvPr id="6" name="TextBox 5"/>
          <p:cNvSpPr txBox="1">
            <a:spLocks noChangeArrowheads="1"/>
          </p:cNvSpPr>
          <p:nvPr/>
        </p:nvSpPr>
        <p:spPr bwMode="auto">
          <a:xfrm>
            <a:off x="566738" y="1358900"/>
            <a:ext cx="83978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a:latin typeface="Arial" charset="0"/>
                <a:cs typeface="Arial" charset="0"/>
              </a:rPr>
              <a:t>Our value of </a:t>
            </a:r>
            <a:r>
              <a:rPr lang="el-GR" altLang="en-US" sz="2400" i="1">
                <a:latin typeface="Times New Roman" pitchFamily="18" charset="0"/>
                <a:cs typeface="Times New Roman" pitchFamily="18" charset="0"/>
              </a:rPr>
              <a:t>χ</a:t>
            </a:r>
            <a:r>
              <a:rPr lang="en-GB" altLang="en-US" sz="2400" i="1" baseline="30000">
                <a:latin typeface="Times New Roman" pitchFamily="18" charset="0"/>
                <a:cs typeface="Times New Roman" pitchFamily="18" charset="0"/>
              </a:rPr>
              <a:t>2</a:t>
            </a:r>
            <a:r>
              <a:rPr lang="en-GB" altLang="en-US" sz="2400" i="1" baseline="-25000">
                <a:latin typeface="Arial" charset="0"/>
                <a:cs typeface="Arial" charset="0"/>
              </a:rPr>
              <a:t> </a:t>
            </a:r>
            <a:r>
              <a:rPr lang="en-GB" altLang="en-US" sz="2400">
                <a:latin typeface="Arial" charset="0"/>
                <a:cs typeface="Arial" charset="0"/>
              </a:rPr>
              <a:t> = </a:t>
            </a:r>
            <a:r>
              <a:rPr lang="en-GB" altLang="en-US" sz="2400" b="1">
                <a:latin typeface="Arial" charset="0"/>
                <a:cs typeface="Arial" charset="0"/>
              </a:rPr>
              <a:t>12.33</a:t>
            </a:r>
          </a:p>
          <a:p>
            <a:r>
              <a:rPr lang="en-GB" altLang="en-US" sz="2400">
                <a:latin typeface="Arial" charset="0"/>
                <a:cs typeface="Arial" charset="0"/>
              </a:rPr>
              <a:t>Deg of Freedom = (2 rows - 1) x (2 cols – 1) =  1</a:t>
            </a:r>
            <a:endParaRPr lang="en-GB" altLang="en-US" sz="2400" b="1">
              <a:latin typeface="Arial" charset="0"/>
              <a:cs typeface="Arial" charset="0"/>
            </a:endParaRPr>
          </a:p>
        </p:txBody>
      </p:sp>
      <p:graphicFrame>
        <p:nvGraphicFramePr>
          <p:cNvPr id="58372" name="Group 4"/>
          <p:cNvGraphicFramePr>
            <a:graphicFrameLocks noGrp="1"/>
          </p:cNvGraphicFramePr>
          <p:nvPr/>
        </p:nvGraphicFramePr>
        <p:xfrm>
          <a:off x="746125" y="2619375"/>
          <a:ext cx="2565400" cy="3291840"/>
        </p:xfrm>
        <a:graphic>
          <a:graphicData uri="http://schemas.openxmlformats.org/drawingml/2006/table">
            <a:tbl>
              <a:tblPr/>
              <a:tblGrid>
                <a:gridCol w="765175"/>
                <a:gridCol w="1800225"/>
              </a:tblGrid>
              <a:tr h="5080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D.F.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000" b="0" i="0" u="none" strike="noStrike" cap="none" normalizeH="0" baseline="0" smtClean="0">
                          <a:ln>
                            <a:noFill/>
                          </a:ln>
                          <a:solidFill>
                            <a:schemeClr val="tx1"/>
                          </a:solidFill>
                          <a:effectLst/>
                          <a:latin typeface="Calibri" pitchFamily="34" charset="0"/>
                        </a:rPr>
                        <a:t>Critical Value </a:t>
                      </a:r>
                      <a:br>
                        <a:rPr kumimoji="0" lang="en-GB" altLang="en-US" sz="2000" b="0" i="0" u="none" strike="noStrike" cap="none" normalizeH="0" baseline="0" smtClean="0">
                          <a:ln>
                            <a:noFill/>
                          </a:ln>
                          <a:solidFill>
                            <a:schemeClr val="tx1"/>
                          </a:solidFill>
                          <a:effectLst/>
                          <a:latin typeface="Calibri" pitchFamily="34" charset="0"/>
                        </a:rPr>
                      </a:br>
                      <a:r>
                        <a:rPr kumimoji="0" lang="en-GB" altLang="en-US" sz="2000" b="0" i="0" u="none" strike="noStrike" cap="none" normalizeH="0" baseline="0" smtClean="0">
                          <a:ln>
                            <a:noFill/>
                          </a:ln>
                          <a:solidFill>
                            <a:schemeClr val="tx1"/>
                          </a:solidFill>
                          <a:effectLst/>
                          <a:latin typeface="Calibri" pitchFamily="34" charset="0"/>
                        </a:rPr>
                        <a:t>(</a:t>
                      </a:r>
                      <a:r>
                        <a:rPr kumimoji="0" lang="en-GB" altLang="en-US" sz="2000" b="0" i="1" u="none" strike="noStrike" cap="none" normalizeH="0" baseline="0" smtClean="0">
                          <a:ln>
                            <a:noFill/>
                          </a:ln>
                          <a:solidFill>
                            <a:schemeClr val="tx1"/>
                          </a:solidFill>
                          <a:effectLst/>
                          <a:latin typeface="Calibri" pitchFamily="34" charset="0"/>
                        </a:rPr>
                        <a:t>P</a:t>
                      </a:r>
                      <a:r>
                        <a:rPr kumimoji="0" lang="en-GB" altLang="en-US" sz="2000" b="0" i="0" u="none" strike="noStrike" cap="none" normalizeH="0" baseline="0" smtClean="0">
                          <a:ln>
                            <a:noFill/>
                          </a:ln>
                          <a:solidFill>
                            <a:schemeClr val="tx1"/>
                          </a:solidFill>
                          <a:effectLst/>
                          <a:latin typeface="Calibri" pitchFamily="34" charset="0"/>
                        </a:rPr>
                        <a:t> = 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3.84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5.99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7.82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9.49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Font typeface="Arial" charset="0"/>
                        <a:defRPr sz="2800">
                          <a:solidFill>
                            <a:schemeClr val="tx1"/>
                          </a:solidFill>
                          <a:latin typeface="Calibri" pitchFamily="34" charset="0"/>
                        </a:defRPr>
                      </a:lvl1pPr>
                      <a:lvl2pPr>
                        <a:spcBef>
                          <a:spcPct val="20000"/>
                        </a:spcBef>
                        <a:buFont typeface="Arial" charset="0"/>
                        <a:defRPr sz="2400">
                          <a:solidFill>
                            <a:schemeClr val="tx1"/>
                          </a:solidFill>
                          <a:latin typeface="Calibri" pitchFamily="34" charset="0"/>
                        </a:defRPr>
                      </a:lvl2pPr>
                      <a:lvl3pPr>
                        <a:spcBef>
                          <a:spcPct val="20000"/>
                        </a:spcBef>
                        <a:buFont typeface="Arial" charset="0"/>
                        <a:defRPr sz="2000">
                          <a:solidFill>
                            <a:schemeClr val="tx1"/>
                          </a:solidFill>
                          <a:latin typeface="Calibri" pitchFamily="34" charset="0"/>
                        </a:defRPr>
                      </a:lvl3pPr>
                      <a:lvl4pPr>
                        <a:spcBef>
                          <a:spcPct val="20000"/>
                        </a:spcBef>
                        <a:buFont typeface="Arial" charset="0"/>
                        <a:defRPr>
                          <a:solidFill>
                            <a:schemeClr val="tx1"/>
                          </a:solidFill>
                          <a:latin typeface="Calibri" pitchFamily="34" charset="0"/>
                        </a:defRPr>
                      </a:lvl4pPr>
                      <a:lvl5pPr>
                        <a:spcBef>
                          <a:spcPct val="20000"/>
                        </a:spcBef>
                        <a:buFont typeface="Arial" charset="0"/>
                        <a:defRPr>
                          <a:solidFill>
                            <a:schemeClr val="tx1"/>
                          </a:solidFill>
                          <a:latin typeface="Calibri" pitchFamily="34" charset="0"/>
                        </a:defRPr>
                      </a:lvl5pPr>
                      <a:lvl6pPr fontAlgn="base">
                        <a:spcBef>
                          <a:spcPct val="20000"/>
                        </a:spcBef>
                        <a:spcAft>
                          <a:spcPct val="0"/>
                        </a:spcAft>
                        <a:buFont typeface="Arial" charset="0"/>
                        <a:defRPr>
                          <a:solidFill>
                            <a:schemeClr val="tx1"/>
                          </a:solidFill>
                          <a:latin typeface="Calibri" pitchFamily="34" charset="0"/>
                        </a:defRPr>
                      </a:lvl6pPr>
                      <a:lvl7pPr fontAlgn="base">
                        <a:spcBef>
                          <a:spcPct val="20000"/>
                        </a:spcBef>
                        <a:spcAft>
                          <a:spcPct val="0"/>
                        </a:spcAft>
                        <a:buFont typeface="Arial" charset="0"/>
                        <a:defRPr>
                          <a:solidFill>
                            <a:schemeClr val="tx1"/>
                          </a:solidFill>
                          <a:latin typeface="Calibri" pitchFamily="34" charset="0"/>
                        </a:defRPr>
                      </a:lvl7pPr>
                      <a:lvl8pPr fontAlgn="base">
                        <a:spcBef>
                          <a:spcPct val="20000"/>
                        </a:spcBef>
                        <a:spcAft>
                          <a:spcPct val="0"/>
                        </a:spcAft>
                        <a:buFont typeface="Arial" charset="0"/>
                        <a:defRPr>
                          <a:solidFill>
                            <a:schemeClr val="tx1"/>
                          </a:solidFill>
                          <a:latin typeface="Calibri" pitchFamily="34" charset="0"/>
                        </a:defRPr>
                      </a:lvl8pPr>
                      <a:lvl9pPr fontAlgn="base">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altLang="en-US" sz="2800" b="0" i="0" u="none" strike="noStrike" cap="none" normalizeH="0" baseline="0" smtClean="0">
                          <a:ln>
                            <a:noFill/>
                          </a:ln>
                          <a:solidFill>
                            <a:schemeClr val="tx1"/>
                          </a:solidFill>
                          <a:effectLst/>
                          <a:latin typeface="Calibri" pitchFamily="34" charset="0"/>
                        </a:rPr>
                        <a:t>11.07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8395" name="Oval 27"/>
          <p:cNvSpPr>
            <a:spLocks noChangeArrowheads="1"/>
          </p:cNvSpPr>
          <p:nvPr/>
        </p:nvSpPr>
        <p:spPr bwMode="auto">
          <a:xfrm>
            <a:off x="323850" y="3284538"/>
            <a:ext cx="2339975" cy="5857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58396" name="Text Box 28"/>
          <p:cNvSpPr txBox="1">
            <a:spLocks noChangeArrowheads="1"/>
          </p:cNvSpPr>
          <p:nvPr/>
        </p:nvSpPr>
        <p:spPr bwMode="auto">
          <a:xfrm>
            <a:off x="3708400" y="2492375"/>
            <a:ext cx="4581525" cy="410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a:cs typeface="Arial" charset="0"/>
              </a:rPr>
              <a:t>Our value for </a:t>
            </a:r>
            <a:r>
              <a:rPr lang="el-GR" altLang="en-US" sz="2400">
                <a:latin typeface="Times New Roman" pitchFamily="18" charset="0"/>
                <a:cs typeface="Times New Roman" pitchFamily="18" charset="0"/>
              </a:rPr>
              <a:t>χ</a:t>
            </a:r>
            <a:r>
              <a:rPr lang="en-GB" altLang="en-US" b="1" i="1"/>
              <a:t>2</a:t>
            </a:r>
            <a:r>
              <a:rPr lang="en-GB" altLang="en-US"/>
              <a:t> </a:t>
            </a:r>
            <a:r>
              <a:rPr lang="en-GB" altLang="en-US" sz="2400" b="1">
                <a:cs typeface="Arial" charset="0"/>
              </a:rPr>
              <a:t>exceeds</a:t>
            </a:r>
            <a:r>
              <a:rPr lang="en-GB" altLang="en-US" sz="2400">
                <a:cs typeface="Arial" charset="0"/>
              </a:rPr>
              <a:t> the critical value, so we can reject the null hypothesis.  </a:t>
            </a:r>
          </a:p>
          <a:p>
            <a:pPr>
              <a:spcBef>
                <a:spcPct val="50000"/>
              </a:spcBef>
            </a:pPr>
            <a:r>
              <a:rPr lang="en-GB" altLang="en-US" sz="2400">
                <a:cs typeface="Arial" charset="0"/>
              </a:rPr>
              <a:t>There </a:t>
            </a:r>
            <a:r>
              <a:rPr lang="en-GB" altLang="en-US" sz="2400" b="1">
                <a:cs typeface="Arial" charset="0"/>
              </a:rPr>
              <a:t>is</a:t>
            </a:r>
            <a:r>
              <a:rPr lang="en-GB" altLang="en-US" sz="2400">
                <a:cs typeface="Arial" charset="0"/>
              </a:rPr>
              <a:t> a significant difference between our expected and observed frequencies.</a:t>
            </a:r>
          </a:p>
          <a:p>
            <a:pPr>
              <a:spcBef>
                <a:spcPct val="50000"/>
              </a:spcBef>
            </a:pPr>
            <a:r>
              <a:rPr lang="en-GB" altLang="en-US" sz="2400">
                <a:cs typeface="Arial" charset="0"/>
              </a:rPr>
              <a:t>The fraction of males with colour blindness is greater than that in females. The difference cannot be attributed to chance alone.</a:t>
            </a:r>
          </a:p>
        </p:txBody>
      </p:sp>
    </p:spTree>
    <p:extLst>
      <p:ext uri="{BB962C8B-B14F-4D97-AF65-F5344CB8AC3E}">
        <p14:creationId xmlns:p14="http://schemas.microsoft.com/office/powerpoint/2010/main" val="38895877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95"/>
                                        </p:tgtEl>
                                        <p:attrNameLst>
                                          <p:attrName>style.visibility</p:attrName>
                                        </p:attrNameLst>
                                      </p:cBhvr>
                                      <p:to>
                                        <p:strVal val="visible"/>
                                      </p:to>
                                    </p:set>
                                    <p:animEffect transition="in" filter="blinds(horizontal)">
                                      <p:cBhvr>
                                        <p:cTn id="7" dur="500"/>
                                        <p:tgtEl>
                                          <p:spTgt spid="583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8396"/>
                                        </p:tgtEl>
                                        <p:attrNameLst>
                                          <p:attrName>style.visibility</p:attrName>
                                        </p:attrNameLst>
                                      </p:cBhvr>
                                      <p:to>
                                        <p:strVal val="visible"/>
                                      </p:to>
                                    </p:set>
                                    <p:animEffect transition="in" filter="blinds(horizontal)">
                                      <p:cBhvr>
                                        <p:cTn id="12" dur="500"/>
                                        <p:tgtEl>
                                          <p:spTgt spid="58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95" grpId="0" animBg="1"/>
      <p:bldP spid="58396"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Spearman rank</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53720223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 y="26988"/>
            <a:ext cx="6715125"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onut 6"/>
          <p:cNvSpPr/>
          <p:nvPr/>
        </p:nvSpPr>
        <p:spPr>
          <a:xfrm>
            <a:off x="0" y="5072063"/>
            <a:ext cx="1785938" cy="1785937"/>
          </a:xfrm>
          <a:prstGeom prst="donut">
            <a:avLst>
              <a:gd name="adj" fmla="val 443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sz="1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40965" name="Picture 5" descr="pcl_0001_0002_0_img01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7400" y="0"/>
            <a:ext cx="1752600" cy="2214563"/>
          </a:xfrm>
          <a:prstGeom prst="rect">
            <a:avLst/>
          </a:prstGeom>
          <a:noFill/>
          <a:extLst>
            <a:ext uri="{909E8E84-426E-40DD-AFC4-6F175D3DCCD1}">
              <a14:hiddenFill xmlns:a14="http://schemas.microsoft.com/office/drawing/2010/main">
                <a:solidFill>
                  <a:srgbClr val="FFFFFF"/>
                </a:solidFill>
              </a14:hiddenFill>
            </a:ext>
          </a:extLst>
        </p:spPr>
      </p:pic>
      <p:sp>
        <p:nvSpPr>
          <p:cNvPr id="40967" name="Text Box 7"/>
          <p:cNvSpPr txBox="1">
            <a:spLocks noChangeArrowheads="1"/>
          </p:cNvSpPr>
          <p:nvPr/>
        </p:nvSpPr>
        <p:spPr bwMode="auto">
          <a:xfrm>
            <a:off x="7002463" y="2484438"/>
            <a:ext cx="1919287" cy="180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600"/>
              <a:t>Charles Spearman</a:t>
            </a:r>
          </a:p>
          <a:p>
            <a:r>
              <a:rPr lang="en-GB" altLang="en-US" sz="1600"/>
              <a:t>(1863-1945)</a:t>
            </a:r>
          </a:p>
          <a:p>
            <a:r>
              <a:rPr lang="en-GB" altLang="en-US" sz="1600"/>
              <a:t>British Psychologist and pioneer of IQ theory</a:t>
            </a:r>
          </a:p>
        </p:txBody>
      </p:sp>
    </p:spTree>
    <p:extLst>
      <p:ext uri="{BB962C8B-B14F-4D97-AF65-F5344CB8AC3E}">
        <p14:creationId xmlns:p14="http://schemas.microsoft.com/office/powerpoint/2010/main" val="279276089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106488" y="819150"/>
            <a:ext cx="7380287"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What can this test tell you?</a:t>
            </a:r>
          </a:p>
          <a:p>
            <a:pPr eaLnBrk="1" hangingPunct="1"/>
            <a:endParaRPr lang="en-GB" altLang="en-US" sz="2800"/>
          </a:p>
          <a:p>
            <a:pPr lvl="1" eaLnBrk="1" hangingPunct="1">
              <a:buFont typeface="Wingdings" pitchFamily="2" charset="2"/>
              <a:buChar char="Ø"/>
            </a:pPr>
            <a:r>
              <a:rPr lang="en-GB" altLang="en-US" sz="2800"/>
              <a:t> Whether there is a statistically</a:t>
            </a:r>
            <a:br>
              <a:rPr lang="en-GB" altLang="en-US" sz="2800"/>
            </a:br>
            <a:r>
              <a:rPr lang="en-GB" altLang="en-US" sz="2800"/>
              <a:t>significant </a:t>
            </a:r>
            <a:r>
              <a:rPr lang="en-GB" altLang="en-US" sz="2800" b="1"/>
              <a:t>correlation</a:t>
            </a:r>
            <a:r>
              <a:rPr lang="en-GB" altLang="en-US" sz="2800"/>
              <a:t> between two measurements from the </a:t>
            </a:r>
            <a:r>
              <a:rPr lang="en-GB" altLang="en-US" sz="2800" b="1"/>
              <a:t>same</a:t>
            </a:r>
            <a:r>
              <a:rPr lang="en-GB" altLang="en-US" sz="2800"/>
              <a:t> sample when you have 5-30 pairs of data.</a:t>
            </a:r>
          </a:p>
          <a:p>
            <a:pPr lvl="1" eaLnBrk="1" hangingPunct="1">
              <a:buFont typeface="Wingdings" pitchFamily="2" charset="2"/>
              <a:buChar char="Ø"/>
            </a:pPr>
            <a:endParaRPr lang="en-GB" altLang="en-US" sz="2800"/>
          </a:p>
          <a:p>
            <a:pPr lvl="1" eaLnBrk="1" hangingPunct="1">
              <a:buFont typeface="Wingdings" pitchFamily="2" charset="2"/>
              <a:buChar char="Ø"/>
            </a:pPr>
            <a:r>
              <a:rPr lang="en-GB" altLang="en-US" sz="2800"/>
              <a:t>If the correlation is </a:t>
            </a:r>
            <a:r>
              <a:rPr lang="en-GB" altLang="en-US" sz="2800" u="sng"/>
              <a:t>negative</a:t>
            </a:r>
            <a:r>
              <a:rPr lang="en-GB" altLang="en-US" sz="2800"/>
              <a:t> or </a:t>
            </a:r>
            <a:r>
              <a:rPr lang="en-GB" altLang="en-US" sz="2800" u="sng"/>
              <a:t>positive</a:t>
            </a:r>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a:p>
        </p:txBody>
      </p:sp>
      <p:sp>
        <p:nvSpPr>
          <p:cNvPr id="2051" name="Litebulb"/>
          <p:cNvSpPr>
            <a:spLocks noEditPoints="1" noChangeArrowheads="1"/>
          </p:cNvSpPr>
          <p:nvPr/>
        </p:nvSpPr>
        <p:spPr bwMode="auto">
          <a:xfrm>
            <a:off x="250825" y="219075"/>
            <a:ext cx="638175" cy="8699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0 60000 65536"/>
              <a:gd name="T9" fmla="*/ 0 60000 65536"/>
              <a:gd name="T10" fmla="*/ 0 60000 65536"/>
              <a:gd name="T11" fmla="*/ 0 60000 65536"/>
              <a:gd name="T12" fmla="*/ 3556 w 21600"/>
              <a:gd name="T13" fmla="*/ 2188 h 21600"/>
              <a:gd name="T14" fmla="*/ 18277 w 21600"/>
              <a:gd name="T15" fmla="*/ 9282 h 21600"/>
            </a:gdLst>
            <a:ahLst/>
            <a:cxnLst>
              <a:cxn ang="T8">
                <a:pos x="T0" y="T1"/>
              </a:cxn>
              <a:cxn ang="T9">
                <a:pos x="T2" y="T3"/>
              </a:cxn>
              <a:cxn ang="T10">
                <a:pos x="T4" y="T5"/>
              </a:cxn>
              <a:cxn ang="T11">
                <a:pos x="T6" y="T7"/>
              </a:cxn>
            </a:cxnLst>
            <a:rect l="T12" t="T13" r="T14" b="T15"/>
            <a:pathLst>
              <a:path w="21600" h="21600" extrusionOk="0">
                <a:moveTo>
                  <a:pt x="10825" y="21723"/>
                </a:moveTo>
                <a:lnTo>
                  <a:pt x="11215" y="21723"/>
                </a:lnTo>
                <a:lnTo>
                  <a:pt x="11552" y="21688"/>
                </a:lnTo>
                <a:lnTo>
                  <a:pt x="11916" y="21617"/>
                </a:lnTo>
                <a:lnTo>
                  <a:pt x="12253" y="21547"/>
                </a:lnTo>
                <a:lnTo>
                  <a:pt x="12617" y="21441"/>
                </a:lnTo>
                <a:lnTo>
                  <a:pt x="12902" y="21317"/>
                </a:lnTo>
                <a:lnTo>
                  <a:pt x="13162" y="21176"/>
                </a:lnTo>
                <a:lnTo>
                  <a:pt x="13396" y="21000"/>
                </a:lnTo>
                <a:lnTo>
                  <a:pt x="13655" y="20841"/>
                </a:lnTo>
                <a:lnTo>
                  <a:pt x="13863" y="20629"/>
                </a:lnTo>
                <a:lnTo>
                  <a:pt x="14045" y="20435"/>
                </a:lnTo>
                <a:lnTo>
                  <a:pt x="14200" y="20223"/>
                </a:lnTo>
                <a:lnTo>
                  <a:pt x="14356" y="19994"/>
                </a:lnTo>
                <a:lnTo>
                  <a:pt x="14460" y="19747"/>
                </a:lnTo>
                <a:lnTo>
                  <a:pt x="14512" y="19482"/>
                </a:lnTo>
                <a:lnTo>
                  <a:pt x="14512" y="19235"/>
                </a:lnTo>
                <a:lnTo>
                  <a:pt x="14512" y="19147"/>
                </a:lnTo>
                <a:lnTo>
                  <a:pt x="14512" y="18900"/>
                </a:lnTo>
                <a:lnTo>
                  <a:pt x="14512" y="18529"/>
                </a:lnTo>
                <a:lnTo>
                  <a:pt x="14512" y="18052"/>
                </a:lnTo>
                <a:lnTo>
                  <a:pt x="14512" y="17505"/>
                </a:lnTo>
                <a:lnTo>
                  <a:pt x="14512" y="16976"/>
                </a:lnTo>
                <a:lnTo>
                  <a:pt x="14512" y="16464"/>
                </a:lnTo>
                <a:lnTo>
                  <a:pt x="14512" y="15952"/>
                </a:lnTo>
                <a:lnTo>
                  <a:pt x="14512" y="15758"/>
                </a:lnTo>
                <a:lnTo>
                  <a:pt x="14616" y="15547"/>
                </a:lnTo>
                <a:lnTo>
                  <a:pt x="14694" y="15352"/>
                </a:lnTo>
                <a:lnTo>
                  <a:pt x="14798" y="15141"/>
                </a:lnTo>
                <a:lnTo>
                  <a:pt x="15161" y="14735"/>
                </a:lnTo>
                <a:lnTo>
                  <a:pt x="15602" y="14329"/>
                </a:lnTo>
                <a:lnTo>
                  <a:pt x="16745" y="13552"/>
                </a:lnTo>
                <a:lnTo>
                  <a:pt x="18043" y="12670"/>
                </a:lnTo>
                <a:lnTo>
                  <a:pt x="18744" y="12194"/>
                </a:lnTo>
                <a:lnTo>
                  <a:pt x="19341" y="11647"/>
                </a:lnTo>
                <a:lnTo>
                  <a:pt x="19938" y="11099"/>
                </a:lnTo>
                <a:lnTo>
                  <a:pt x="20483" y="10464"/>
                </a:lnTo>
                <a:lnTo>
                  <a:pt x="20743" y="10164"/>
                </a:lnTo>
                <a:lnTo>
                  <a:pt x="20950" y="9794"/>
                </a:lnTo>
                <a:lnTo>
                  <a:pt x="21132" y="9441"/>
                </a:lnTo>
                <a:lnTo>
                  <a:pt x="21288" y="9035"/>
                </a:lnTo>
                <a:lnTo>
                  <a:pt x="21444" y="8664"/>
                </a:lnTo>
                <a:lnTo>
                  <a:pt x="21548" y="8223"/>
                </a:lnTo>
                <a:lnTo>
                  <a:pt x="21600" y="7782"/>
                </a:lnTo>
                <a:lnTo>
                  <a:pt x="21600" y="7341"/>
                </a:lnTo>
                <a:lnTo>
                  <a:pt x="21600" y="6935"/>
                </a:lnTo>
                <a:lnTo>
                  <a:pt x="21548" y="6564"/>
                </a:lnTo>
                <a:lnTo>
                  <a:pt x="21496" y="6229"/>
                </a:lnTo>
                <a:lnTo>
                  <a:pt x="21392" y="5858"/>
                </a:lnTo>
                <a:lnTo>
                  <a:pt x="21288" y="5523"/>
                </a:lnTo>
                <a:lnTo>
                  <a:pt x="21132" y="5135"/>
                </a:lnTo>
                <a:lnTo>
                  <a:pt x="20950" y="4800"/>
                </a:lnTo>
                <a:lnTo>
                  <a:pt x="20743" y="4464"/>
                </a:lnTo>
                <a:lnTo>
                  <a:pt x="20535" y="4164"/>
                </a:lnTo>
                <a:lnTo>
                  <a:pt x="20301" y="3847"/>
                </a:lnTo>
                <a:lnTo>
                  <a:pt x="20042" y="3547"/>
                </a:lnTo>
                <a:lnTo>
                  <a:pt x="19782" y="3247"/>
                </a:lnTo>
                <a:lnTo>
                  <a:pt x="19133" y="2664"/>
                </a:lnTo>
                <a:lnTo>
                  <a:pt x="18458" y="2152"/>
                </a:lnTo>
                <a:lnTo>
                  <a:pt x="17705" y="1694"/>
                </a:lnTo>
                <a:lnTo>
                  <a:pt x="16849" y="1252"/>
                </a:lnTo>
                <a:lnTo>
                  <a:pt x="16407" y="1076"/>
                </a:lnTo>
                <a:lnTo>
                  <a:pt x="15940" y="900"/>
                </a:lnTo>
                <a:lnTo>
                  <a:pt x="15499" y="741"/>
                </a:lnTo>
                <a:lnTo>
                  <a:pt x="15057" y="600"/>
                </a:lnTo>
                <a:lnTo>
                  <a:pt x="14564" y="458"/>
                </a:lnTo>
                <a:lnTo>
                  <a:pt x="14045" y="335"/>
                </a:lnTo>
                <a:lnTo>
                  <a:pt x="13500" y="229"/>
                </a:lnTo>
                <a:lnTo>
                  <a:pt x="13006" y="158"/>
                </a:lnTo>
                <a:lnTo>
                  <a:pt x="12461" y="88"/>
                </a:lnTo>
                <a:lnTo>
                  <a:pt x="11968" y="52"/>
                </a:lnTo>
                <a:lnTo>
                  <a:pt x="11423" y="17"/>
                </a:lnTo>
                <a:lnTo>
                  <a:pt x="10825" y="17"/>
                </a:lnTo>
                <a:lnTo>
                  <a:pt x="10254" y="17"/>
                </a:lnTo>
                <a:lnTo>
                  <a:pt x="9709" y="52"/>
                </a:lnTo>
                <a:lnTo>
                  <a:pt x="9216" y="88"/>
                </a:lnTo>
                <a:lnTo>
                  <a:pt x="8671" y="158"/>
                </a:lnTo>
                <a:lnTo>
                  <a:pt x="8177" y="229"/>
                </a:lnTo>
                <a:lnTo>
                  <a:pt x="7632" y="335"/>
                </a:lnTo>
                <a:lnTo>
                  <a:pt x="7113" y="458"/>
                </a:lnTo>
                <a:lnTo>
                  <a:pt x="6620" y="600"/>
                </a:lnTo>
                <a:lnTo>
                  <a:pt x="6178" y="741"/>
                </a:lnTo>
                <a:lnTo>
                  <a:pt x="5737" y="900"/>
                </a:lnTo>
                <a:lnTo>
                  <a:pt x="5270" y="1076"/>
                </a:lnTo>
                <a:lnTo>
                  <a:pt x="4828" y="1252"/>
                </a:lnTo>
                <a:lnTo>
                  <a:pt x="3972" y="1694"/>
                </a:lnTo>
                <a:lnTo>
                  <a:pt x="3219" y="2152"/>
                </a:lnTo>
                <a:lnTo>
                  <a:pt x="2544" y="2664"/>
                </a:lnTo>
                <a:lnTo>
                  <a:pt x="1895" y="3247"/>
                </a:lnTo>
                <a:lnTo>
                  <a:pt x="1635" y="3547"/>
                </a:lnTo>
                <a:lnTo>
                  <a:pt x="1375" y="3847"/>
                </a:lnTo>
                <a:lnTo>
                  <a:pt x="1142" y="4164"/>
                </a:lnTo>
                <a:lnTo>
                  <a:pt x="934" y="4464"/>
                </a:lnTo>
                <a:lnTo>
                  <a:pt x="726" y="4800"/>
                </a:lnTo>
                <a:lnTo>
                  <a:pt x="545" y="5135"/>
                </a:lnTo>
                <a:lnTo>
                  <a:pt x="389" y="5523"/>
                </a:lnTo>
                <a:lnTo>
                  <a:pt x="285" y="5858"/>
                </a:lnTo>
                <a:lnTo>
                  <a:pt x="181" y="6229"/>
                </a:lnTo>
                <a:lnTo>
                  <a:pt x="129" y="6564"/>
                </a:lnTo>
                <a:lnTo>
                  <a:pt x="77" y="6935"/>
                </a:lnTo>
                <a:lnTo>
                  <a:pt x="77" y="7341"/>
                </a:lnTo>
                <a:lnTo>
                  <a:pt x="77" y="7782"/>
                </a:lnTo>
                <a:lnTo>
                  <a:pt x="129" y="8223"/>
                </a:lnTo>
                <a:lnTo>
                  <a:pt x="233" y="8664"/>
                </a:lnTo>
                <a:lnTo>
                  <a:pt x="389" y="9035"/>
                </a:lnTo>
                <a:lnTo>
                  <a:pt x="545" y="9441"/>
                </a:lnTo>
                <a:lnTo>
                  <a:pt x="726" y="9794"/>
                </a:lnTo>
                <a:lnTo>
                  <a:pt x="934" y="10164"/>
                </a:lnTo>
                <a:lnTo>
                  <a:pt x="1194" y="10464"/>
                </a:lnTo>
                <a:lnTo>
                  <a:pt x="1739" y="11099"/>
                </a:lnTo>
                <a:lnTo>
                  <a:pt x="2336" y="11647"/>
                </a:lnTo>
                <a:lnTo>
                  <a:pt x="2933" y="12194"/>
                </a:lnTo>
                <a:lnTo>
                  <a:pt x="3634" y="12670"/>
                </a:lnTo>
                <a:lnTo>
                  <a:pt x="4932" y="13552"/>
                </a:lnTo>
                <a:lnTo>
                  <a:pt x="6075" y="14329"/>
                </a:lnTo>
                <a:lnTo>
                  <a:pt x="6516" y="14735"/>
                </a:lnTo>
                <a:lnTo>
                  <a:pt x="6879" y="15141"/>
                </a:lnTo>
                <a:lnTo>
                  <a:pt x="6983" y="15352"/>
                </a:lnTo>
                <a:lnTo>
                  <a:pt x="7061" y="15547"/>
                </a:lnTo>
                <a:lnTo>
                  <a:pt x="7165" y="15758"/>
                </a:lnTo>
                <a:lnTo>
                  <a:pt x="7165" y="15952"/>
                </a:lnTo>
                <a:lnTo>
                  <a:pt x="7165" y="16464"/>
                </a:lnTo>
                <a:lnTo>
                  <a:pt x="7165" y="16976"/>
                </a:lnTo>
                <a:lnTo>
                  <a:pt x="7165" y="17505"/>
                </a:lnTo>
                <a:lnTo>
                  <a:pt x="7165" y="18052"/>
                </a:lnTo>
                <a:lnTo>
                  <a:pt x="7165" y="18529"/>
                </a:lnTo>
                <a:lnTo>
                  <a:pt x="7165" y="18900"/>
                </a:lnTo>
                <a:lnTo>
                  <a:pt x="7165" y="19147"/>
                </a:lnTo>
                <a:lnTo>
                  <a:pt x="7165" y="19235"/>
                </a:lnTo>
                <a:lnTo>
                  <a:pt x="7165" y="19482"/>
                </a:lnTo>
                <a:lnTo>
                  <a:pt x="7217" y="19747"/>
                </a:lnTo>
                <a:lnTo>
                  <a:pt x="7321" y="19994"/>
                </a:lnTo>
                <a:lnTo>
                  <a:pt x="7476" y="20223"/>
                </a:lnTo>
                <a:lnTo>
                  <a:pt x="7632" y="20435"/>
                </a:lnTo>
                <a:lnTo>
                  <a:pt x="7814" y="20629"/>
                </a:lnTo>
                <a:lnTo>
                  <a:pt x="8022" y="20841"/>
                </a:lnTo>
                <a:lnTo>
                  <a:pt x="8281" y="21000"/>
                </a:lnTo>
                <a:lnTo>
                  <a:pt x="8515" y="21176"/>
                </a:lnTo>
                <a:lnTo>
                  <a:pt x="8775" y="21317"/>
                </a:lnTo>
                <a:lnTo>
                  <a:pt x="9060" y="21441"/>
                </a:lnTo>
                <a:lnTo>
                  <a:pt x="9424" y="21547"/>
                </a:lnTo>
                <a:lnTo>
                  <a:pt x="9761" y="21617"/>
                </a:lnTo>
                <a:lnTo>
                  <a:pt x="10125" y="21688"/>
                </a:lnTo>
                <a:lnTo>
                  <a:pt x="10462" y="21723"/>
                </a:lnTo>
                <a:lnTo>
                  <a:pt x="10825" y="21723"/>
                </a:lnTo>
                <a:close/>
              </a:path>
              <a:path w="21600" h="21600" extrusionOk="0">
                <a:moveTo>
                  <a:pt x="9242" y="14417"/>
                </a:moveTo>
                <a:lnTo>
                  <a:pt x="8541" y="12035"/>
                </a:lnTo>
                <a:lnTo>
                  <a:pt x="7295" y="10129"/>
                </a:lnTo>
                <a:lnTo>
                  <a:pt x="6905" y="9652"/>
                </a:lnTo>
                <a:lnTo>
                  <a:pt x="8541" y="10182"/>
                </a:lnTo>
                <a:lnTo>
                  <a:pt x="9787" y="9547"/>
                </a:lnTo>
                <a:lnTo>
                  <a:pt x="11189" y="10129"/>
                </a:lnTo>
                <a:lnTo>
                  <a:pt x="12279" y="9547"/>
                </a:lnTo>
                <a:lnTo>
                  <a:pt x="13370" y="10076"/>
                </a:lnTo>
                <a:lnTo>
                  <a:pt x="14850" y="9652"/>
                </a:lnTo>
                <a:lnTo>
                  <a:pt x="12902" y="12247"/>
                </a:lnTo>
                <a:lnTo>
                  <a:pt x="12357" y="14417"/>
                </a:lnTo>
                <a:moveTo>
                  <a:pt x="7191" y="15952"/>
                </a:moveTo>
                <a:lnTo>
                  <a:pt x="14512" y="15952"/>
                </a:lnTo>
                <a:lnTo>
                  <a:pt x="14512" y="17064"/>
                </a:lnTo>
                <a:lnTo>
                  <a:pt x="7191" y="17047"/>
                </a:lnTo>
                <a:lnTo>
                  <a:pt x="7191" y="18123"/>
                </a:lnTo>
                <a:lnTo>
                  <a:pt x="14512" y="18158"/>
                </a:lnTo>
                <a:lnTo>
                  <a:pt x="14538" y="19182"/>
                </a:lnTo>
                <a:lnTo>
                  <a:pt x="7217" y="19182"/>
                </a:lnTo>
              </a:path>
            </a:pathLst>
          </a:cu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52" name="Text Box 6"/>
          <p:cNvSpPr txBox="1">
            <a:spLocks noChangeArrowheads="1"/>
          </p:cNvSpPr>
          <p:nvPr/>
        </p:nvSpPr>
        <p:spPr bwMode="auto">
          <a:xfrm>
            <a:off x="1228725" y="98425"/>
            <a:ext cx="6689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2800" u="sng"/>
              <a:t>Spearman’s Rank Correlation Coefficient</a:t>
            </a:r>
            <a:endParaRPr lang="en-US" altLang="en-US" sz="2800" u="sng"/>
          </a:p>
        </p:txBody>
      </p:sp>
      <p:grpSp>
        <p:nvGrpSpPr>
          <p:cNvPr id="2058" name="Group 10"/>
          <p:cNvGrpSpPr>
            <a:grpSpLocks/>
          </p:cNvGrpSpPr>
          <p:nvPr/>
        </p:nvGrpSpPr>
        <p:grpSpPr bwMode="auto">
          <a:xfrm>
            <a:off x="6281738" y="4733925"/>
            <a:ext cx="1441450" cy="1530350"/>
            <a:chOff x="725" y="2982"/>
            <a:chExt cx="908" cy="964"/>
          </a:xfrm>
        </p:grpSpPr>
        <p:sp>
          <p:nvSpPr>
            <p:cNvPr id="2055" name="Line 7"/>
            <p:cNvSpPr>
              <a:spLocks noChangeShapeType="1"/>
            </p:cNvSpPr>
            <p:nvPr/>
          </p:nvSpPr>
          <p:spPr bwMode="auto">
            <a:xfrm flipV="1">
              <a:off x="725"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56" name="Line 8"/>
            <p:cNvSpPr>
              <a:spLocks noChangeShapeType="1"/>
            </p:cNvSpPr>
            <p:nvPr/>
          </p:nvSpPr>
          <p:spPr bwMode="auto">
            <a:xfrm>
              <a:off x="725"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57" name="Line 9"/>
            <p:cNvSpPr>
              <a:spLocks noChangeShapeType="1"/>
            </p:cNvSpPr>
            <p:nvPr/>
          </p:nvSpPr>
          <p:spPr bwMode="auto">
            <a:xfrm flipV="1">
              <a:off x="810" y="3237"/>
              <a:ext cx="653" cy="59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2064" name="Group 16"/>
          <p:cNvGrpSpPr>
            <a:grpSpLocks/>
          </p:cNvGrpSpPr>
          <p:nvPr/>
        </p:nvGrpSpPr>
        <p:grpSpPr bwMode="auto">
          <a:xfrm>
            <a:off x="2727325" y="4689475"/>
            <a:ext cx="1441450" cy="1530350"/>
            <a:chOff x="2937" y="2982"/>
            <a:chExt cx="908" cy="964"/>
          </a:xfrm>
        </p:grpSpPr>
        <p:sp>
          <p:nvSpPr>
            <p:cNvPr id="2060" name="Line 12"/>
            <p:cNvSpPr>
              <a:spLocks noChangeShapeType="1"/>
            </p:cNvSpPr>
            <p:nvPr/>
          </p:nvSpPr>
          <p:spPr bwMode="auto">
            <a:xfrm flipV="1">
              <a:off x="2937"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61" name="Line 13"/>
            <p:cNvSpPr>
              <a:spLocks noChangeShapeType="1"/>
            </p:cNvSpPr>
            <p:nvPr/>
          </p:nvSpPr>
          <p:spPr bwMode="auto">
            <a:xfrm>
              <a:off x="2937"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62" name="Line 14"/>
            <p:cNvSpPr>
              <a:spLocks noChangeShapeType="1"/>
            </p:cNvSpPr>
            <p:nvPr/>
          </p:nvSpPr>
          <p:spPr bwMode="auto">
            <a:xfrm>
              <a:off x="3078" y="3209"/>
              <a:ext cx="539" cy="53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067" name="Line 19"/>
          <p:cNvSpPr>
            <a:spLocks noChangeShapeType="1"/>
          </p:cNvSpPr>
          <p:nvPr/>
        </p:nvSpPr>
        <p:spPr bwMode="auto">
          <a:xfrm>
            <a:off x="7227888" y="4419600"/>
            <a:ext cx="0" cy="360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68" name="Line 20"/>
          <p:cNvSpPr>
            <a:spLocks noChangeShapeType="1"/>
          </p:cNvSpPr>
          <p:nvPr/>
        </p:nvSpPr>
        <p:spPr bwMode="auto">
          <a:xfrm flipH="1">
            <a:off x="4257675" y="4329113"/>
            <a:ext cx="1304925" cy="10795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1890641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Rectangle 6"/>
          <p:cNvSpPr>
            <a:spLocks noGrp="1" noChangeArrowheads="1"/>
          </p:cNvSpPr>
          <p:nvPr>
            <p:ph type="title"/>
          </p:nvPr>
        </p:nvSpPr>
        <p:spPr/>
        <p:txBody>
          <a:bodyPr>
            <a:normAutofit fontScale="90000"/>
          </a:bodyPr>
          <a:lstStyle/>
          <a:p>
            <a:r>
              <a:rPr lang="en-GB" altLang="en-US" sz="4000" smtClean="0"/>
              <a:t>What is the correlation </a:t>
            </a:r>
            <a:br>
              <a:rPr lang="en-GB" altLang="en-US" sz="4000" smtClean="0"/>
            </a:br>
            <a:r>
              <a:rPr lang="en-GB" altLang="en-US" sz="4000" smtClean="0"/>
              <a:t>coefficient </a:t>
            </a:r>
            <a:r>
              <a:rPr lang="en-GB" altLang="en-US" sz="4000" i="1" smtClean="0"/>
              <a:t>r </a:t>
            </a:r>
            <a:r>
              <a:rPr lang="en-GB" altLang="en-US" sz="4000" smtClean="0"/>
              <a:t>?</a:t>
            </a:r>
          </a:p>
        </p:txBody>
      </p:sp>
      <p:pic>
        <p:nvPicPr>
          <p:cNvPr id="43013" name="Picture 5" descr="correlation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1925" y="1493838"/>
            <a:ext cx="8847138" cy="5195887"/>
          </a:xfrm>
        </p:spPr>
      </p:pic>
    </p:spTree>
    <p:extLst>
      <p:ext uri="{BB962C8B-B14F-4D97-AF65-F5344CB8AC3E}">
        <p14:creationId xmlns:p14="http://schemas.microsoft.com/office/powerpoint/2010/main" val="347464835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701675" y="279400"/>
            <a:ext cx="7648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Does being good at maths make you better at biology?</a:t>
            </a:r>
          </a:p>
        </p:txBody>
      </p:sp>
      <p:graphicFrame>
        <p:nvGraphicFramePr>
          <p:cNvPr id="5" name="Table 4"/>
          <p:cNvGraphicFramePr>
            <a:graphicFrameLocks noGrp="1"/>
          </p:cNvGraphicFramePr>
          <p:nvPr/>
        </p:nvGraphicFramePr>
        <p:xfrm>
          <a:off x="2097088" y="863600"/>
          <a:ext cx="4679950" cy="4597403"/>
        </p:xfrm>
        <a:graphic>
          <a:graphicData uri="http://schemas.openxmlformats.org/drawingml/2006/table">
            <a:tbl>
              <a:tblPr/>
              <a:tblGrid>
                <a:gridCol w="1389062"/>
                <a:gridCol w="1698625"/>
                <a:gridCol w="1592263"/>
              </a:tblGrid>
              <a:tr h="6794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Student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Maths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Biology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Anand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21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Bernard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Charlotte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37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Demi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37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Eustace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Ferdinand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63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873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Gemma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889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Hector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98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889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Ivor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873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Jasmine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TextBox 5"/>
          <p:cNvSpPr txBox="1">
            <a:spLocks noChangeArrowheads="1"/>
          </p:cNvSpPr>
          <p:nvPr/>
        </p:nvSpPr>
        <p:spPr bwMode="auto">
          <a:xfrm>
            <a:off x="701675" y="5678488"/>
            <a:ext cx="78311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Is there a statistically significant correlation between these two sets of results?</a:t>
            </a:r>
          </a:p>
        </p:txBody>
      </p:sp>
    </p:spTree>
    <p:extLst>
      <p:ext uri="{BB962C8B-B14F-4D97-AF65-F5344CB8AC3E}">
        <p14:creationId xmlns:p14="http://schemas.microsoft.com/office/powerpoint/2010/main" val="33186131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701675" y="368300"/>
            <a:ext cx="61833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Spearman’s Rank Correlation Coefficient: </a:t>
            </a:r>
            <a:r>
              <a:rPr lang="en-GB" altLang="en-US" i="1"/>
              <a:t>r</a:t>
            </a:r>
            <a:r>
              <a:rPr lang="en-GB" altLang="en-US" i="1" baseline="-25000"/>
              <a:t>s</a:t>
            </a:r>
          </a:p>
        </p:txBody>
      </p:sp>
      <p:sp>
        <p:nvSpPr>
          <p:cNvPr id="12" name="TextBox 11"/>
          <p:cNvSpPr txBox="1">
            <a:spLocks noChangeArrowheads="1"/>
          </p:cNvSpPr>
          <p:nvPr/>
        </p:nvSpPr>
        <p:spPr bwMode="auto">
          <a:xfrm>
            <a:off x="3671888" y="998538"/>
            <a:ext cx="5265737"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Where:</a:t>
            </a:r>
          </a:p>
          <a:p>
            <a:pPr eaLnBrk="1" hangingPunct="1"/>
            <a:endParaRPr lang="en-GB" altLang="en-US"/>
          </a:p>
          <a:p>
            <a:pPr eaLnBrk="1" hangingPunct="1"/>
            <a:r>
              <a:rPr lang="en-GB" altLang="en-US"/>
              <a:t>	N = the number of individuals 		in the sample</a:t>
            </a:r>
          </a:p>
          <a:p>
            <a:pPr eaLnBrk="1" hangingPunct="1"/>
            <a:endParaRPr lang="en-GB" altLang="en-US"/>
          </a:p>
          <a:p>
            <a:pPr eaLnBrk="1" hangingPunct="1"/>
            <a:r>
              <a:rPr lang="en-GB" altLang="en-US"/>
              <a:t>	D</a:t>
            </a:r>
            <a:r>
              <a:rPr lang="en-GB" altLang="en-US" baseline="-25000"/>
              <a:t> </a:t>
            </a:r>
            <a:r>
              <a:rPr lang="en-GB" altLang="en-US"/>
              <a:t>= difference in the </a:t>
            </a:r>
            <a:r>
              <a:rPr lang="en-GB" altLang="en-US" i="1"/>
              <a:t>rank</a:t>
            </a:r>
            <a:r>
              <a:rPr lang="en-GB" altLang="en-US"/>
              <a:t> of 		the two measurements 		made on an individual</a:t>
            </a:r>
          </a:p>
        </p:txBody>
      </p:sp>
      <p:sp>
        <p:nvSpPr>
          <p:cNvPr id="15" name="TextBox 14"/>
          <p:cNvSpPr txBox="1">
            <a:spLocks noChangeArrowheads="1"/>
          </p:cNvSpPr>
          <p:nvPr/>
        </p:nvSpPr>
        <p:spPr bwMode="auto">
          <a:xfrm>
            <a:off x="476250" y="4419600"/>
            <a:ext cx="7185025"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r</a:t>
            </a:r>
            <a:r>
              <a:rPr lang="en-GB" altLang="en-US" i="1" baseline="-25000"/>
              <a:t>s</a:t>
            </a:r>
            <a:r>
              <a:rPr lang="en-GB" altLang="en-US"/>
              <a:t> will be a number between – 1 and +1</a:t>
            </a:r>
          </a:p>
          <a:p>
            <a:pPr eaLnBrk="1" hangingPunct="1"/>
            <a:endParaRPr lang="en-GB" altLang="en-US"/>
          </a:p>
          <a:p>
            <a:pPr eaLnBrk="1" hangingPunct="1"/>
            <a:r>
              <a:rPr lang="en-GB" altLang="en-US"/>
              <a:t>This number can be compared with those in a table </a:t>
            </a:r>
            <a:br>
              <a:rPr lang="en-GB" altLang="en-US"/>
            </a:br>
            <a:r>
              <a:rPr lang="en-GB" altLang="en-US"/>
              <a:t>of critical values</a:t>
            </a:r>
          </a:p>
        </p:txBody>
      </p:sp>
      <p:grpSp>
        <p:nvGrpSpPr>
          <p:cNvPr id="4111" name="Group 15"/>
          <p:cNvGrpSpPr>
            <a:grpSpLocks/>
          </p:cNvGrpSpPr>
          <p:nvPr/>
        </p:nvGrpSpPr>
        <p:grpSpPr bwMode="auto">
          <a:xfrm>
            <a:off x="385763" y="1544638"/>
            <a:ext cx="3590925" cy="1344612"/>
            <a:chOff x="243" y="973"/>
            <a:chExt cx="2262" cy="847"/>
          </a:xfrm>
        </p:grpSpPr>
        <p:sp>
          <p:nvSpPr>
            <p:cNvPr id="4104" name="TextBox 4"/>
            <p:cNvSpPr txBox="1">
              <a:spLocks noChangeArrowheads="1"/>
            </p:cNvSpPr>
            <p:nvPr/>
          </p:nvSpPr>
          <p:spPr bwMode="auto">
            <a:xfrm>
              <a:off x="243" y="1115"/>
              <a:ext cx="1207"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r</a:t>
              </a:r>
              <a:r>
                <a:rPr lang="en-GB" altLang="en-US" sz="3200" i="1" baseline="-25000"/>
                <a:t>s</a:t>
              </a:r>
              <a:r>
                <a:rPr lang="en-GB" altLang="en-US" sz="3200"/>
                <a:t> = 1 – </a:t>
              </a:r>
              <a:r>
                <a:rPr lang="en-GB" altLang="en-US" sz="6000"/>
                <a:t>[</a:t>
              </a:r>
              <a:r>
                <a:rPr lang="en-GB" altLang="en-US" sz="3200"/>
                <a:t> </a:t>
              </a:r>
            </a:p>
          </p:txBody>
        </p:sp>
        <p:sp>
          <p:nvSpPr>
            <p:cNvPr id="4105" name="TextBox 6"/>
            <p:cNvSpPr txBox="1">
              <a:spLocks noChangeArrowheads="1"/>
            </p:cNvSpPr>
            <p:nvPr/>
          </p:nvSpPr>
          <p:spPr bwMode="auto">
            <a:xfrm>
              <a:off x="1434" y="973"/>
              <a:ext cx="886"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6 x</a:t>
              </a:r>
              <a:r>
                <a:rPr lang="en-GB" altLang="en-US" sz="4000">
                  <a:latin typeface="Calibri" pitchFamily="34" charset="0"/>
                </a:rPr>
                <a:t>∑</a:t>
              </a:r>
              <a:r>
                <a:rPr lang="en-GB" altLang="en-US" sz="3200">
                  <a:latin typeface="Calibri" pitchFamily="34" charset="0"/>
                </a:rPr>
                <a:t>D</a:t>
              </a:r>
              <a:r>
                <a:rPr lang="en-GB" altLang="en-US" sz="3200" baseline="30000">
                  <a:latin typeface="Calibri" pitchFamily="34" charset="0"/>
                </a:rPr>
                <a:t>2</a:t>
              </a:r>
              <a:endParaRPr lang="en-GB" altLang="en-US" sz="3200"/>
            </a:p>
          </p:txBody>
        </p:sp>
        <p:cxnSp>
          <p:nvCxnSpPr>
            <p:cNvPr id="9" name="Straight Connector 8"/>
            <p:cNvCxnSpPr/>
            <p:nvPr/>
          </p:nvCxnSpPr>
          <p:spPr>
            <a:xfrm>
              <a:off x="1406" y="1455"/>
              <a:ext cx="73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107" name="TextBox 9"/>
            <p:cNvSpPr txBox="1">
              <a:spLocks noChangeArrowheads="1"/>
            </p:cNvSpPr>
            <p:nvPr/>
          </p:nvSpPr>
          <p:spPr bwMode="auto">
            <a:xfrm>
              <a:off x="1377" y="1455"/>
              <a:ext cx="94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N</a:t>
              </a:r>
              <a:r>
                <a:rPr lang="en-GB" altLang="en-US" sz="3200" baseline="30000"/>
                <a:t>3</a:t>
              </a:r>
              <a:r>
                <a:rPr lang="en-GB" altLang="en-US" sz="3200"/>
                <a:t> – N)</a:t>
              </a:r>
            </a:p>
          </p:txBody>
        </p:sp>
        <p:sp>
          <p:nvSpPr>
            <p:cNvPr id="4109" name="Text Box 13"/>
            <p:cNvSpPr txBox="1">
              <a:spLocks noChangeArrowheads="1"/>
            </p:cNvSpPr>
            <p:nvPr/>
          </p:nvSpPr>
          <p:spPr bwMode="auto">
            <a:xfrm>
              <a:off x="2256" y="1101"/>
              <a:ext cx="249"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GB" altLang="en-US" sz="6000"/>
                <a:t>]</a:t>
              </a:r>
            </a:p>
          </p:txBody>
        </p:sp>
      </p:grpSp>
    </p:spTree>
    <p:extLst>
      <p:ext uri="{BB962C8B-B14F-4D97-AF65-F5344CB8AC3E}">
        <p14:creationId xmlns:p14="http://schemas.microsoft.com/office/powerpoint/2010/main" val="2685202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dissolv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85763" y="549275"/>
            <a:ext cx="85058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H</a:t>
            </a:r>
            <a:r>
              <a:rPr lang="en-GB" altLang="en-US" baseline="-25000"/>
              <a:t>0 </a:t>
            </a:r>
            <a:r>
              <a:rPr lang="en-GB" altLang="en-US"/>
              <a:t>= there is no statistically significant correlation between 	Maths scores and Biology scores</a:t>
            </a:r>
          </a:p>
        </p:txBody>
      </p:sp>
      <p:sp>
        <p:nvSpPr>
          <p:cNvPr id="9" name="TextBox 8"/>
          <p:cNvSpPr txBox="1">
            <a:spLocks noChangeArrowheads="1"/>
          </p:cNvSpPr>
          <p:nvPr/>
        </p:nvSpPr>
        <p:spPr bwMode="auto">
          <a:xfrm>
            <a:off x="385763" y="1538288"/>
            <a:ext cx="85058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H</a:t>
            </a:r>
            <a:r>
              <a:rPr lang="en-GB" altLang="en-US" baseline="-25000"/>
              <a:t>A </a:t>
            </a:r>
            <a:r>
              <a:rPr lang="en-GB" altLang="en-US"/>
              <a:t>= there </a:t>
            </a:r>
            <a:r>
              <a:rPr lang="en-GB" altLang="en-US" i="1"/>
              <a:t>is</a:t>
            </a:r>
            <a:r>
              <a:rPr lang="en-GB" altLang="en-US"/>
              <a:t> a statistically significant correlation between 	Maths scores and Biology scores</a:t>
            </a:r>
          </a:p>
        </p:txBody>
      </p:sp>
      <p:sp>
        <p:nvSpPr>
          <p:cNvPr id="16" name="TextBox 15"/>
          <p:cNvSpPr txBox="1">
            <a:spLocks noChangeArrowheads="1"/>
          </p:cNvSpPr>
          <p:nvPr/>
        </p:nvSpPr>
        <p:spPr bwMode="auto">
          <a:xfrm>
            <a:off x="385763" y="4464050"/>
            <a:ext cx="66167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A negative value for </a:t>
            </a:r>
            <a:r>
              <a:rPr lang="en-GB" altLang="en-US" i="1"/>
              <a:t>r</a:t>
            </a:r>
            <a:r>
              <a:rPr lang="en-GB" altLang="en-US" i="1" baseline="-25000"/>
              <a:t>s</a:t>
            </a:r>
            <a:r>
              <a:rPr lang="en-GB" altLang="en-US"/>
              <a:t> implies a negative correlation</a:t>
            </a:r>
          </a:p>
        </p:txBody>
      </p:sp>
      <p:sp>
        <p:nvSpPr>
          <p:cNvPr id="17" name="TextBox 16"/>
          <p:cNvSpPr txBox="1">
            <a:spLocks noChangeArrowheads="1"/>
          </p:cNvSpPr>
          <p:nvPr/>
        </p:nvSpPr>
        <p:spPr bwMode="auto">
          <a:xfrm>
            <a:off x="431800" y="5678488"/>
            <a:ext cx="66167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A positive value for </a:t>
            </a:r>
            <a:r>
              <a:rPr lang="en-GB" altLang="en-US" i="1"/>
              <a:t>r</a:t>
            </a:r>
            <a:r>
              <a:rPr lang="en-GB" altLang="en-US" i="1" baseline="-25000"/>
              <a:t>s</a:t>
            </a:r>
            <a:r>
              <a:rPr lang="en-GB" altLang="en-US"/>
              <a:t> implies a positive correlation</a:t>
            </a:r>
          </a:p>
        </p:txBody>
      </p:sp>
      <p:sp>
        <p:nvSpPr>
          <p:cNvPr id="5129" name="Text Box 9"/>
          <p:cNvSpPr txBox="1">
            <a:spLocks noChangeArrowheads="1"/>
          </p:cNvSpPr>
          <p:nvPr/>
        </p:nvSpPr>
        <p:spPr bwMode="auto">
          <a:xfrm>
            <a:off x="431800" y="3203575"/>
            <a:ext cx="7289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GB" altLang="en-US"/>
              <a:t>If the value for </a:t>
            </a:r>
            <a:r>
              <a:rPr lang="en-GB" altLang="en-US" i="1"/>
              <a:t>r</a:t>
            </a:r>
            <a:r>
              <a:rPr lang="en-GB" altLang="en-US" i="1" baseline="-25000"/>
              <a:t>s</a:t>
            </a:r>
            <a:r>
              <a:rPr lang="en-GB" altLang="en-US" baseline="-25000"/>
              <a:t> </a:t>
            </a:r>
            <a:r>
              <a:rPr lang="en-GB" altLang="en-US"/>
              <a:t>exceeds the critical value, then you </a:t>
            </a:r>
            <a:br>
              <a:rPr lang="en-GB" altLang="en-US"/>
            </a:br>
            <a:r>
              <a:rPr lang="en-GB" altLang="en-US"/>
              <a:t>can reject the null hypothesis </a:t>
            </a:r>
          </a:p>
        </p:txBody>
      </p:sp>
      <p:grpSp>
        <p:nvGrpSpPr>
          <p:cNvPr id="5130" name="Group 10"/>
          <p:cNvGrpSpPr>
            <a:grpSpLocks/>
          </p:cNvGrpSpPr>
          <p:nvPr/>
        </p:nvGrpSpPr>
        <p:grpSpPr bwMode="auto">
          <a:xfrm>
            <a:off x="6777038" y="4419600"/>
            <a:ext cx="989012" cy="855663"/>
            <a:chOff x="2937" y="2982"/>
            <a:chExt cx="908" cy="964"/>
          </a:xfrm>
        </p:grpSpPr>
        <p:sp>
          <p:nvSpPr>
            <p:cNvPr id="5131" name="Line 11"/>
            <p:cNvSpPr>
              <a:spLocks noChangeShapeType="1"/>
            </p:cNvSpPr>
            <p:nvPr/>
          </p:nvSpPr>
          <p:spPr bwMode="auto">
            <a:xfrm flipV="1">
              <a:off x="2937"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32" name="Line 12"/>
            <p:cNvSpPr>
              <a:spLocks noChangeShapeType="1"/>
            </p:cNvSpPr>
            <p:nvPr/>
          </p:nvSpPr>
          <p:spPr bwMode="auto">
            <a:xfrm>
              <a:off x="2937"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33" name="Line 13"/>
            <p:cNvSpPr>
              <a:spLocks noChangeShapeType="1"/>
            </p:cNvSpPr>
            <p:nvPr/>
          </p:nvSpPr>
          <p:spPr bwMode="auto">
            <a:xfrm>
              <a:off x="3078" y="3209"/>
              <a:ext cx="539" cy="53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134" name="Group 14"/>
          <p:cNvGrpSpPr>
            <a:grpSpLocks/>
          </p:cNvGrpSpPr>
          <p:nvPr/>
        </p:nvGrpSpPr>
        <p:grpSpPr bwMode="auto">
          <a:xfrm>
            <a:off x="6821488" y="5589588"/>
            <a:ext cx="811212" cy="765175"/>
            <a:chOff x="725" y="2982"/>
            <a:chExt cx="908" cy="964"/>
          </a:xfrm>
        </p:grpSpPr>
        <p:sp>
          <p:nvSpPr>
            <p:cNvPr id="5135" name="Line 15"/>
            <p:cNvSpPr>
              <a:spLocks noChangeShapeType="1"/>
            </p:cNvSpPr>
            <p:nvPr/>
          </p:nvSpPr>
          <p:spPr bwMode="auto">
            <a:xfrm flipV="1">
              <a:off x="725"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36" name="Line 16"/>
            <p:cNvSpPr>
              <a:spLocks noChangeShapeType="1"/>
            </p:cNvSpPr>
            <p:nvPr/>
          </p:nvSpPr>
          <p:spPr bwMode="auto">
            <a:xfrm>
              <a:off x="725"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37" name="Line 17"/>
            <p:cNvSpPr>
              <a:spLocks noChangeShapeType="1"/>
            </p:cNvSpPr>
            <p:nvPr/>
          </p:nvSpPr>
          <p:spPr bwMode="auto">
            <a:xfrm flipV="1">
              <a:off x="810" y="3237"/>
              <a:ext cx="653" cy="59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28895068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129"/>
                                        </p:tgtEl>
                                        <p:attrNameLst>
                                          <p:attrName>style.visibility</p:attrName>
                                        </p:attrNameLst>
                                      </p:cBhvr>
                                      <p:to>
                                        <p:strVal val="visible"/>
                                      </p:to>
                                    </p:set>
                                    <p:animEffect transition="in" filter="blinds(horizontal)">
                                      <p:cBhvr>
                                        <p:cTn id="17" dur="500"/>
                                        <p:tgtEl>
                                          <p:spTgt spid="512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dissolve">
                                      <p:cBhvr>
                                        <p:cTn id="22" dur="500"/>
                                        <p:tgtEl>
                                          <p:spTgt spid="16"/>
                                        </p:tgtEl>
                                      </p:cBhvr>
                                    </p:animEffect>
                                  </p:childTnLst>
                                </p:cTn>
                              </p:par>
                              <p:par>
                                <p:cTn id="23" presetID="3" presetClass="entr" presetSubtype="10" fill="hold" nodeType="withEffect">
                                  <p:stCondLst>
                                    <p:cond delay="0"/>
                                  </p:stCondLst>
                                  <p:childTnLst>
                                    <p:set>
                                      <p:cBhvr>
                                        <p:cTn id="24" dur="1" fill="hold">
                                          <p:stCondLst>
                                            <p:cond delay="0"/>
                                          </p:stCondLst>
                                        </p:cTn>
                                        <p:tgtEl>
                                          <p:spTgt spid="5130"/>
                                        </p:tgtEl>
                                        <p:attrNameLst>
                                          <p:attrName>style.visibility</p:attrName>
                                        </p:attrNameLst>
                                      </p:cBhvr>
                                      <p:to>
                                        <p:strVal val="visible"/>
                                      </p:to>
                                    </p:set>
                                    <p:animEffect transition="in" filter="blinds(horizontal)">
                                      <p:cBhvr>
                                        <p:cTn id="25" dur="500"/>
                                        <p:tgtEl>
                                          <p:spTgt spid="513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dissolve">
                                      <p:cBhvr>
                                        <p:cTn id="30" dur="500"/>
                                        <p:tgtEl>
                                          <p:spTgt spid="17"/>
                                        </p:tgtEl>
                                      </p:cBhvr>
                                    </p:animEffect>
                                  </p:childTnLst>
                                </p:cTn>
                              </p:par>
                              <p:par>
                                <p:cTn id="31" presetID="3" presetClass="entr" presetSubtype="10" fill="hold" nodeType="withEffect">
                                  <p:stCondLst>
                                    <p:cond delay="0"/>
                                  </p:stCondLst>
                                  <p:childTnLst>
                                    <p:set>
                                      <p:cBhvr>
                                        <p:cTn id="32" dur="1" fill="hold">
                                          <p:stCondLst>
                                            <p:cond delay="0"/>
                                          </p:stCondLst>
                                        </p:cTn>
                                        <p:tgtEl>
                                          <p:spTgt spid="5134"/>
                                        </p:tgtEl>
                                        <p:attrNameLst>
                                          <p:attrName>style.visibility</p:attrName>
                                        </p:attrNameLst>
                                      </p:cBhvr>
                                      <p:to>
                                        <p:strVal val="visible"/>
                                      </p:to>
                                    </p:set>
                                    <p:animEffect transition="in" filter="blinds(horizontal)">
                                      <p:cBhvr>
                                        <p:cTn id="33" dur="500"/>
                                        <p:tgtEl>
                                          <p:spTgt spid="5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6" grpId="0"/>
      <p:bldP spid="17" grpId="0"/>
      <p:bldP spid="5129"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385763" y="222250"/>
            <a:ext cx="42402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1: Rank each set of data</a:t>
            </a:r>
          </a:p>
        </p:txBody>
      </p:sp>
      <p:graphicFrame>
        <p:nvGraphicFramePr>
          <p:cNvPr id="5" name="Table 4"/>
          <p:cNvGraphicFramePr>
            <a:graphicFrameLocks noGrp="1"/>
          </p:cNvGraphicFramePr>
          <p:nvPr/>
        </p:nvGraphicFramePr>
        <p:xfrm>
          <a:off x="611188" y="819150"/>
          <a:ext cx="6345237" cy="4572000"/>
        </p:xfrm>
        <a:graphic>
          <a:graphicData uri="http://schemas.openxmlformats.org/drawingml/2006/table">
            <a:tbl>
              <a:tblPr/>
              <a:tblGrid>
                <a:gridCol w="1882775"/>
                <a:gridCol w="1152525"/>
                <a:gridCol w="1014412"/>
                <a:gridCol w="1260475"/>
                <a:gridCol w="1035050"/>
              </a:tblGrid>
              <a:tr h="6207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Student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Maths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Maths 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Biology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Biology 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Alex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Bernard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Charlotte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Demi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Eustace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Ferdinand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63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Gemma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Hector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98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Ivor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Jasmine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TextBox 5"/>
          <p:cNvSpPr txBox="1">
            <a:spLocks noChangeArrowheads="1"/>
          </p:cNvSpPr>
          <p:nvPr/>
        </p:nvSpPr>
        <p:spPr bwMode="auto">
          <a:xfrm>
            <a:off x="3986213" y="1719263"/>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3</a:t>
            </a:r>
          </a:p>
        </p:txBody>
      </p:sp>
      <p:sp>
        <p:nvSpPr>
          <p:cNvPr id="7" name="TextBox 6"/>
          <p:cNvSpPr txBox="1">
            <a:spLocks noChangeArrowheads="1"/>
          </p:cNvSpPr>
          <p:nvPr/>
        </p:nvSpPr>
        <p:spPr bwMode="auto">
          <a:xfrm>
            <a:off x="3986213" y="2114550"/>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1</a:t>
            </a:r>
          </a:p>
        </p:txBody>
      </p:sp>
      <p:sp>
        <p:nvSpPr>
          <p:cNvPr id="8" name="TextBox 7"/>
          <p:cNvSpPr txBox="1">
            <a:spLocks noChangeArrowheads="1"/>
          </p:cNvSpPr>
          <p:nvPr/>
        </p:nvSpPr>
        <p:spPr bwMode="auto">
          <a:xfrm>
            <a:off x="3986213" y="2474913"/>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7</a:t>
            </a:r>
          </a:p>
        </p:txBody>
      </p:sp>
      <p:sp>
        <p:nvSpPr>
          <p:cNvPr id="9" name="TextBox 8"/>
          <p:cNvSpPr txBox="1">
            <a:spLocks noChangeArrowheads="1"/>
          </p:cNvSpPr>
          <p:nvPr/>
        </p:nvSpPr>
        <p:spPr bwMode="auto">
          <a:xfrm>
            <a:off x="3986213" y="2843213"/>
            <a:ext cx="314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8</a:t>
            </a:r>
          </a:p>
        </p:txBody>
      </p:sp>
      <p:sp>
        <p:nvSpPr>
          <p:cNvPr id="10" name="TextBox 9"/>
          <p:cNvSpPr txBox="1">
            <a:spLocks noChangeArrowheads="1"/>
          </p:cNvSpPr>
          <p:nvPr/>
        </p:nvSpPr>
        <p:spPr bwMode="auto">
          <a:xfrm>
            <a:off x="3986213" y="3203575"/>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2</a:t>
            </a:r>
          </a:p>
        </p:txBody>
      </p:sp>
      <p:sp>
        <p:nvSpPr>
          <p:cNvPr id="11" name="TextBox 10"/>
          <p:cNvSpPr txBox="1">
            <a:spLocks noChangeArrowheads="1"/>
          </p:cNvSpPr>
          <p:nvPr/>
        </p:nvSpPr>
        <p:spPr bwMode="auto">
          <a:xfrm>
            <a:off x="3986213" y="3600450"/>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5</a:t>
            </a:r>
          </a:p>
        </p:txBody>
      </p:sp>
      <p:sp>
        <p:nvSpPr>
          <p:cNvPr id="12" name="TextBox 11"/>
          <p:cNvSpPr txBox="1">
            <a:spLocks noChangeArrowheads="1"/>
          </p:cNvSpPr>
          <p:nvPr/>
        </p:nvSpPr>
        <p:spPr bwMode="auto">
          <a:xfrm>
            <a:off x="3986213" y="3924300"/>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9</a:t>
            </a:r>
          </a:p>
        </p:txBody>
      </p:sp>
      <p:sp>
        <p:nvSpPr>
          <p:cNvPr id="13" name="TextBox 12"/>
          <p:cNvSpPr txBox="1">
            <a:spLocks noChangeArrowheads="1"/>
          </p:cNvSpPr>
          <p:nvPr/>
        </p:nvSpPr>
        <p:spPr bwMode="auto">
          <a:xfrm>
            <a:off x="3941763" y="4319588"/>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10</a:t>
            </a:r>
          </a:p>
        </p:txBody>
      </p:sp>
      <p:sp>
        <p:nvSpPr>
          <p:cNvPr id="14" name="TextBox 13"/>
          <p:cNvSpPr txBox="1">
            <a:spLocks noChangeArrowheads="1"/>
          </p:cNvSpPr>
          <p:nvPr/>
        </p:nvSpPr>
        <p:spPr bwMode="auto">
          <a:xfrm>
            <a:off x="3986213" y="4679950"/>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4</a:t>
            </a:r>
          </a:p>
        </p:txBody>
      </p:sp>
      <p:sp>
        <p:nvSpPr>
          <p:cNvPr id="15" name="TextBox 14"/>
          <p:cNvSpPr txBox="1">
            <a:spLocks noChangeArrowheads="1"/>
          </p:cNvSpPr>
          <p:nvPr/>
        </p:nvSpPr>
        <p:spPr bwMode="auto">
          <a:xfrm>
            <a:off x="3986213" y="5049838"/>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6</a:t>
            </a:r>
          </a:p>
        </p:txBody>
      </p:sp>
      <p:sp>
        <p:nvSpPr>
          <p:cNvPr id="16" name="Oval 15"/>
          <p:cNvSpPr/>
          <p:nvPr/>
        </p:nvSpPr>
        <p:spPr>
          <a:xfrm>
            <a:off x="4918075" y="3535363"/>
            <a:ext cx="719138" cy="4048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7" name="Oval 16"/>
          <p:cNvSpPr/>
          <p:nvPr/>
        </p:nvSpPr>
        <p:spPr>
          <a:xfrm>
            <a:off x="4932363" y="2822575"/>
            <a:ext cx="719137" cy="4048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8" name="TextBox 17"/>
          <p:cNvSpPr txBox="1">
            <a:spLocks noChangeArrowheads="1"/>
          </p:cNvSpPr>
          <p:nvPr/>
        </p:nvSpPr>
        <p:spPr bwMode="auto">
          <a:xfrm>
            <a:off x="4678363" y="203200"/>
            <a:ext cx="26828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(lowest to highest)</a:t>
            </a:r>
          </a:p>
        </p:txBody>
      </p:sp>
      <p:sp>
        <p:nvSpPr>
          <p:cNvPr id="19" name="TextBox 18"/>
          <p:cNvSpPr txBox="1">
            <a:spLocks noChangeArrowheads="1"/>
          </p:cNvSpPr>
          <p:nvPr/>
        </p:nvSpPr>
        <p:spPr bwMode="auto">
          <a:xfrm>
            <a:off x="522288" y="5678488"/>
            <a:ext cx="77263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Where two or more scores are tied each is assigned an </a:t>
            </a:r>
            <a:br>
              <a:rPr lang="en-GB" altLang="en-US"/>
            </a:br>
            <a:r>
              <a:rPr lang="en-GB" altLang="en-US"/>
              <a:t>average rank</a:t>
            </a:r>
          </a:p>
        </p:txBody>
      </p:sp>
      <p:sp>
        <p:nvSpPr>
          <p:cNvPr id="20" name="TextBox 19"/>
          <p:cNvSpPr txBox="1">
            <a:spLocks noChangeArrowheads="1"/>
          </p:cNvSpPr>
          <p:nvPr/>
        </p:nvSpPr>
        <p:spPr bwMode="auto">
          <a:xfrm>
            <a:off x="6335713" y="1719263"/>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7</a:t>
            </a:r>
          </a:p>
        </p:txBody>
      </p:sp>
      <p:sp>
        <p:nvSpPr>
          <p:cNvPr id="21" name="TextBox 20"/>
          <p:cNvSpPr txBox="1">
            <a:spLocks noChangeArrowheads="1"/>
          </p:cNvSpPr>
          <p:nvPr/>
        </p:nvSpPr>
        <p:spPr bwMode="auto">
          <a:xfrm>
            <a:off x="6335713" y="2114550"/>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1</a:t>
            </a:r>
          </a:p>
        </p:txBody>
      </p:sp>
      <p:sp>
        <p:nvSpPr>
          <p:cNvPr id="22" name="TextBox 21"/>
          <p:cNvSpPr txBox="1">
            <a:spLocks noChangeArrowheads="1"/>
          </p:cNvSpPr>
          <p:nvPr/>
        </p:nvSpPr>
        <p:spPr bwMode="auto">
          <a:xfrm>
            <a:off x="6335713" y="2474913"/>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2</a:t>
            </a:r>
          </a:p>
        </p:txBody>
      </p:sp>
      <p:sp>
        <p:nvSpPr>
          <p:cNvPr id="23" name="TextBox 22"/>
          <p:cNvSpPr txBox="1">
            <a:spLocks noChangeArrowheads="1"/>
          </p:cNvSpPr>
          <p:nvPr/>
        </p:nvSpPr>
        <p:spPr bwMode="auto">
          <a:xfrm>
            <a:off x="6335713" y="2843213"/>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8</a:t>
            </a:r>
          </a:p>
        </p:txBody>
      </p:sp>
      <p:sp>
        <p:nvSpPr>
          <p:cNvPr id="24" name="TextBox 23"/>
          <p:cNvSpPr txBox="1">
            <a:spLocks noChangeArrowheads="1"/>
          </p:cNvSpPr>
          <p:nvPr/>
        </p:nvSpPr>
        <p:spPr bwMode="auto">
          <a:xfrm>
            <a:off x="6335713" y="3203575"/>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3</a:t>
            </a:r>
          </a:p>
        </p:txBody>
      </p:sp>
      <p:sp>
        <p:nvSpPr>
          <p:cNvPr id="25" name="TextBox 24"/>
          <p:cNvSpPr txBox="1">
            <a:spLocks noChangeArrowheads="1"/>
          </p:cNvSpPr>
          <p:nvPr/>
        </p:nvSpPr>
        <p:spPr bwMode="auto">
          <a:xfrm>
            <a:off x="6335713" y="3600450"/>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9</a:t>
            </a:r>
          </a:p>
        </p:txBody>
      </p:sp>
      <p:sp>
        <p:nvSpPr>
          <p:cNvPr id="26" name="TextBox 25"/>
          <p:cNvSpPr txBox="1">
            <a:spLocks noChangeArrowheads="1"/>
          </p:cNvSpPr>
          <p:nvPr/>
        </p:nvSpPr>
        <p:spPr bwMode="auto">
          <a:xfrm>
            <a:off x="6335713" y="3924300"/>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6</a:t>
            </a:r>
          </a:p>
        </p:txBody>
      </p:sp>
      <p:sp>
        <p:nvSpPr>
          <p:cNvPr id="27" name="TextBox 26"/>
          <p:cNvSpPr txBox="1">
            <a:spLocks noChangeArrowheads="1"/>
          </p:cNvSpPr>
          <p:nvPr/>
        </p:nvSpPr>
        <p:spPr bwMode="auto">
          <a:xfrm>
            <a:off x="6291263" y="4319588"/>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10</a:t>
            </a:r>
          </a:p>
        </p:txBody>
      </p:sp>
      <p:sp>
        <p:nvSpPr>
          <p:cNvPr id="28" name="TextBox 27"/>
          <p:cNvSpPr txBox="1">
            <a:spLocks noChangeArrowheads="1"/>
          </p:cNvSpPr>
          <p:nvPr/>
        </p:nvSpPr>
        <p:spPr bwMode="auto">
          <a:xfrm>
            <a:off x="6335713" y="4679950"/>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5</a:t>
            </a:r>
          </a:p>
        </p:txBody>
      </p:sp>
      <p:sp>
        <p:nvSpPr>
          <p:cNvPr id="29" name="TextBox 28"/>
          <p:cNvSpPr txBox="1">
            <a:spLocks noChangeArrowheads="1"/>
          </p:cNvSpPr>
          <p:nvPr/>
        </p:nvSpPr>
        <p:spPr bwMode="auto">
          <a:xfrm>
            <a:off x="6335713" y="5049838"/>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4</a:t>
            </a:r>
          </a:p>
        </p:txBody>
      </p:sp>
      <p:sp>
        <p:nvSpPr>
          <p:cNvPr id="30" name="TextBox 29"/>
          <p:cNvSpPr txBox="1">
            <a:spLocks noChangeArrowheads="1"/>
          </p:cNvSpPr>
          <p:nvPr/>
        </p:nvSpPr>
        <p:spPr bwMode="auto">
          <a:xfrm>
            <a:off x="6253163" y="2843213"/>
            <a:ext cx="5048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8.5</a:t>
            </a:r>
          </a:p>
        </p:txBody>
      </p:sp>
      <p:sp>
        <p:nvSpPr>
          <p:cNvPr id="31" name="TextBox 30"/>
          <p:cNvSpPr txBox="1">
            <a:spLocks noChangeArrowheads="1"/>
          </p:cNvSpPr>
          <p:nvPr/>
        </p:nvSpPr>
        <p:spPr bwMode="auto">
          <a:xfrm>
            <a:off x="6253163" y="3600450"/>
            <a:ext cx="50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8.5</a:t>
            </a:r>
          </a:p>
        </p:txBody>
      </p:sp>
    </p:spTree>
    <p:extLst>
      <p:ext uri="{BB962C8B-B14F-4D97-AF65-F5344CB8AC3E}">
        <p14:creationId xmlns:p14="http://schemas.microsoft.com/office/powerpoint/2010/main" val="24231177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dissolve">
                                      <p:cBhvr>
                                        <p:cTn id="20" dur="500"/>
                                        <p:tgtEl>
                                          <p:spTgt spid="7"/>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ssolve">
                                      <p:cBhvr>
                                        <p:cTn id="23" dur="500"/>
                                        <p:tgtEl>
                                          <p:spTgt spid="8"/>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500"/>
                                        <p:tgtEl>
                                          <p:spTgt spid="9"/>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dissolve">
                                      <p:cBhvr>
                                        <p:cTn id="29" dur="500"/>
                                        <p:tgtEl>
                                          <p:spTgt spid="10"/>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ssolve">
                                      <p:cBhvr>
                                        <p:cTn id="32" dur="500"/>
                                        <p:tgtEl>
                                          <p:spTgt spid="11"/>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dissolve">
                                      <p:cBhvr>
                                        <p:cTn id="35" dur="500"/>
                                        <p:tgtEl>
                                          <p:spTgt spid="12"/>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dissolve">
                                      <p:cBhvr>
                                        <p:cTn id="38" dur="500"/>
                                        <p:tgtEl>
                                          <p:spTgt spid="13"/>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dissolve">
                                      <p:cBhvr>
                                        <p:cTn id="41" dur="500"/>
                                        <p:tgtEl>
                                          <p:spTgt spid="14"/>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dissolve">
                                      <p:cBhvr>
                                        <p:cTn id="44" dur="500"/>
                                        <p:tgtEl>
                                          <p:spTgt spid="15"/>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dissolve">
                                      <p:cBhvr>
                                        <p:cTn id="49" dur="500"/>
                                        <p:tgtEl>
                                          <p:spTgt spid="17"/>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dissolve">
                                      <p:cBhvr>
                                        <p:cTn id="52" dur="500"/>
                                        <p:tgtEl>
                                          <p:spTgt spid="16"/>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dissolve">
                                      <p:cBhvr>
                                        <p:cTn id="55" dur="500"/>
                                        <p:tgtEl>
                                          <p:spTgt spid="1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dissolve">
                                      <p:cBhvr>
                                        <p:cTn id="63" dur="500"/>
                                        <p:tgtEl>
                                          <p:spTgt spid="22"/>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dissolve">
                                      <p:cBhvr>
                                        <p:cTn id="66" dur="500"/>
                                        <p:tgtEl>
                                          <p:spTgt spid="24"/>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dissolve">
                                      <p:cBhvr>
                                        <p:cTn id="69" dur="500"/>
                                        <p:tgtEl>
                                          <p:spTgt spid="29"/>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dissolve">
                                      <p:cBhvr>
                                        <p:cTn id="72" dur="500"/>
                                        <p:tgtEl>
                                          <p:spTgt spid="28"/>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dissolve">
                                      <p:cBhvr>
                                        <p:cTn id="75" dur="500"/>
                                        <p:tgtEl>
                                          <p:spTgt spid="26"/>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dissolve">
                                      <p:cBhvr>
                                        <p:cTn id="78" dur="500"/>
                                        <p:tgtEl>
                                          <p:spTgt spid="20"/>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9" presetClass="entr" presetSubtype="0" fill="hold" grpId="0" nodeType="click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dissolve">
                                      <p:cBhvr>
                                        <p:cTn id="83" dur="500"/>
                                        <p:tgtEl>
                                          <p:spTgt spid="23"/>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dissolve">
                                      <p:cBhvr>
                                        <p:cTn id="86" dur="500"/>
                                        <p:tgtEl>
                                          <p:spTgt spid="25"/>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9" presetClass="entr" presetSubtype="0" fill="hold" grpId="0" nodeType="click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dissolve">
                                      <p:cBhvr>
                                        <p:cTn id="91" dur="500"/>
                                        <p:tgtEl>
                                          <p:spTgt spid="30"/>
                                        </p:tgtEl>
                                      </p:cBhvr>
                                    </p:animEffect>
                                  </p:childTnLst>
                                </p:cTn>
                              </p:par>
                              <p:par>
                                <p:cTn id="92" presetID="9"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dissolve">
                                      <p:cBhvr>
                                        <p:cTn id="94" dur="500"/>
                                        <p:tgtEl>
                                          <p:spTgt spid="31"/>
                                        </p:tgtEl>
                                      </p:cBhvr>
                                    </p:animEffect>
                                  </p:childTnLst>
                                </p:cTn>
                              </p:par>
                              <p:par>
                                <p:cTn id="95" presetID="9" presetClass="exit" presetSubtype="0" fill="hold" grpId="1" nodeType="withEffect">
                                  <p:stCondLst>
                                    <p:cond delay="0"/>
                                  </p:stCondLst>
                                  <p:childTnLst>
                                    <p:animEffect transition="out" filter="dissolve">
                                      <p:cBhvr>
                                        <p:cTn id="96" dur="500"/>
                                        <p:tgtEl>
                                          <p:spTgt spid="23"/>
                                        </p:tgtEl>
                                      </p:cBhvr>
                                    </p:animEffect>
                                    <p:set>
                                      <p:cBhvr>
                                        <p:cTn id="97" dur="1" fill="hold">
                                          <p:stCondLst>
                                            <p:cond delay="499"/>
                                          </p:stCondLst>
                                        </p:cTn>
                                        <p:tgtEl>
                                          <p:spTgt spid="23"/>
                                        </p:tgtEl>
                                        <p:attrNameLst>
                                          <p:attrName>style.visibility</p:attrName>
                                        </p:attrNameLst>
                                      </p:cBhvr>
                                      <p:to>
                                        <p:strVal val="hidden"/>
                                      </p:to>
                                    </p:set>
                                  </p:childTnLst>
                                </p:cTn>
                              </p:par>
                              <p:par>
                                <p:cTn id="98" presetID="9" presetClass="exit" presetSubtype="0" fill="hold" grpId="1" nodeType="withEffect">
                                  <p:stCondLst>
                                    <p:cond delay="0"/>
                                  </p:stCondLst>
                                  <p:childTnLst>
                                    <p:animEffect transition="out" filter="dissolve">
                                      <p:cBhvr>
                                        <p:cTn id="99" dur="500"/>
                                        <p:tgtEl>
                                          <p:spTgt spid="25"/>
                                        </p:tgtEl>
                                      </p:cBhvr>
                                    </p:animEffect>
                                    <p:set>
                                      <p:cBhvr>
                                        <p:cTn id="100" dur="1" fill="hold">
                                          <p:stCondLst>
                                            <p:cond delay="499"/>
                                          </p:stCondLst>
                                        </p:cTn>
                                        <p:tgtEl>
                                          <p:spTgt spid="25"/>
                                        </p:tgtEl>
                                        <p:attrNameLst>
                                          <p:attrName>style.visibility</p:attrName>
                                        </p:attrNameLst>
                                      </p:cBhvr>
                                      <p:to>
                                        <p:strVal val="hidden"/>
                                      </p:to>
                                    </p:se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9" presetClass="entr" presetSubtype="0" fill="hold" grpId="0" nodeType="click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dissolve">
                                      <p:cBhvr>
                                        <p:cTn id="10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animBg="1"/>
      <p:bldP spid="17" grpId="0" animBg="1"/>
      <p:bldP spid="18" grpId="0"/>
      <p:bldP spid="19" grpId="0"/>
      <p:bldP spid="20" grpId="0"/>
      <p:bldP spid="21" grpId="0"/>
      <p:bldP spid="22" grpId="0"/>
      <p:bldP spid="23" grpId="0"/>
      <p:bldP spid="23" grpId="1"/>
      <p:bldP spid="24" grpId="0"/>
      <p:bldP spid="25" grpId="0"/>
      <p:bldP spid="25" grpId="1"/>
      <p:bldP spid="26" grpId="0"/>
      <p:bldP spid="27" grpId="0"/>
      <p:bldP spid="28" grpId="0"/>
      <p:bldP spid="29" grpId="0"/>
      <p:bldP spid="30" grpId="0"/>
      <p:bldP spid="31"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00" name="Group 132"/>
          <p:cNvGraphicFramePr>
            <a:graphicFrameLocks noGrp="1"/>
          </p:cNvGraphicFramePr>
          <p:nvPr/>
        </p:nvGraphicFramePr>
        <p:xfrm>
          <a:off x="522288" y="728663"/>
          <a:ext cx="8235950" cy="4937760"/>
        </p:xfrm>
        <a:graphic>
          <a:graphicData uri="http://schemas.openxmlformats.org/drawingml/2006/table">
            <a:tbl>
              <a:tblPr/>
              <a:tblGrid>
                <a:gridCol w="1574800"/>
                <a:gridCol w="1304925"/>
                <a:gridCol w="1216025"/>
                <a:gridCol w="1214437"/>
                <a:gridCol w="1081088"/>
                <a:gridCol w="944562"/>
                <a:gridCol w="900113"/>
              </a:tblGrid>
              <a:tr h="6207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Student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Maths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Maths 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Biology exam score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Biology 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D</a:t>
                      </a:r>
                      <a:r>
                        <a:rPr kumimoji="0" lang="en-GB" altLang="en-US" sz="1800" b="1" i="0" u="none" strike="noStrike" cap="none" normalizeH="0" baseline="30000" smtClean="0">
                          <a:ln>
                            <a:noFill/>
                          </a:ln>
                          <a:solidFill>
                            <a:schemeClr val="tx1"/>
                          </a:solidFill>
                          <a:effectLst/>
                          <a:latin typeface="Arial" charset="0"/>
                          <a:cs typeface="Arial" charset="0"/>
                        </a:rPr>
                        <a:t>2</a:t>
                      </a: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Alex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Bernard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Charlotte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Demi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Eustace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Ferdinand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63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8.5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Gemma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Hector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98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10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10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Ivor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82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Jasmine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59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82563">
                <a:tc gridSpan="5">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a:noFill/>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accent2"/>
                          </a:solidFill>
                          <a:effectLst/>
                          <a:latin typeface="Calibri" pitchFamily="34" charset="0"/>
                          <a:cs typeface="Arial" charset="0"/>
                        </a:rPr>
                        <a:t>∑D</a:t>
                      </a:r>
                      <a:r>
                        <a:rPr kumimoji="0" lang="en-GB" altLang="en-US" sz="1800" b="0" i="0" u="none" strike="noStrike" cap="none" normalizeH="0" baseline="30000" smtClean="0">
                          <a:ln>
                            <a:noFill/>
                          </a:ln>
                          <a:solidFill>
                            <a:schemeClr val="accent2"/>
                          </a:solidFill>
                          <a:effectLst/>
                          <a:latin typeface="Arial" charset="0"/>
                          <a:cs typeface="Arial" charset="0"/>
                        </a:rPr>
                        <a:t>2 </a:t>
                      </a:r>
                      <a:r>
                        <a:rPr kumimoji="0" lang="en-GB" altLang="en-US" sz="1800" b="0" i="0" u="none" strike="noStrike" cap="none" normalizeH="0" baseline="0" smtClean="0">
                          <a:ln>
                            <a:noFill/>
                          </a:ln>
                          <a:solidFill>
                            <a:schemeClr val="accent2"/>
                          </a:solidFill>
                          <a:effectLst/>
                          <a:latin typeface="Arial" charset="0"/>
                          <a:cs typeface="Arial" charset="0"/>
                        </a:rPr>
                        <a: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r>
            </a:tbl>
          </a:graphicData>
        </a:graphic>
      </p:graphicFrame>
      <p:sp>
        <p:nvSpPr>
          <p:cNvPr id="7272" name="TextBox 4"/>
          <p:cNvSpPr txBox="1">
            <a:spLocks noChangeArrowheads="1"/>
          </p:cNvSpPr>
          <p:nvPr/>
        </p:nvSpPr>
        <p:spPr bwMode="auto">
          <a:xfrm>
            <a:off x="528638" y="109538"/>
            <a:ext cx="57324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2: Work out the differences in ranks</a:t>
            </a:r>
          </a:p>
        </p:txBody>
      </p:sp>
      <p:sp>
        <p:nvSpPr>
          <p:cNvPr id="6" name="TextBox 5"/>
          <p:cNvSpPr txBox="1">
            <a:spLocks noChangeArrowheads="1"/>
          </p:cNvSpPr>
          <p:nvPr/>
        </p:nvSpPr>
        <p:spPr bwMode="auto">
          <a:xfrm>
            <a:off x="6164263" y="98425"/>
            <a:ext cx="25479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(maths – biology)</a:t>
            </a:r>
          </a:p>
        </p:txBody>
      </p:sp>
      <p:sp>
        <p:nvSpPr>
          <p:cNvPr id="8" name="TextBox 7"/>
          <p:cNvSpPr txBox="1">
            <a:spLocks noChangeArrowheads="1"/>
          </p:cNvSpPr>
          <p:nvPr/>
        </p:nvSpPr>
        <p:spPr bwMode="auto">
          <a:xfrm>
            <a:off x="7150100" y="1655763"/>
            <a:ext cx="454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- 4</a:t>
            </a:r>
          </a:p>
        </p:txBody>
      </p:sp>
      <p:sp>
        <p:nvSpPr>
          <p:cNvPr id="9" name="TextBox 8"/>
          <p:cNvSpPr txBox="1">
            <a:spLocks noChangeArrowheads="1"/>
          </p:cNvSpPr>
          <p:nvPr/>
        </p:nvSpPr>
        <p:spPr bwMode="auto">
          <a:xfrm>
            <a:off x="7273925" y="2030413"/>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0</a:t>
            </a:r>
          </a:p>
        </p:txBody>
      </p:sp>
      <p:sp>
        <p:nvSpPr>
          <p:cNvPr id="10" name="TextBox 9"/>
          <p:cNvSpPr txBox="1">
            <a:spLocks noChangeArrowheads="1"/>
          </p:cNvSpPr>
          <p:nvPr/>
        </p:nvSpPr>
        <p:spPr bwMode="auto">
          <a:xfrm>
            <a:off x="7258050" y="2395538"/>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5</a:t>
            </a:r>
          </a:p>
        </p:txBody>
      </p:sp>
      <p:sp>
        <p:nvSpPr>
          <p:cNvPr id="11" name="TextBox 10"/>
          <p:cNvSpPr txBox="1">
            <a:spLocks noChangeArrowheads="1"/>
          </p:cNvSpPr>
          <p:nvPr/>
        </p:nvSpPr>
        <p:spPr bwMode="auto">
          <a:xfrm>
            <a:off x="7121525" y="2771775"/>
            <a:ext cx="646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- 0.5</a:t>
            </a:r>
          </a:p>
        </p:txBody>
      </p:sp>
      <p:sp>
        <p:nvSpPr>
          <p:cNvPr id="12" name="TextBox 11"/>
          <p:cNvSpPr txBox="1">
            <a:spLocks noChangeArrowheads="1"/>
          </p:cNvSpPr>
          <p:nvPr/>
        </p:nvSpPr>
        <p:spPr bwMode="auto">
          <a:xfrm>
            <a:off x="7224713" y="3100388"/>
            <a:ext cx="454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- 1</a:t>
            </a:r>
          </a:p>
        </p:txBody>
      </p:sp>
      <p:sp>
        <p:nvSpPr>
          <p:cNvPr id="13" name="TextBox 12"/>
          <p:cNvSpPr txBox="1">
            <a:spLocks noChangeArrowheads="1"/>
          </p:cNvSpPr>
          <p:nvPr/>
        </p:nvSpPr>
        <p:spPr bwMode="auto">
          <a:xfrm>
            <a:off x="7085013" y="3490913"/>
            <a:ext cx="6461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- 3.5</a:t>
            </a:r>
          </a:p>
        </p:txBody>
      </p:sp>
      <p:sp>
        <p:nvSpPr>
          <p:cNvPr id="14" name="TextBox 13"/>
          <p:cNvSpPr txBox="1">
            <a:spLocks noChangeArrowheads="1"/>
          </p:cNvSpPr>
          <p:nvPr/>
        </p:nvSpPr>
        <p:spPr bwMode="auto">
          <a:xfrm>
            <a:off x="7237413" y="3851275"/>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3</a:t>
            </a:r>
          </a:p>
        </p:txBody>
      </p:sp>
      <p:sp>
        <p:nvSpPr>
          <p:cNvPr id="15" name="TextBox 14"/>
          <p:cNvSpPr txBox="1">
            <a:spLocks noChangeArrowheads="1"/>
          </p:cNvSpPr>
          <p:nvPr/>
        </p:nvSpPr>
        <p:spPr bwMode="auto">
          <a:xfrm>
            <a:off x="7240588" y="4211638"/>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a:t>
            </a:r>
          </a:p>
        </p:txBody>
      </p:sp>
      <p:sp>
        <p:nvSpPr>
          <p:cNvPr id="16" name="TextBox 15"/>
          <p:cNvSpPr txBox="1">
            <a:spLocks noChangeArrowheads="1"/>
          </p:cNvSpPr>
          <p:nvPr/>
        </p:nvSpPr>
        <p:spPr bwMode="auto">
          <a:xfrm>
            <a:off x="7202488" y="4586288"/>
            <a:ext cx="454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- 1</a:t>
            </a:r>
          </a:p>
        </p:txBody>
      </p:sp>
      <p:sp>
        <p:nvSpPr>
          <p:cNvPr id="17" name="TextBox 16"/>
          <p:cNvSpPr txBox="1">
            <a:spLocks noChangeArrowheads="1"/>
          </p:cNvSpPr>
          <p:nvPr/>
        </p:nvSpPr>
        <p:spPr bwMode="auto">
          <a:xfrm>
            <a:off x="7242175" y="4940300"/>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a:t>
            </a:r>
          </a:p>
        </p:txBody>
      </p:sp>
      <p:sp>
        <p:nvSpPr>
          <p:cNvPr id="18" name="TextBox 17"/>
          <p:cNvSpPr txBox="1">
            <a:spLocks noChangeArrowheads="1"/>
          </p:cNvSpPr>
          <p:nvPr/>
        </p:nvSpPr>
        <p:spPr bwMode="auto">
          <a:xfrm>
            <a:off x="536575" y="5589588"/>
            <a:ext cx="64500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3: Work out the square of the differences</a:t>
            </a:r>
          </a:p>
        </p:txBody>
      </p:sp>
      <p:sp>
        <p:nvSpPr>
          <p:cNvPr id="19" name="TextBox 18"/>
          <p:cNvSpPr txBox="1">
            <a:spLocks noChangeArrowheads="1"/>
          </p:cNvSpPr>
          <p:nvPr/>
        </p:nvSpPr>
        <p:spPr bwMode="auto">
          <a:xfrm>
            <a:off x="522288" y="6118225"/>
            <a:ext cx="7970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4: Work out the sum of the square of the differences</a:t>
            </a:r>
          </a:p>
        </p:txBody>
      </p:sp>
      <p:sp>
        <p:nvSpPr>
          <p:cNvPr id="20" name="TextBox 19"/>
          <p:cNvSpPr txBox="1">
            <a:spLocks noChangeArrowheads="1"/>
          </p:cNvSpPr>
          <p:nvPr/>
        </p:nvSpPr>
        <p:spPr bwMode="auto">
          <a:xfrm>
            <a:off x="8081963" y="1628775"/>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1800"/>
              <a:t>16</a:t>
            </a:r>
          </a:p>
        </p:txBody>
      </p:sp>
      <p:sp>
        <p:nvSpPr>
          <p:cNvPr id="21" name="TextBox 20"/>
          <p:cNvSpPr txBox="1">
            <a:spLocks noChangeArrowheads="1"/>
          </p:cNvSpPr>
          <p:nvPr/>
        </p:nvSpPr>
        <p:spPr bwMode="auto">
          <a:xfrm>
            <a:off x="8174038" y="2024063"/>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a:t>
            </a:r>
          </a:p>
        </p:txBody>
      </p:sp>
      <p:sp>
        <p:nvSpPr>
          <p:cNvPr id="22" name="TextBox 21"/>
          <p:cNvSpPr txBox="1">
            <a:spLocks noChangeArrowheads="1"/>
          </p:cNvSpPr>
          <p:nvPr/>
        </p:nvSpPr>
        <p:spPr bwMode="auto">
          <a:xfrm>
            <a:off x="8126413" y="2379663"/>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25</a:t>
            </a:r>
          </a:p>
        </p:txBody>
      </p:sp>
      <p:sp>
        <p:nvSpPr>
          <p:cNvPr id="23" name="TextBox 22"/>
          <p:cNvSpPr txBox="1">
            <a:spLocks noChangeArrowheads="1"/>
          </p:cNvSpPr>
          <p:nvPr/>
        </p:nvSpPr>
        <p:spPr bwMode="auto">
          <a:xfrm>
            <a:off x="8020050" y="2768600"/>
            <a:ext cx="633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0.25</a:t>
            </a:r>
          </a:p>
        </p:txBody>
      </p:sp>
      <p:sp>
        <p:nvSpPr>
          <p:cNvPr id="24" name="TextBox 23"/>
          <p:cNvSpPr txBox="1">
            <a:spLocks noChangeArrowheads="1"/>
          </p:cNvSpPr>
          <p:nvPr/>
        </p:nvSpPr>
        <p:spPr bwMode="auto">
          <a:xfrm>
            <a:off x="8191500" y="3106738"/>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a:t>
            </a:r>
          </a:p>
        </p:txBody>
      </p:sp>
      <p:sp>
        <p:nvSpPr>
          <p:cNvPr id="25" name="TextBox 24"/>
          <p:cNvSpPr txBox="1">
            <a:spLocks noChangeArrowheads="1"/>
          </p:cNvSpPr>
          <p:nvPr/>
        </p:nvSpPr>
        <p:spPr bwMode="auto">
          <a:xfrm>
            <a:off x="7967663" y="3490913"/>
            <a:ext cx="760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12.25</a:t>
            </a:r>
          </a:p>
        </p:txBody>
      </p:sp>
      <p:sp>
        <p:nvSpPr>
          <p:cNvPr id="26" name="TextBox 25"/>
          <p:cNvSpPr txBox="1">
            <a:spLocks noChangeArrowheads="1"/>
          </p:cNvSpPr>
          <p:nvPr/>
        </p:nvSpPr>
        <p:spPr bwMode="auto">
          <a:xfrm>
            <a:off x="8191500" y="3848100"/>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9</a:t>
            </a:r>
          </a:p>
        </p:txBody>
      </p:sp>
      <p:sp>
        <p:nvSpPr>
          <p:cNvPr id="27" name="TextBox 26"/>
          <p:cNvSpPr txBox="1">
            <a:spLocks noChangeArrowheads="1"/>
          </p:cNvSpPr>
          <p:nvPr/>
        </p:nvSpPr>
        <p:spPr bwMode="auto">
          <a:xfrm>
            <a:off x="8226425" y="4222750"/>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a:t>
            </a:r>
          </a:p>
        </p:txBody>
      </p:sp>
      <p:sp>
        <p:nvSpPr>
          <p:cNvPr id="28" name="TextBox 27"/>
          <p:cNvSpPr txBox="1">
            <a:spLocks noChangeArrowheads="1"/>
          </p:cNvSpPr>
          <p:nvPr/>
        </p:nvSpPr>
        <p:spPr bwMode="auto">
          <a:xfrm>
            <a:off x="8189913" y="4589463"/>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a:t>
            </a:r>
          </a:p>
        </p:txBody>
      </p:sp>
      <p:sp>
        <p:nvSpPr>
          <p:cNvPr id="29" name="TextBox 28"/>
          <p:cNvSpPr txBox="1">
            <a:spLocks noChangeArrowheads="1"/>
          </p:cNvSpPr>
          <p:nvPr/>
        </p:nvSpPr>
        <p:spPr bwMode="auto">
          <a:xfrm>
            <a:off x="8189913" y="4949825"/>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a:t>
            </a:r>
          </a:p>
        </p:txBody>
      </p:sp>
      <p:sp>
        <p:nvSpPr>
          <p:cNvPr id="30" name="TextBox 29"/>
          <p:cNvSpPr txBox="1">
            <a:spLocks noChangeArrowheads="1"/>
          </p:cNvSpPr>
          <p:nvPr/>
        </p:nvSpPr>
        <p:spPr bwMode="auto">
          <a:xfrm>
            <a:off x="8043863" y="5311775"/>
            <a:ext cx="628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b="1">
                <a:solidFill>
                  <a:schemeClr val="accent2"/>
                </a:solidFill>
              </a:rPr>
              <a:t>68.5</a:t>
            </a:r>
          </a:p>
        </p:txBody>
      </p:sp>
    </p:spTree>
    <p:extLst>
      <p:ext uri="{BB962C8B-B14F-4D97-AF65-F5344CB8AC3E}">
        <p14:creationId xmlns:p14="http://schemas.microsoft.com/office/powerpoint/2010/main" val="12853609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7300"/>
                                        </p:tgtEl>
                                        <p:attrNameLst>
                                          <p:attrName>style.visibility</p:attrName>
                                        </p:attrNameLst>
                                      </p:cBhvr>
                                      <p:to>
                                        <p:strVal val="visible"/>
                                      </p:to>
                                    </p:set>
                                    <p:animEffect transition="in" filter="dissolve">
                                      <p:cBhvr>
                                        <p:cTn id="12" dur="500"/>
                                        <p:tgtEl>
                                          <p:spTgt spid="730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dissolve">
                                      <p:cBhvr>
                                        <p:cTn id="20" dur="500"/>
                                        <p:tgtEl>
                                          <p:spTgt spid="9"/>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dissolve">
                                      <p:cBhvr>
                                        <p:cTn id="23" dur="500"/>
                                        <p:tgtEl>
                                          <p:spTgt spid="10"/>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ssolve">
                                      <p:cBhvr>
                                        <p:cTn id="26" dur="500"/>
                                        <p:tgtEl>
                                          <p:spTgt spid="1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dissolve">
                                      <p:cBhvr>
                                        <p:cTn id="29" dur="500"/>
                                        <p:tgtEl>
                                          <p:spTgt spid="12"/>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dissolve">
                                      <p:cBhvr>
                                        <p:cTn id="32" dur="500"/>
                                        <p:tgtEl>
                                          <p:spTgt spid="13"/>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dissolve">
                                      <p:cBhvr>
                                        <p:cTn id="35" dur="500"/>
                                        <p:tgtEl>
                                          <p:spTgt spid="1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dissolve">
                                      <p:cBhvr>
                                        <p:cTn id="38" dur="500"/>
                                        <p:tgtEl>
                                          <p:spTgt spid="15"/>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dissolve">
                                      <p:cBhvr>
                                        <p:cTn id="41" dur="500"/>
                                        <p:tgtEl>
                                          <p:spTgt spid="16"/>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dissolve">
                                      <p:cBhvr>
                                        <p:cTn id="44" dur="500"/>
                                        <p:tgtEl>
                                          <p:spTgt spid="17"/>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dissolve">
                                      <p:cBhvr>
                                        <p:cTn id="49" dur="500"/>
                                        <p:tgtEl>
                                          <p:spTgt spid="20"/>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dissolve">
                                      <p:cBhvr>
                                        <p:cTn id="52" dur="500"/>
                                        <p:tgtEl>
                                          <p:spTgt spid="21"/>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500"/>
                                        <p:tgtEl>
                                          <p:spTgt spid="22"/>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dissolve">
                                      <p:cBhvr>
                                        <p:cTn id="58" dur="500"/>
                                        <p:tgtEl>
                                          <p:spTgt spid="23"/>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dissolve">
                                      <p:cBhvr>
                                        <p:cTn id="61" dur="500"/>
                                        <p:tgtEl>
                                          <p:spTgt spid="24"/>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dissolve">
                                      <p:cBhvr>
                                        <p:cTn id="64" dur="500"/>
                                        <p:tgtEl>
                                          <p:spTgt spid="25"/>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dissolve">
                                      <p:cBhvr>
                                        <p:cTn id="67" dur="500"/>
                                        <p:tgtEl>
                                          <p:spTgt spid="26"/>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dissolve">
                                      <p:cBhvr>
                                        <p:cTn id="70" dur="500"/>
                                        <p:tgtEl>
                                          <p:spTgt spid="27"/>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dissolve">
                                      <p:cBhvr>
                                        <p:cTn id="73" dur="500"/>
                                        <p:tgtEl>
                                          <p:spTgt spid="28"/>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dissolve">
                                      <p:cBhvr>
                                        <p:cTn id="76" dur="500"/>
                                        <p:tgtEl>
                                          <p:spTgt spid="29"/>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dissolve">
                                      <p:cBhvr>
                                        <p:cTn id="79" dur="500"/>
                                        <p:tgtEl>
                                          <p:spTgt spid="18"/>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9" presetClass="entr" presetSubtype="0" fill="hold" grpId="0" nodeType="click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dissolve">
                                      <p:cBhvr>
                                        <p:cTn id="84" dur="500"/>
                                        <p:tgtEl>
                                          <p:spTgt spid="19"/>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dissolve">
                                      <p:cBhvr>
                                        <p:cTn id="8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p:cNvSpPr txBox="1">
            <a:spLocks noChangeArrowheads="1"/>
          </p:cNvSpPr>
          <p:nvPr/>
        </p:nvSpPr>
        <p:spPr bwMode="auto">
          <a:xfrm>
            <a:off x="566738" y="368300"/>
            <a:ext cx="6348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5: Work out the correlation coefficient, </a:t>
            </a:r>
            <a:r>
              <a:rPr lang="en-GB" altLang="en-US" i="1"/>
              <a:t>r</a:t>
            </a:r>
            <a:r>
              <a:rPr lang="en-GB" altLang="en-US" i="1" baseline="-25000"/>
              <a:t>s</a:t>
            </a:r>
            <a:endParaRPr lang="en-GB" altLang="en-US"/>
          </a:p>
        </p:txBody>
      </p:sp>
      <p:sp>
        <p:nvSpPr>
          <p:cNvPr id="10" name="TextBox 9"/>
          <p:cNvSpPr txBox="1">
            <a:spLocks noChangeArrowheads="1"/>
          </p:cNvSpPr>
          <p:nvPr/>
        </p:nvSpPr>
        <p:spPr bwMode="auto">
          <a:xfrm>
            <a:off x="6102350" y="1403350"/>
            <a:ext cx="199390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N = 10</a:t>
            </a:r>
          </a:p>
          <a:p>
            <a:pPr eaLnBrk="1" hangingPunct="1"/>
            <a:endParaRPr lang="en-GB" altLang="en-US" sz="2800"/>
          </a:p>
          <a:p>
            <a:pPr eaLnBrk="1" hangingPunct="1"/>
            <a:r>
              <a:rPr lang="en-GB" altLang="en-US" sz="2800" b="1">
                <a:solidFill>
                  <a:schemeClr val="accent2"/>
                </a:solidFill>
                <a:latin typeface="Calibri" pitchFamily="34" charset="0"/>
              </a:rPr>
              <a:t>∑D</a:t>
            </a:r>
            <a:r>
              <a:rPr lang="en-GB" altLang="en-US" sz="2800" b="1" baseline="30000">
                <a:solidFill>
                  <a:schemeClr val="accent2"/>
                </a:solidFill>
              </a:rPr>
              <a:t>2</a:t>
            </a:r>
            <a:r>
              <a:rPr lang="en-GB" altLang="en-US" sz="2800" b="1">
                <a:solidFill>
                  <a:schemeClr val="accent2"/>
                </a:solidFill>
              </a:rPr>
              <a:t>  = 68.5</a:t>
            </a:r>
          </a:p>
        </p:txBody>
      </p:sp>
      <p:grpSp>
        <p:nvGrpSpPr>
          <p:cNvPr id="3" name="Group 31"/>
          <p:cNvGrpSpPr>
            <a:grpSpLocks/>
          </p:cNvGrpSpPr>
          <p:nvPr/>
        </p:nvGrpSpPr>
        <p:grpSpPr bwMode="auto">
          <a:xfrm>
            <a:off x="657225" y="3311525"/>
            <a:ext cx="3124200" cy="996950"/>
            <a:chOff x="656565" y="3310825"/>
            <a:chExt cx="3124897" cy="996962"/>
          </a:xfrm>
        </p:grpSpPr>
        <p:sp>
          <p:nvSpPr>
            <p:cNvPr id="8210" name="TextBox 11"/>
            <p:cNvSpPr txBox="1">
              <a:spLocks noChangeArrowheads="1"/>
            </p:cNvSpPr>
            <p:nvPr/>
          </p:nvSpPr>
          <p:spPr bwMode="auto">
            <a:xfrm>
              <a:off x="656565" y="3474005"/>
              <a:ext cx="15167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r</a:t>
              </a:r>
              <a:r>
                <a:rPr lang="en-GB" altLang="en-US" sz="3200" i="1" baseline="-25000"/>
                <a:t>s</a:t>
              </a:r>
              <a:r>
                <a:rPr lang="en-GB" altLang="en-US" sz="3200"/>
                <a:t> = 1 - </a:t>
              </a:r>
            </a:p>
          </p:txBody>
        </p:sp>
        <p:sp>
          <p:nvSpPr>
            <p:cNvPr id="13" name="TextBox 12"/>
            <p:cNvSpPr txBox="1"/>
            <p:nvPr/>
          </p:nvSpPr>
          <p:spPr>
            <a:xfrm>
              <a:off x="2211075" y="3310825"/>
              <a:ext cx="1570387" cy="519119"/>
            </a:xfrm>
            <a:prstGeom prst="rect">
              <a:avLst/>
            </a:prstGeom>
            <a:noFill/>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6 x 68.5)</a:t>
              </a:r>
            </a:p>
          </p:txBody>
        </p:sp>
        <p:cxnSp>
          <p:nvCxnSpPr>
            <p:cNvPr id="14" name="Straight Connector 13"/>
            <p:cNvCxnSpPr/>
            <p:nvPr/>
          </p:nvCxnSpPr>
          <p:spPr>
            <a:xfrm>
              <a:off x="2141209" y="3834706"/>
              <a:ext cx="15306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213" name="TextBox 14"/>
            <p:cNvSpPr txBox="1">
              <a:spLocks noChangeArrowheads="1"/>
            </p:cNvSpPr>
            <p:nvPr/>
          </p:nvSpPr>
          <p:spPr bwMode="auto">
            <a:xfrm>
              <a:off x="2096749" y="3788668"/>
              <a:ext cx="1627550" cy="519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10</a:t>
              </a:r>
              <a:r>
                <a:rPr lang="en-GB" altLang="en-US" sz="2800" baseline="30000"/>
                <a:t>3</a:t>
              </a:r>
              <a:r>
                <a:rPr lang="en-GB" altLang="en-US" sz="2800"/>
                <a:t> – 10)</a:t>
              </a:r>
            </a:p>
          </p:txBody>
        </p:sp>
      </p:grpSp>
      <p:grpSp>
        <p:nvGrpSpPr>
          <p:cNvPr id="4" name="Group 32"/>
          <p:cNvGrpSpPr>
            <a:grpSpLocks/>
          </p:cNvGrpSpPr>
          <p:nvPr/>
        </p:nvGrpSpPr>
        <p:grpSpPr bwMode="auto">
          <a:xfrm>
            <a:off x="4025900" y="3322638"/>
            <a:ext cx="2701925" cy="1001712"/>
            <a:chOff x="4026627" y="3323013"/>
            <a:chExt cx="2701339" cy="1001725"/>
          </a:xfrm>
        </p:grpSpPr>
        <p:sp>
          <p:nvSpPr>
            <p:cNvPr id="8206" name="TextBox 18"/>
            <p:cNvSpPr txBox="1">
              <a:spLocks noChangeArrowheads="1"/>
            </p:cNvSpPr>
            <p:nvPr/>
          </p:nvSpPr>
          <p:spPr bwMode="auto">
            <a:xfrm>
              <a:off x="4026627" y="3486193"/>
              <a:ext cx="1130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a:t>
              </a:r>
            </a:p>
          </p:txBody>
        </p:sp>
        <p:sp>
          <p:nvSpPr>
            <p:cNvPr id="20" name="TextBox 19"/>
            <p:cNvSpPr txBox="1"/>
            <p:nvPr/>
          </p:nvSpPr>
          <p:spPr>
            <a:xfrm>
              <a:off x="5136049" y="3323013"/>
              <a:ext cx="1569696" cy="519119"/>
            </a:xfrm>
            <a:prstGeom prst="rect">
              <a:avLst/>
            </a:prstGeom>
            <a:noFill/>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6 x 68.5)</a:t>
              </a:r>
            </a:p>
          </p:txBody>
        </p:sp>
        <p:cxnSp>
          <p:nvCxnSpPr>
            <p:cNvPr id="21" name="Straight Connector 20"/>
            <p:cNvCxnSpPr/>
            <p:nvPr/>
          </p:nvCxnSpPr>
          <p:spPr>
            <a:xfrm>
              <a:off x="5067801" y="3846895"/>
              <a:ext cx="153001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209" name="TextBox 21"/>
            <p:cNvSpPr txBox="1">
              <a:spLocks noChangeArrowheads="1"/>
            </p:cNvSpPr>
            <p:nvPr/>
          </p:nvSpPr>
          <p:spPr bwMode="auto">
            <a:xfrm>
              <a:off x="5022050" y="3801518"/>
              <a:ext cx="17059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1000 - 10</a:t>
              </a:r>
            </a:p>
          </p:txBody>
        </p:sp>
      </p:grpSp>
      <p:grpSp>
        <p:nvGrpSpPr>
          <p:cNvPr id="5" name="Group 33"/>
          <p:cNvGrpSpPr>
            <a:grpSpLocks/>
          </p:cNvGrpSpPr>
          <p:nvPr/>
        </p:nvGrpSpPr>
        <p:grpSpPr bwMode="auto">
          <a:xfrm>
            <a:off x="927100" y="4632325"/>
            <a:ext cx="1868488" cy="1031875"/>
            <a:chOff x="926595" y="4632520"/>
            <a:chExt cx="1868698" cy="1032332"/>
          </a:xfrm>
        </p:grpSpPr>
        <p:sp>
          <p:nvSpPr>
            <p:cNvPr id="8202" name="TextBox 22"/>
            <p:cNvSpPr txBox="1">
              <a:spLocks noChangeArrowheads="1"/>
            </p:cNvSpPr>
            <p:nvPr/>
          </p:nvSpPr>
          <p:spPr bwMode="auto">
            <a:xfrm>
              <a:off x="926595" y="4795700"/>
              <a:ext cx="1130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a:t>
              </a:r>
            </a:p>
          </p:txBody>
        </p:sp>
        <p:sp>
          <p:nvSpPr>
            <p:cNvPr id="24" name="TextBox 23"/>
            <p:cNvSpPr txBox="1"/>
            <p:nvPr/>
          </p:nvSpPr>
          <p:spPr>
            <a:xfrm>
              <a:off x="2036383" y="4632520"/>
              <a:ext cx="758910" cy="522519"/>
            </a:xfrm>
            <a:prstGeom prst="rect">
              <a:avLst/>
            </a:prstGeom>
            <a:noFill/>
          </p:spPr>
          <p:txBody>
            <a:bodyPr wrap="none">
              <a:spAutoFit/>
            </a:bodyPr>
            <a:lstStyle/>
            <a:p>
              <a:pPr>
                <a:spcBef>
                  <a:spcPct val="0"/>
                </a:spcBef>
                <a:defRPr/>
              </a:pPr>
              <a:r>
                <a:rPr lang="en-GB" sz="2800" dirty="0">
                  <a:latin typeface="+mj-lt"/>
                </a:rPr>
                <a:t>411</a:t>
              </a:r>
            </a:p>
          </p:txBody>
        </p:sp>
        <p:cxnSp>
          <p:nvCxnSpPr>
            <p:cNvPr id="25" name="Straight Connector 24"/>
            <p:cNvCxnSpPr/>
            <p:nvPr/>
          </p:nvCxnSpPr>
          <p:spPr>
            <a:xfrm>
              <a:off x="2004629" y="5140745"/>
              <a:ext cx="76526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205" name="TextBox 25"/>
            <p:cNvSpPr txBox="1">
              <a:spLocks noChangeArrowheads="1"/>
            </p:cNvSpPr>
            <p:nvPr/>
          </p:nvSpPr>
          <p:spPr bwMode="auto">
            <a:xfrm>
              <a:off x="2001984" y="5141632"/>
              <a:ext cx="7857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990</a:t>
              </a:r>
            </a:p>
          </p:txBody>
        </p:sp>
      </p:grpSp>
      <p:sp>
        <p:nvSpPr>
          <p:cNvPr id="30" name="TextBox 29"/>
          <p:cNvSpPr txBox="1">
            <a:spLocks noChangeArrowheads="1"/>
          </p:cNvSpPr>
          <p:nvPr/>
        </p:nvSpPr>
        <p:spPr bwMode="auto">
          <a:xfrm>
            <a:off x="3357563" y="4733925"/>
            <a:ext cx="22447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0.415</a:t>
            </a:r>
          </a:p>
        </p:txBody>
      </p:sp>
      <p:sp>
        <p:nvSpPr>
          <p:cNvPr id="31" name="TextBox 30"/>
          <p:cNvSpPr txBox="1">
            <a:spLocks noChangeArrowheads="1"/>
          </p:cNvSpPr>
          <p:nvPr/>
        </p:nvSpPr>
        <p:spPr bwMode="auto">
          <a:xfrm>
            <a:off x="5786438" y="4733925"/>
            <a:ext cx="15636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0.585</a:t>
            </a:r>
          </a:p>
        </p:txBody>
      </p:sp>
      <p:grpSp>
        <p:nvGrpSpPr>
          <p:cNvPr id="8219" name="Group 27"/>
          <p:cNvGrpSpPr>
            <a:grpSpLocks/>
          </p:cNvGrpSpPr>
          <p:nvPr/>
        </p:nvGrpSpPr>
        <p:grpSpPr bwMode="auto">
          <a:xfrm>
            <a:off x="611188" y="1358900"/>
            <a:ext cx="3590925" cy="1344613"/>
            <a:chOff x="243" y="973"/>
            <a:chExt cx="2262" cy="847"/>
          </a:xfrm>
        </p:grpSpPr>
        <p:sp>
          <p:nvSpPr>
            <p:cNvPr id="8220" name="TextBox 4"/>
            <p:cNvSpPr txBox="1">
              <a:spLocks noChangeArrowheads="1"/>
            </p:cNvSpPr>
            <p:nvPr/>
          </p:nvSpPr>
          <p:spPr bwMode="auto">
            <a:xfrm>
              <a:off x="243" y="1115"/>
              <a:ext cx="1207"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r</a:t>
              </a:r>
              <a:r>
                <a:rPr lang="en-GB" altLang="en-US" sz="3200" i="1" baseline="-25000"/>
                <a:t>s</a:t>
              </a:r>
              <a:r>
                <a:rPr lang="en-GB" altLang="en-US" sz="3200"/>
                <a:t> = 1 – </a:t>
              </a:r>
              <a:r>
                <a:rPr lang="en-GB" altLang="en-US" sz="6000"/>
                <a:t>[</a:t>
              </a:r>
              <a:r>
                <a:rPr lang="en-GB" altLang="en-US" sz="3200"/>
                <a:t> </a:t>
              </a:r>
            </a:p>
          </p:txBody>
        </p:sp>
        <p:sp>
          <p:nvSpPr>
            <p:cNvPr id="8221" name="TextBox 6"/>
            <p:cNvSpPr txBox="1">
              <a:spLocks noChangeArrowheads="1"/>
            </p:cNvSpPr>
            <p:nvPr/>
          </p:nvSpPr>
          <p:spPr bwMode="auto">
            <a:xfrm>
              <a:off x="1434" y="973"/>
              <a:ext cx="886"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6 x</a:t>
              </a:r>
              <a:r>
                <a:rPr lang="en-GB" altLang="en-US" sz="4000">
                  <a:latin typeface="Calibri" pitchFamily="34" charset="0"/>
                </a:rPr>
                <a:t>∑</a:t>
              </a:r>
              <a:r>
                <a:rPr lang="en-GB" altLang="en-US" sz="3200">
                  <a:latin typeface="Calibri" pitchFamily="34" charset="0"/>
                </a:rPr>
                <a:t>D</a:t>
              </a:r>
              <a:r>
                <a:rPr lang="en-GB" altLang="en-US" sz="3200" baseline="30000">
                  <a:latin typeface="Calibri" pitchFamily="34" charset="0"/>
                </a:rPr>
                <a:t>2</a:t>
              </a:r>
              <a:endParaRPr lang="en-GB" altLang="en-US" sz="3200"/>
            </a:p>
          </p:txBody>
        </p:sp>
        <p:cxnSp>
          <p:nvCxnSpPr>
            <p:cNvPr id="9" name="Straight Connector 8"/>
            <p:cNvCxnSpPr/>
            <p:nvPr/>
          </p:nvCxnSpPr>
          <p:spPr>
            <a:xfrm>
              <a:off x="1406" y="1455"/>
              <a:ext cx="73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223" name="TextBox 9"/>
            <p:cNvSpPr txBox="1">
              <a:spLocks noChangeArrowheads="1"/>
            </p:cNvSpPr>
            <p:nvPr/>
          </p:nvSpPr>
          <p:spPr bwMode="auto">
            <a:xfrm>
              <a:off x="1377" y="1455"/>
              <a:ext cx="94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N</a:t>
              </a:r>
              <a:r>
                <a:rPr lang="en-GB" altLang="en-US" sz="3200" baseline="30000"/>
                <a:t>3</a:t>
              </a:r>
              <a:r>
                <a:rPr lang="en-GB" altLang="en-US" sz="3200"/>
                <a:t> – N)</a:t>
              </a:r>
            </a:p>
          </p:txBody>
        </p:sp>
        <p:sp>
          <p:nvSpPr>
            <p:cNvPr id="8224" name="Text Box 32"/>
            <p:cNvSpPr txBox="1">
              <a:spLocks noChangeArrowheads="1"/>
            </p:cNvSpPr>
            <p:nvPr/>
          </p:nvSpPr>
          <p:spPr bwMode="auto">
            <a:xfrm>
              <a:off x="2256" y="1101"/>
              <a:ext cx="249"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GB" altLang="en-US" sz="6000"/>
                <a:t>]</a:t>
              </a:r>
            </a:p>
          </p:txBody>
        </p:sp>
      </p:grpSp>
      <p:sp>
        <p:nvSpPr>
          <p:cNvPr id="8225" name="Text Box 33"/>
          <p:cNvSpPr txBox="1">
            <a:spLocks noChangeArrowheads="1"/>
          </p:cNvSpPr>
          <p:nvPr/>
        </p:nvSpPr>
        <p:spPr bwMode="auto">
          <a:xfrm>
            <a:off x="4662488" y="1449388"/>
            <a:ext cx="170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i="1"/>
              <a:t>Where:</a:t>
            </a:r>
          </a:p>
        </p:txBody>
      </p:sp>
    </p:spTree>
    <p:extLst>
      <p:ext uri="{BB962C8B-B14F-4D97-AF65-F5344CB8AC3E}">
        <p14:creationId xmlns:p14="http://schemas.microsoft.com/office/powerpoint/2010/main" val="8065736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25"/>
                                        </p:tgtEl>
                                        <p:attrNameLst>
                                          <p:attrName>style.visibility</p:attrName>
                                        </p:attrNameLst>
                                      </p:cBhvr>
                                      <p:to>
                                        <p:strVal val="visible"/>
                                      </p:to>
                                    </p:set>
                                    <p:animEffect transition="in" filter="blinds(horizontal)">
                                      <p:cBhvr>
                                        <p:cTn id="7" dur="500"/>
                                        <p:tgtEl>
                                          <p:spTgt spid="82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ssolve">
                                      <p:cBhvr>
                                        <p:cTn id="27" dur="500"/>
                                        <p:tgtEl>
                                          <p:spTgt spid="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dissolve">
                                      <p:cBhvr>
                                        <p:cTn id="32" dur="500"/>
                                        <p:tgtEl>
                                          <p:spTgt spid="3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dissolve">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p:bldP spid="31" grpId="0"/>
      <p:bldP spid="822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3"/>
          <p:cNvSpPr txBox="1">
            <a:spLocks noChangeArrowheads="1"/>
          </p:cNvSpPr>
          <p:nvPr/>
        </p:nvSpPr>
        <p:spPr bwMode="auto">
          <a:xfrm>
            <a:off x="566738" y="368300"/>
            <a:ext cx="82359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Step 6: Compare your calculated value of </a:t>
            </a:r>
            <a:r>
              <a:rPr lang="en-GB" altLang="en-US" i="1"/>
              <a:t>r</a:t>
            </a:r>
            <a:r>
              <a:rPr lang="en-GB" altLang="en-US" i="1" baseline="-25000"/>
              <a:t>s</a:t>
            </a:r>
            <a:r>
              <a:rPr lang="en-GB" altLang="en-US"/>
              <a:t> with the 	relevant </a:t>
            </a:r>
            <a:r>
              <a:rPr lang="en-GB" altLang="en-US" i="1"/>
              <a:t>critical value</a:t>
            </a:r>
            <a:r>
              <a:rPr lang="en-GB" altLang="en-US"/>
              <a:t> in your stats table</a:t>
            </a:r>
          </a:p>
        </p:txBody>
      </p:sp>
      <p:sp>
        <p:nvSpPr>
          <p:cNvPr id="5" name="TextBox 4"/>
          <p:cNvSpPr txBox="1">
            <a:spLocks noChangeArrowheads="1"/>
          </p:cNvSpPr>
          <p:nvPr/>
        </p:nvSpPr>
        <p:spPr bwMode="auto">
          <a:xfrm>
            <a:off x="250825" y="2573338"/>
            <a:ext cx="432593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For N = 10 and </a:t>
            </a:r>
            <a:r>
              <a:rPr lang="en-GB" altLang="en-US" i="1"/>
              <a:t>P</a:t>
            </a:r>
            <a:r>
              <a:rPr lang="en-GB" altLang="en-US"/>
              <a:t> = 0.05, the critical value of </a:t>
            </a:r>
            <a:r>
              <a:rPr lang="en-GB" altLang="en-US" i="1"/>
              <a:t>r</a:t>
            </a:r>
            <a:r>
              <a:rPr lang="en-GB" altLang="en-US" i="1" baseline="-25000"/>
              <a:t>s </a:t>
            </a:r>
            <a:r>
              <a:rPr lang="en-GB" altLang="en-US"/>
              <a:t>is 0.65</a:t>
            </a:r>
          </a:p>
        </p:txBody>
      </p:sp>
      <p:sp>
        <p:nvSpPr>
          <p:cNvPr id="6" name="TextBox 5"/>
          <p:cNvSpPr txBox="1">
            <a:spLocks noChangeArrowheads="1"/>
          </p:cNvSpPr>
          <p:nvPr/>
        </p:nvSpPr>
        <p:spPr bwMode="auto">
          <a:xfrm>
            <a:off x="250825" y="1854200"/>
            <a:ext cx="4325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Our value of </a:t>
            </a:r>
            <a:r>
              <a:rPr lang="en-GB" altLang="en-US" i="1"/>
              <a:t>r</a:t>
            </a:r>
            <a:r>
              <a:rPr lang="en-GB" altLang="en-US" i="1" baseline="-25000"/>
              <a:t>s </a:t>
            </a:r>
            <a:r>
              <a:rPr lang="en-GB" altLang="en-US"/>
              <a:t>is 0.585</a:t>
            </a:r>
          </a:p>
        </p:txBody>
      </p:sp>
      <p:sp>
        <p:nvSpPr>
          <p:cNvPr id="7" name="TextBox 6"/>
          <p:cNvSpPr txBox="1">
            <a:spLocks noChangeArrowheads="1"/>
          </p:cNvSpPr>
          <p:nvPr/>
        </p:nvSpPr>
        <p:spPr bwMode="auto">
          <a:xfrm>
            <a:off x="296863" y="3654425"/>
            <a:ext cx="402272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Because this is below the critical value, we must accept </a:t>
            </a:r>
            <a:r>
              <a:rPr lang="en-GB" altLang="en-US" i="1"/>
              <a:t>H</a:t>
            </a:r>
            <a:r>
              <a:rPr lang="en-GB" altLang="en-US" i="1" baseline="-25000"/>
              <a:t>0</a:t>
            </a:r>
          </a:p>
        </p:txBody>
      </p:sp>
      <p:sp>
        <p:nvSpPr>
          <p:cNvPr id="8" name="TextBox 7"/>
          <p:cNvSpPr txBox="1">
            <a:spLocks noChangeArrowheads="1"/>
          </p:cNvSpPr>
          <p:nvPr/>
        </p:nvSpPr>
        <p:spPr bwMode="auto">
          <a:xfrm>
            <a:off x="296863" y="5049838"/>
            <a:ext cx="4268787"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There is </a:t>
            </a:r>
            <a:r>
              <a:rPr lang="en-GB" altLang="en-US" b="1"/>
              <a:t>no statistically significant</a:t>
            </a:r>
            <a:r>
              <a:rPr lang="en-GB" altLang="en-US"/>
              <a:t> correlation between Maths scores and Biology scores</a:t>
            </a:r>
          </a:p>
        </p:txBody>
      </p:sp>
      <p:graphicFrame>
        <p:nvGraphicFramePr>
          <p:cNvPr id="9258" name="Group 42"/>
          <p:cNvGraphicFramePr>
            <a:graphicFrameLocks noGrp="1"/>
          </p:cNvGraphicFramePr>
          <p:nvPr/>
        </p:nvGraphicFramePr>
        <p:xfrm>
          <a:off x="4527550" y="2116138"/>
          <a:ext cx="4341813" cy="3576639"/>
        </p:xfrm>
        <a:graphic>
          <a:graphicData uri="http://schemas.openxmlformats.org/drawingml/2006/table">
            <a:tbl>
              <a:tblPr/>
              <a:tblGrid>
                <a:gridCol w="2171700"/>
                <a:gridCol w="2170113"/>
              </a:tblGrid>
              <a:tr h="180975">
                <a:tc gridSpan="2">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400" b="0" i="1" u="none" strike="noStrike" cap="none" normalizeH="0" baseline="0" smtClean="0">
                          <a:ln>
                            <a:noFill/>
                          </a:ln>
                          <a:solidFill>
                            <a:schemeClr val="tx1"/>
                          </a:solidFill>
                          <a:effectLst/>
                          <a:latin typeface="Arial" charset="0"/>
                          <a:cs typeface="Arial" charset="0"/>
                        </a:rPr>
                        <a:t>r</a:t>
                      </a:r>
                      <a:r>
                        <a:rPr kumimoji="0" lang="en-GB" altLang="en-US" sz="2400" b="0" i="1" u="none" strike="noStrike" cap="none" normalizeH="0" baseline="-25000" smtClean="0">
                          <a:ln>
                            <a:noFill/>
                          </a:ln>
                          <a:solidFill>
                            <a:schemeClr val="tx1"/>
                          </a:solidFill>
                          <a:effectLst/>
                          <a:latin typeface="Arial" charset="0"/>
                          <a:cs typeface="Arial" charset="0"/>
                        </a:rPr>
                        <a:t>s</a:t>
                      </a:r>
                      <a:r>
                        <a:rPr kumimoji="0" lang="en-GB" altLang="en-US" sz="2400" b="0" i="0" u="none" strike="noStrike" cap="none" normalizeH="0" baseline="0" smtClean="0">
                          <a:ln>
                            <a:noFill/>
                          </a:ln>
                          <a:solidFill>
                            <a:schemeClr val="tx1"/>
                          </a:solidFill>
                          <a:effectLst/>
                          <a:latin typeface="Arial" charset="0"/>
                          <a:cs typeface="Arial" charset="0"/>
                        </a:rPr>
                        <a:t> critical values (P=0.05)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tr>
              <a:tr h="180975">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No. of pairs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Critical value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1813">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0.74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0.68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1813">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0.65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1813">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0.59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0.54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59" name="Oval 43"/>
          <p:cNvSpPr>
            <a:spLocks noChangeArrowheads="1"/>
          </p:cNvSpPr>
          <p:nvPr/>
        </p:nvSpPr>
        <p:spPr bwMode="auto">
          <a:xfrm>
            <a:off x="5067300" y="4014788"/>
            <a:ext cx="3284538" cy="630237"/>
          </a:xfrm>
          <a:prstGeom prst="ellipse">
            <a:avLst/>
          </a:prstGeom>
          <a:noFill/>
          <a:ln w="508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Tree>
    <p:extLst>
      <p:ext uri="{BB962C8B-B14F-4D97-AF65-F5344CB8AC3E}">
        <p14:creationId xmlns:p14="http://schemas.microsoft.com/office/powerpoint/2010/main" val="21862872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59"/>
                                        </p:tgtEl>
                                        <p:attrNameLst>
                                          <p:attrName>style.visibility</p:attrName>
                                        </p:attrNameLst>
                                      </p:cBhvr>
                                      <p:to>
                                        <p:strVal val="visible"/>
                                      </p:to>
                                    </p:set>
                                    <p:animEffect transition="in" filter="blinds(horizontal)">
                                      <p:cBhvr>
                                        <p:cTn id="22" dur="500"/>
                                        <p:tgtEl>
                                          <p:spTgt spid="9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259"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Rectangle 159"/>
          <p:cNvSpPr/>
          <p:nvPr/>
        </p:nvSpPr>
        <p:spPr>
          <a:xfrm>
            <a:off x="4662488" y="3024188"/>
            <a:ext cx="3735387" cy="449262"/>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1" name="Explosion 2 50"/>
          <p:cNvSpPr/>
          <p:nvPr/>
        </p:nvSpPr>
        <p:spPr>
          <a:xfrm rot="21119353">
            <a:off x="139700" y="1044575"/>
            <a:ext cx="1035050" cy="811213"/>
          </a:xfrm>
          <a:prstGeom prst="irregularSeal2">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0" name="Explosion 2 49"/>
          <p:cNvSpPr/>
          <p:nvPr/>
        </p:nvSpPr>
        <p:spPr>
          <a:xfrm rot="508943">
            <a:off x="755650" y="2241550"/>
            <a:ext cx="1035050" cy="809625"/>
          </a:xfrm>
          <a:prstGeom prst="irregularSeal2">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49" name="Explosion 2 48"/>
          <p:cNvSpPr/>
          <p:nvPr/>
        </p:nvSpPr>
        <p:spPr>
          <a:xfrm rot="3249424">
            <a:off x="114301" y="2870200"/>
            <a:ext cx="1035050" cy="809625"/>
          </a:xfrm>
          <a:prstGeom prst="irregularSeal2">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48" name="Explosion 2 47"/>
          <p:cNvSpPr/>
          <p:nvPr/>
        </p:nvSpPr>
        <p:spPr>
          <a:xfrm rot="311898">
            <a:off x="1546225" y="2844800"/>
            <a:ext cx="1035050" cy="809625"/>
          </a:xfrm>
          <a:prstGeom prst="irregularSeal2">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46" name="Explosion 2 45"/>
          <p:cNvSpPr/>
          <p:nvPr/>
        </p:nvSpPr>
        <p:spPr>
          <a:xfrm rot="2152418">
            <a:off x="2686050" y="1044575"/>
            <a:ext cx="1035050" cy="811213"/>
          </a:xfrm>
          <a:prstGeom prst="irregularSeal2">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248" name="Group 42"/>
          <p:cNvGrpSpPr>
            <a:grpSpLocks/>
          </p:cNvGrpSpPr>
          <p:nvPr/>
        </p:nvGrpSpPr>
        <p:grpSpPr bwMode="auto">
          <a:xfrm>
            <a:off x="0" y="1449388"/>
            <a:ext cx="3132138" cy="3149600"/>
            <a:chOff x="296525" y="773705"/>
            <a:chExt cx="3600400" cy="3735415"/>
          </a:xfrm>
        </p:grpSpPr>
        <p:grpSp>
          <p:nvGrpSpPr>
            <p:cNvPr id="10362" name="Group 39"/>
            <p:cNvGrpSpPr>
              <a:grpSpLocks/>
            </p:cNvGrpSpPr>
            <p:nvPr/>
          </p:nvGrpSpPr>
          <p:grpSpPr bwMode="auto">
            <a:xfrm>
              <a:off x="836585" y="2303875"/>
              <a:ext cx="3060340" cy="2205245"/>
              <a:chOff x="836585" y="2303875"/>
              <a:chExt cx="3060340" cy="2205245"/>
            </a:xfrm>
          </p:grpSpPr>
          <p:grpSp>
            <p:nvGrpSpPr>
              <p:cNvPr id="10365" name="Group 11"/>
              <p:cNvGrpSpPr>
                <a:grpSpLocks/>
              </p:cNvGrpSpPr>
              <p:nvPr/>
            </p:nvGrpSpPr>
            <p:grpSpPr bwMode="auto">
              <a:xfrm>
                <a:off x="836585" y="2303875"/>
                <a:ext cx="765085" cy="2205245"/>
                <a:chOff x="836585" y="2303875"/>
                <a:chExt cx="765085" cy="2205245"/>
              </a:xfrm>
            </p:grpSpPr>
            <p:grpSp>
              <p:nvGrpSpPr>
                <p:cNvPr id="10393" name="Group 5"/>
                <p:cNvGrpSpPr>
                  <a:grpSpLocks/>
                </p:cNvGrpSpPr>
                <p:nvPr/>
              </p:nvGrpSpPr>
              <p:grpSpPr bwMode="auto">
                <a:xfrm>
                  <a:off x="836585" y="2303875"/>
                  <a:ext cx="765085" cy="2205245"/>
                  <a:chOff x="836585" y="2303875"/>
                  <a:chExt cx="765085" cy="2205245"/>
                </a:xfrm>
              </p:grpSpPr>
              <p:sp>
                <p:nvSpPr>
                  <p:cNvPr id="4" name="Rectangle 3"/>
                  <p:cNvSpPr/>
                  <p:nvPr/>
                </p:nvSpPr>
                <p:spPr>
                  <a:xfrm>
                    <a:off x="836676" y="3159173"/>
                    <a:ext cx="764607" cy="134994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 name="Right Triangle 4"/>
                  <p:cNvSpPr/>
                  <p:nvPr/>
                </p:nvSpPr>
                <p:spPr>
                  <a:xfrm flipH="1">
                    <a:off x="836676" y="2304396"/>
                    <a:ext cx="764607" cy="854778"/>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394" name="Group 10"/>
                <p:cNvGrpSpPr>
                  <a:grpSpLocks/>
                </p:cNvGrpSpPr>
                <p:nvPr/>
              </p:nvGrpSpPr>
              <p:grpSpPr bwMode="auto">
                <a:xfrm>
                  <a:off x="945722" y="3248980"/>
                  <a:ext cx="557312" cy="1125125"/>
                  <a:chOff x="954348" y="3248980"/>
                  <a:chExt cx="557312" cy="1125125"/>
                </a:xfrm>
              </p:grpSpPr>
              <p:sp>
                <p:nvSpPr>
                  <p:cNvPr id="7" name="Rectangle 6"/>
                  <p:cNvSpPr/>
                  <p:nvPr/>
                </p:nvSpPr>
                <p:spPr>
                  <a:xfrm>
                    <a:off x="954792" y="3249546"/>
                    <a:ext cx="894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 name="Rectangle 7"/>
                  <p:cNvSpPr/>
                  <p:nvPr/>
                </p:nvSpPr>
                <p:spPr>
                  <a:xfrm>
                    <a:off x="1106254"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9" name="Rectangle 8"/>
                  <p:cNvSpPr/>
                  <p:nvPr/>
                </p:nvSpPr>
                <p:spPr>
                  <a:xfrm>
                    <a:off x="1268663"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 name="Rectangle 9"/>
                  <p:cNvSpPr/>
                  <p:nvPr/>
                </p:nvSpPr>
                <p:spPr>
                  <a:xfrm>
                    <a:off x="1421949" y="3249546"/>
                    <a:ext cx="894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nvGrpSpPr>
              <p:cNvPr id="10366" name="Group 12"/>
              <p:cNvGrpSpPr>
                <a:grpSpLocks/>
              </p:cNvGrpSpPr>
              <p:nvPr/>
            </p:nvGrpSpPr>
            <p:grpSpPr bwMode="auto">
              <a:xfrm>
                <a:off x="1601670" y="2303875"/>
                <a:ext cx="765085" cy="2205245"/>
                <a:chOff x="836585" y="2303875"/>
                <a:chExt cx="765085" cy="2205245"/>
              </a:xfrm>
            </p:grpSpPr>
            <p:grpSp>
              <p:nvGrpSpPr>
                <p:cNvPr id="10385" name="Group 5"/>
                <p:cNvGrpSpPr>
                  <a:grpSpLocks/>
                </p:cNvGrpSpPr>
                <p:nvPr/>
              </p:nvGrpSpPr>
              <p:grpSpPr bwMode="auto">
                <a:xfrm>
                  <a:off x="836585" y="2303875"/>
                  <a:ext cx="765085" cy="2205245"/>
                  <a:chOff x="836585" y="2303875"/>
                  <a:chExt cx="765085" cy="2205245"/>
                </a:xfrm>
              </p:grpSpPr>
              <p:sp>
                <p:nvSpPr>
                  <p:cNvPr id="20" name="Rectangle 3"/>
                  <p:cNvSpPr/>
                  <p:nvPr/>
                </p:nvSpPr>
                <p:spPr>
                  <a:xfrm>
                    <a:off x="836198" y="3159173"/>
                    <a:ext cx="773730" cy="134994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21" name="Right Triangle 20"/>
                  <p:cNvSpPr/>
                  <p:nvPr/>
                </p:nvSpPr>
                <p:spPr>
                  <a:xfrm flipH="1">
                    <a:off x="836198" y="2304396"/>
                    <a:ext cx="773730" cy="854778"/>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386" name="Group 10"/>
                <p:cNvGrpSpPr>
                  <a:grpSpLocks/>
                </p:cNvGrpSpPr>
                <p:nvPr/>
              </p:nvGrpSpPr>
              <p:grpSpPr bwMode="auto">
                <a:xfrm>
                  <a:off x="945722" y="3248980"/>
                  <a:ext cx="557312" cy="1125125"/>
                  <a:chOff x="954348" y="3248980"/>
                  <a:chExt cx="557312" cy="1125125"/>
                </a:xfrm>
              </p:grpSpPr>
              <p:sp>
                <p:nvSpPr>
                  <p:cNvPr id="16" name="Rectangle 15"/>
                  <p:cNvSpPr/>
                  <p:nvPr/>
                </p:nvSpPr>
                <p:spPr>
                  <a:xfrm>
                    <a:off x="954314" y="3249546"/>
                    <a:ext cx="89416"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7" name="Rectangle 16"/>
                  <p:cNvSpPr/>
                  <p:nvPr/>
                </p:nvSpPr>
                <p:spPr>
                  <a:xfrm>
                    <a:off x="1107600" y="3249546"/>
                    <a:ext cx="89416"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8" name="Rectangle 17"/>
                  <p:cNvSpPr/>
                  <p:nvPr/>
                </p:nvSpPr>
                <p:spPr>
                  <a:xfrm>
                    <a:off x="1270009" y="3249546"/>
                    <a:ext cx="894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9" name="Rectangle 18"/>
                  <p:cNvSpPr/>
                  <p:nvPr/>
                </p:nvSpPr>
                <p:spPr>
                  <a:xfrm>
                    <a:off x="1423295" y="3249546"/>
                    <a:ext cx="967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nvGrpSpPr>
              <p:cNvPr id="10367" name="Group 21"/>
              <p:cNvGrpSpPr>
                <a:grpSpLocks/>
              </p:cNvGrpSpPr>
              <p:nvPr/>
            </p:nvGrpSpPr>
            <p:grpSpPr bwMode="auto">
              <a:xfrm>
                <a:off x="2366755" y="2303875"/>
                <a:ext cx="765085" cy="2205245"/>
                <a:chOff x="836585" y="2303875"/>
                <a:chExt cx="765085" cy="2205245"/>
              </a:xfrm>
            </p:grpSpPr>
            <p:grpSp>
              <p:nvGrpSpPr>
                <p:cNvPr id="10377" name="Group 5"/>
                <p:cNvGrpSpPr>
                  <a:grpSpLocks/>
                </p:cNvGrpSpPr>
                <p:nvPr/>
              </p:nvGrpSpPr>
              <p:grpSpPr bwMode="auto">
                <a:xfrm>
                  <a:off x="836585" y="2303875"/>
                  <a:ext cx="765085" cy="2205245"/>
                  <a:chOff x="836585" y="2303875"/>
                  <a:chExt cx="765085" cy="2205245"/>
                </a:xfrm>
              </p:grpSpPr>
              <p:sp>
                <p:nvSpPr>
                  <p:cNvPr id="29" name="Rectangle 3"/>
                  <p:cNvSpPr/>
                  <p:nvPr/>
                </p:nvSpPr>
                <p:spPr>
                  <a:xfrm>
                    <a:off x="844842" y="3159173"/>
                    <a:ext cx="757306" cy="134994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30" name="Right Triangle 29"/>
                  <p:cNvSpPr/>
                  <p:nvPr/>
                </p:nvSpPr>
                <p:spPr>
                  <a:xfrm flipH="1">
                    <a:off x="844842" y="2304396"/>
                    <a:ext cx="757306" cy="854778"/>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378" name="Group 10"/>
                <p:cNvGrpSpPr>
                  <a:grpSpLocks/>
                </p:cNvGrpSpPr>
                <p:nvPr/>
              </p:nvGrpSpPr>
              <p:grpSpPr bwMode="auto">
                <a:xfrm>
                  <a:off x="945722" y="3248980"/>
                  <a:ext cx="557312" cy="1125125"/>
                  <a:chOff x="954348" y="3248980"/>
                  <a:chExt cx="557312" cy="1125125"/>
                </a:xfrm>
              </p:grpSpPr>
              <p:sp>
                <p:nvSpPr>
                  <p:cNvPr id="25" name="Rectangle 24"/>
                  <p:cNvSpPr/>
                  <p:nvPr/>
                </p:nvSpPr>
                <p:spPr>
                  <a:xfrm>
                    <a:off x="962958" y="3249546"/>
                    <a:ext cx="89416"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26" name="Rectangle 25"/>
                  <p:cNvSpPr/>
                  <p:nvPr/>
                </p:nvSpPr>
                <p:spPr>
                  <a:xfrm>
                    <a:off x="1114418"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27" name="Rectangle 26"/>
                  <p:cNvSpPr/>
                  <p:nvPr/>
                </p:nvSpPr>
                <p:spPr>
                  <a:xfrm>
                    <a:off x="1269530"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28" name="Rectangle 27"/>
                  <p:cNvSpPr/>
                  <p:nvPr/>
                </p:nvSpPr>
                <p:spPr>
                  <a:xfrm>
                    <a:off x="1422816" y="3249546"/>
                    <a:ext cx="89416"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nvGrpSpPr>
              <p:cNvPr id="10368" name="Group 30"/>
              <p:cNvGrpSpPr>
                <a:grpSpLocks/>
              </p:cNvGrpSpPr>
              <p:nvPr/>
            </p:nvGrpSpPr>
            <p:grpSpPr bwMode="auto">
              <a:xfrm>
                <a:off x="3131840" y="2303875"/>
                <a:ext cx="765085" cy="2205245"/>
                <a:chOff x="836585" y="2303875"/>
                <a:chExt cx="765085" cy="2205245"/>
              </a:xfrm>
            </p:grpSpPr>
            <p:grpSp>
              <p:nvGrpSpPr>
                <p:cNvPr id="10369" name="Group 5"/>
                <p:cNvGrpSpPr>
                  <a:grpSpLocks/>
                </p:cNvGrpSpPr>
                <p:nvPr/>
              </p:nvGrpSpPr>
              <p:grpSpPr bwMode="auto">
                <a:xfrm>
                  <a:off x="836585" y="2303875"/>
                  <a:ext cx="765085" cy="2205245"/>
                  <a:chOff x="836585" y="2303875"/>
                  <a:chExt cx="765085" cy="2205245"/>
                </a:xfrm>
              </p:grpSpPr>
              <p:sp>
                <p:nvSpPr>
                  <p:cNvPr id="38" name="Rectangle 3"/>
                  <p:cNvSpPr/>
                  <p:nvPr/>
                </p:nvSpPr>
                <p:spPr>
                  <a:xfrm>
                    <a:off x="837063" y="3159173"/>
                    <a:ext cx="764607" cy="134994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39" name="Right Triangle 38"/>
                  <p:cNvSpPr/>
                  <p:nvPr/>
                </p:nvSpPr>
                <p:spPr>
                  <a:xfrm flipH="1">
                    <a:off x="837063" y="2304396"/>
                    <a:ext cx="764607" cy="854778"/>
                  </a:xfrm>
                  <a:prstGeom prst="rtTriangle">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370" name="Group 10"/>
                <p:cNvGrpSpPr>
                  <a:grpSpLocks/>
                </p:cNvGrpSpPr>
                <p:nvPr/>
              </p:nvGrpSpPr>
              <p:grpSpPr bwMode="auto">
                <a:xfrm>
                  <a:off x="945722" y="3248980"/>
                  <a:ext cx="557312" cy="1125125"/>
                  <a:chOff x="954348" y="3248980"/>
                  <a:chExt cx="557312" cy="1125125"/>
                </a:xfrm>
              </p:grpSpPr>
              <p:sp>
                <p:nvSpPr>
                  <p:cNvPr id="34" name="Rectangle 33"/>
                  <p:cNvSpPr/>
                  <p:nvPr/>
                </p:nvSpPr>
                <p:spPr>
                  <a:xfrm>
                    <a:off x="955179" y="3249546"/>
                    <a:ext cx="894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35" name="Rectangle 34"/>
                  <p:cNvSpPr/>
                  <p:nvPr/>
                </p:nvSpPr>
                <p:spPr>
                  <a:xfrm>
                    <a:off x="1106641"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36" name="Rectangle 35"/>
                  <p:cNvSpPr/>
                  <p:nvPr/>
                </p:nvSpPr>
                <p:spPr>
                  <a:xfrm>
                    <a:off x="1269051" y="3249546"/>
                    <a:ext cx="91242"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37" name="Rectangle 36"/>
                  <p:cNvSpPr/>
                  <p:nvPr/>
                </p:nvSpPr>
                <p:spPr>
                  <a:xfrm>
                    <a:off x="1422337" y="3249546"/>
                    <a:ext cx="89417" cy="11240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sp>
          <p:nvSpPr>
            <p:cNvPr id="41" name="Rectangle 40"/>
            <p:cNvSpPr/>
            <p:nvPr/>
          </p:nvSpPr>
          <p:spPr>
            <a:xfrm>
              <a:off x="296525" y="2888055"/>
              <a:ext cx="540151" cy="1621065"/>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42" name="Trapezoid 41"/>
            <p:cNvSpPr/>
            <p:nvPr/>
          </p:nvSpPr>
          <p:spPr>
            <a:xfrm>
              <a:off x="385942" y="773705"/>
              <a:ext cx="361317" cy="2114350"/>
            </a:xfrm>
            <a:prstGeom prst="trapezoid">
              <a:avLst/>
            </a:prstGeom>
            <a:solidFill>
              <a:schemeClr val="accent4">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sp>
        <p:nvSpPr>
          <p:cNvPr id="45" name="Rectangle 44"/>
          <p:cNvSpPr/>
          <p:nvPr/>
        </p:nvSpPr>
        <p:spPr>
          <a:xfrm>
            <a:off x="476250" y="1449388"/>
            <a:ext cx="2817813" cy="1214437"/>
          </a:xfrm>
          <a:prstGeom prst="rect">
            <a:avLst/>
          </a:prstGeom>
          <a:solidFill>
            <a:srgbClr val="FFC00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sz="1800" dirty="0">
                <a:solidFill>
                  <a:schemeClr val="tx1"/>
                </a:solidFill>
                <a:latin typeface="Jokerman" pitchFamily="82" charset="0"/>
              </a:rPr>
              <a:t>Mad Geoff’s Chaotic Firework Factory</a:t>
            </a:r>
            <a:r>
              <a:rPr lang="en-GB" sz="1800" dirty="0">
                <a:latin typeface="Jokerman" pitchFamily="82" charset="0"/>
              </a:rPr>
              <a:t> </a:t>
            </a:r>
          </a:p>
        </p:txBody>
      </p:sp>
      <p:grpSp>
        <p:nvGrpSpPr>
          <p:cNvPr id="10250" name="Group 88"/>
          <p:cNvGrpSpPr>
            <a:grpSpLocks/>
          </p:cNvGrpSpPr>
          <p:nvPr/>
        </p:nvGrpSpPr>
        <p:grpSpPr bwMode="auto">
          <a:xfrm>
            <a:off x="3132138" y="2933700"/>
            <a:ext cx="2249487" cy="1665288"/>
            <a:chOff x="3131840" y="2933945"/>
            <a:chExt cx="2250250" cy="1665185"/>
          </a:xfrm>
        </p:grpSpPr>
        <p:grpSp>
          <p:nvGrpSpPr>
            <p:cNvPr id="10328" name="Group 70"/>
            <p:cNvGrpSpPr>
              <a:grpSpLocks/>
            </p:cNvGrpSpPr>
            <p:nvPr/>
          </p:nvGrpSpPr>
          <p:grpSpPr bwMode="auto">
            <a:xfrm>
              <a:off x="3131840" y="2933945"/>
              <a:ext cx="1125125" cy="1665185"/>
              <a:chOff x="4256965" y="1178750"/>
              <a:chExt cx="2430270" cy="3465385"/>
            </a:xfrm>
          </p:grpSpPr>
          <p:sp>
            <p:nvSpPr>
              <p:cNvPr id="70" name="Rectangle 69"/>
              <p:cNvSpPr/>
              <p:nvPr/>
            </p:nvSpPr>
            <p:spPr>
              <a:xfrm>
                <a:off x="4977299" y="1314195"/>
                <a:ext cx="1725370" cy="94480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2" name="Rectangle 51"/>
              <p:cNvSpPr/>
              <p:nvPr/>
            </p:nvSpPr>
            <p:spPr>
              <a:xfrm>
                <a:off x="4256965" y="2258999"/>
                <a:ext cx="2431983" cy="2385136"/>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3" name="Isosceles Triangle 52"/>
              <p:cNvSpPr/>
              <p:nvPr/>
            </p:nvSpPr>
            <p:spPr>
              <a:xfrm>
                <a:off x="4256965" y="1178750"/>
                <a:ext cx="1529852" cy="1080249"/>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349" name="Group 56"/>
              <p:cNvGrpSpPr>
                <a:grpSpLocks/>
              </p:cNvGrpSpPr>
              <p:nvPr/>
            </p:nvGrpSpPr>
            <p:grpSpPr bwMode="auto">
              <a:xfrm>
                <a:off x="4572000" y="3474005"/>
                <a:ext cx="855095" cy="855095"/>
                <a:chOff x="3356865" y="5229200"/>
                <a:chExt cx="1485165" cy="945105"/>
              </a:xfrm>
            </p:grpSpPr>
            <p:sp>
              <p:nvSpPr>
                <p:cNvPr id="54" name="Rectangle 53"/>
                <p:cNvSpPr/>
                <p:nvPr/>
              </p:nvSpPr>
              <p:spPr>
                <a:xfrm>
                  <a:off x="3357803" y="5229959"/>
                  <a:ext cx="315754"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5" name="Rectangle 54"/>
                <p:cNvSpPr/>
                <p:nvPr/>
              </p:nvSpPr>
              <p:spPr>
                <a:xfrm>
                  <a:off x="3762924" y="5229959"/>
                  <a:ext cx="673213"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56" name="Rectangle 55"/>
                <p:cNvSpPr/>
                <p:nvPr/>
              </p:nvSpPr>
              <p:spPr>
                <a:xfrm>
                  <a:off x="4525503" y="5229959"/>
                  <a:ext cx="315754"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62" name="Trapezoid 61"/>
              <p:cNvSpPr/>
              <p:nvPr/>
            </p:nvSpPr>
            <p:spPr>
              <a:xfrm>
                <a:off x="4572540" y="3250053"/>
                <a:ext cx="854109"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351" name="Group 66"/>
              <p:cNvGrpSpPr>
                <a:grpSpLocks/>
              </p:cNvGrpSpPr>
              <p:nvPr/>
            </p:nvGrpSpPr>
            <p:grpSpPr bwMode="auto">
              <a:xfrm>
                <a:off x="4572000" y="2573904"/>
                <a:ext cx="1845205" cy="495055"/>
                <a:chOff x="4572000" y="2573905"/>
                <a:chExt cx="1845205" cy="360040"/>
              </a:xfrm>
            </p:grpSpPr>
            <p:grpSp>
              <p:nvGrpSpPr>
                <p:cNvPr id="10354" name="Group 57"/>
                <p:cNvGrpSpPr>
                  <a:grpSpLocks/>
                </p:cNvGrpSpPr>
                <p:nvPr/>
              </p:nvGrpSpPr>
              <p:grpSpPr bwMode="auto">
                <a:xfrm>
                  <a:off x="4572000" y="2573905"/>
                  <a:ext cx="855095" cy="360040"/>
                  <a:chOff x="3356865" y="5229200"/>
                  <a:chExt cx="1485165" cy="945105"/>
                </a:xfrm>
              </p:grpSpPr>
              <p:sp>
                <p:nvSpPr>
                  <p:cNvPr id="59" name="Rectangle 58"/>
                  <p:cNvSpPr/>
                  <p:nvPr/>
                </p:nvSpPr>
                <p:spPr>
                  <a:xfrm>
                    <a:off x="3357803" y="5227154"/>
                    <a:ext cx="315754"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60" name="Rectangle 59"/>
                  <p:cNvSpPr/>
                  <p:nvPr/>
                </p:nvSpPr>
                <p:spPr>
                  <a:xfrm>
                    <a:off x="3762924" y="5227154"/>
                    <a:ext cx="673213"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61" name="Rectangle 60"/>
                  <p:cNvSpPr/>
                  <p:nvPr/>
                </p:nvSpPr>
                <p:spPr>
                  <a:xfrm>
                    <a:off x="4525503" y="5227154"/>
                    <a:ext cx="315754"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65" name="Rectangle 64"/>
                <p:cNvSpPr/>
                <p:nvPr/>
              </p:nvSpPr>
              <p:spPr>
                <a:xfrm>
                  <a:off x="6030358" y="2573126"/>
                  <a:ext cx="387609"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69" name="Oval 68"/>
              <p:cNvSpPr/>
              <p:nvPr/>
            </p:nvSpPr>
            <p:spPr>
              <a:xfrm>
                <a:off x="5968615" y="3563886"/>
                <a:ext cx="449352"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68" name="Rectangle 67"/>
              <p:cNvSpPr/>
              <p:nvPr/>
            </p:nvSpPr>
            <p:spPr>
              <a:xfrm>
                <a:off x="5968615" y="3788524"/>
                <a:ext cx="449352" cy="85561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329" name="Group 71"/>
            <p:cNvGrpSpPr>
              <a:grpSpLocks/>
            </p:cNvGrpSpPr>
            <p:nvPr/>
          </p:nvGrpSpPr>
          <p:grpSpPr bwMode="auto">
            <a:xfrm flipH="1">
              <a:off x="4256965" y="2933945"/>
              <a:ext cx="1125125" cy="1665185"/>
              <a:chOff x="4256965" y="1178750"/>
              <a:chExt cx="2430270" cy="3465385"/>
            </a:xfrm>
          </p:grpSpPr>
          <p:sp>
            <p:nvSpPr>
              <p:cNvPr id="73" name="Rectangle 72"/>
              <p:cNvSpPr/>
              <p:nvPr/>
            </p:nvSpPr>
            <p:spPr>
              <a:xfrm>
                <a:off x="4977301" y="1314195"/>
                <a:ext cx="1708220" cy="94480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74" name="Rectangle 73"/>
              <p:cNvSpPr/>
              <p:nvPr/>
            </p:nvSpPr>
            <p:spPr>
              <a:xfrm>
                <a:off x="4256967" y="2258999"/>
                <a:ext cx="2428554" cy="2385136"/>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75" name="Isosceles Triangle 74"/>
              <p:cNvSpPr/>
              <p:nvPr/>
            </p:nvSpPr>
            <p:spPr>
              <a:xfrm>
                <a:off x="4256967" y="1178750"/>
                <a:ext cx="1529852" cy="1080249"/>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333" name="Group 56"/>
              <p:cNvGrpSpPr>
                <a:grpSpLocks/>
              </p:cNvGrpSpPr>
              <p:nvPr/>
            </p:nvGrpSpPr>
            <p:grpSpPr bwMode="auto">
              <a:xfrm>
                <a:off x="4572002" y="3474005"/>
                <a:ext cx="855096" cy="855095"/>
                <a:chOff x="3356865" y="5229200"/>
                <a:chExt cx="1485165" cy="945105"/>
              </a:xfrm>
            </p:grpSpPr>
            <p:sp>
              <p:nvSpPr>
                <p:cNvPr id="86" name="Rectangle 85"/>
                <p:cNvSpPr/>
                <p:nvPr/>
              </p:nvSpPr>
              <p:spPr>
                <a:xfrm>
                  <a:off x="3357803" y="5229959"/>
                  <a:ext cx="315753"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7" name="Rectangle 86"/>
                <p:cNvSpPr/>
                <p:nvPr/>
              </p:nvSpPr>
              <p:spPr>
                <a:xfrm>
                  <a:off x="3762923" y="5229959"/>
                  <a:ext cx="673211"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8" name="Rectangle 87"/>
                <p:cNvSpPr/>
                <p:nvPr/>
              </p:nvSpPr>
              <p:spPr>
                <a:xfrm>
                  <a:off x="4525500" y="5229959"/>
                  <a:ext cx="315753"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77" name="Trapezoid 76"/>
              <p:cNvSpPr/>
              <p:nvPr/>
            </p:nvSpPr>
            <p:spPr>
              <a:xfrm>
                <a:off x="4572542" y="3250053"/>
                <a:ext cx="854109"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335" name="Group 66"/>
              <p:cNvGrpSpPr>
                <a:grpSpLocks/>
              </p:cNvGrpSpPr>
              <p:nvPr/>
            </p:nvGrpSpPr>
            <p:grpSpPr bwMode="auto">
              <a:xfrm>
                <a:off x="4572002" y="2573904"/>
                <a:ext cx="1845203" cy="495055"/>
                <a:chOff x="4572002" y="2573905"/>
                <a:chExt cx="1845203" cy="360040"/>
              </a:xfrm>
            </p:grpSpPr>
            <p:grpSp>
              <p:nvGrpSpPr>
                <p:cNvPr id="10338" name="Group 57"/>
                <p:cNvGrpSpPr>
                  <a:grpSpLocks/>
                </p:cNvGrpSpPr>
                <p:nvPr/>
              </p:nvGrpSpPr>
              <p:grpSpPr bwMode="auto">
                <a:xfrm>
                  <a:off x="4572002" y="2573905"/>
                  <a:ext cx="855096" cy="360040"/>
                  <a:chOff x="3356865" y="5229200"/>
                  <a:chExt cx="1485165" cy="945105"/>
                </a:xfrm>
              </p:grpSpPr>
              <p:sp>
                <p:nvSpPr>
                  <p:cNvPr id="83" name="Rectangle 82"/>
                  <p:cNvSpPr/>
                  <p:nvPr/>
                </p:nvSpPr>
                <p:spPr>
                  <a:xfrm>
                    <a:off x="3357803" y="5227154"/>
                    <a:ext cx="315753"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4" name="Rectangle 83"/>
                  <p:cNvSpPr/>
                  <p:nvPr/>
                </p:nvSpPr>
                <p:spPr>
                  <a:xfrm>
                    <a:off x="3762923" y="5227154"/>
                    <a:ext cx="673211"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5" name="Rectangle 84"/>
                  <p:cNvSpPr/>
                  <p:nvPr/>
                </p:nvSpPr>
                <p:spPr>
                  <a:xfrm>
                    <a:off x="4525500" y="5227154"/>
                    <a:ext cx="315753"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82" name="Rectangle 81"/>
                <p:cNvSpPr/>
                <p:nvPr/>
              </p:nvSpPr>
              <p:spPr>
                <a:xfrm>
                  <a:off x="6013211" y="2573126"/>
                  <a:ext cx="387607"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79" name="Oval 78"/>
              <p:cNvSpPr/>
              <p:nvPr/>
            </p:nvSpPr>
            <p:spPr>
              <a:xfrm>
                <a:off x="5965188" y="3563886"/>
                <a:ext cx="449350"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80" name="Rectangle 79"/>
              <p:cNvSpPr/>
              <p:nvPr/>
            </p:nvSpPr>
            <p:spPr>
              <a:xfrm>
                <a:off x="5965188" y="3788524"/>
                <a:ext cx="449350" cy="85561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nvGrpSpPr>
          <p:cNvPr id="10251" name="Group 89"/>
          <p:cNvGrpSpPr>
            <a:grpSpLocks/>
          </p:cNvGrpSpPr>
          <p:nvPr/>
        </p:nvGrpSpPr>
        <p:grpSpPr bwMode="auto">
          <a:xfrm>
            <a:off x="5381625" y="2933700"/>
            <a:ext cx="2251075" cy="1665288"/>
            <a:chOff x="3131840" y="2933945"/>
            <a:chExt cx="2250250" cy="1665185"/>
          </a:xfrm>
        </p:grpSpPr>
        <p:grpSp>
          <p:nvGrpSpPr>
            <p:cNvPr id="10294" name="Group 70"/>
            <p:cNvGrpSpPr>
              <a:grpSpLocks/>
            </p:cNvGrpSpPr>
            <p:nvPr/>
          </p:nvGrpSpPr>
          <p:grpSpPr bwMode="auto">
            <a:xfrm>
              <a:off x="3131841" y="2933946"/>
              <a:ext cx="1125126" cy="1665183"/>
              <a:chOff x="4256965" y="1178750"/>
              <a:chExt cx="2430270" cy="3465385"/>
            </a:xfrm>
          </p:grpSpPr>
          <p:sp>
            <p:nvSpPr>
              <p:cNvPr id="109" name="Rectangle 108"/>
              <p:cNvSpPr/>
              <p:nvPr/>
            </p:nvSpPr>
            <p:spPr>
              <a:xfrm>
                <a:off x="4976788" y="1314193"/>
                <a:ext cx="1710443" cy="94480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10" name="Rectangle 109"/>
              <p:cNvSpPr/>
              <p:nvPr/>
            </p:nvSpPr>
            <p:spPr>
              <a:xfrm>
                <a:off x="4256963" y="2258999"/>
                <a:ext cx="2430268" cy="2385138"/>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11" name="Isosceles Triangle 110"/>
              <p:cNvSpPr/>
              <p:nvPr/>
            </p:nvSpPr>
            <p:spPr>
              <a:xfrm>
                <a:off x="4256963" y="1178748"/>
                <a:ext cx="1528771" cy="1080251"/>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315" name="Group 56"/>
              <p:cNvGrpSpPr>
                <a:grpSpLocks/>
              </p:cNvGrpSpPr>
              <p:nvPr/>
            </p:nvGrpSpPr>
            <p:grpSpPr bwMode="auto">
              <a:xfrm>
                <a:off x="4572002" y="3474005"/>
                <a:ext cx="855096" cy="855095"/>
                <a:chOff x="3356865" y="5229200"/>
                <a:chExt cx="1485165" cy="945105"/>
              </a:xfrm>
            </p:grpSpPr>
            <p:sp>
              <p:nvSpPr>
                <p:cNvPr id="122" name="Rectangle 121"/>
                <p:cNvSpPr/>
                <p:nvPr/>
              </p:nvSpPr>
              <p:spPr>
                <a:xfrm>
                  <a:off x="3357409" y="5229959"/>
                  <a:ext cx="315534"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23" name="Rectangle 122"/>
                <p:cNvSpPr/>
                <p:nvPr/>
              </p:nvSpPr>
              <p:spPr>
                <a:xfrm>
                  <a:off x="3762243" y="5229959"/>
                  <a:ext cx="672741"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24" name="Rectangle 123"/>
                <p:cNvSpPr/>
                <p:nvPr/>
              </p:nvSpPr>
              <p:spPr>
                <a:xfrm>
                  <a:off x="4524283" y="5229959"/>
                  <a:ext cx="315534"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13" name="Trapezoid 112"/>
              <p:cNvSpPr/>
              <p:nvPr/>
            </p:nvSpPr>
            <p:spPr>
              <a:xfrm>
                <a:off x="4572315" y="3250053"/>
                <a:ext cx="853508"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317" name="Group 66"/>
              <p:cNvGrpSpPr>
                <a:grpSpLocks/>
              </p:cNvGrpSpPr>
              <p:nvPr/>
            </p:nvGrpSpPr>
            <p:grpSpPr bwMode="auto">
              <a:xfrm>
                <a:off x="4572002" y="2573904"/>
                <a:ext cx="1845203" cy="495055"/>
                <a:chOff x="4572002" y="2573905"/>
                <a:chExt cx="1845203" cy="360040"/>
              </a:xfrm>
            </p:grpSpPr>
            <p:grpSp>
              <p:nvGrpSpPr>
                <p:cNvPr id="10320" name="Group 57"/>
                <p:cNvGrpSpPr>
                  <a:grpSpLocks/>
                </p:cNvGrpSpPr>
                <p:nvPr/>
              </p:nvGrpSpPr>
              <p:grpSpPr bwMode="auto">
                <a:xfrm>
                  <a:off x="4572002" y="2573905"/>
                  <a:ext cx="855096" cy="360040"/>
                  <a:chOff x="3356865" y="5229200"/>
                  <a:chExt cx="1485165" cy="945105"/>
                </a:xfrm>
              </p:grpSpPr>
              <p:sp>
                <p:nvSpPr>
                  <p:cNvPr id="119" name="Rectangle 118"/>
                  <p:cNvSpPr/>
                  <p:nvPr/>
                </p:nvSpPr>
                <p:spPr>
                  <a:xfrm>
                    <a:off x="3357409" y="5227154"/>
                    <a:ext cx="315534"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20" name="Rectangle 119"/>
                  <p:cNvSpPr/>
                  <p:nvPr/>
                </p:nvSpPr>
                <p:spPr>
                  <a:xfrm>
                    <a:off x="3762243" y="5227154"/>
                    <a:ext cx="672741"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21" name="Rectangle 120"/>
                  <p:cNvSpPr/>
                  <p:nvPr/>
                </p:nvSpPr>
                <p:spPr>
                  <a:xfrm>
                    <a:off x="4524283" y="5227154"/>
                    <a:ext cx="315534"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18" name="Rectangle 117"/>
                <p:cNvSpPr/>
                <p:nvPr/>
              </p:nvSpPr>
              <p:spPr>
                <a:xfrm>
                  <a:off x="6029105" y="2573126"/>
                  <a:ext cx="387333"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15" name="Oval 114"/>
              <p:cNvSpPr/>
              <p:nvPr/>
            </p:nvSpPr>
            <p:spPr>
              <a:xfrm>
                <a:off x="5967406" y="3563886"/>
                <a:ext cx="449033"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16" name="Rectangle 115"/>
              <p:cNvSpPr/>
              <p:nvPr/>
            </p:nvSpPr>
            <p:spPr>
              <a:xfrm>
                <a:off x="5967406" y="3788525"/>
                <a:ext cx="449033" cy="855612"/>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295" name="Group 71"/>
            <p:cNvGrpSpPr>
              <a:grpSpLocks/>
            </p:cNvGrpSpPr>
            <p:nvPr/>
          </p:nvGrpSpPr>
          <p:grpSpPr bwMode="auto">
            <a:xfrm flipH="1">
              <a:off x="4256963" y="2933946"/>
              <a:ext cx="1125126" cy="1665183"/>
              <a:chOff x="4256965" y="1178750"/>
              <a:chExt cx="2430270" cy="3465385"/>
            </a:xfrm>
          </p:grpSpPr>
          <p:sp>
            <p:nvSpPr>
              <p:cNvPr id="93" name="Rectangle 92"/>
              <p:cNvSpPr/>
              <p:nvPr/>
            </p:nvSpPr>
            <p:spPr>
              <a:xfrm>
                <a:off x="4976788" y="1314193"/>
                <a:ext cx="1710441" cy="94480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94" name="Rectangle 93"/>
              <p:cNvSpPr/>
              <p:nvPr/>
            </p:nvSpPr>
            <p:spPr>
              <a:xfrm>
                <a:off x="4256963" y="2258999"/>
                <a:ext cx="2430266" cy="2385138"/>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95" name="Isosceles Triangle 94"/>
              <p:cNvSpPr/>
              <p:nvPr/>
            </p:nvSpPr>
            <p:spPr>
              <a:xfrm>
                <a:off x="4256963" y="1178748"/>
                <a:ext cx="1528771" cy="1080251"/>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299" name="Group 56"/>
              <p:cNvGrpSpPr>
                <a:grpSpLocks/>
              </p:cNvGrpSpPr>
              <p:nvPr/>
            </p:nvGrpSpPr>
            <p:grpSpPr bwMode="auto">
              <a:xfrm>
                <a:off x="4572002" y="3474005"/>
                <a:ext cx="855096" cy="855095"/>
                <a:chOff x="3356865" y="5229200"/>
                <a:chExt cx="1485165" cy="945105"/>
              </a:xfrm>
            </p:grpSpPr>
            <p:sp>
              <p:nvSpPr>
                <p:cNvPr id="106" name="Rectangle 105"/>
                <p:cNvSpPr/>
                <p:nvPr/>
              </p:nvSpPr>
              <p:spPr>
                <a:xfrm>
                  <a:off x="3357405" y="5229959"/>
                  <a:ext cx="315530"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7" name="Rectangle 106"/>
                <p:cNvSpPr/>
                <p:nvPr/>
              </p:nvSpPr>
              <p:spPr>
                <a:xfrm>
                  <a:off x="3762239" y="5229959"/>
                  <a:ext cx="672737"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8" name="Rectangle 107"/>
                <p:cNvSpPr/>
                <p:nvPr/>
              </p:nvSpPr>
              <p:spPr>
                <a:xfrm>
                  <a:off x="4524279" y="5229959"/>
                  <a:ext cx="315530"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97" name="Trapezoid 96"/>
              <p:cNvSpPr/>
              <p:nvPr/>
            </p:nvSpPr>
            <p:spPr>
              <a:xfrm>
                <a:off x="4572315" y="3250053"/>
                <a:ext cx="853506"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301" name="Group 66"/>
              <p:cNvGrpSpPr>
                <a:grpSpLocks/>
              </p:cNvGrpSpPr>
              <p:nvPr/>
            </p:nvGrpSpPr>
            <p:grpSpPr bwMode="auto">
              <a:xfrm>
                <a:off x="4572002" y="2573904"/>
                <a:ext cx="1845203" cy="495055"/>
                <a:chOff x="4572002" y="2573905"/>
                <a:chExt cx="1845203" cy="360040"/>
              </a:xfrm>
            </p:grpSpPr>
            <p:grpSp>
              <p:nvGrpSpPr>
                <p:cNvPr id="10304" name="Group 57"/>
                <p:cNvGrpSpPr>
                  <a:grpSpLocks/>
                </p:cNvGrpSpPr>
                <p:nvPr/>
              </p:nvGrpSpPr>
              <p:grpSpPr bwMode="auto">
                <a:xfrm>
                  <a:off x="4572002" y="2573905"/>
                  <a:ext cx="855096" cy="360040"/>
                  <a:chOff x="3356865" y="5229200"/>
                  <a:chExt cx="1485165" cy="945105"/>
                </a:xfrm>
              </p:grpSpPr>
              <p:sp>
                <p:nvSpPr>
                  <p:cNvPr id="103" name="Rectangle 102"/>
                  <p:cNvSpPr/>
                  <p:nvPr/>
                </p:nvSpPr>
                <p:spPr>
                  <a:xfrm>
                    <a:off x="3357409" y="5227154"/>
                    <a:ext cx="315530"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4" name="Rectangle 103"/>
                  <p:cNvSpPr/>
                  <p:nvPr/>
                </p:nvSpPr>
                <p:spPr>
                  <a:xfrm>
                    <a:off x="3762243" y="5227154"/>
                    <a:ext cx="672737"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5" name="Rectangle 104"/>
                  <p:cNvSpPr/>
                  <p:nvPr/>
                </p:nvSpPr>
                <p:spPr>
                  <a:xfrm>
                    <a:off x="4524283" y="5227154"/>
                    <a:ext cx="315530"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02" name="Rectangle 101"/>
                <p:cNvSpPr/>
                <p:nvPr/>
              </p:nvSpPr>
              <p:spPr>
                <a:xfrm>
                  <a:off x="6029103" y="2573126"/>
                  <a:ext cx="387336"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99" name="Oval 98"/>
              <p:cNvSpPr/>
              <p:nvPr/>
            </p:nvSpPr>
            <p:spPr>
              <a:xfrm>
                <a:off x="5967403" y="3563886"/>
                <a:ext cx="449035"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00" name="Rectangle 99"/>
              <p:cNvSpPr/>
              <p:nvPr/>
            </p:nvSpPr>
            <p:spPr>
              <a:xfrm>
                <a:off x="5967403" y="3788525"/>
                <a:ext cx="449035" cy="855612"/>
              </a:xfrm>
              <a:prstGeom prst="rect">
                <a:avLst/>
              </a:prstGeom>
              <a:solidFill>
                <a:srgbClr val="B7091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grpSp>
        <p:nvGrpSpPr>
          <p:cNvPr id="10252" name="Group 124"/>
          <p:cNvGrpSpPr>
            <a:grpSpLocks/>
          </p:cNvGrpSpPr>
          <p:nvPr/>
        </p:nvGrpSpPr>
        <p:grpSpPr bwMode="auto">
          <a:xfrm>
            <a:off x="7632700" y="2933700"/>
            <a:ext cx="2249488" cy="1665288"/>
            <a:chOff x="3131840" y="2933945"/>
            <a:chExt cx="2250250" cy="1665185"/>
          </a:xfrm>
        </p:grpSpPr>
        <p:grpSp>
          <p:nvGrpSpPr>
            <p:cNvPr id="10260" name="Group 70"/>
            <p:cNvGrpSpPr>
              <a:grpSpLocks/>
            </p:cNvGrpSpPr>
            <p:nvPr/>
          </p:nvGrpSpPr>
          <p:grpSpPr bwMode="auto">
            <a:xfrm>
              <a:off x="3131841" y="2933948"/>
              <a:ext cx="1125126" cy="1665183"/>
              <a:chOff x="4256965" y="1178750"/>
              <a:chExt cx="2430270" cy="3465385"/>
            </a:xfrm>
          </p:grpSpPr>
          <p:sp>
            <p:nvSpPr>
              <p:cNvPr id="144" name="Rectangle 143"/>
              <p:cNvSpPr/>
              <p:nvPr/>
            </p:nvSpPr>
            <p:spPr>
              <a:xfrm>
                <a:off x="4977296" y="1314189"/>
                <a:ext cx="1711650" cy="94480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45" name="Rectangle 144"/>
              <p:cNvSpPr/>
              <p:nvPr/>
            </p:nvSpPr>
            <p:spPr>
              <a:xfrm>
                <a:off x="4256963" y="2258994"/>
                <a:ext cx="2431983" cy="2385138"/>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46" name="Isosceles Triangle 145"/>
              <p:cNvSpPr/>
              <p:nvPr/>
            </p:nvSpPr>
            <p:spPr>
              <a:xfrm>
                <a:off x="4256963" y="1178744"/>
                <a:ext cx="1529851" cy="1080251"/>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281" name="Group 56"/>
              <p:cNvGrpSpPr>
                <a:grpSpLocks/>
              </p:cNvGrpSpPr>
              <p:nvPr/>
            </p:nvGrpSpPr>
            <p:grpSpPr bwMode="auto">
              <a:xfrm>
                <a:off x="4572002" y="3474005"/>
                <a:ext cx="855096" cy="855095"/>
                <a:chOff x="3356865" y="5229200"/>
                <a:chExt cx="1485165" cy="945105"/>
              </a:xfrm>
            </p:grpSpPr>
            <p:sp>
              <p:nvSpPr>
                <p:cNvPr id="157" name="Rectangle 156"/>
                <p:cNvSpPr/>
                <p:nvPr/>
              </p:nvSpPr>
              <p:spPr>
                <a:xfrm>
                  <a:off x="3357796" y="5229954"/>
                  <a:ext cx="315757"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58" name="Rectangle 157"/>
                <p:cNvSpPr/>
                <p:nvPr/>
              </p:nvSpPr>
              <p:spPr>
                <a:xfrm>
                  <a:off x="3762915" y="5229954"/>
                  <a:ext cx="673215"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59" name="Rectangle 158"/>
                <p:cNvSpPr/>
                <p:nvPr/>
              </p:nvSpPr>
              <p:spPr>
                <a:xfrm>
                  <a:off x="4525493" y="5229954"/>
                  <a:ext cx="315757"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48" name="Trapezoid 147"/>
              <p:cNvSpPr/>
              <p:nvPr/>
            </p:nvSpPr>
            <p:spPr>
              <a:xfrm>
                <a:off x="4572537" y="3250049"/>
                <a:ext cx="854111"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283" name="Group 66"/>
              <p:cNvGrpSpPr>
                <a:grpSpLocks/>
              </p:cNvGrpSpPr>
              <p:nvPr/>
            </p:nvGrpSpPr>
            <p:grpSpPr bwMode="auto">
              <a:xfrm>
                <a:off x="4572002" y="2573904"/>
                <a:ext cx="1845203" cy="495055"/>
                <a:chOff x="4572002" y="2573905"/>
                <a:chExt cx="1845203" cy="360040"/>
              </a:xfrm>
            </p:grpSpPr>
            <p:grpSp>
              <p:nvGrpSpPr>
                <p:cNvPr id="10286" name="Group 57"/>
                <p:cNvGrpSpPr>
                  <a:grpSpLocks/>
                </p:cNvGrpSpPr>
                <p:nvPr/>
              </p:nvGrpSpPr>
              <p:grpSpPr bwMode="auto">
                <a:xfrm>
                  <a:off x="4572002" y="2573905"/>
                  <a:ext cx="855096" cy="360040"/>
                  <a:chOff x="3356865" y="5229200"/>
                  <a:chExt cx="1485165" cy="945105"/>
                </a:xfrm>
              </p:grpSpPr>
              <p:sp>
                <p:nvSpPr>
                  <p:cNvPr id="154" name="Rectangle 153"/>
                  <p:cNvSpPr/>
                  <p:nvPr/>
                </p:nvSpPr>
                <p:spPr>
                  <a:xfrm>
                    <a:off x="3357796" y="5227146"/>
                    <a:ext cx="315757"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55" name="Rectangle 154"/>
                  <p:cNvSpPr/>
                  <p:nvPr/>
                </p:nvSpPr>
                <p:spPr>
                  <a:xfrm>
                    <a:off x="3762915" y="5227146"/>
                    <a:ext cx="673215"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56" name="Rectangle 155"/>
                  <p:cNvSpPr/>
                  <p:nvPr/>
                </p:nvSpPr>
                <p:spPr>
                  <a:xfrm>
                    <a:off x="4525493" y="5227146"/>
                    <a:ext cx="315757"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53" name="Rectangle 152"/>
                <p:cNvSpPr/>
                <p:nvPr/>
              </p:nvSpPr>
              <p:spPr>
                <a:xfrm>
                  <a:off x="6030357" y="2573123"/>
                  <a:ext cx="387607"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50" name="Oval 149"/>
              <p:cNvSpPr/>
              <p:nvPr/>
            </p:nvSpPr>
            <p:spPr>
              <a:xfrm>
                <a:off x="5968613" y="3563882"/>
                <a:ext cx="449350"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51" name="Rectangle 150"/>
              <p:cNvSpPr/>
              <p:nvPr/>
            </p:nvSpPr>
            <p:spPr>
              <a:xfrm>
                <a:off x="5968613" y="3788521"/>
                <a:ext cx="449350" cy="85561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nvGrpSpPr>
            <p:cNvPr id="10261" name="Group 71"/>
            <p:cNvGrpSpPr>
              <a:grpSpLocks/>
            </p:cNvGrpSpPr>
            <p:nvPr/>
          </p:nvGrpSpPr>
          <p:grpSpPr bwMode="auto">
            <a:xfrm flipH="1">
              <a:off x="4256963" y="2933948"/>
              <a:ext cx="1125126" cy="1665183"/>
              <a:chOff x="4256965" y="1178750"/>
              <a:chExt cx="2430270" cy="3465385"/>
            </a:xfrm>
          </p:grpSpPr>
          <p:sp>
            <p:nvSpPr>
              <p:cNvPr id="128" name="Rectangle 127"/>
              <p:cNvSpPr/>
              <p:nvPr/>
            </p:nvSpPr>
            <p:spPr>
              <a:xfrm>
                <a:off x="4977296" y="1314189"/>
                <a:ext cx="1711650" cy="94480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29" name="Rectangle 128"/>
              <p:cNvSpPr/>
              <p:nvPr/>
            </p:nvSpPr>
            <p:spPr>
              <a:xfrm>
                <a:off x="4256963" y="2258994"/>
                <a:ext cx="2431983" cy="2385138"/>
              </a:xfrm>
              <a:prstGeom prst="rect">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30" name="Isosceles Triangle 129"/>
              <p:cNvSpPr/>
              <p:nvPr/>
            </p:nvSpPr>
            <p:spPr>
              <a:xfrm>
                <a:off x="4256963" y="1178744"/>
                <a:ext cx="1529851" cy="1080251"/>
              </a:xfrm>
              <a:prstGeom prst="triangle">
                <a:avLst/>
              </a:prstGeom>
              <a:solidFill>
                <a:srgbClr val="B7720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nvGrpSpPr>
              <p:cNvPr id="10265" name="Group 56"/>
              <p:cNvGrpSpPr>
                <a:grpSpLocks/>
              </p:cNvGrpSpPr>
              <p:nvPr/>
            </p:nvGrpSpPr>
            <p:grpSpPr bwMode="auto">
              <a:xfrm>
                <a:off x="4572002" y="3474005"/>
                <a:ext cx="855096" cy="855095"/>
                <a:chOff x="3356865" y="5229200"/>
                <a:chExt cx="1485165" cy="945105"/>
              </a:xfrm>
            </p:grpSpPr>
            <p:sp>
              <p:nvSpPr>
                <p:cNvPr id="141" name="Rectangle 140"/>
                <p:cNvSpPr/>
                <p:nvPr/>
              </p:nvSpPr>
              <p:spPr>
                <a:xfrm>
                  <a:off x="3357796" y="5229954"/>
                  <a:ext cx="315757"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42" name="Rectangle 141"/>
                <p:cNvSpPr/>
                <p:nvPr/>
              </p:nvSpPr>
              <p:spPr>
                <a:xfrm>
                  <a:off x="3762915" y="5229954"/>
                  <a:ext cx="673215"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43" name="Rectangle 142"/>
                <p:cNvSpPr/>
                <p:nvPr/>
              </p:nvSpPr>
              <p:spPr>
                <a:xfrm>
                  <a:off x="4525493" y="5229954"/>
                  <a:ext cx="315757" cy="94567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32" name="Trapezoid 131"/>
              <p:cNvSpPr/>
              <p:nvPr/>
            </p:nvSpPr>
            <p:spPr>
              <a:xfrm>
                <a:off x="4572537" y="3250049"/>
                <a:ext cx="854111" cy="178390"/>
              </a:xfrm>
              <a:prstGeom prst="trapezoid">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endParaRPr lang="en-GB"/>
              </a:p>
            </p:txBody>
          </p:sp>
          <p:grpSp>
            <p:nvGrpSpPr>
              <p:cNvPr id="10267" name="Group 66"/>
              <p:cNvGrpSpPr>
                <a:grpSpLocks/>
              </p:cNvGrpSpPr>
              <p:nvPr/>
            </p:nvGrpSpPr>
            <p:grpSpPr bwMode="auto">
              <a:xfrm>
                <a:off x="4572002" y="2573904"/>
                <a:ext cx="1845203" cy="495055"/>
                <a:chOff x="4572002" y="2573905"/>
                <a:chExt cx="1845203" cy="360040"/>
              </a:xfrm>
            </p:grpSpPr>
            <p:grpSp>
              <p:nvGrpSpPr>
                <p:cNvPr id="10270" name="Group 57"/>
                <p:cNvGrpSpPr>
                  <a:grpSpLocks/>
                </p:cNvGrpSpPr>
                <p:nvPr/>
              </p:nvGrpSpPr>
              <p:grpSpPr bwMode="auto">
                <a:xfrm>
                  <a:off x="4572002" y="2573905"/>
                  <a:ext cx="855096" cy="360040"/>
                  <a:chOff x="3356865" y="5229200"/>
                  <a:chExt cx="1485165" cy="945105"/>
                </a:xfrm>
              </p:grpSpPr>
              <p:sp>
                <p:nvSpPr>
                  <p:cNvPr id="138" name="Rectangle 137"/>
                  <p:cNvSpPr/>
                  <p:nvPr/>
                </p:nvSpPr>
                <p:spPr>
                  <a:xfrm>
                    <a:off x="3357796" y="5227146"/>
                    <a:ext cx="315757"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39" name="Rectangle 138"/>
                  <p:cNvSpPr/>
                  <p:nvPr/>
                </p:nvSpPr>
                <p:spPr>
                  <a:xfrm>
                    <a:off x="3762915" y="5227146"/>
                    <a:ext cx="673215"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40" name="Rectangle 139"/>
                  <p:cNvSpPr/>
                  <p:nvPr/>
                </p:nvSpPr>
                <p:spPr>
                  <a:xfrm>
                    <a:off x="4525493" y="5227146"/>
                    <a:ext cx="315757" cy="94600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37" name="Rectangle 136"/>
                <p:cNvSpPr/>
                <p:nvPr/>
              </p:nvSpPr>
              <p:spPr>
                <a:xfrm>
                  <a:off x="6030357" y="2573123"/>
                  <a:ext cx="387607" cy="36038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sp>
            <p:nvSpPr>
              <p:cNvPr id="134" name="Oval 133"/>
              <p:cNvSpPr/>
              <p:nvPr/>
            </p:nvSpPr>
            <p:spPr>
              <a:xfrm>
                <a:off x="5968613" y="3563882"/>
                <a:ext cx="449350" cy="4492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35" name="Rectangle 134"/>
              <p:cNvSpPr/>
              <p:nvPr/>
            </p:nvSpPr>
            <p:spPr>
              <a:xfrm>
                <a:off x="5968613" y="3788521"/>
                <a:ext cx="449350" cy="8556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grpSp>
      </p:grpSp>
      <p:sp>
        <p:nvSpPr>
          <p:cNvPr id="161" name="TextBox 160"/>
          <p:cNvSpPr txBox="1">
            <a:spLocks noChangeArrowheads="1"/>
          </p:cNvSpPr>
          <p:nvPr/>
        </p:nvSpPr>
        <p:spPr bwMode="auto">
          <a:xfrm>
            <a:off x="4032250" y="549275"/>
            <a:ext cx="467995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a:t>Do peoples stress levels increase the closer they live to Mad Geoff’s Chaotic Firework Factory?</a:t>
            </a:r>
          </a:p>
        </p:txBody>
      </p:sp>
      <p:sp>
        <p:nvSpPr>
          <p:cNvPr id="162" name="TextBox 161"/>
          <p:cNvSpPr txBox="1">
            <a:spLocks noChangeArrowheads="1"/>
          </p:cNvSpPr>
          <p:nvPr/>
        </p:nvSpPr>
        <p:spPr bwMode="auto">
          <a:xfrm>
            <a:off x="566738" y="4959350"/>
            <a:ext cx="4000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Cortisol is a stress hormone</a:t>
            </a:r>
          </a:p>
        </p:txBody>
      </p:sp>
      <p:sp>
        <p:nvSpPr>
          <p:cNvPr id="163" name="TextBox 162"/>
          <p:cNvSpPr txBox="1">
            <a:spLocks noChangeArrowheads="1"/>
          </p:cNvSpPr>
          <p:nvPr/>
        </p:nvSpPr>
        <p:spPr bwMode="auto">
          <a:xfrm>
            <a:off x="566738" y="5576888"/>
            <a:ext cx="82359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The more stressed an individual is, the higher their blood cortisol levels will be</a:t>
            </a:r>
          </a:p>
        </p:txBody>
      </p:sp>
      <p:grpSp>
        <p:nvGrpSpPr>
          <p:cNvPr id="10256" name="Group 166"/>
          <p:cNvGrpSpPr>
            <a:grpSpLocks/>
          </p:cNvGrpSpPr>
          <p:nvPr/>
        </p:nvGrpSpPr>
        <p:grpSpPr bwMode="auto">
          <a:xfrm>
            <a:off x="881063" y="4194175"/>
            <a:ext cx="1081087" cy="720725"/>
            <a:chOff x="7452320" y="4779150"/>
            <a:chExt cx="1080120" cy="720080"/>
          </a:xfrm>
        </p:grpSpPr>
        <p:sp>
          <p:nvSpPr>
            <p:cNvPr id="166" name="Rectangle 165"/>
            <p:cNvSpPr/>
            <p:nvPr/>
          </p:nvSpPr>
          <p:spPr>
            <a:xfrm>
              <a:off x="8365902" y="4779150"/>
              <a:ext cx="90406" cy="720080"/>
            </a:xfrm>
            <a:prstGeom prst="rect">
              <a:avLst/>
            </a:prstGeom>
            <a:solidFill>
              <a:schemeClr val="bg1">
                <a:lumMod val="85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65" name="Rectangle 164"/>
            <p:cNvSpPr/>
            <p:nvPr/>
          </p:nvSpPr>
          <p:spPr>
            <a:xfrm>
              <a:off x="7512591" y="4779150"/>
              <a:ext cx="90406" cy="720080"/>
            </a:xfrm>
            <a:prstGeom prst="rect">
              <a:avLst/>
            </a:prstGeom>
            <a:solidFill>
              <a:schemeClr val="bg1">
                <a:lumMod val="85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endParaRPr lang="en-US" altLang="en-US">
                <a:solidFill>
                  <a:srgbClr val="FFFFFF"/>
                </a:solidFill>
              </a:endParaRPr>
            </a:p>
          </p:txBody>
        </p:sp>
        <p:sp>
          <p:nvSpPr>
            <p:cNvPr id="164" name="Rounded Rectangle 163"/>
            <p:cNvSpPr/>
            <p:nvPr/>
          </p:nvSpPr>
          <p:spPr>
            <a:xfrm>
              <a:off x="7452320" y="4869557"/>
              <a:ext cx="1080120" cy="31404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sz="1200" b="1" dirty="0">
                  <a:solidFill>
                    <a:schemeClr val="tx1"/>
                  </a:solidFill>
                </a:rPr>
                <a:t>Acacia Ave</a:t>
              </a:r>
              <a:r>
                <a:rPr lang="en-GB" sz="1200" dirty="0">
                  <a:solidFill>
                    <a:schemeClr val="tx1"/>
                  </a:solidFill>
                </a:rPr>
                <a:t>.</a:t>
              </a:r>
            </a:p>
          </p:txBody>
        </p:sp>
      </p:grpSp>
    </p:spTree>
    <p:extLst>
      <p:ext uri="{BB962C8B-B14F-4D97-AF65-F5344CB8AC3E}">
        <p14:creationId xmlns:p14="http://schemas.microsoft.com/office/powerpoint/2010/main" val="1888001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1"/>
                                        </p:tgtEl>
                                        <p:attrNameLst>
                                          <p:attrName>style.visibility</p:attrName>
                                        </p:attrNameLst>
                                      </p:cBhvr>
                                      <p:to>
                                        <p:strVal val="visible"/>
                                      </p:to>
                                    </p:set>
                                    <p:animEffect transition="in" filter="dissolve">
                                      <p:cBhvr>
                                        <p:cTn id="7" dur="500"/>
                                        <p:tgtEl>
                                          <p:spTgt spid="1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62"/>
                                        </p:tgtEl>
                                        <p:attrNameLst>
                                          <p:attrName>style.visibility</p:attrName>
                                        </p:attrNameLst>
                                      </p:cBhvr>
                                      <p:to>
                                        <p:strVal val="visible"/>
                                      </p:to>
                                    </p:set>
                                    <p:animEffect transition="in" filter="dissolve">
                                      <p:cBhvr>
                                        <p:cTn id="12" dur="500"/>
                                        <p:tgtEl>
                                          <p:spTgt spid="1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63"/>
                                        </p:tgtEl>
                                        <p:attrNameLst>
                                          <p:attrName>style.visibility</p:attrName>
                                        </p:attrNameLst>
                                      </p:cBhvr>
                                      <p:to>
                                        <p:strVal val="visible"/>
                                      </p:to>
                                    </p:set>
                                    <p:animEffect transition="in" filter="dissolve">
                                      <p:cBhvr>
                                        <p:cTn id="17" dur="500"/>
                                        <p:tgtEl>
                                          <p:spTgt spid="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162" grpId="0"/>
      <p:bldP spid="16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6" name="Group 62"/>
          <p:cNvGraphicFramePr>
            <a:graphicFrameLocks noGrp="1"/>
          </p:cNvGraphicFramePr>
          <p:nvPr/>
        </p:nvGraphicFramePr>
        <p:xfrm>
          <a:off x="1422400" y="323850"/>
          <a:ext cx="6300788" cy="5063490"/>
        </p:xfrm>
        <a:graphic>
          <a:graphicData uri="http://schemas.openxmlformats.org/drawingml/2006/table">
            <a:tbl>
              <a:tblPr/>
              <a:tblGrid>
                <a:gridCol w="1870075"/>
                <a:gridCol w="2090738"/>
                <a:gridCol w="2339975"/>
              </a:tblGrid>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Resident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Address</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Blood cortisol level (</a:t>
                      </a:r>
                      <a:r>
                        <a:rPr kumimoji="0" lang="el-GR" altLang="en-US" sz="1800" b="1" i="0" u="none" strike="noStrike" cap="none" normalizeH="0" baseline="0" smtClean="0">
                          <a:ln>
                            <a:noFill/>
                          </a:ln>
                          <a:solidFill>
                            <a:schemeClr val="tx1"/>
                          </a:solidFill>
                          <a:effectLst/>
                          <a:latin typeface="Arial" charset="0"/>
                          <a:cs typeface="Arial" charset="0"/>
                        </a:rPr>
                        <a:t>μ</a:t>
                      </a:r>
                      <a:r>
                        <a:rPr kumimoji="0" lang="en-GB" altLang="en-US" sz="1800" b="1" i="0" u="none" strike="noStrike" cap="none" normalizeH="0" baseline="0" smtClean="0">
                          <a:ln>
                            <a:noFill/>
                          </a:ln>
                          <a:solidFill>
                            <a:schemeClr val="tx1"/>
                          </a:solidFill>
                          <a:effectLst/>
                          <a:latin typeface="Arial" charset="0"/>
                          <a:cs typeface="Arial" charset="0"/>
                        </a:rPr>
                        <a:t>g/ml)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Karl (Caretaker)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2 (Factory)</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13.4</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Lillie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8</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22.6</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Melanie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10</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23.4</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Nigel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12</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18.6</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Olga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12</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17.4</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71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Peter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14</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16.8</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238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Quentin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16</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15.2</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24288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Rajesh</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16</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10.2</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82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Susan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18</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9.8</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222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Toni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18</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12.6</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244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Uri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18</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8.8</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222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Vanessa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20</a:t>
                      </a: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Arial" charset="0"/>
                          <a:cs typeface="Arial" charset="0"/>
                        </a:rPr>
                        <a:t>7.5</a:t>
                      </a:r>
                    </a:p>
                  </a:txBody>
                  <a:tcPr marL="9525" marR="9525" marT="9525"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2" name="TextBox 41"/>
          <p:cNvSpPr txBox="1">
            <a:spLocks noChangeArrowheads="1"/>
          </p:cNvSpPr>
          <p:nvPr/>
        </p:nvSpPr>
        <p:spPr bwMode="auto">
          <a:xfrm>
            <a:off x="385763" y="5543550"/>
            <a:ext cx="8507412"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H</a:t>
            </a:r>
            <a:r>
              <a:rPr lang="en-GB" altLang="en-US" baseline="-25000"/>
              <a:t>0 </a:t>
            </a:r>
            <a:r>
              <a:rPr lang="en-GB" altLang="en-US"/>
              <a:t>= there is no significantly significant correlation between 	proximity to the fireworks factory and blood cortisol 	levels</a:t>
            </a:r>
          </a:p>
        </p:txBody>
      </p:sp>
    </p:spTree>
    <p:extLst>
      <p:ext uri="{BB962C8B-B14F-4D97-AF65-F5344CB8AC3E}">
        <p14:creationId xmlns:p14="http://schemas.microsoft.com/office/powerpoint/2010/main" val="879853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ssolve">
                                      <p:cBhvr>
                                        <p:cTn id="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65" name="Group 177"/>
          <p:cNvGraphicFramePr>
            <a:graphicFrameLocks noGrp="1"/>
          </p:cNvGraphicFramePr>
          <p:nvPr/>
        </p:nvGraphicFramePr>
        <p:xfrm>
          <a:off x="476250" y="414338"/>
          <a:ext cx="8235950" cy="5974080"/>
        </p:xfrm>
        <a:graphic>
          <a:graphicData uri="http://schemas.openxmlformats.org/drawingml/2006/table">
            <a:tbl>
              <a:tblPr/>
              <a:tblGrid>
                <a:gridCol w="1395413"/>
                <a:gridCol w="1260475"/>
                <a:gridCol w="1260475"/>
                <a:gridCol w="1484312"/>
                <a:gridCol w="1125538"/>
                <a:gridCol w="809625"/>
                <a:gridCol w="900112"/>
              </a:tblGrid>
              <a:tr h="6207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Resident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Address</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Address 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Blood cortisol level (</a:t>
                      </a:r>
                      <a:r>
                        <a:rPr kumimoji="0" lang="el-GR" altLang="en-US" sz="1800" b="1" i="0" u="none" strike="noStrike" cap="none" normalizeH="0" baseline="0" smtClean="0">
                          <a:ln>
                            <a:noFill/>
                          </a:ln>
                          <a:solidFill>
                            <a:schemeClr val="tx1"/>
                          </a:solidFill>
                          <a:effectLst/>
                          <a:latin typeface="Arial" charset="0"/>
                          <a:cs typeface="Arial" charset="0"/>
                        </a:rPr>
                        <a:t>μ</a:t>
                      </a:r>
                      <a:r>
                        <a:rPr kumimoji="0" lang="en-GB" altLang="en-US" sz="1800" b="1" i="0" u="none" strike="noStrike" cap="none" normalizeH="0" baseline="0" smtClean="0">
                          <a:ln>
                            <a:noFill/>
                          </a:ln>
                          <a:solidFill>
                            <a:schemeClr val="tx1"/>
                          </a:solidFill>
                          <a:effectLst/>
                          <a:latin typeface="Arial" charset="0"/>
                          <a:cs typeface="Arial" charset="0"/>
                        </a:rPr>
                        <a:t>g/ml)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Cortisolrank</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D</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D</a:t>
                      </a:r>
                      <a:r>
                        <a:rPr kumimoji="0" lang="en-GB" altLang="en-US" sz="1800" b="1" i="0" u="none" strike="noStrike" cap="none" normalizeH="0" baseline="30000" smtClean="0">
                          <a:ln>
                            <a:noFill/>
                          </a:ln>
                          <a:solidFill>
                            <a:schemeClr val="tx1"/>
                          </a:solidFill>
                          <a:effectLst/>
                          <a:latin typeface="Arial" charset="0"/>
                          <a:cs typeface="Arial" charset="0"/>
                        </a:rPr>
                        <a:t>2</a:t>
                      </a: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Karl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13.4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Lillie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22.6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Melanie</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23.4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Nigel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18.6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Olga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17.4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87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Peter</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16.8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Quentin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15.2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Rajesh</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10.2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540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Susan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9.8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222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Toni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12.6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2444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Uri</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18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8.8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222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Vanessa</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20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7.5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182563">
                <a:tc gridSpan="5">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a:noFill/>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smtClean="0">
                          <a:ln>
                            <a:noFill/>
                          </a:ln>
                          <a:solidFill>
                            <a:schemeClr val="accent2"/>
                          </a:solidFill>
                          <a:effectLst/>
                          <a:latin typeface="Calibri" pitchFamily="34" charset="0"/>
                          <a:cs typeface="Arial" charset="0"/>
                        </a:rPr>
                        <a:t>∑D</a:t>
                      </a:r>
                      <a:r>
                        <a:rPr kumimoji="0" lang="en-GB" altLang="en-US" sz="2000" b="1" i="0" u="none" strike="noStrike" cap="none" normalizeH="0" baseline="30000" smtClean="0">
                          <a:ln>
                            <a:noFill/>
                          </a:ln>
                          <a:solidFill>
                            <a:schemeClr val="accent2"/>
                          </a:solidFill>
                          <a:effectLst/>
                          <a:latin typeface="Arial" charset="0"/>
                          <a:cs typeface="Arial" charset="0"/>
                        </a:rPr>
                        <a:t>2</a:t>
                      </a:r>
                      <a:endParaRPr kumimoji="0" lang="en-GB" altLang="en-US" sz="2000" b="1" i="0" u="none" strike="noStrike" cap="none" normalizeH="0" baseline="0" smtClean="0">
                        <a:ln>
                          <a:noFill/>
                        </a:ln>
                        <a:solidFill>
                          <a:schemeClr val="accent2"/>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 name="TextBox 2"/>
          <p:cNvSpPr txBox="1">
            <a:spLocks noChangeArrowheads="1"/>
          </p:cNvSpPr>
          <p:nvPr/>
        </p:nvSpPr>
        <p:spPr bwMode="auto">
          <a:xfrm>
            <a:off x="3851275" y="1584325"/>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a:t>
            </a:r>
          </a:p>
        </p:txBody>
      </p:sp>
      <p:sp>
        <p:nvSpPr>
          <p:cNvPr id="4" name="TextBox 3"/>
          <p:cNvSpPr txBox="1">
            <a:spLocks noChangeArrowheads="1"/>
          </p:cNvSpPr>
          <p:nvPr/>
        </p:nvSpPr>
        <p:spPr bwMode="auto">
          <a:xfrm>
            <a:off x="3851275" y="1979613"/>
            <a:ext cx="314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a:t>
            </a:r>
          </a:p>
        </p:txBody>
      </p:sp>
      <p:sp>
        <p:nvSpPr>
          <p:cNvPr id="5" name="TextBox 4"/>
          <p:cNvSpPr txBox="1">
            <a:spLocks noChangeArrowheads="1"/>
          </p:cNvSpPr>
          <p:nvPr/>
        </p:nvSpPr>
        <p:spPr bwMode="auto">
          <a:xfrm>
            <a:off x="3851275" y="2339975"/>
            <a:ext cx="31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3</a:t>
            </a:r>
          </a:p>
        </p:txBody>
      </p:sp>
      <p:sp>
        <p:nvSpPr>
          <p:cNvPr id="6" name="TextBox 5"/>
          <p:cNvSpPr txBox="1">
            <a:spLocks noChangeArrowheads="1"/>
          </p:cNvSpPr>
          <p:nvPr/>
        </p:nvSpPr>
        <p:spPr bwMode="auto">
          <a:xfrm>
            <a:off x="3756025" y="270827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4.5</a:t>
            </a:r>
          </a:p>
        </p:txBody>
      </p:sp>
      <p:sp>
        <p:nvSpPr>
          <p:cNvPr id="7" name="TextBox 6"/>
          <p:cNvSpPr txBox="1">
            <a:spLocks noChangeArrowheads="1"/>
          </p:cNvSpPr>
          <p:nvPr/>
        </p:nvSpPr>
        <p:spPr bwMode="auto">
          <a:xfrm>
            <a:off x="3756025" y="3068638"/>
            <a:ext cx="5048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4.5</a:t>
            </a:r>
          </a:p>
        </p:txBody>
      </p:sp>
      <p:sp>
        <p:nvSpPr>
          <p:cNvPr id="8" name="TextBox 7"/>
          <p:cNvSpPr txBox="1">
            <a:spLocks noChangeArrowheads="1"/>
          </p:cNvSpPr>
          <p:nvPr/>
        </p:nvSpPr>
        <p:spPr bwMode="auto">
          <a:xfrm>
            <a:off x="3851275" y="3463925"/>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6</a:t>
            </a:r>
          </a:p>
        </p:txBody>
      </p:sp>
      <p:sp>
        <p:nvSpPr>
          <p:cNvPr id="9" name="TextBox 8"/>
          <p:cNvSpPr txBox="1">
            <a:spLocks noChangeArrowheads="1"/>
          </p:cNvSpPr>
          <p:nvPr/>
        </p:nvSpPr>
        <p:spPr bwMode="auto">
          <a:xfrm>
            <a:off x="3756025" y="3789363"/>
            <a:ext cx="50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7.5</a:t>
            </a:r>
          </a:p>
        </p:txBody>
      </p:sp>
      <p:sp>
        <p:nvSpPr>
          <p:cNvPr id="10" name="TextBox 9"/>
          <p:cNvSpPr txBox="1">
            <a:spLocks noChangeArrowheads="1"/>
          </p:cNvSpPr>
          <p:nvPr/>
        </p:nvSpPr>
        <p:spPr bwMode="auto">
          <a:xfrm>
            <a:off x="3775075" y="4184650"/>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7.5</a:t>
            </a:r>
          </a:p>
        </p:txBody>
      </p:sp>
      <p:sp>
        <p:nvSpPr>
          <p:cNvPr id="11" name="TextBox 10"/>
          <p:cNvSpPr txBox="1">
            <a:spLocks noChangeArrowheads="1"/>
          </p:cNvSpPr>
          <p:nvPr/>
        </p:nvSpPr>
        <p:spPr bwMode="auto">
          <a:xfrm>
            <a:off x="3787775" y="4545013"/>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10</a:t>
            </a:r>
          </a:p>
        </p:txBody>
      </p:sp>
      <p:sp>
        <p:nvSpPr>
          <p:cNvPr id="12" name="TextBox 11"/>
          <p:cNvSpPr txBox="1">
            <a:spLocks noChangeArrowheads="1"/>
          </p:cNvSpPr>
          <p:nvPr/>
        </p:nvSpPr>
        <p:spPr bwMode="auto">
          <a:xfrm>
            <a:off x="3787775" y="4914900"/>
            <a:ext cx="441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10</a:t>
            </a:r>
          </a:p>
        </p:txBody>
      </p:sp>
      <p:sp>
        <p:nvSpPr>
          <p:cNvPr id="13" name="TextBox 12"/>
          <p:cNvSpPr txBox="1">
            <a:spLocks noChangeArrowheads="1"/>
          </p:cNvSpPr>
          <p:nvPr/>
        </p:nvSpPr>
        <p:spPr bwMode="auto">
          <a:xfrm>
            <a:off x="3794125" y="5264150"/>
            <a:ext cx="439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10</a:t>
            </a:r>
          </a:p>
        </p:txBody>
      </p:sp>
      <p:sp>
        <p:nvSpPr>
          <p:cNvPr id="14" name="TextBox 13"/>
          <p:cNvSpPr txBox="1">
            <a:spLocks noChangeArrowheads="1"/>
          </p:cNvSpPr>
          <p:nvPr/>
        </p:nvSpPr>
        <p:spPr bwMode="auto">
          <a:xfrm>
            <a:off x="3784600" y="5624513"/>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12</a:t>
            </a:r>
          </a:p>
        </p:txBody>
      </p:sp>
      <p:sp>
        <p:nvSpPr>
          <p:cNvPr id="15" name="TextBox 14"/>
          <p:cNvSpPr txBox="1">
            <a:spLocks noChangeArrowheads="1"/>
          </p:cNvSpPr>
          <p:nvPr/>
        </p:nvSpPr>
        <p:spPr bwMode="auto">
          <a:xfrm>
            <a:off x="6213475" y="1570038"/>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6</a:t>
            </a:r>
          </a:p>
        </p:txBody>
      </p:sp>
      <p:sp>
        <p:nvSpPr>
          <p:cNvPr id="16" name="TextBox 15"/>
          <p:cNvSpPr txBox="1">
            <a:spLocks noChangeArrowheads="1"/>
          </p:cNvSpPr>
          <p:nvPr/>
        </p:nvSpPr>
        <p:spPr bwMode="auto">
          <a:xfrm>
            <a:off x="6157913" y="1965325"/>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11</a:t>
            </a:r>
          </a:p>
        </p:txBody>
      </p:sp>
      <p:sp>
        <p:nvSpPr>
          <p:cNvPr id="17" name="TextBox 16"/>
          <p:cNvSpPr txBox="1">
            <a:spLocks noChangeArrowheads="1"/>
          </p:cNvSpPr>
          <p:nvPr/>
        </p:nvSpPr>
        <p:spPr bwMode="auto">
          <a:xfrm>
            <a:off x="6118225" y="2357438"/>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12</a:t>
            </a:r>
          </a:p>
        </p:txBody>
      </p:sp>
      <p:sp>
        <p:nvSpPr>
          <p:cNvPr id="18" name="TextBox 17"/>
          <p:cNvSpPr txBox="1">
            <a:spLocks noChangeArrowheads="1"/>
          </p:cNvSpPr>
          <p:nvPr/>
        </p:nvSpPr>
        <p:spPr bwMode="auto">
          <a:xfrm>
            <a:off x="6149975" y="2695575"/>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10</a:t>
            </a:r>
          </a:p>
        </p:txBody>
      </p:sp>
      <p:sp>
        <p:nvSpPr>
          <p:cNvPr id="19" name="TextBox 18"/>
          <p:cNvSpPr txBox="1">
            <a:spLocks noChangeArrowheads="1"/>
          </p:cNvSpPr>
          <p:nvPr/>
        </p:nvSpPr>
        <p:spPr bwMode="auto">
          <a:xfrm>
            <a:off x="6213475" y="3055938"/>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9</a:t>
            </a:r>
          </a:p>
        </p:txBody>
      </p:sp>
      <p:sp>
        <p:nvSpPr>
          <p:cNvPr id="20" name="TextBox 19"/>
          <p:cNvSpPr txBox="1">
            <a:spLocks noChangeArrowheads="1"/>
          </p:cNvSpPr>
          <p:nvPr/>
        </p:nvSpPr>
        <p:spPr bwMode="auto">
          <a:xfrm>
            <a:off x="6213475" y="3451225"/>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8</a:t>
            </a:r>
          </a:p>
        </p:txBody>
      </p:sp>
      <p:sp>
        <p:nvSpPr>
          <p:cNvPr id="21" name="TextBox 20"/>
          <p:cNvSpPr txBox="1">
            <a:spLocks noChangeArrowheads="1"/>
          </p:cNvSpPr>
          <p:nvPr/>
        </p:nvSpPr>
        <p:spPr bwMode="auto">
          <a:xfrm>
            <a:off x="6213475" y="3775075"/>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7</a:t>
            </a:r>
          </a:p>
        </p:txBody>
      </p:sp>
      <p:sp>
        <p:nvSpPr>
          <p:cNvPr id="22" name="TextBox 21"/>
          <p:cNvSpPr txBox="1">
            <a:spLocks noChangeArrowheads="1"/>
          </p:cNvSpPr>
          <p:nvPr/>
        </p:nvSpPr>
        <p:spPr bwMode="auto">
          <a:xfrm>
            <a:off x="6232525" y="4171950"/>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a:t>
            </a:r>
          </a:p>
        </p:txBody>
      </p:sp>
      <p:sp>
        <p:nvSpPr>
          <p:cNvPr id="23" name="TextBox 22"/>
          <p:cNvSpPr txBox="1">
            <a:spLocks noChangeArrowheads="1"/>
          </p:cNvSpPr>
          <p:nvPr/>
        </p:nvSpPr>
        <p:spPr bwMode="auto">
          <a:xfrm>
            <a:off x="6213475" y="4530725"/>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3</a:t>
            </a:r>
          </a:p>
        </p:txBody>
      </p:sp>
      <p:sp>
        <p:nvSpPr>
          <p:cNvPr id="24" name="TextBox 23"/>
          <p:cNvSpPr txBox="1">
            <a:spLocks noChangeArrowheads="1"/>
          </p:cNvSpPr>
          <p:nvPr/>
        </p:nvSpPr>
        <p:spPr bwMode="auto">
          <a:xfrm>
            <a:off x="6213475" y="4900613"/>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5</a:t>
            </a:r>
          </a:p>
        </p:txBody>
      </p:sp>
      <p:sp>
        <p:nvSpPr>
          <p:cNvPr id="25" name="TextBox 24"/>
          <p:cNvSpPr txBox="1">
            <a:spLocks noChangeArrowheads="1"/>
          </p:cNvSpPr>
          <p:nvPr/>
        </p:nvSpPr>
        <p:spPr bwMode="auto">
          <a:xfrm>
            <a:off x="6219825" y="5251450"/>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a:t>
            </a:r>
          </a:p>
        </p:txBody>
      </p:sp>
      <p:sp>
        <p:nvSpPr>
          <p:cNvPr id="26" name="TextBox 25"/>
          <p:cNvSpPr txBox="1">
            <a:spLocks noChangeArrowheads="1"/>
          </p:cNvSpPr>
          <p:nvPr/>
        </p:nvSpPr>
        <p:spPr bwMode="auto">
          <a:xfrm>
            <a:off x="6210300" y="5611813"/>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a:t>
            </a:r>
          </a:p>
        </p:txBody>
      </p:sp>
      <p:sp>
        <p:nvSpPr>
          <p:cNvPr id="27" name="TextBox 26"/>
          <p:cNvSpPr txBox="1">
            <a:spLocks noChangeArrowheads="1"/>
          </p:cNvSpPr>
          <p:nvPr/>
        </p:nvSpPr>
        <p:spPr bwMode="auto">
          <a:xfrm>
            <a:off x="7172325" y="1584325"/>
            <a:ext cx="388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-5</a:t>
            </a:r>
          </a:p>
        </p:txBody>
      </p:sp>
      <p:sp>
        <p:nvSpPr>
          <p:cNvPr id="28" name="TextBox 27"/>
          <p:cNvSpPr txBox="1">
            <a:spLocks noChangeArrowheads="1"/>
          </p:cNvSpPr>
          <p:nvPr/>
        </p:nvSpPr>
        <p:spPr bwMode="auto">
          <a:xfrm>
            <a:off x="7172325" y="1979613"/>
            <a:ext cx="388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-9</a:t>
            </a:r>
          </a:p>
        </p:txBody>
      </p:sp>
      <p:sp>
        <p:nvSpPr>
          <p:cNvPr id="29" name="TextBox 28"/>
          <p:cNvSpPr txBox="1">
            <a:spLocks noChangeArrowheads="1"/>
          </p:cNvSpPr>
          <p:nvPr/>
        </p:nvSpPr>
        <p:spPr bwMode="auto">
          <a:xfrm>
            <a:off x="7140575" y="2371725"/>
            <a:ext cx="388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-9</a:t>
            </a:r>
          </a:p>
        </p:txBody>
      </p:sp>
      <p:sp>
        <p:nvSpPr>
          <p:cNvPr id="30" name="TextBox 29"/>
          <p:cNvSpPr txBox="1">
            <a:spLocks noChangeArrowheads="1"/>
          </p:cNvSpPr>
          <p:nvPr/>
        </p:nvSpPr>
        <p:spPr bwMode="auto">
          <a:xfrm>
            <a:off x="7075488" y="2708275"/>
            <a:ext cx="5826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-5.5</a:t>
            </a:r>
          </a:p>
        </p:txBody>
      </p:sp>
      <p:sp>
        <p:nvSpPr>
          <p:cNvPr id="31" name="TextBox 30"/>
          <p:cNvSpPr txBox="1">
            <a:spLocks noChangeArrowheads="1"/>
          </p:cNvSpPr>
          <p:nvPr/>
        </p:nvSpPr>
        <p:spPr bwMode="auto">
          <a:xfrm>
            <a:off x="7075488" y="3068638"/>
            <a:ext cx="5826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-4.5</a:t>
            </a:r>
          </a:p>
        </p:txBody>
      </p:sp>
      <p:sp>
        <p:nvSpPr>
          <p:cNvPr id="32" name="TextBox 31"/>
          <p:cNvSpPr txBox="1">
            <a:spLocks noChangeArrowheads="1"/>
          </p:cNvSpPr>
          <p:nvPr/>
        </p:nvSpPr>
        <p:spPr bwMode="auto">
          <a:xfrm>
            <a:off x="7172325" y="3463925"/>
            <a:ext cx="388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a:t>
            </a:r>
          </a:p>
        </p:txBody>
      </p:sp>
      <p:sp>
        <p:nvSpPr>
          <p:cNvPr id="33" name="TextBox 32"/>
          <p:cNvSpPr txBox="1">
            <a:spLocks noChangeArrowheads="1"/>
          </p:cNvSpPr>
          <p:nvPr/>
        </p:nvSpPr>
        <p:spPr bwMode="auto">
          <a:xfrm>
            <a:off x="7113588" y="3789363"/>
            <a:ext cx="506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0.5</a:t>
            </a:r>
          </a:p>
        </p:txBody>
      </p:sp>
      <p:sp>
        <p:nvSpPr>
          <p:cNvPr id="34" name="TextBox 33"/>
          <p:cNvSpPr txBox="1">
            <a:spLocks noChangeArrowheads="1"/>
          </p:cNvSpPr>
          <p:nvPr/>
        </p:nvSpPr>
        <p:spPr bwMode="auto">
          <a:xfrm>
            <a:off x="7132638" y="4184650"/>
            <a:ext cx="506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3.5</a:t>
            </a:r>
          </a:p>
        </p:txBody>
      </p:sp>
      <p:sp>
        <p:nvSpPr>
          <p:cNvPr id="35" name="TextBox 34"/>
          <p:cNvSpPr txBox="1">
            <a:spLocks noChangeArrowheads="1"/>
          </p:cNvSpPr>
          <p:nvPr/>
        </p:nvSpPr>
        <p:spPr bwMode="auto">
          <a:xfrm>
            <a:off x="7210425" y="4545013"/>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7</a:t>
            </a:r>
          </a:p>
        </p:txBody>
      </p:sp>
      <p:sp>
        <p:nvSpPr>
          <p:cNvPr id="36" name="TextBox 35"/>
          <p:cNvSpPr txBox="1">
            <a:spLocks noChangeArrowheads="1"/>
          </p:cNvSpPr>
          <p:nvPr/>
        </p:nvSpPr>
        <p:spPr bwMode="auto">
          <a:xfrm>
            <a:off x="7210425" y="4914900"/>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5</a:t>
            </a:r>
          </a:p>
        </p:txBody>
      </p:sp>
      <p:sp>
        <p:nvSpPr>
          <p:cNvPr id="37" name="TextBox 36"/>
          <p:cNvSpPr txBox="1">
            <a:spLocks noChangeArrowheads="1"/>
          </p:cNvSpPr>
          <p:nvPr/>
        </p:nvSpPr>
        <p:spPr bwMode="auto">
          <a:xfrm>
            <a:off x="7215188" y="5264150"/>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8</a:t>
            </a:r>
          </a:p>
        </p:txBody>
      </p:sp>
      <p:sp>
        <p:nvSpPr>
          <p:cNvPr id="38" name="TextBox 37"/>
          <p:cNvSpPr txBox="1">
            <a:spLocks noChangeArrowheads="1"/>
          </p:cNvSpPr>
          <p:nvPr/>
        </p:nvSpPr>
        <p:spPr bwMode="auto">
          <a:xfrm>
            <a:off x="7151688" y="5624513"/>
            <a:ext cx="423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11</a:t>
            </a:r>
          </a:p>
        </p:txBody>
      </p:sp>
      <p:sp>
        <p:nvSpPr>
          <p:cNvPr id="39" name="TextBox 38"/>
          <p:cNvSpPr txBox="1">
            <a:spLocks noChangeArrowheads="1"/>
          </p:cNvSpPr>
          <p:nvPr/>
        </p:nvSpPr>
        <p:spPr bwMode="auto">
          <a:xfrm>
            <a:off x="8069263" y="1584325"/>
            <a:ext cx="441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25</a:t>
            </a:r>
          </a:p>
        </p:txBody>
      </p:sp>
      <p:sp>
        <p:nvSpPr>
          <p:cNvPr id="40" name="TextBox 39"/>
          <p:cNvSpPr txBox="1">
            <a:spLocks noChangeArrowheads="1"/>
          </p:cNvSpPr>
          <p:nvPr/>
        </p:nvSpPr>
        <p:spPr bwMode="auto">
          <a:xfrm>
            <a:off x="8069263" y="1979613"/>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81</a:t>
            </a:r>
          </a:p>
        </p:txBody>
      </p:sp>
      <p:sp>
        <p:nvSpPr>
          <p:cNvPr id="41" name="TextBox 40"/>
          <p:cNvSpPr txBox="1">
            <a:spLocks noChangeArrowheads="1"/>
          </p:cNvSpPr>
          <p:nvPr/>
        </p:nvSpPr>
        <p:spPr bwMode="auto">
          <a:xfrm>
            <a:off x="8037513" y="2371725"/>
            <a:ext cx="441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81</a:t>
            </a:r>
          </a:p>
        </p:txBody>
      </p:sp>
      <p:sp>
        <p:nvSpPr>
          <p:cNvPr id="42" name="TextBox 41"/>
          <p:cNvSpPr txBox="1">
            <a:spLocks noChangeArrowheads="1"/>
          </p:cNvSpPr>
          <p:nvPr/>
        </p:nvSpPr>
        <p:spPr bwMode="auto">
          <a:xfrm>
            <a:off x="7908925" y="2708275"/>
            <a:ext cx="76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30.25</a:t>
            </a:r>
          </a:p>
        </p:txBody>
      </p:sp>
      <p:sp>
        <p:nvSpPr>
          <p:cNvPr id="43" name="TextBox 42"/>
          <p:cNvSpPr txBox="1">
            <a:spLocks noChangeArrowheads="1"/>
          </p:cNvSpPr>
          <p:nvPr/>
        </p:nvSpPr>
        <p:spPr bwMode="auto">
          <a:xfrm>
            <a:off x="7908925" y="3068638"/>
            <a:ext cx="76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20.25</a:t>
            </a:r>
          </a:p>
        </p:txBody>
      </p:sp>
      <p:sp>
        <p:nvSpPr>
          <p:cNvPr id="44" name="TextBox 43"/>
          <p:cNvSpPr txBox="1">
            <a:spLocks noChangeArrowheads="1"/>
          </p:cNvSpPr>
          <p:nvPr/>
        </p:nvSpPr>
        <p:spPr bwMode="auto">
          <a:xfrm>
            <a:off x="8132763" y="3463925"/>
            <a:ext cx="312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a:t>
            </a:r>
          </a:p>
        </p:txBody>
      </p:sp>
      <p:sp>
        <p:nvSpPr>
          <p:cNvPr id="45" name="TextBox 44"/>
          <p:cNvSpPr txBox="1">
            <a:spLocks noChangeArrowheads="1"/>
          </p:cNvSpPr>
          <p:nvPr/>
        </p:nvSpPr>
        <p:spPr bwMode="auto">
          <a:xfrm>
            <a:off x="7972425" y="3789363"/>
            <a:ext cx="633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0.25</a:t>
            </a:r>
          </a:p>
        </p:txBody>
      </p:sp>
      <p:sp>
        <p:nvSpPr>
          <p:cNvPr id="46" name="TextBox 45"/>
          <p:cNvSpPr txBox="1">
            <a:spLocks noChangeArrowheads="1"/>
          </p:cNvSpPr>
          <p:nvPr/>
        </p:nvSpPr>
        <p:spPr bwMode="auto">
          <a:xfrm>
            <a:off x="7927975" y="4184650"/>
            <a:ext cx="76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12.25</a:t>
            </a:r>
          </a:p>
        </p:txBody>
      </p:sp>
      <p:sp>
        <p:nvSpPr>
          <p:cNvPr id="47" name="TextBox 46"/>
          <p:cNvSpPr txBox="1">
            <a:spLocks noChangeArrowheads="1"/>
          </p:cNvSpPr>
          <p:nvPr/>
        </p:nvSpPr>
        <p:spPr bwMode="auto">
          <a:xfrm>
            <a:off x="8069263" y="4545013"/>
            <a:ext cx="441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49</a:t>
            </a:r>
          </a:p>
        </p:txBody>
      </p:sp>
      <p:sp>
        <p:nvSpPr>
          <p:cNvPr id="48" name="TextBox 47"/>
          <p:cNvSpPr txBox="1">
            <a:spLocks noChangeArrowheads="1"/>
          </p:cNvSpPr>
          <p:nvPr/>
        </p:nvSpPr>
        <p:spPr bwMode="auto">
          <a:xfrm>
            <a:off x="8069263" y="4914900"/>
            <a:ext cx="441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25</a:t>
            </a:r>
          </a:p>
        </p:txBody>
      </p:sp>
      <p:sp>
        <p:nvSpPr>
          <p:cNvPr id="49" name="TextBox 48"/>
          <p:cNvSpPr txBox="1">
            <a:spLocks noChangeArrowheads="1"/>
          </p:cNvSpPr>
          <p:nvPr/>
        </p:nvSpPr>
        <p:spPr bwMode="auto">
          <a:xfrm>
            <a:off x="8074025" y="5264150"/>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64</a:t>
            </a:r>
          </a:p>
        </p:txBody>
      </p:sp>
      <p:sp>
        <p:nvSpPr>
          <p:cNvPr id="50" name="TextBox 49"/>
          <p:cNvSpPr txBox="1">
            <a:spLocks noChangeArrowheads="1"/>
          </p:cNvSpPr>
          <p:nvPr/>
        </p:nvSpPr>
        <p:spPr bwMode="auto">
          <a:xfrm>
            <a:off x="8001000" y="5624513"/>
            <a:ext cx="5699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1800"/>
              <a:t>121</a:t>
            </a:r>
          </a:p>
        </p:txBody>
      </p:sp>
      <p:sp>
        <p:nvSpPr>
          <p:cNvPr id="51" name="TextBox 50"/>
          <p:cNvSpPr txBox="1">
            <a:spLocks noChangeArrowheads="1"/>
          </p:cNvSpPr>
          <p:nvPr/>
        </p:nvSpPr>
        <p:spPr bwMode="auto">
          <a:xfrm>
            <a:off x="7974013" y="5984875"/>
            <a:ext cx="608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2000" b="1">
                <a:solidFill>
                  <a:schemeClr val="accent2"/>
                </a:solidFill>
              </a:rPr>
              <a:t>513</a:t>
            </a:r>
          </a:p>
        </p:txBody>
      </p:sp>
    </p:spTree>
    <p:extLst>
      <p:ext uri="{BB962C8B-B14F-4D97-AF65-F5344CB8AC3E}">
        <p14:creationId xmlns:p14="http://schemas.microsoft.com/office/powerpoint/2010/main" val="42288578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ssolve">
                                      <p:cBhvr>
                                        <p:cTn id="25" dur="500"/>
                                        <p:tgtEl>
                                          <p:spTgt spid="9"/>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ssolve">
                                      <p:cBhvr>
                                        <p:cTn id="28" dur="500"/>
                                        <p:tgtEl>
                                          <p:spTgt spid="1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dissolve">
                                      <p:cBhvr>
                                        <p:cTn id="31" dur="500"/>
                                        <p:tgtEl>
                                          <p:spTgt spid="11"/>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dissolve">
                                      <p:cBhvr>
                                        <p:cTn id="34" dur="500"/>
                                        <p:tgtEl>
                                          <p:spTgt spid="12"/>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dissolve">
                                      <p:cBhvr>
                                        <p:cTn id="40" dur="500"/>
                                        <p:tgtEl>
                                          <p:spTgt spid="14"/>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ssolve">
                                      <p:cBhvr>
                                        <p:cTn id="45" dur="500"/>
                                        <p:tgtEl>
                                          <p:spTgt spid="15"/>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ssolve">
                                      <p:cBhvr>
                                        <p:cTn id="48" dur="500"/>
                                        <p:tgtEl>
                                          <p:spTgt spid="16"/>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dissolve">
                                      <p:cBhvr>
                                        <p:cTn id="51" dur="500"/>
                                        <p:tgtEl>
                                          <p:spTgt spid="17"/>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dissolve">
                                      <p:cBhvr>
                                        <p:cTn id="54" dur="500"/>
                                        <p:tgtEl>
                                          <p:spTgt spid="18"/>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dissolve">
                                      <p:cBhvr>
                                        <p:cTn id="57" dur="500"/>
                                        <p:tgtEl>
                                          <p:spTgt spid="19"/>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dissolve">
                                      <p:cBhvr>
                                        <p:cTn id="60" dur="500"/>
                                        <p:tgtEl>
                                          <p:spTgt spid="20"/>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dissolve">
                                      <p:cBhvr>
                                        <p:cTn id="63" dur="500"/>
                                        <p:tgtEl>
                                          <p:spTgt spid="21"/>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dissolve">
                                      <p:cBhvr>
                                        <p:cTn id="69" dur="500"/>
                                        <p:tgtEl>
                                          <p:spTgt spid="23"/>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dissolve">
                                      <p:cBhvr>
                                        <p:cTn id="72" dur="500"/>
                                        <p:tgtEl>
                                          <p:spTgt spid="24"/>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dissolve">
                                      <p:cBhvr>
                                        <p:cTn id="75" dur="500"/>
                                        <p:tgtEl>
                                          <p:spTgt spid="25"/>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dissolve">
                                      <p:cBhvr>
                                        <p:cTn id="78" dur="500"/>
                                        <p:tgtEl>
                                          <p:spTgt spid="26"/>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9" presetClass="entr" presetSubtype="0" fill="hold" grpId="0" nodeType="click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dissolve">
                                      <p:cBhvr>
                                        <p:cTn id="83" dur="500"/>
                                        <p:tgtEl>
                                          <p:spTgt spid="27"/>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dissolve">
                                      <p:cBhvr>
                                        <p:cTn id="86" dur="500"/>
                                        <p:tgtEl>
                                          <p:spTgt spid="28"/>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dissolve">
                                      <p:cBhvr>
                                        <p:cTn id="89" dur="500"/>
                                        <p:tgtEl>
                                          <p:spTgt spid="29"/>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dissolve">
                                      <p:cBhvr>
                                        <p:cTn id="92" dur="500"/>
                                        <p:tgtEl>
                                          <p:spTgt spid="30"/>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dissolve">
                                      <p:cBhvr>
                                        <p:cTn id="95" dur="500"/>
                                        <p:tgtEl>
                                          <p:spTgt spid="31"/>
                                        </p:tgtEl>
                                      </p:cBhvr>
                                    </p:animEffect>
                                  </p:childTnLst>
                                </p:cTn>
                              </p:par>
                              <p:par>
                                <p:cTn id="96" presetID="9" presetClass="entr" presetSubtype="0"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dissolve">
                                      <p:cBhvr>
                                        <p:cTn id="98" dur="500"/>
                                        <p:tgtEl>
                                          <p:spTgt spid="32"/>
                                        </p:tgtEl>
                                      </p:cBhvr>
                                    </p:animEffect>
                                  </p:childTnLst>
                                </p:cTn>
                              </p:par>
                              <p:par>
                                <p:cTn id="99" presetID="9" presetClass="entr" presetSubtype="0" fill="hold" grpId="0" nodeType="withEffect">
                                  <p:stCondLst>
                                    <p:cond delay="0"/>
                                  </p:stCondLst>
                                  <p:childTnLst>
                                    <p:set>
                                      <p:cBhvr>
                                        <p:cTn id="100" dur="1" fill="hold">
                                          <p:stCondLst>
                                            <p:cond delay="0"/>
                                          </p:stCondLst>
                                        </p:cTn>
                                        <p:tgtEl>
                                          <p:spTgt spid="33"/>
                                        </p:tgtEl>
                                        <p:attrNameLst>
                                          <p:attrName>style.visibility</p:attrName>
                                        </p:attrNameLst>
                                      </p:cBhvr>
                                      <p:to>
                                        <p:strVal val="visible"/>
                                      </p:to>
                                    </p:set>
                                    <p:animEffect transition="in" filter="dissolve">
                                      <p:cBhvr>
                                        <p:cTn id="101" dur="500"/>
                                        <p:tgtEl>
                                          <p:spTgt spid="33"/>
                                        </p:tgtEl>
                                      </p:cBhvr>
                                    </p:animEffect>
                                  </p:childTnLst>
                                </p:cTn>
                              </p:par>
                              <p:par>
                                <p:cTn id="102" presetID="9" presetClass="entr" presetSubtype="0" fill="hold" grpId="0" nodeType="withEffect">
                                  <p:stCondLst>
                                    <p:cond delay="0"/>
                                  </p:stCondLst>
                                  <p:childTnLst>
                                    <p:set>
                                      <p:cBhvr>
                                        <p:cTn id="103" dur="1" fill="hold">
                                          <p:stCondLst>
                                            <p:cond delay="0"/>
                                          </p:stCondLst>
                                        </p:cTn>
                                        <p:tgtEl>
                                          <p:spTgt spid="34"/>
                                        </p:tgtEl>
                                        <p:attrNameLst>
                                          <p:attrName>style.visibility</p:attrName>
                                        </p:attrNameLst>
                                      </p:cBhvr>
                                      <p:to>
                                        <p:strVal val="visible"/>
                                      </p:to>
                                    </p:set>
                                    <p:animEffect transition="in" filter="dissolve">
                                      <p:cBhvr>
                                        <p:cTn id="104" dur="500"/>
                                        <p:tgtEl>
                                          <p:spTgt spid="34"/>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animEffect transition="in" filter="dissolve">
                                      <p:cBhvr>
                                        <p:cTn id="107" dur="500"/>
                                        <p:tgtEl>
                                          <p:spTgt spid="35"/>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36"/>
                                        </p:tgtEl>
                                        <p:attrNameLst>
                                          <p:attrName>style.visibility</p:attrName>
                                        </p:attrNameLst>
                                      </p:cBhvr>
                                      <p:to>
                                        <p:strVal val="visible"/>
                                      </p:to>
                                    </p:set>
                                    <p:animEffect transition="in" filter="dissolve">
                                      <p:cBhvr>
                                        <p:cTn id="110" dur="500"/>
                                        <p:tgtEl>
                                          <p:spTgt spid="36"/>
                                        </p:tgtEl>
                                      </p:cBhvr>
                                    </p:animEffect>
                                  </p:childTnLst>
                                </p:cTn>
                              </p:par>
                              <p:par>
                                <p:cTn id="111" presetID="9"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dissolve">
                                      <p:cBhvr>
                                        <p:cTn id="113" dur="500"/>
                                        <p:tgtEl>
                                          <p:spTgt spid="37"/>
                                        </p:tgtEl>
                                      </p:cBhvr>
                                    </p:animEffect>
                                  </p:childTnLst>
                                </p:cTn>
                              </p:par>
                              <p:par>
                                <p:cTn id="114" presetID="9" presetClass="entr" presetSubtype="0" fill="hold" grpId="0" nodeType="withEffect">
                                  <p:stCondLst>
                                    <p:cond delay="0"/>
                                  </p:stCondLst>
                                  <p:childTnLst>
                                    <p:set>
                                      <p:cBhvr>
                                        <p:cTn id="115" dur="1" fill="hold">
                                          <p:stCondLst>
                                            <p:cond delay="0"/>
                                          </p:stCondLst>
                                        </p:cTn>
                                        <p:tgtEl>
                                          <p:spTgt spid="38"/>
                                        </p:tgtEl>
                                        <p:attrNameLst>
                                          <p:attrName>style.visibility</p:attrName>
                                        </p:attrNameLst>
                                      </p:cBhvr>
                                      <p:to>
                                        <p:strVal val="visible"/>
                                      </p:to>
                                    </p:set>
                                    <p:animEffect transition="in" filter="dissolve">
                                      <p:cBhvr>
                                        <p:cTn id="116" dur="500"/>
                                        <p:tgtEl>
                                          <p:spTgt spid="38"/>
                                        </p:tgtEl>
                                      </p:cBhvr>
                                    </p:animEffect>
                                  </p:childTnLst>
                                </p:cTn>
                              </p:par>
                            </p:childTnLst>
                          </p:cTn>
                        </p:par>
                      </p:childTnLst>
                    </p:cTn>
                  </p:par>
                  <p:par>
                    <p:cTn id="117" fill="hold" nodeType="clickPar">
                      <p:stCondLst>
                        <p:cond delay="indefinite"/>
                      </p:stCondLst>
                      <p:childTnLst>
                        <p:par>
                          <p:cTn id="118" fill="hold" nodeType="withGroup">
                            <p:stCondLst>
                              <p:cond delay="0"/>
                            </p:stCondLst>
                            <p:childTnLst>
                              <p:par>
                                <p:cTn id="119" presetID="9" presetClass="entr" presetSubtype="0" fill="hold" grpId="0" nodeType="clickEffect">
                                  <p:stCondLst>
                                    <p:cond delay="0"/>
                                  </p:stCondLst>
                                  <p:childTnLst>
                                    <p:set>
                                      <p:cBhvr>
                                        <p:cTn id="120" dur="1" fill="hold">
                                          <p:stCondLst>
                                            <p:cond delay="0"/>
                                          </p:stCondLst>
                                        </p:cTn>
                                        <p:tgtEl>
                                          <p:spTgt spid="39"/>
                                        </p:tgtEl>
                                        <p:attrNameLst>
                                          <p:attrName>style.visibility</p:attrName>
                                        </p:attrNameLst>
                                      </p:cBhvr>
                                      <p:to>
                                        <p:strVal val="visible"/>
                                      </p:to>
                                    </p:set>
                                    <p:animEffect transition="in" filter="dissolve">
                                      <p:cBhvr>
                                        <p:cTn id="121" dur="500"/>
                                        <p:tgtEl>
                                          <p:spTgt spid="39"/>
                                        </p:tgtEl>
                                      </p:cBhvr>
                                    </p:animEffect>
                                  </p:childTnLst>
                                </p:cTn>
                              </p:par>
                              <p:par>
                                <p:cTn id="122" presetID="9" presetClass="entr" presetSubtype="0" fill="hold" grpId="0" nodeType="with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dissolve">
                                      <p:cBhvr>
                                        <p:cTn id="124" dur="500"/>
                                        <p:tgtEl>
                                          <p:spTgt spid="40"/>
                                        </p:tgtEl>
                                      </p:cBhvr>
                                    </p:animEffect>
                                  </p:childTnLst>
                                </p:cTn>
                              </p:par>
                              <p:par>
                                <p:cTn id="125" presetID="9" presetClass="entr" presetSubtype="0" fill="hold" grpId="0" nodeType="with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dissolve">
                                      <p:cBhvr>
                                        <p:cTn id="127" dur="500"/>
                                        <p:tgtEl>
                                          <p:spTgt spid="41"/>
                                        </p:tgtEl>
                                      </p:cBhvr>
                                    </p:animEffect>
                                  </p:childTnLst>
                                </p:cTn>
                              </p:par>
                              <p:par>
                                <p:cTn id="128" presetID="9" presetClass="entr" presetSubtype="0" fill="hold" grpId="0" nodeType="withEffect">
                                  <p:stCondLst>
                                    <p:cond delay="0"/>
                                  </p:stCondLst>
                                  <p:childTnLst>
                                    <p:set>
                                      <p:cBhvr>
                                        <p:cTn id="129" dur="1" fill="hold">
                                          <p:stCondLst>
                                            <p:cond delay="0"/>
                                          </p:stCondLst>
                                        </p:cTn>
                                        <p:tgtEl>
                                          <p:spTgt spid="42"/>
                                        </p:tgtEl>
                                        <p:attrNameLst>
                                          <p:attrName>style.visibility</p:attrName>
                                        </p:attrNameLst>
                                      </p:cBhvr>
                                      <p:to>
                                        <p:strVal val="visible"/>
                                      </p:to>
                                    </p:set>
                                    <p:animEffect transition="in" filter="dissolve">
                                      <p:cBhvr>
                                        <p:cTn id="130" dur="500"/>
                                        <p:tgtEl>
                                          <p:spTgt spid="42"/>
                                        </p:tgtEl>
                                      </p:cBhvr>
                                    </p:animEffect>
                                  </p:childTnLst>
                                </p:cTn>
                              </p:par>
                              <p:par>
                                <p:cTn id="131" presetID="9" presetClass="entr" presetSubtype="0" fill="hold" grpId="0" nodeType="withEffect">
                                  <p:stCondLst>
                                    <p:cond delay="0"/>
                                  </p:stCondLst>
                                  <p:childTnLst>
                                    <p:set>
                                      <p:cBhvr>
                                        <p:cTn id="132" dur="1" fill="hold">
                                          <p:stCondLst>
                                            <p:cond delay="0"/>
                                          </p:stCondLst>
                                        </p:cTn>
                                        <p:tgtEl>
                                          <p:spTgt spid="43"/>
                                        </p:tgtEl>
                                        <p:attrNameLst>
                                          <p:attrName>style.visibility</p:attrName>
                                        </p:attrNameLst>
                                      </p:cBhvr>
                                      <p:to>
                                        <p:strVal val="visible"/>
                                      </p:to>
                                    </p:set>
                                    <p:animEffect transition="in" filter="dissolve">
                                      <p:cBhvr>
                                        <p:cTn id="133" dur="500"/>
                                        <p:tgtEl>
                                          <p:spTgt spid="43"/>
                                        </p:tgtEl>
                                      </p:cBhvr>
                                    </p:animEffect>
                                  </p:childTnLst>
                                </p:cTn>
                              </p:par>
                              <p:par>
                                <p:cTn id="134" presetID="9" presetClass="entr" presetSubtype="0" fill="hold" grpId="0" nodeType="withEffect">
                                  <p:stCondLst>
                                    <p:cond delay="0"/>
                                  </p:stCondLst>
                                  <p:childTnLst>
                                    <p:set>
                                      <p:cBhvr>
                                        <p:cTn id="135" dur="1" fill="hold">
                                          <p:stCondLst>
                                            <p:cond delay="0"/>
                                          </p:stCondLst>
                                        </p:cTn>
                                        <p:tgtEl>
                                          <p:spTgt spid="44"/>
                                        </p:tgtEl>
                                        <p:attrNameLst>
                                          <p:attrName>style.visibility</p:attrName>
                                        </p:attrNameLst>
                                      </p:cBhvr>
                                      <p:to>
                                        <p:strVal val="visible"/>
                                      </p:to>
                                    </p:set>
                                    <p:animEffect transition="in" filter="dissolve">
                                      <p:cBhvr>
                                        <p:cTn id="136" dur="500"/>
                                        <p:tgtEl>
                                          <p:spTgt spid="44"/>
                                        </p:tgtEl>
                                      </p:cBhvr>
                                    </p:animEffect>
                                  </p:childTnLst>
                                </p:cTn>
                              </p:par>
                              <p:par>
                                <p:cTn id="137" presetID="9" presetClass="entr" presetSubtype="0" fill="hold" grpId="0" nodeType="withEffect">
                                  <p:stCondLst>
                                    <p:cond delay="0"/>
                                  </p:stCondLst>
                                  <p:childTnLst>
                                    <p:set>
                                      <p:cBhvr>
                                        <p:cTn id="138" dur="1" fill="hold">
                                          <p:stCondLst>
                                            <p:cond delay="0"/>
                                          </p:stCondLst>
                                        </p:cTn>
                                        <p:tgtEl>
                                          <p:spTgt spid="45"/>
                                        </p:tgtEl>
                                        <p:attrNameLst>
                                          <p:attrName>style.visibility</p:attrName>
                                        </p:attrNameLst>
                                      </p:cBhvr>
                                      <p:to>
                                        <p:strVal val="visible"/>
                                      </p:to>
                                    </p:set>
                                    <p:animEffect transition="in" filter="dissolve">
                                      <p:cBhvr>
                                        <p:cTn id="139" dur="500"/>
                                        <p:tgtEl>
                                          <p:spTgt spid="45"/>
                                        </p:tgtEl>
                                      </p:cBhvr>
                                    </p:animEffect>
                                  </p:childTnLst>
                                </p:cTn>
                              </p:par>
                              <p:par>
                                <p:cTn id="140" presetID="9" presetClass="entr" presetSubtype="0" fill="hold" grpId="0" nodeType="withEffect">
                                  <p:stCondLst>
                                    <p:cond delay="0"/>
                                  </p:stCondLst>
                                  <p:childTnLst>
                                    <p:set>
                                      <p:cBhvr>
                                        <p:cTn id="141" dur="1" fill="hold">
                                          <p:stCondLst>
                                            <p:cond delay="0"/>
                                          </p:stCondLst>
                                        </p:cTn>
                                        <p:tgtEl>
                                          <p:spTgt spid="46"/>
                                        </p:tgtEl>
                                        <p:attrNameLst>
                                          <p:attrName>style.visibility</p:attrName>
                                        </p:attrNameLst>
                                      </p:cBhvr>
                                      <p:to>
                                        <p:strVal val="visible"/>
                                      </p:to>
                                    </p:set>
                                    <p:animEffect transition="in" filter="dissolve">
                                      <p:cBhvr>
                                        <p:cTn id="142" dur="500"/>
                                        <p:tgtEl>
                                          <p:spTgt spid="46"/>
                                        </p:tgtEl>
                                      </p:cBhvr>
                                    </p:animEffect>
                                  </p:childTnLst>
                                </p:cTn>
                              </p:par>
                              <p:par>
                                <p:cTn id="143" presetID="9" presetClass="entr" presetSubtype="0"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dissolve">
                                      <p:cBhvr>
                                        <p:cTn id="145" dur="500"/>
                                        <p:tgtEl>
                                          <p:spTgt spid="47"/>
                                        </p:tgtEl>
                                      </p:cBhvr>
                                    </p:animEffect>
                                  </p:childTnLst>
                                </p:cTn>
                              </p:par>
                              <p:par>
                                <p:cTn id="146" presetID="9" presetClass="entr" presetSubtype="0" fill="hold" grpId="0" nodeType="withEffect">
                                  <p:stCondLst>
                                    <p:cond delay="0"/>
                                  </p:stCondLst>
                                  <p:childTnLst>
                                    <p:set>
                                      <p:cBhvr>
                                        <p:cTn id="147" dur="1" fill="hold">
                                          <p:stCondLst>
                                            <p:cond delay="0"/>
                                          </p:stCondLst>
                                        </p:cTn>
                                        <p:tgtEl>
                                          <p:spTgt spid="48"/>
                                        </p:tgtEl>
                                        <p:attrNameLst>
                                          <p:attrName>style.visibility</p:attrName>
                                        </p:attrNameLst>
                                      </p:cBhvr>
                                      <p:to>
                                        <p:strVal val="visible"/>
                                      </p:to>
                                    </p:set>
                                    <p:animEffect transition="in" filter="dissolve">
                                      <p:cBhvr>
                                        <p:cTn id="148" dur="500"/>
                                        <p:tgtEl>
                                          <p:spTgt spid="48"/>
                                        </p:tgtEl>
                                      </p:cBhvr>
                                    </p:animEffect>
                                  </p:childTnLst>
                                </p:cTn>
                              </p:par>
                              <p:par>
                                <p:cTn id="149" presetID="9" presetClass="entr" presetSubtype="0" fill="hold" grpId="0" nodeType="withEffect">
                                  <p:stCondLst>
                                    <p:cond delay="0"/>
                                  </p:stCondLst>
                                  <p:childTnLst>
                                    <p:set>
                                      <p:cBhvr>
                                        <p:cTn id="150" dur="1" fill="hold">
                                          <p:stCondLst>
                                            <p:cond delay="0"/>
                                          </p:stCondLst>
                                        </p:cTn>
                                        <p:tgtEl>
                                          <p:spTgt spid="49"/>
                                        </p:tgtEl>
                                        <p:attrNameLst>
                                          <p:attrName>style.visibility</p:attrName>
                                        </p:attrNameLst>
                                      </p:cBhvr>
                                      <p:to>
                                        <p:strVal val="visible"/>
                                      </p:to>
                                    </p:set>
                                    <p:animEffect transition="in" filter="dissolve">
                                      <p:cBhvr>
                                        <p:cTn id="151" dur="500"/>
                                        <p:tgtEl>
                                          <p:spTgt spid="49"/>
                                        </p:tgtEl>
                                      </p:cBhvr>
                                    </p:animEffect>
                                  </p:childTnLst>
                                </p:cTn>
                              </p:par>
                              <p:par>
                                <p:cTn id="152" presetID="9" presetClass="entr" presetSubtype="0" fill="hold" grpId="0" nodeType="withEffect">
                                  <p:stCondLst>
                                    <p:cond delay="0"/>
                                  </p:stCondLst>
                                  <p:childTnLst>
                                    <p:set>
                                      <p:cBhvr>
                                        <p:cTn id="153" dur="1" fill="hold">
                                          <p:stCondLst>
                                            <p:cond delay="0"/>
                                          </p:stCondLst>
                                        </p:cTn>
                                        <p:tgtEl>
                                          <p:spTgt spid="50"/>
                                        </p:tgtEl>
                                        <p:attrNameLst>
                                          <p:attrName>style.visibility</p:attrName>
                                        </p:attrNameLst>
                                      </p:cBhvr>
                                      <p:to>
                                        <p:strVal val="visible"/>
                                      </p:to>
                                    </p:set>
                                    <p:animEffect transition="in" filter="dissolve">
                                      <p:cBhvr>
                                        <p:cTn id="154" dur="500"/>
                                        <p:tgtEl>
                                          <p:spTgt spid="50"/>
                                        </p:tgtEl>
                                      </p:cBhvr>
                                    </p:animEffect>
                                  </p:childTnLst>
                                </p:cTn>
                              </p:par>
                            </p:childTnLst>
                          </p:cTn>
                        </p:par>
                      </p:childTnLst>
                    </p:cTn>
                  </p:par>
                  <p:par>
                    <p:cTn id="155" fill="hold" nodeType="clickPar">
                      <p:stCondLst>
                        <p:cond delay="indefinite"/>
                      </p:stCondLst>
                      <p:childTnLst>
                        <p:par>
                          <p:cTn id="156" fill="hold" nodeType="withGroup">
                            <p:stCondLst>
                              <p:cond delay="0"/>
                            </p:stCondLst>
                            <p:childTnLst>
                              <p:par>
                                <p:cTn id="157" presetID="9" presetClass="entr" presetSubtype="0" fill="hold" grpId="0" nodeType="click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dissolve">
                                      <p:cBhvr>
                                        <p:cTn id="15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1"/>
          <p:cNvGrpSpPr>
            <a:grpSpLocks/>
          </p:cNvGrpSpPr>
          <p:nvPr/>
        </p:nvGrpSpPr>
        <p:grpSpPr bwMode="auto">
          <a:xfrm>
            <a:off x="938213" y="638175"/>
            <a:ext cx="3035300" cy="1255713"/>
            <a:chOff x="1781690" y="1898830"/>
            <a:chExt cx="3035257" cy="1255379"/>
          </a:xfrm>
        </p:grpSpPr>
        <p:sp>
          <p:nvSpPr>
            <p:cNvPr id="13333" name="TextBox 2"/>
            <p:cNvSpPr txBox="1">
              <a:spLocks noChangeArrowheads="1"/>
            </p:cNvSpPr>
            <p:nvPr/>
          </p:nvSpPr>
          <p:spPr bwMode="auto">
            <a:xfrm>
              <a:off x="1781690" y="2258870"/>
              <a:ext cx="15167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r</a:t>
              </a:r>
              <a:r>
                <a:rPr lang="en-GB" altLang="en-US" sz="3200" i="1" baseline="-25000"/>
                <a:t>s</a:t>
              </a:r>
              <a:r>
                <a:rPr lang="en-GB" altLang="en-US" sz="3200"/>
                <a:t> = 1 - </a:t>
              </a:r>
            </a:p>
          </p:txBody>
        </p:sp>
        <p:sp>
          <p:nvSpPr>
            <p:cNvPr id="13334" name="TextBox 3"/>
            <p:cNvSpPr txBox="1">
              <a:spLocks noChangeArrowheads="1"/>
            </p:cNvSpPr>
            <p:nvPr/>
          </p:nvSpPr>
          <p:spPr bwMode="auto">
            <a:xfrm>
              <a:off x="3356468" y="1898830"/>
              <a:ext cx="1192197" cy="701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6</a:t>
              </a:r>
              <a:r>
                <a:rPr lang="en-GB" altLang="en-US" sz="4000">
                  <a:latin typeface="Calibri" pitchFamily="34" charset="0"/>
                </a:rPr>
                <a:t>∑D</a:t>
              </a:r>
              <a:r>
                <a:rPr lang="en-GB" altLang="en-US" sz="3200" baseline="30000">
                  <a:latin typeface="Calibri" pitchFamily="34" charset="0"/>
                </a:rPr>
                <a:t>2</a:t>
              </a:r>
              <a:endParaRPr lang="en-GB" altLang="en-US" sz="3200"/>
            </a:p>
          </p:txBody>
        </p:sp>
        <p:cxnSp>
          <p:nvCxnSpPr>
            <p:cNvPr id="5" name="Straight Connector 4"/>
            <p:cNvCxnSpPr/>
            <p:nvPr/>
          </p:nvCxnSpPr>
          <p:spPr>
            <a:xfrm>
              <a:off x="3312018" y="2619363"/>
              <a:ext cx="116997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336" name="TextBox 5"/>
            <p:cNvSpPr txBox="1">
              <a:spLocks noChangeArrowheads="1"/>
            </p:cNvSpPr>
            <p:nvPr/>
          </p:nvSpPr>
          <p:spPr bwMode="auto">
            <a:xfrm>
              <a:off x="3312018" y="2574925"/>
              <a:ext cx="1504929" cy="57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N</a:t>
              </a:r>
              <a:r>
                <a:rPr lang="en-GB" altLang="en-US" sz="3200" baseline="30000"/>
                <a:t>3</a:t>
              </a:r>
              <a:r>
                <a:rPr lang="en-GB" altLang="en-US" sz="3200"/>
                <a:t> – N)</a:t>
              </a:r>
            </a:p>
          </p:txBody>
        </p:sp>
      </p:grpSp>
      <p:sp>
        <p:nvSpPr>
          <p:cNvPr id="7" name="TextBox 6"/>
          <p:cNvSpPr txBox="1">
            <a:spLocks noChangeArrowheads="1"/>
          </p:cNvSpPr>
          <p:nvPr/>
        </p:nvSpPr>
        <p:spPr bwMode="auto">
          <a:xfrm>
            <a:off x="5078413" y="728663"/>
            <a:ext cx="18954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N = 12</a:t>
            </a:r>
          </a:p>
          <a:p>
            <a:pPr eaLnBrk="1" hangingPunct="1"/>
            <a:endParaRPr lang="en-GB" altLang="en-US" sz="2800"/>
          </a:p>
          <a:p>
            <a:pPr eaLnBrk="1" hangingPunct="1"/>
            <a:r>
              <a:rPr lang="en-GB" altLang="en-US" sz="2800" b="1">
                <a:solidFill>
                  <a:schemeClr val="accent2"/>
                </a:solidFill>
                <a:latin typeface="Calibri" pitchFamily="34" charset="0"/>
              </a:rPr>
              <a:t>∑D</a:t>
            </a:r>
            <a:r>
              <a:rPr lang="en-GB" altLang="en-US" sz="2800" b="1" baseline="30000">
                <a:solidFill>
                  <a:schemeClr val="accent2"/>
                </a:solidFill>
              </a:rPr>
              <a:t>2</a:t>
            </a:r>
            <a:r>
              <a:rPr lang="en-GB" altLang="en-US" sz="2800" b="1">
                <a:solidFill>
                  <a:schemeClr val="accent2"/>
                </a:solidFill>
              </a:rPr>
              <a:t>  = 513</a:t>
            </a:r>
          </a:p>
        </p:txBody>
      </p:sp>
      <p:grpSp>
        <p:nvGrpSpPr>
          <p:cNvPr id="3" name="Group 7"/>
          <p:cNvGrpSpPr>
            <a:grpSpLocks/>
          </p:cNvGrpSpPr>
          <p:nvPr/>
        </p:nvGrpSpPr>
        <p:grpSpPr bwMode="auto">
          <a:xfrm>
            <a:off x="1028700" y="2546350"/>
            <a:ext cx="3014663" cy="996950"/>
            <a:chOff x="656565" y="3310825"/>
            <a:chExt cx="3015335" cy="996962"/>
          </a:xfrm>
        </p:grpSpPr>
        <p:sp>
          <p:nvSpPr>
            <p:cNvPr id="13329" name="TextBox 8"/>
            <p:cNvSpPr txBox="1">
              <a:spLocks noChangeArrowheads="1"/>
            </p:cNvSpPr>
            <p:nvPr/>
          </p:nvSpPr>
          <p:spPr bwMode="auto">
            <a:xfrm>
              <a:off x="656565" y="3474005"/>
              <a:ext cx="15167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r</a:t>
              </a:r>
              <a:r>
                <a:rPr lang="en-GB" altLang="en-US" sz="3200" i="1" baseline="-25000"/>
                <a:t>s</a:t>
              </a:r>
              <a:r>
                <a:rPr lang="en-GB" altLang="en-US" sz="3200"/>
                <a:t> = 1 - </a:t>
              </a:r>
            </a:p>
          </p:txBody>
        </p:sp>
        <p:sp>
          <p:nvSpPr>
            <p:cNvPr id="10" name="TextBox 9"/>
            <p:cNvSpPr txBox="1"/>
            <p:nvPr/>
          </p:nvSpPr>
          <p:spPr>
            <a:xfrm>
              <a:off x="2211074" y="3310825"/>
              <a:ext cx="1225823" cy="523881"/>
            </a:xfrm>
            <a:prstGeom prst="rect">
              <a:avLst/>
            </a:prstGeom>
            <a:noFill/>
          </p:spPr>
          <p:txBody>
            <a:bodyPr wrap="none">
              <a:spAutoFit/>
            </a:bodyPr>
            <a:lstStyle/>
            <a:p>
              <a:pPr>
                <a:spcBef>
                  <a:spcPct val="0"/>
                </a:spcBef>
                <a:defRPr/>
              </a:pPr>
              <a:r>
                <a:rPr lang="en-GB" sz="2800" dirty="0">
                  <a:latin typeface="+mj-lt"/>
                </a:rPr>
                <a:t>6(513)</a:t>
              </a:r>
            </a:p>
          </p:txBody>
        </p:sp>
        <p:cxnSp>
          <p:nvCxnSpPr>
            <p:cNvPr id="11" name="Straight Connector 10"/>
            <p:cNvCxnSpPr/>
            <p:nvPr/>
          </p:nvCxnSpPr>
          <p:spPr>
            <a:xfrm>
              <a:off x="2141209" y="3834706"/>
              <a:ext cx="15306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332" name="TextBox 11"/>
            <p:cNvSpPr txBox="1">
              <a:spLocks noChangeArrowheads="1"/>
            </p:cNvSpPr>
            <p:nvPr/>
          </p:nvSpPr>
          <p:spPr bwMode="auto">
            <a:xfrm>
              <a:off x="2096749" y="3788668"/>
              <a:ext cx="1429068" cy="519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12</a:t>
              </a:r>
              <a:r>
                <a:rPr lang="en-GB" altLang="en-US" sz="2800" baseline="30000"/>
                <a:t>3</a:t>
              </a:r>
              <a:r>
                <a:rPr lang="en-GB" altLang="en-US" sz="2800"/>
                <a:t> - 12</a:t>
              </a:r>
            </a:p>
          </p:txBody>
        </p:sp>
      </p:grpSp>
      <p:grpSp>
        <p:nvGrpSpPr>
          <p:cNvPr id="4" name="Group 12"/>
          <p:cNvGrpSpPr>
            <a:grpSpLocks/>
          </p:cNvGrpSpPr>
          <p:nvPr/>
        </p:nvGrpSpPr>
        <p:grpSpPr bwMode="auto">
          <a:xfrm>
            <a:off x="4398963" y="2557463"/>
            <a:ext cx="2598737" cy="1001712"/>
            <a:chOff x="4026627" y="3323013"/>
            <a:chExt cx="2599402" cy="1001725"/>
          </a:xfrm>
        </p:grpSpPr>
        <p:sp>
          <p:nvSpPr>
            <p:cNvPr id="13325" name="TextBox 13"/>
            <p:cNvSpPr txBox="1">
              <a:spLocks noChangeArrowheads="1"/>
            </p:cNvSpPr>
            <p:nvPr/>
          </p:nvSpPr>
          <p:spPr bwMode="auto">
            <a:xfrm>
              <a:off x="4026627" y="3486193"/>
              <a:ext cx="1130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a:t>
              </a:r>
            </a:p>
          </p:txBody>
        </p:sp>
        <p:sp>
          <p:nvSpPr>
            <p:cNvPr id="15" name="TextBox 14"/>
            <p:cNvSpPr txBox="1"/>
            <p:nvPr/>
          </p:nvSpPr>
          <p:spPr>
            <a:xfrm>
              <a:off x="5136573" y="3323013"/>
              <a:ext cx="1225864" cy="523882"/>
            </a:xfrm>
            <a:prstGeom prst="rect">
              <a:avLst/>
            </a:prstGeom>
            <a:noFill/>
          </p:spPr>
          <p:txBody>
            <a:bodyPr wrap="none">
              <a:spAutoFit/>
            </a:bodyPr>
            <a:lstStyle/>
            <a:p>
              <a:pPr>
                <a:spcBef>
                  <a:spcPct val="0"/>
                </a:spcBef>
                <a:defRPr/>
              </a:pPr>
              <a:r>
                <a:rPr lang="en-GB" sz="2800" dirty="0">
                  <a:latin typeface="+mj-lt"/>
                </a:rPr>
                <a:t>6(513)</a:t>
              </a:r>
            </a:p>
          </p:txBody>
        </p:sp>
        <p:cxnSp>
          <p:nvCxnSpPr>
            <p:cNvPr id="16" name="Straight Connector 15"/>
            <p:cNvCxnSpPr/>
            <p:nvPr/>
          </p:nvCxnSpPr>
          <p:spPr>
            <a:xfrm>
              <a:off x="5066705" y="3846895"/>
              <a:ext cx="153074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328" name="TextBox 16"/>
            <p:cNvSpPr txBox="1">
              <a:spLocks noChangeArrowheads="1"/>
            </p:cNvSpPr>
            <p:nvPr/>
          </p:nvSpPr>
          <p:spPr bwMode="auto">
            <a:xfrm>
              <a:off x="4920113" y="3801518"/>
              <a:ext cx="17059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1728 - 12</a:t>
              </a:r>
            </a:p>
          </p:txBody>
        </p:sp>
      </p:grpSp>
      <p:grpSp>
        <p:nvGrpSpPr>
          <p:cNvPr id="6" name="Group 25"/>
          <p:cNvGrpSpPr>
            <a:grpSpLocks/>
          </p:cNvGrpSpPr>
          <p:nvPr/>
        </p:nvGrpSpPr>
        <p:grpSpPr bwMode="auto">
          <a:xfrm>
            <a:off x="1106488" y="3867150"/>
            <a:ext cx="2103437" cy="1047750"/>
            <a:chOff x="1298562" y="3822430"/>
            <a:chExt cx="2103308" cy="1046730"/>
          </a:xfrm>
        </p:grpSpPr>
        <p:sp>
          <p:nvSpPr>
            <p:cNvPr id="13321" name="TextBox 18"/>
            <p:cNvSpPr txBox="1">
              <a:spLocks noChangeArrowheads="1"/>
            </p:cNvSpPr>
            <p:nvPr/>
          </p:nvSpPr>
          <p:spPr bwMode="auto">
            <a:xfrm>
              <a:off x="1298562" y="3985610"/>
              <a:ext cx="1130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a:t>
              </a:r>
            </a:p>
          </p:txBody>
        </p:sp>
        <p:sp>
          <p:nvSpPr>
            <p:cNvPr id="20" name="TextBox 19"/>
            <p:cNvSpPr txBox="1"/>
            <p:nvPr/>
          </p:nvSpPr>
          <p:spPr>
            <a:xfrm>
              <a:off x="2408156" y="3822430"/>
              <a:ext cx="985778" cy="523365"/>
            </a:xfrm>
            <a:prstGeom prst="rect">
              <a:avLst/>
            </a:prstGeom>
            <a:noFill/>
          </p:spPr>
          <p:txBody>
            <a:bodyPr wrap="none">
              <a:spAutoFit/>
            </a:bodyPr>
            <a:lstStyle/>
            <a:p>
              <a:pPr>
                <a:spcBef>
                  <a:spcPct val="0"/>
                </a:spcBef>
                <a:defRPr/>
              </a:pPr>
              <a:r>
                <a:rPr lang="en-GB" sz="2800" dirty="0">
                  <a:latin typeface="+mj-lt"/>
                </a:rPr>
                <a:t>3078</a:t>
              </a:r>
            </a:p>
          </p:txBody>
        </p:sp>
        <p:cxnSp>
          <p:nvCxnSpPr>
            <p:cNvPr id="21" name="Straight Connector 20"/>
            <p:cNvCxnSpPr/>
            <p:nvPr/>
          </p:nvCxnSpPr>
          <p:spPr>
            <a:xfrm flipV="1">
              <a:off x="2377996" y="4328350"/>
              <a:ext cx="1023874" cy="158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324" name="TextBox 21"/>
            <p:cNvSpPr txBox="1">
              <a:spLocks noChangeArrowheads="1"/>
            </p:cNvSpPr>
            <p:nvPr/>
          </p:nvSpPr>
          <p:spPr bwMode="auto">
            <a:xfrm>
              <a:off x="2370698" y="4345940"/>
              <a:ext cx="98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1716</a:t>
              </a:r>
            </a:p>
          </p:txBody>
        </p:sp>
      </p:grpSp>
      <p:sp>
        <p:nvSpPr>
          <p:cNvPr id="23" name="TextBox 22"/>
          <p:cNvSpPr txBox="1">
            <a:spLocks noChangeArrowheads="1"/>
          </p:cNvSpPr>
          <p:nvPr/>
        </p:nvSpPr>
        <p:spPr bwMode="auto">
          <a:xfrm>
            <a:off x="3806825" y="3968750"/>
            <a:ext cx="224631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1 – 1.794</a:t>
            </a:r>
          </a:p>
        </p:txBody>
      </p:sp>
      <p:sp>
        <p:nvSpPr>
          <p:cNvPr id="24" name="TextBox 23"/>
          <p:cNvSpPr txBox="1">
            <a:spLocks noChangeArrowheads="1"/>
          </p:cNvSpPr>
          <p:nvPr/>
        </p:nvSpPr>
        <p:spPr bwMode="auto">
          <a:xfrm>
            <a:off x="6192838" y="3968750"/>
            <a:ext cx="18129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a:t>= - 0.794</a:t>
            </a:r>
          </a:p>
        </p:txBody>
      </p:sp>
      <p:sp>
        <p:nvSpPr>
          <p:cNvPr id="13338" name="Text Box 26"/>
          <p:cNvSpPr txBox="1">
            <a:spLocks noChangeArrowheads="1"/>
          </p:cNvSpPr>
          <p:nvPr/>
        </p:nvSpPr>
        <p:spPr bwMode="auto">
          <a:xfrm>
            <a:off x="5067300" y="233363"/>
            <a:ext cx="170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i="1"/>
              <a:t>Where:</a:t>
            </a:r>
          </a:p>
        </p:txBody>
      </p:sp>
    </p:spTree>
    <p:extLst>
      <p:ext uri="{BB962C8B-B14F-4D97-AF65-F5344CB8AC3E}">
        <p14:creationId xmlns:p14="http://schemas.microsoft.com/office/powerpoint/2010/main" val="13358431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38"/>
                                        </p:tgtEl>
                                        <p:attrNameLst>
                                          <p:attrName>style.visibility</p:attrName>
                                        </p:attrNameLst>
                                      </p:cBhvr>
                                      <p:to>
                                        <p:strVal val="visible"/>
                                      </p:to>
                                    </p:set>
                                    <p:animEffect transition="in" filter="blinds(horizontal)">
                                      <p:cBhvr>
                                        <p:cTn id="7" dur="500"/>
                                        <p:tgtEl>
                                          <p:spTgt spid="13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dissolve">
                                      <p:cBhvr>
                                        <p:cTn id="32" dur="500"/>
                                        <p:tgtEl>
                                          <p:spTgt spid="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dissolv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p:bldP spid="24" grpId="0"/>
      <p:bldP spid="1333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522288" y="323850"/>
            <a:ext cx="83994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When comparing </a:t>
            </a:r>
            <a:r>
              <a:rPr lang="en-GB" altLang="en-US" i="1"/>
              <a:t>r</a:t>
            </a:r>
            <a:r>
              <a:rPr lang="en-GB" altLang="en-US" i="1" baseline="-25000"/>
              <a:t>s</a:t>
            </a:r>
            <a:r>
              <a:rPr lang="en-GB" altLang="en-US"/>
              <a:t> to the critical value </a:t>
            </a:r>
            <a:r>
              <a:rPr lang="en-GB" altLang="en-US" i="1"/>
              <a:t>ignore the sign on r</a:t>
            </a:r>
            <a:r>
              <a:rPr lang="en-GB" altLang="en-US" i="1" baseline="-25000"/>
              <a:t>s</a:t>
            </a:r>
            <a:r>
              <a:rPr lang="en-GB" altLang="en-US"/>
              <a:t> </a:t>
            </a:r>
            <a:endParaRPr lang="en-GB" altLang="en-US" baseline="-25000"/>
          </a:p>
        </p:txBody>
      </p:sp>
      <p:sp>
        <p:nvSpPr>
          <p:cNvPr id="3" name="TextBox 2"/>
          <p:cNvSpPr txBox="1">
            <a:spLocks noChangeArrowheads="1"/>
          </p:cNvSpPr>
          <p:nvPr/>
        </p:nvSpPr>
        <p:spPr bwMode="auto">
          <a:xfrm>
            <a:off x="1597025" y="1022350"/>
            <a:ext cx="71612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For N = 12 and </a:t>
            </a:r>
            <a:r>
              <a:rPr lang="en-GB" altLang="en-US" i="1"/>
              <a:t>P</a:t>
            </a:r>
            <a:r>
              <a:rPr lang="en-GB" altLang="en-US"/>
              <a:t> = 0.05, the critical value of </a:t>
            </a:r>
            <a:r>
              <a:rPr lang="en-GB" altLang="en-US" i="1"/>
              <a:t>r</a:t>
            </a:r>
            <a:r>
              <a:rPr lang="en-GB" altLang="en-US" i="1" baseline="-25000"/>
              <a:t>s </a:t>
            </a:r>
            <a:r>
              <a:rPr lang="en-GB" altLang="en-US"/>
              <a:t>is 		0.587</a:t>
            </a:r>
          </a:p>
        </p:txBody>
      </p:sp>
      <p:sp>
        <p:nvSpPr>
          <p:cNvPr id="4" name="TextBox 3"/>
          <p:cNvSpPr txBox="1">
            <a:spLocks noChangeArrowheads="1"/>
          </p:cNvSpPr>
          <p:nvPr/>
        </p:nvSpPr>
        <p:spPr bwMode="auto">
          <a:xfrm>
            <a:off x="1597025" y="1989138"/>
            <a:ext cx="7161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Our value of </a:t>
            </a:r>
            <a:r>
              <a:rPr lang="en-GB" altLang="en-US" i="1"/>
              <a:t>r</a:t>
            </a:r>
            <a:r>
              <a:rPr lang="en-GB" altLang="en-US" i="1" baseline="-25000"/>
              <a:t>s </a:t>
            </a:r>
            <a:r>
              <a:rPr lang="en-GB" altLang="en-US"/>
              <a:t>is 0.794</a:t>
            </a:r>
          </a:p>
        </p:txBody>
      </p:sp>
      <p:sp>
        <p:nvSpPr>
          <p:cNvPr id="5" name="TextBox 4"/>
          <p:cNvSpPr txBox="1">
            <a:spLocks noChangeArrowheads="1"/>
          </p:cNvSpPr>
          <p:nvPr/>
        </p:nvSpPr>
        <p:spPr bwMode="auto">
          <a:xfrm>
            <a:off x="1557338" y="2663825"/>
            <a:ext cx="66595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Because this is above the critical value, we can  	reject </a:t>
            </a:r>
            <a:r>
              <a:rPr lang="en-GB" altLang="en-US" i="1"/>
              <a:t>H</a:t>
            </a:r>
            <a:r>
              <a:rPr lang="en-GB" altLang="en-US" i="1" baseline="-25000"/>
              <a:t>0</a:t>
            </a:r>
          </a:p>
        </p:txBody>
      </p:sp>
      <p:sp>
        <p:nvSpPr>
          <p:cNvPr id="6" name="TextBox 5"/>
          <p:cNvSpPr txBox="1">
            <a:spLocks noChangeArrowheads="1"/>
          </p:cNvSpPr>
          <p:nvPr/>
        </p:nvSpPr>
        <p:spPr bwMode="auto">
          <a:xfrm>
            <a:off x="1601788" y="3654425"/>
            <a:ext cx="7065962"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There </a:t>
            </a:r>
            <a:r>
              <a:rPr lang="en-GB" altLang="en-US" b="1"/>
              <a:t>is</a:t>
            </a:r>
            <a:r>
              <a:rPr lang="en-GB" altLang="en-US"/>
              <a:t> a statistically significant correlation between proximity to the fireworks factory and blood cortisol levels</a:t>
            </a:r>
          </a:p>
        </p:txBody>
      </p:sp>
      <p:sp>
        <p:nvSpPr>
          <p:cNvPr id="7" name="TextBox 6"/>
          <p:cNvSpPr txBox="1">
            <a:spLocks noChangeArrowheads="1"/>
          </p:cNvSpPr>
          <p:nvPr/>
        </p:nvSpPr>
        <p:spPr bwMode="auto">
          <a:xfrm>
            <a:off x="1601788" y="5049838"/>
            <a:ext cx="71612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r</a:t>
            </a:r>
            <a:r>
              <a:rPr lang="en-GB" altLang="en-US" i="1" baseline="-25000"/>
              <a:t>s </a:t>
            </a:r>
            <a:r>
              <a:rPr lang="en-GB" altLang="en-US"/>
              <a:t>is negative so there is a </a:t>
            </a:r>
            <a:r>
              <a:rPr lang="en-GB" altLang="en-US" b="1"/>
              <a:t>negative</a:t>
            </a:r>
            <a:r>
              <a:rPr lang="en-GB" altLang="en-US"/>
              <a:t> correlation... </a:t>
            </a:r>
          </a:p>
        </p:txBody>
      </p:sp>
      <p:sp>
        <p:nvSpPr>
          <p:cNvPr id="8" name="TextBox 7"/>
          <p:cNvSpPr txBox="1">
            <a:spLocks noChangeArrowheads="1"/>
          </p:cNvSpPr>
          <p:nvPr/>
        </p:nvSpPr>
        <p:spPr bwMode="auto">
          <a:xfrm>
            <a:off x="1601788" y="5648325"/>
            <a:ext cx="70659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Therefore: the further one lives from the firework factory, the lower one’s blood cortisol levels.</a:t>
            </a:r>
          </a:p>
        </p:txBody>
      </p:sp>
    </p:spTree>
    <p:extLst>
      <p:ext uri="{BB962C8B-B14F-4D97-AF65-F5344CB8AC3E}">
        <p14:creationId xmlns:p14="http://schemas.microsoft.com/office/powerpoint/2010/main" val="16145769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ssolv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Pearson</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5742590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715125" cy="683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onut 6"/>
          <p:cNvSpPr/>
          <p:nvPr/>
        </p:nvSpPr>
        <p:spPr>
          <a:xfrm>
            <a:off x="3762375" y="5072063"/>
            <a:ext cx="1785938" cy="1785937"/>
          </a:xfrm>
          <a:prstGeom prst="donut">
            <a:avLst>
              <a:gd name="adj" fmla="val 443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sz="1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0967" name="Text Box 7"/>
          <p:cNvSpPr txBox="1">
            <a:spLocks noChangeArrowheads="1"/>
          </p:cNvSpPr>
          <p:nvPr/>
        </p:nvSpPr>
        <p:spPr bwMode="auto">
          <a:xfrm>
            <a:off x="6911975" y="2933700"/>
            <a:ext cx="2006600" cy="192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600" b="1"/>
              <a:t>KARL PEARSON</a:t>
            </a:r>
            <a:br>
              <a:rPr lang="en-GB" altLang="en-US" sz="1600" b="1"/>
            </a:br>
            <a:r>
              <a:rPr lang="en-GB" altLang="en-US" sz="1600" b="1"/>
              <a:t>(1857-1936)</a:t>
            </a:r>
          </a:p>
          <a:p>
            <a:r>
              <a:rPr lang="en-GB" altLang="en-US" sz="1600"/>
              <a:t>British mathematician, ‘father’ of statistics and a pioneer of eugenics!</a:t>
            </a:r>
          </a:p>
        </p:txBody>
      </p:sp>
      <p:pic>
        <p:nvPicPr>
          <p:cNvPr id="40969" name="Picture 9" descr="Pears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2463" y="368300"/>
            <a:ext cx="1827212" cy="216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69175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206375" y="1223963"/>
            <a:ext cx="8370888" cy="393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a:t>What can this test tell you?</a:t>
            </a:r>
          </a:p>
          <a:p>
            <a:pPr eaLnBrk="1" hangingPunct="1"/>
            <a:endParaRPr lang="en-GB" altLang="en-US" sz="2800"/>
          </a:p>
          <a:p>
            <a:pPr lvl="1" eaLnBrk="1" hangingPunct="1">
              <a:buFont typeface="Wingdings" pitchFamily="2" charset="2"/>
              <a:buChar char="Ø"/>
            </a:pPr>
            <a:r>
              <a:rPr lang="en-GB" altLang="en-US" sz="2800"/>
              <a:t> If there is a statistically</a:t>
            </a:r>
            <a:br>
              <a:rPr lang="en-GB" altLang="en-US" sz="2800"/>
            </a:br>
            <a:r>
              <a:rPr lang="en-GB" altLang="en-US" sz="2800"/>
              <a:t>significant </a:t>
            </a:r>
            <a:r>
              <a:rPr lang="en-GB" altLang="en-US" sz="2800" b="1"/>
              <a:t>correlation</a:t>
            </a:r>
            <a:r>
              <a:rPr lang="en-GB" altLang="en-US" sz="2800"/>
              <a:t> between two </a:t>
            </a:r>
            <a:r>
              <a:rPr lang="en-GB" altLang="en-US" sz="2800" b="1"/>
              <a:t>measured</a:t>
            </a:r>
            <a:r>
              <a:rPr lang="en-GB" altLang="en-US" sz="2800"/>
              <a:t> variables, X and Y, and….</a:t>
            </a:r>
          </a:p>
          <a:p>
            <a:pPr lvl="1" eaLnBrk="1" hangingPunct="1">
              <a:buFont typeface="Wingdings" pitchFamily="2" charset="2"/>
              <a:buChar char="Ø"/>
            </a:pPr>
            <a:endParaRPr lang="en-GB" altLang="en-US" sz="2800"/>
          </a:p>
          <a:p>
            <a:pPr lvl="1" eaLnBrk="1" hangingPunct="1">
              <a:buFont typeface="Wingdings" pitchFamily="2" charset="2"/>
              <a:buChar char="Ø"/>
            </a:pPr>
            <a:r>
              <a:rPr lang="en-GB" altLang="en-US" sz="2800"/>
              <a:t>If that correlation is </a:t>
            </a:r>
            <a:r>
              <a:rPr lang="en-GB" altLang="en-US" sz="2800" u="sng"/>
              <a:t>negative</a:t>
            </a:r>
            <a:r>
              <a:rPr lang="en-GB" altLang="en-US" sz="2800"/>
              <a:t> or </a:t>
            </a:r>
            <a:r>
              <a:rPr lang="en-GB" altLang="en-US" sz="2800" u="sng"/>
              <a:t>positive</a:t>
            </a:r>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a:p>
        </p:txBody>
      </p:sp>
      <p:sp>
        <p:nvSpPr>
          <p:cNvPr id="2051" name="Litebulb"/>
          <p:cNvSpPr>
            <a:spLocks noEditPoints="1" noChangeArrowheads="1"/>
          </p:cNvSpPr>
          <p:nvPr/>
        </p:nvSpPr>
        <p:spPr bwMode="auto">
          <a:xfrm>
            <a:off x="250825" y="219075"/>
            <a:ext cx="638175" cy="8699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0 60000 65536"/>
              <a:gd name="T9" fmla="*/ 0 60000 65536"/>
              <a:gd name="T10" fmla="*/ 0 60000 65536"/>
              <a:gd name="T11" fmla="*/ 0 60000 65536"/>
              <a:gd name="T12" fmla="*/ 3556 w 21600"/>
              <a:gd name="T13" fmla="*/ 2188 h 21600"/>
              <a:gd name="T14" fmla="*/ 18277 w 21600"/>
              <a:gd name="T15" fmla="*/ 9282 h 21600"/>
            </a:gdLst>
            <a:ahLst/>
            <a:cxnLst>
              <a:cxn ang="T8">
                <a:pos x="T0" y="T1"/>
              </a:cxn>
              <a:cxn ang="T9">
                <a:pos x="T2" y="T3"/>
              </a:cxn>
              <a:cxn ang="T10">
                <a:pos x="T4" y="T5"/>
              </a:cxn>
              <a:cxn ang="T11">
                <a:pos x="T6" y="T7"/>
              </a:cxn>
            </a:cxnLst>
            <a:rect l="T12" t="T13" r="T14" b="T15"/>
            <a:pathLst>
              <a:path w="21600" h="21600" extrusionOk="0">
                <a:moveTo>
                  <a:pt x="10825" y="21723"/>
                </a:moveTo>
                <a:lnTo>
                  <a:pt x="11215" y="21723"/>
                </a:lnTo>
                <a:lnTo>
                  <a:pt x="11552" y="21688"/>
                </a:lnTo>
                <a:lnTo>
                  <a:pt x="11916" y="21617"/>
                </a:lnTo>
                <a:lnTo>
                  <a:pt x="12253" y="21547"/>
                </a:lnTo>
                <a:lnTo>
                  <a:pt x="12617" y="21441"/>
                </a:lnTo>
                <a:lnTo>
                  <a:pt x="12902" y="21317"/>
                </a:lnTo>
                <a:lnTo>
                  <a:pt x="13162" y="21176"/>
                </a:lnTo>
                <a:lnTo>
                  <a:pt x="13396" y="21000"/>
                </a:lnTo>
                <a:lnTo>
                  <a:pt x="13655" y="20841"/>
                </a:lnTo>
                <a:lnTo>
                  <a:pt x="13863" y="20629"/>
                </a:lnTo>
                <a:lnTo>
                  <a:pt x="14045" y="20435"/>
                </a:lnTo>
                <a:lnTo>
                  <a:pt x="14200" y="20223"/>
                </a:lnTo>
                <a:lnTo>
                  <a:pt x="14356" y="19994"/>
                </a:lnTo>
                <a:lnTo>
                  <a:pt x="14460" y="19747"/>
                </a:lnTo>
                <a:lnTo>
                  <a:pt x="14512" y="19482"/>
                </a:lnTo>
                <a:lnTo>
                  <a:pt x="14512" y="19235"/>
                </a:lnTo>
                <a:lnTo>
                  <a:pt x="14512" y="19147"/>
                </a:lnTo>
                <a:lnTo>
                  <a:pt x="14512" y="18900"/>
                </a:lnTo>
                <a:lnTo>
                  <a:pt x="14512" y="18529"/>
                </a:lnTo>
                <a:lnTo>
                  <a:pt x="14512" y="18052"/>
                </a:lnTo>
                <a:lnTo>
                  <a:pt x="14512" y="17505"/>
                </a:lnTo>
                <a:lnTo>
                  <a:pt x="14512" y="16976"/>
                </a:lnTo>
                <a:lnTo>
                  <a:pt x="14512" y="16464"/>
                </a:lnTo>
                <a:lnTo>
                  <a:pt x="14512" y="15952"/>
                </a:lnTo>
                <a:lnTo>
                  <a:pt x="14512" y="15758"/>
                </a:lnTo>
                <a:lnTo>
                  <a:pt x="14616" y="15547"/>
                </a:lnTo>
                <a:lnTo>
                  <a:pt x="14694" y="15352"/>
                </a:lnTo>
                <a:lnTo>
                  <a:pt x="14798" y="15141"/>
                </a:lnTo>
                <a:lnTo>
                  <a:pt x="15161" y="14735"/>
                </a:lnTo>
                <a:lnTo>
                  <a:pt x="15602" y="14329"/>
                </a:lnTo>
                <a:lnTo>
                  <a:pt x="16745" y="13552"/>
                </a:lnTo>
                <a:lnTo>
                  <a:pt x="18043" y="12670"/>
                </a:lnTo>
                <a:lnTo>
                  <a:pt x="18744" y="12194"/>
                </a:lnTo>
                <a:lnTo>
                  <a:pt x="19341" y="11647"/>
                </a:lnTo>
                <a:lnTo>
                  <a:pt x="19938" y="11099"/>
                </a:lnTo>
                <a:lnTo>
                  <a:pt x="20483" y="10464"/>
                </a:lnTo>
                <a:lnTo>
                  <a:pt x="20743" y="10164"/>
                </a:lnTo>
                <a:lnTo>
                  <a:pt x="20950" y="9794"/>
                </a:lnTo>
                <a:lnTo>
                  <a:pt x="21132" y="9441"/>
                </a:lnTo>
                <a:lnTo>
                  <a:pt x="21288" y="9035"/>
                </a:lnTo>
                <a:lnTo>
                  <a:pt x="21444" y="8664"/>
                </a:lnTo>
                <a:lnTo>
                  <a:pt x="21548" y="8223"/>
                </a:lnTo>
                <a:lnTo>
                  <a:pt x="21600" y="7782"/>
                </a:lnTo>
                <a:lnTo>
                  <a:pt x="21600" y="7341"/>
                </a:lnTo>
                <a:lnTo>
                  <a:pt x="21600" y="6935"/>
                </a:lnTo>
                <a:lnTo>
                  <a:pt x="21548" y="6564"/>
                </a:lnTo>
                <a:lnTo>
                  <a:pt x="21496" y="6229"/>
                </a:lnTo>
                <a:lnTo>
                  <a:pt x="21392" y="5858"/>
                </a:lnTo>
                <a:lnTo>
                  <a:pt x="21288" y="5523"/>
                </a:lnTo>
                <a:lnTo>
                  <a:pt x="21132" y="5135"/>
                </a:lnTo>
                <a:lnTo>
                  <a:pt x="20950" y="4800"/>
                </a:lnTo>
                <a:lnTo>
                  <a:pt x="20743" y="4464"/>
                </a:lnTo>
                <a:lnTo>
                  <a:pt x="20535" y="4164"/>
                </a:lnTo>
                <a:lnTo>
                  <a:pt x="20301" y="3847"/>
                </a:lnTo>
                <a:lnTo>
                  <a:pt x="20042" y="3547"/>
                </a:lnTo>
                <a:lnTo>
                  <a:pt x="19782" y="3247"/>
                </a:lnTo>
                <a:lnTo>
                  <a:pt x="19133" y="2664"/>
                </a:lnTo>
                <a:lnTo>
                  <a:pt x="18458" y="2152"/>
                </a:lnTo>
                <a:lnTo>
                  <a:pt x="17705" y="1694"/>
                </a:lnTo>
                <a:lnTo>
                  <a:pt x="16849" y="1252"/>
                </a:lnTo>
                <a:lnTo>
                  <a:pt x="16407" y="1076"/>
                </a:lnTo>
                <a:lnTo>
                  <a:pt x="15940" y="900"/>
                </a:lnTo>
                <a:lnTo>
                  <a:pt x="15499" y="741"/>
                </a:lnTo>
                <a:lnTo>
                  <a:pt x="15057" y="600"/>
                </a:lnTo>
                <a:lnTo>
                  <a:pt x="14564" y="458"/>
                </a:lnTo>
                <a:lnTo>
                  <a:pt x="14045" y="335"/>
                </a:lnTo>
                <a:lnTo>
                  <a:pt x="13500" y="229"/>
                </a:lnTo>
                <a:lnTo>
                  <a:pt x="13006" y="158"/>
                </a:lnTo>
                <a:lnTo>
                  <a:pt x="12461" y="88"/>
                </a:lnTo>
                <a:lnTo>
                  <a:pt x="11968" y="52"/>
                </a:lnTo>
                <a:lnTo>
                  <a:pt x="11423" y="17"/>
                </a:lnTo>
                <a:lnTo>
                  <a:pt x="10825" y="17"/>
                </a:lnTo>
                <a:lnTo>
                  <a:pt x="10254" y="17"/>
                </a:lnTo>
                <a:lnTo>
                  <a:pt x="9709" y="52"/>
                </a:lnTo>
                <a:lnTo>
                  <a:pt x="9216" y="88"/>
                </a:lnTo>
                <a:lnTo>
                  <a:pt x="8671" y="158"/>
                </a:lnTo>
                <a:lnTo>
                  <a:pt x="8177" y="229"/>
                </a:lnTo>
                <a:lnTo>
                  <a:pt x="7632" y="335"/>
                </a:lnTo>
                <a:lnTo>
                  <a:pt x="7113" y="458"/>
                </a:lnTo>
                <a:lnTo>
                  <a:pt x="6620" y="600"/>
                </a:lnTo>
                <a:lnTo>
                  <a:pt x="6178" y="741"/>
                </a:lnTo>
                <a:lnTo>
                  <a:pt x="5737" y="900"/>
                </a:lnTo>
                <a:lnTo>
                  <a:pt x="5270" y="1076"/>
                </a:lnTo>
                <a:lnTo>
                  <a:pt x="4828" y="1252"/>
                </a:lnTo>
                <a:lnTo>
                  <a:pt x="3972" y="1694"/>
                </a:lnTo>
                <a:lnTo>
                  <a:pt x="3219" y="2152"/>
                </a:lnTo>
                <a:lnTo>
                  <a:pt x="2544" y="2664"/>
                </a:lnTo>
                <a:lnTo>
                  <a:pt x="1895" y="3247"/>
                </a:lnTo>
                <a:lnTo>
                  <a:pt x="1635" y="3547"/>
                </a:lnTo>
                <a:lnTo>
                  <a:pt x="1375" y="3847"/>
                </a:lnTo>
                <a:lnTo>
                  <a:pt x="1142" y="4164"/>
                </a:lnTo>
                <a:lnTo>
                  <a:pt x="934" y="4464"/>
                </a:lnTo>
                <a:lnTo>
                  <a:pt x="726" y="4800"/>
                </a:lnTo>
                <a:lnTo>
                  <a:pt x="545" y="5135"/>
                </a:lnTo>
                <a:lnTo>
                  <a:pt x="389" y="5523"/>
                </a:lnTo>
                <a:lnTo>
                  <a:pt x="285" y="5858"/>
                </a:lnTo>
                <a:lnTo>
                  <a:pt x="181" y="6229"/>
                </a:lnTo>
                <a:lnTo>
                  <a:pt x="129" y="6564"/>
                </a:lnTo>
                <a:lnTo>
                  <a:pt x="77" y="6935"/>
                </a:lnTo>
                <a:lnTo>
                  <a:pt x="77" y="7341"/>
                </a:lnTo>
                <a:lnTo>
                  <a:pt x="77" y="7782"/>
                </a:lnTo>
                <a:lnTo>
                  <a:pt x="129" y="8223"/>
                </a:lnTo>
                <a:lnTo>
                  <a:pt x="233" y="8664"/>
                </a:lnTo>
                <a:lnTo>
                  <a:pt x="389" y="9035"/>
                </a:lnTo>
                <a:lnTo>
                  <a:pt x="545" y="9441"/>
                </a:lnTo>
                <a:lnTo>
                  <a:pt x="726" y="9794"/>
                </a:lnTo>
                <a:lnTo>
                  <a:pt x="934" y="10164"/>
                </a:lnTo>
                <a:lnTo>
                  <a:pt x="1194" y="10464"/>
                </a:lnTo>
                <a:lnTo>
                  <a:pt x="1739" y="11099"/>
                </a:lnTo>
                <a:lnTo>
                  <a:pt x="2336" y="11647"/>
                </a:lnTo>
                <a:lnTo>
                  <a:pt x="2933" y="12194"/>
                </a:lnTo>
                <a:lnTo>
                  <a:pt x="3634" y="12670"/>
                </a:lnTo>
                <a:lnTo>
                  <a:pt x="4932" y="13552"/>
                </a:lnTo>
                <a:lnTo>
                  <a:pt x="6075" y="14329"/>
                </a:lnTo>
                <a:lnTo>
                  <a:pt x="6516" y="14735"/>
                </a:lnTo>
                <a:lnTo>
                  <a:pt x="6879" y="15141"/>
                </a:lnTo>
                <a:lnTo>
                  <a:pt x="6983" y="15352"/>
                </a:lnTo>
                <a:lnTo>
                  <a:pt x="7061" y="15547"/>
                </a:lnTo>
                <a:lnTo>
                  <a:pt x="7165" y="15758"/>
                </a:lnTo>
                <a:lnTo>
                  <a:pt x="7165" y="15952"/>
                </a:lnTo>
                <a:lnTo>
                  <a:pt x="7165" y="16464"/>
                </a:lnTo>
                <a:lnTo>
                  <a:pt x="7165" y="16976"/>
                </a:lnTo>
                <a:lnTo>
                  <a:pt x="7165" y="17505"/>
                </a:lnTo>
                <a:lnTo>
                  <a:pt x="7165" y="18052"/>
                </a:lnTo>
                <a:lnTo>
                  <a:pt x="7165" y="18529"/>
                </a:lnTo>
                <a:lnTo>
                  <a:pt x="7165" y="18900"/>
                </a:lnTo>
                <a:lnTo>
                  <a:pt x="7165" y="19147"/>
                </a:lnTo>
                <a:lnTo>
                  <a:pt x="7165" y="19235"/>
                </a:lnTo>
                <a:lnTo>
                  <a:pt x="7165" y="19482"/>
                </a:lnTo>
                <a:lnTo>
                  <a:pt x="7217" y="19747"/>
                </a:lnTo>
                <a:lnTo>
                  <a:pt x="7321" y="19994"/>
                </a:lnTo>
                <a:lnTo>
                  <a:pt x="7476" y="20223"/>
                </a:lnTo>
                <a:lnTo>
                  <a:pt x="7632" y="20435"/>
                </a:lnTo>
                <a:lnTo>
                  <a:pt x="7814" y="20629"/>
                </a:lnTo>
                <a:lnTo>
                  <a:pt x="8022" y="20841"/>
                </a:lnTo>
                <a:lnTo>
                  <a:pt x="8281" y="21000"/>
                </a:lnTo>
                <a:lnTo>
                  <a:pt x="8515" y="21176"/>
                </a:lnTo>
                <a:lnTo>
                  <a:pt x="8775" y="21317"/>
                </a:lnTo>
                <a:lnTo>
                  <a:pt x="9060" y="21441"/>
                </a:lnTo>
                <a:lnTo>
                  <a:pt x="9424" y="21547"/>
                </a:lnTo>
                <a:lnTo>
                  <a:pt x="9761" y="21617"/>
                </a:lnTo>
                <a:lnTo>
                  <a:pt x="10125" y="21688"/>
                </a:lnTo>
                <a:lnTo>
                  <a:pt x="10462" y="21723"/>
                </a:lnTo>
                <a:lnTo>
                  <a:pt x="10825" y="21723"/>
                </a:lnTo>
                <a:close/>
              </a:path>
              <a:path w="21600" h="21600" extrusionOk="0">
                <a:moveTo>
                  <a:pt x="9242" y="14417"/>
                </a:moveTo>
                <a:lnTo>
                  <a:pt x="8541" y="12035"/>
                </a:lnTo>
                <a:lnTo>
                  <a:pt x="7295" y="10129"/>
                </a:lnTo>
                <a:lnTo>
                  <a:pt x="6905" y="9652"/>
                </a:lnTo>
                <a:lnTo>
                  <a:pt x="8541" y="10182"/>
                </a:lnTo>
                <a:lnTo>
                  <a:pt x="9787" y="9547"/>
                </a:lnTo>
                <a:lnTo>
                  <a:pt x="11189" y="10129"/>
                </a:lnTo>
                <a:lnTo>
                  <a:pt x="12279" y="9547"/>
                </a:lnTo>
                <a:lnTo>
                  <a:pt x="13370" y="10076"/>
                </a:lnTo>
                <a:lnTo>
                  <a:pt x="14850" y="9652"/>
                </a:lnTo>
                <a:lnTo>
                  <a:pt x="12902" y="12247"/>
                </a:lnTo>
                <a:lnTo>
                  <a:pt x="12357" y="14417"/>
                </a:lnTo>
                <a:moveTo>
                  <a:pt x="7191" y="15952"/>
                </a:moveTo>
                <a:lnTo>
                  <a:pt x="14512" y="15952"/>
                </a:lnTo>
                <a:lnTo>
                  <a:pt x="14512" y="17064"/>
                </a:lnTo>
                <a:lnTo>
                  <a:pt x="7191" y="17047"/>
                </a:lnTo>
                <a:lnTo>
                  <a:pt x="7191" y="18123"/>
                </a:lnTo>
                <a:lnTo>
                  <a:pt x="14512" y="18158"/>
                </a:lnTo>
                <a:lnTo>
                  <a:pt x="14538" y="19182"/>
                </a:lnTo>
                <a:lnTo>
                  <a:pt x="7217" y="19182"/>
                </a:lnTo>
              </a:path>
            </a:pathLst>
          </a:cu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52" name="Text Box 6"/>
          <p:cNvSpPr txBox="1">
            <a:spLocks noChangeArrowheads="1"/>
          </p:cNvSpPr>
          <p:nvPr/>
        </p:nvSpPr>
        <p:spPr bwMode="auto">
          <a:xfrm>
            <a:off x="1062038" y="323850"/>
            <a:ext cx="53927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2800" u="sng"/>
              <a:t>Pearson’s Correlation Coefficient</a:t>
            </a:r>
            <a:endParaRPr lang="en-US" altLang="en-US" sz="2800" u="sng"/>
          </a:p>
        </p:txBody>
      </p:sp>
      <p:grpSp>
        <p:nvGrpSpPr>
          <p:cNvPr id="2058" name="Group 10"/>
          <p:cNvGrpSpPr>
            <a:grpSpLocks/>
          </p:cNvGrpSpPr>
          <p:nvPr/>
        </p:nvGrpSpPr>
        <p:grpSpPr bwMode="auto">
          <a:xfrm>
            <a:off x="6281738" y="4733925"/>
            <a:ext cx="1441450" cy="1530350"/>
            <a:chOff x="725" y="2982"/>
            <a:chExt cx="908" cy="964"/>
          </a:xfrm>
        </p:grpSpPr>
        <p:sp>
          <p:nvSpPr>
            <p:cNvPr id="2055" name="Line 7"/>
            <p:cNvSpPr>
              <a:spLocks noChangeShapeType="1"/>
            </p:cNvSpPr>
            <p:nvPr/>
          </p:nvSpPr>
          <p:spPr bwMode="auto">
            <a:xfrm flipV="1">
              <a:off x="725"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56" name="Line 8"/>
            <p:cNvSpPr>
              <a:spLocks noChangeShapeType="1"/>
            </p:cNvSpPr>
            <p:nvPr/>
          </p:nvSpPr>
          <p:spPr bwMode="auto">
            <a:xfrm>
              <a:off x="725"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57" name="Line 9"/>
            <p:cNvSpPr>
              <a:spLocks noChangeShapeType="1"/>
            </p:cNvSpPr>
            <p:nvPr/>
          </p:nvSpPr>
          <p:spPr bwMode="auto">
            <a:xfrm flipV="1">
              <a:off x="810" y="3237"/>
              <a:ext cx="653" cy="59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2064" name="Group 16"/>
          <p:cNvGrpSpPr>
            <a:grpSpLocks/>
          </p:cNvGrpSpPr>
          <p:nvPr/>
        </p:nvGrpSpPr>
        <p:grpSpPr bwMode="auto">
          <a:xfrm>
            <a:off x="2816225" y="4689475"/>
            <a:ext cx="1441450" cy="1530350"/>
            <a:chOff x="2937" y="2982"/>
            <a:chExt cx="908" cy="964"/>
          </a:xfrm>
        </p:grpSpPr>
        <p:sp>
          <p:nvSpPr>
            <p:cNvPr id="2060" name="Line 12"/>
            <p:cNvSpPr>
              <a:spLocks noChangeShapeType="1"/>
            </p:cNvSpPr>
            <p:nvPr/>
          </p:nvSpPr>
          <p:spPr bwMode="auto">
            <a:xfrm flipV="1">
              <a:off x="2937" y="2982"/>
              <a:ext cx="0" cy="964"/>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61" name="Line 13"/>
            <p:cNvSpPr>
              <a:spLocks noChangeShapeType="1"/>
            </p:cNvSpPr>
            <p:nvPr/>
          </p:nvSpPr>
          <p:spPr bwMode="auto">
            <a:xfrm>
              <a:off x="2937" y="3946"/>
              <a:ext cx="908"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62" name="Line 14"/>
            <p:cNvSpPr>
              <a:spLocks noChangeShapeType="1"/>
            </p:cNvSpPr>
            <p:nvPr/>
          </p:nvSpPr>
          <p:spPr bwMode="auto">
            <a:xfrm>
              <a:off x="3078" y="3209"/>
              <a:ext cx="539" cy="53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067" name="Line 19"/>
          <p:cNvSpPr>
            <a:spLocks noChangeShapeType="1"/>
          </p:cNvSpPr>
          <p:nvPr/>
        </p:nvSpPr>
        <p:spPr bwMode="auto">
          <a:xfrm>
            <a:off x="6642100" y="4238625"/>
            <a:ext cx="315913" cy="6762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68" name="Line 20"/>
          <p:cNvSpPr>
            <a:spLocks noChangeShapeType="1"/>
          </p:cNvSpPr>
          <p:nvPr/>
        </p:nvSpPr>
        <p:spPr bwMode="auto">
          <a:xfrm flipH="1">
            <a:off x="3897313" y="4238625"/>
            <a:ext cx="900112" cy="103663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69" name="Text Box 21"/>
          <p:cNvSpPr txBox="1">
            <a:spLocks noChangeArrowheads="1"/>
          </p:cNvSpPr>
          <p:nvPr/>
        </p:nvSpPr>
        <p:spPr bwMode="auto">
          <a:xfrm>
            <a:off x="250825" y="5094288"/>
            <a:ext cx="1755775" cy="1381125"/>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Note: </a:t>
            </a:r>
            <a:r>
              <a:rPr lang="en-GB" altLang="en-US" sz="2000"/>
              <a:t>The data must show normal distribution</a:t>
            </a:r>
          </a:p>
        </p:txBody>
      </p:sp>
    </p:spTree>
    <p:extLst>
      <p:ext uri="{BB962C8B-B14F-4D97-AF65-F5344CB8AC3E}">
        <p14:creationId xmlns:p14="http://schemas.microsoft.com/office/powerpoint/2010/main" val="182411934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Rectangle 6"/>
          <p:cNvSpPr>
            <a:spLocks noGrp="1" noChangeArrowheads="1"/>
          </p:cNvSpPr>
          <p:nvPr>
            <p:ph type="title"/>
          </p:nvPr>
        </p:nvSpPr>
        <p:spPr/>
        <p:txBody>
          <a:bodyPr>
            <a:normAutofit fontScale="90000"/>
          </a:bodyPr>
          <a:lstStyle/>
          <a:p>
            <a:r>
              <a:rPr lang="en-GB" altLang="en-US" sz="4000" smtClean="0"/>
              <a:t>What is the correlation </a:t>
            </a:r>
            <a:br>
              <a:rPr lang="en-GB" altLang="en-US" sz="4000" smtClean="0"/>
            </a:br>
            <a:r>
              <a:rPr lang="en-GB" altLang="en-US" sz="4000" smtClean="0"/>
              <a:t>coefficient </a:t>
            </a:r>
            <a:r>
              <a:rPr lang="en-GB" altLang="en-US" sz="4000" i="1" smtClean="0"/>
              <a:t>r </a:t>
            </a:r>
            <a:r>
              <a:rPr lang="en-GB" altLang="en-US" sz="4000" smtClean="0"/>
              <a:t>?</a:t>
            </a:r>
          </a:p>
        </p:txBody>
      </p:sp>
      <p:pic>
        <p:nvPicPr>
          <p:cNvPr id="43013" name="Picture 5" descr="correlation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1925" y="1493838"/>
            <a:ext cx="8847138" cy="5195887"/>
          </a:xfrm>
        </p:spPr>
      </p:pic>
    </p:spTree>
    <p:extLst>
      <p:ext uri="{BB962C8B-B14F-4D97-AF65-F5344CB8AC3E}">
        <p14:creationId xmlns:p14="http://schemas.microsoft.com/office/powerpoint/2010/main" val="90691335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701675" y="279400"/>
            <a:ext cx="73564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Is there a significant correlation between an animal’s </a:t>
            </a:r>
            <a:br>
              <a:rPr lang="en-GB" altLang="en-US"/>
            </a:br>
            <a:r>
              <a:rPr lang="en-GB" altLang="en-US"/>
              <a:t>nose-to-tail length and its body mass?</a:t>
            </a:r>
          </a:p>
        </p:txBody>
      </p:sp>
      <p:graphicFrame>
        <p:nvGraphicFramePr>
          <p:cNvPr id="3128" name="Group 56"/>
          <p:cNvGraphicFramePr>
            <a:graphicFrameLocks noGrp="1"/>
          </p:cNvGraphicFramePr>
          <p:nvPr/>
        </p:nvGraphicFramePr>
        <p:xfrm>
          <a:off x="792163" y="1133475"/>
          <a:ext cx="6345237" cy="4725990"/>
        </p:xfrm>
        <a:graphic>
          <a:graphicData uri="http://schemas.openxmlformats.org/drawingml/2006/table">
            <a:tbl>
              <a:tblPr/>
              <a:tblGrid>
                <a:gridCol w="1574800"/>
                <a:gridCol w="2611437"/>
                <a:gridCol w="2159000"/>
              </a:tblGrid>
              <a:tr h="9350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(arbitrary units)</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(arbitrary units)</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13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TextBox 5"/>
          <p:cNvSpPr txBox="1">
            <a:spLocks noChangeArrowheads="1"/>
          </p:cNvSpPr>
          <p:nvPr/>
        </p:nvSpPr>
        <p:spPr bwMode="auto">
          <a:xfrm>
            <a:off x="566738" y="6038850"/>
            <a:ext cx="783113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If yes, then is the correlation positive (does a long tail mean a larger mass)?</a:t>
            </a:r>
          </a:p>
        </p:txBody>
      </p:sp>
    </p:spTree>
    <p:extLst>
      <p:ext uri="{BB962C8B-B14F-4D97-AF65-F5344CB8AC3E}">
        <p14:creationId xmlns:p14="http://schemas.microsoft.com/office/powerpoint/2010/main" val="8499466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128"/>
                                        </p:tgtEl>
                                        <p:attrNameLst>
                                          <p:attrName>style.visibility</p:attrName>
                                        </p:attrNameLst>
                                      </p:cBhvr>
                                      <p:to>
                                        <p:strVal val="visible"/>
                                      </p:to>
                                    </p:set>
                                    <p:animEffect transition="in" filter="dissolve">
                                      <p:cBhvr>
                                        <p:cTn id="7" dur="500"/>
                                        <p:tgtEl>
                                          <p:spTgt spid="31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3"/>
          <p:cNvSpPr txBox="1">
            <a:spLocks noChangeArrowheads="1"/>
          </p:cNvSpPr>
          <p:nvPr/>
        </p:nvSpPr>
        <p:spPr bwMode="auto">
          <a:xfrm>
            <a:off x="296863" y="414338"/>
            <a:ext cx="4645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Pearson’s Correlation Coefficient</a:t>
            </a:r>
            <a:endParaRPr lang="en-GB" altLang="en-US" i="1" baseline="-25000"/>
          </a:p>
        </p:txBody>
      </p:sp>
      <p:sp>
        <p:nvSpPr>
          <p:cNvPr id="12" name="TextBox 11"/>
          <p:cNvSpPr txBox="1">
            <a:spLocks noChangeArrowheads="1"/>
          </p:cNvSpPr>
          <p:nvPr/>
        </p:nvSpPr>
        <p:spPr bwMode="auto">
          <a:xfrm>
            <a:off x="6011863" y="1449388"/>
            <a:ext cx="2609850" cy="1562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Where:</a:t>
            </a:r>
            <a:br>
              <a:rPr lang="en-GB" altLang="en-US"/>
            </a:br>
            <a:r>
              <a:rPr lang="en-GB" altLang="en-US" i="1"/>
              <a:t>n</a:t>
            </a:r>
            <a:r>
              <a:rPr lang="en-GB" altLang="en-US"/>
              <a:t> = the number of values of X and Y </a:t>
            </a:r>
          </a:p>
          <a:p>
            <a:pPr eaLnBrk="1" hangingPunct="1"/>
            <a:endParaRPr lang="en-GB" altLang="en-US"/>
          </a:p>
        </p:txBody>
      </p:sp>
      <p:sp>
        <p:nvSpPr>
          <p:cNvPr id="15" name="TextBox 14"/>
          <p:cNvSpPr txBox="1">
            <a:spLocks noChangeArrowheads="1"/>
          </p:cNvSpPr>
          <p:nvPr/>
        </p:nvSpPr>
        <p:spPr bwMode="auto">
          <a:xfrm>
            <a:off x="522288" y="3743325"/>
            <a:ext cx="7185025"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r</a:t>
            </a:r>
            <a:r>
              <a:rPr lang="en-GB" altLang="en-US"/>
              <a:t>  will always be a number between –1 and +1</a:t>
            </a:r>
          </a:p>
          <a:p>
            <a:pPr eaLnBrk="1" hangingPunct="1"/>
            <a:endParaRPr lang="en-GB" altLang="en-US"/>
          </a:p>
          <a:p>
            <a:pPr eaLnBrk="1" hangingPunct="1"/>
            <a:r>
              <a:rPr lang="en-GB" altLang="en-US"/>
              <a:t>This number can be compared with those in a table </a:t>
            </a:r>
            <a:br>
              <a:rPr lang="en-GB" altLang="en-US"/>
            </a:br>
            <a:r>
              <a:rPr lang="en-GB" altLang="en-US"/>
              <a:t>of critical values using: </a:t>
            </a:r>
            <a:r>
              <a:rPr lang="en-GB" altLang="en-US" b="1" i="1"/>
              <a:t>n</a:t>
            </a:r>
            <a:r>
              <a:rPr lang="en-GB" altLang="en-US" b="1"/>
              <a:t> – 2 degrees of freedom.</a:t>
            </a:r>
          </a:p>
        </p:txBody>
      </p:sp>
      <p:grpSp>
        <p:nvGrpSpPr>
          <p:cNvPr id="4118" name="Group 22"/>
          <p:cNvGrpSpPr>
            <a:grpSpLocks/>
          </p:cNvGrpSpPr>
          <p:nvPr/>
        </p:nvGrpSpPr>
        <p:grpSpPr bwMode="auto">
          <a:xfrm>
            <a:off x="341313" y="1584325"/>
            <a:ext cx="5053012" cy="1176338"/>
            <a:chOff x="215" y="998"/>
            <a:chExt cx="3183" cy="741"/>
          </a:xfrm>
        </p:grpSpPr>
        <p:sp>
          <p:nvSpPr>
            <p:cNvPr id="4112" name="Rectangle 16"/>
            <p:cNvSpPr>
              <a:spLocks noChangeArrowheads="1"/>
            </p:cNvSpPr>
            <p:nvPr/>
          </p:nvSpPr>
          <p:spPr bwMode="auto">
            <a:xfrm>
              <a:off x="1094" y="998"/>
              <a:ext cx="177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∑XY – [(∑X)(∑Y)]/</a:t>
              </a:r>
              <a:r>
                <a:rPr lang="en-GB" altLang="en-US" i="1"/>
                <a:t>n</a:t>
              </a:r>
            </a:p>
          </p:txBody>
        </p:sp>
        <p:sp>
          <p:nvSpPr>
            <p:cNvPr id="4113" name="Rectangle 17"/>
            <p:cNvSpPr>
              <a:spLocks noChangeArrowheads="1"/>
            </p:cNvSpPr>
            <p:nvPr/>
          </p:nvSpPr>
          <p:spPr bwMode="auto">
            <a:xfrm>
              <a:off x="555" y="1451"/>
              <a:ext cx="28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sym typeface="Symbol" pitchFamily="18" charset="2"/>
                </a:rPr>
                <a:t> {</a:t>
              </a:r>
              <a:r>
                <a:rPr lang="en-GB" altLang="en-US"/>
                <a:t>∑X</a:t>
              </a:r>
              <a:r>
                <a:rPr lang="en-GB" altLang="en-US" baseline="30000"/>
                <a:t>2</a:t>
              </a:r>
              <a:r>
                <a:rPr lang="en-GB" altLang="en-US"/>
                <a:t>-[(∑X)</a:t>
              </a:r>
              <a:r>
                <a:rPr lang="en-GB" altLang="en-US" baseline="30000"/>
                <a:t>2</a:t>
              </a:r>
              <a:r>
                <a:rPr lang="en-GB" altLang="en-US"/>
                <a:t>/</a:t>
              </a:r>
              <a:r>
                <a:rPr lang="en-GB" altLang="en-US" i="1"/>
                <a:t>n</a:t>
              </a:r>
              <a:r>
                <a:rPr lang="en-GB" altLang="en-US"/>
                <a:t>]}</a:t>
              </a:r>
              <a:r>
                <a:rPr lang="en-GB" altLang="en-US">
                  <a:sym typeface="Symbol" pitchFamily="18" charset="2"/>
                </a:rPr>
                <a:t> {</a:t>
              </a:r>
              <a:r>
                <a:rPr lang="en-GB" altLang="en-US"/>
                <a:t>∑Y</a:t>
              </a:r>
              <a:r>
                <a:rPr lang="en-GB" altLang="en-US" baseline="30000"/>
                <a:t>2</a:t>
              </a:r>
              <a:r>
                <a:rPr lang="en-GB" altLang="en-US"/>
                <a:t>-[(∑Y)</a:t>
              </a:r>
              <a:r>
                <a:rPr lang="en-GB" altLang="en-US" baseline="30000"/>
                <a:t>2</a:t>
              </a:r>
              <a:r>
                <a:rPr lang="en-GB" altLang="en-US"/>
                <a:t>/</a:t>
              </a:r>
              <a:r>
                <a:rPr lang="en-GB" altLang="en-US" i="1"/>
                <a:t>n</a:t>
              </a:r>
              <a:r>
                <a:rPr lang="en-GB" altLang="en-US"/>
                <a:t>]}</a:t>
              </a:r>
            </a:p>
          </p:txBody>
        </p:sp>
        <p:sp>
          <p:nvSpPr>
            <p:cNvPr id="4116" name="Line 20"/>
            <p:cNvSpPr>
              <a:spLocks noChangeShapeType="1"/>
            </p:cNvSpPr>
            <p:nvPr/>
          </p:nvSpPr>
          <p:spPr bwMode="auto">
            <a:xfrm>
              <a:off x="725" y="1366"/>
              <a:ext cx="258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4117" name="Rectangle 21"/>
            <p:cNvSpPr>
              <a:spLocks noChangeArrowheads="1"/>
            </p:cNvSpPr>
            <p:nvPr/>
          </p:nvSpPr>
          <p:spPr bwMode="auto">
            <a:xfrm>
              <a:off x="215" y="1253"/>
              <a:ext cx="34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i="1"/>
                <a:t>r =</a:t>
              </a:r>
            </a:p>
          </p:txBody>
        </p:sp>
      </p:grpSp>
    </p:spTree>
    <p:extLst>
      <p:ext uri="{BB962C8B-B14F-4D97-AF65-F5344CB8AC3E}">
        <p14:creationId xmlns:p14="http://schemas.microsoft.com/office/powerpoint/2010/main" val="869706438"/>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85763" y="1584325"/>
            <a:ext cx="85058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H</a:t>
            </a:r>
            <a:r>
              <a:rPr lang="en-GB" altLang="en-US" baseline="-25000"/>
              <a:t>0 </a:t>
            </a:r>
            <a:r>
              <a:rPr lang="en-GB" altLang="en-US"/>
              <a:t>= there is </a:t>
            </a:r>
            <a:r>
              <a:rPr lang="en-GB" altLang="en-US" b="1"/>
              <a:t>no</a:t>
            </a:r>
            <a:r>
              <a:rPr lang="en-GB" altLang="en-US"/>
              <a:t> statistically significant correlation between 	length and body mass</a:t>
            </a:r>
          </a:p>
        </p:txBody>
      </p:sp>
      <p:sp>
        <p:nvSpPr>
          <p:cNvPr id="9" name="TextBox 8"/>
          <p:cNvSpPr txBox="1">
            <a:spLocks noChangeArrowheads="1"/>
          </p:cNvSpPr>
          <p:nvPr/>
        </p:nvSpPr>
        <p:spPr bwMode="auto">
          <a:xfrm>
            <a:off x="385763" y="2663825"/>
            <a:ext cx="85058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i="1"/>
              <a:t>H</a:t>
            </a:r>
            <a:r>
              <a:rPr lang="en-GB" altLang="en-US" baseline="-25000"/>
              <a:t>A </a:t>
            </a:r>
            <a:r>
              <a:rPr lang="en-GB" altLang="en-US"/>
              <a:t>= there is a statistically significant correlation between 	length and body mass</a:t>
            </a:r>
          </a:p>
        </p:txBody>
      </p:sp>
      <p:sp>
        <p:nvSpPr>
          <p:cNvPr id="16" name="TextBox 15"/>
          <p:cNvSpPr txBox="1">
            <a:spLocks noChangeArrowheads="1"/>
          </p:cNvSpPr>
          <p:nvPr/>
        </p:nvSpPr>
        <p:spPr bwMode="auto">
          <a:xfrm>
            <a:off x="385763" y="5094288"/>
            <a:ext cx="71548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A negative value for </a:t>
            </a:r>
            <a:r>
              <a:rPr lang="en-GB" altLang="en-US" i="1"/>
              <a:t>r</a:t>
            </a:r>
            <a:r>
              <a:rPr lang="en-GB" altLang="en-US"/>
              <a:t> implies a negative correlation</a:t>
            </a:r>
          </a:p>
        </p:txBody>
      </p:sp>
      <p:sp>
        <p:nvSpPr>
          <p:cNvPr id="17" name="TextBox 16"/>
          <p:cNvSpPr txBox="1">
            <a:spLocks noChangeArrowheads="1"/>
          </p:cNvSpPr>
          <p:nvPr/>
        </p:nvSpPr>
        <p:spPr bwMode="auto">
          <a:xfrm>
            <a:off x="385763" y="5678488"/>
            <a:ext cx="7245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A positive value for </a:t>
            </a:r>
            <a:r>
              <a:rPr lang="en-GB" altLang="en-US" i="1"/>
              <a:t>r</a:t>
            </a:r>
            <a:r>
              <a:rPr lang="en-GB" altLang="en-US"/>
              <a:t> implies a positive correlation</a:t>
            </a:r>
          </a:p>
        </p:txBody>
      </p:sp>
      <p:sp>
        <p:nvSpPr>
          <p:cNvPr id="5129" name="Text Box 9"/>
          <p:cNvSpPr txBox="1">
            <a:spLocks noChangeArrowheads="1"/>
          </p:cNvSpPr>
          <p:nvPr/>
        </p:nvSpPr>
        <p:spPr bwMode="auto">
          <a:xfrm>
            <a:off x="385763" y="3743325"/>
            <a:ext cx="731361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GB" altLang="en-US"/>
              <a:t>If the value for </a:t>
            </a:r>
            <a:r>
              <a:rPr lang="en-GB" altLang="en-US" i="1"/>
              <a:t>r</a:t>
            </a:r>
            <a:r>
              <a:rPr lang="en-GB" altLang="en-US" i="1" u="sng" baseline="-25000"/>
              <a:t> </a:t>
            </a:r>
            <a:r>
              <a:rPr lang="en-GB" altLang="en-US" u="sng" baseline="-25000"/>
              <a:t> </a:t>
            </a:r>
            <a:r>
              <a:rPr lang="en-GB" altLang="en-US" b="1"/>
              <a:t>exceeds</a:t>
            </a:r>
            <a:r>
              <a:rPr lang="en-GB" altLang="en-US"/>
              <a:t> the critical value, then you </a:t>
            </a:r>
            <a:br>
              <a:rPr lang="en-GB" altLang="en-US"/>
            </a:br>
            <a:r>
              <a:rPr lang="en-GB" altLang="en-US"/>
              <a:t>can reject the null hypothesis. </a:t>
            </a:r>
          </a:p>
        </p:txBody>
      </p:sp>
      <p:sp>
        <p:nvSpPr>
          <p:cNvPr id="5130" name="Text Box 10"/>
          <p:cNvSpPr txBox="1">
            <a:spLocks noChangeArrowheads="1"/>
          </p:cNvSpPr>
          <p:nvPr/>
        </p:nvSpPr>
        <p:spPr bwMode="auto">
          <a:xfrm>
            <a:off x="566738" y="323850"/>
            <a:ext cx="7019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What is the null hypothesis (H</a:t>
            </a:r>
            <a:r>
              <a:rPr lang="en-GB" altLang="en-US" baseline="-25000"/>
              <a:t>0</a:t>
            </a:r>
            <a:r>
              <a:rPr lang="en-GB" altLang="en-US"/>
              <a:t>)?</a:t>
            </a:r>
          </a:p>
        </p:txBody>
      </p:sp>
    </p:spTree>
    <p:extLst>
      <p:ext uri="{BB962C8B-B14F-4D97-AF65-F5344CB8AC3E}">
        <p14:creationId xmlns:p14="http://schemas.microsoft.com/office/powerpoint/2010/main" val="2715793580"/>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3"/>
          <p:cNvSpPr txBox="1">
            <a:spLocks noChangeArrowheads="1"/>
          </p:cNvSpPr>
          <p:nvPr/>
        </p:nvSpPr>
        <p:spPr bwMode="auto">
          <a:xfrm>
            <a:off x="0" y="0"/>
            <a:ext cx="4999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Construct the following results table</a:t>
            </a:r>
          </a:p>
        </p:txBody>
      </p:sp>
      <p:graphicFrame>
        <p:nvGraphicFramePr>
          <p:cNvPr id="45139" name="Group 83"/>
          <p:cNvGraphicFramePr>
            <a:graphicFrameLocks noGrp="1"/>
          </p:cNvGraphicFramePr>
          <p:nvPr/>
        </p:nvGraphicFramePr>
        <p:xfrm>
          <a:off x="341313" y="593725"/>
          <a:ext cx="8008937" cy="5886452"/>
        </p:xfrm>
        <a:graphic>
          <a:graphicData uri="http://schemas.openxmlformats.org/drawingml/2006/table">
            <a:tbl>
              <a:tblPr/>
              <a:tblGrid>
                <a:gridCol w="990600"/>
                <a:gridCol w="1260475"/>
                <a:gridCol w="1935162"/>
                <a:gridCol w="1122363"/>
                <a:gridCol w="1216025"/>
                <a:gridCol w="1484312"/>
              </a:tblGrid>
              <a:tr h="944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(n = 7)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Y</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746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Total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5138" name="Line 82"/>
          <p:cNvSpPr>
            <a:spLocks noChangeShapeType="1"/>
          </p:cNvSpPr>
          <p:nvPr/>
        </p:nvSpPr>
        <p:spPr bwMode="auto">
          <a:xfrm>
            <a:off x="341313" y="5273675"/>
            <a:ext cx="801052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497484420"/>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0" y="0"/>
            <a:ext cx="41005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Construct the following table:</a:t>
            </a:r>
          </a:p>
        </p:txBody>
      </p:sp>
      <p:graphicFrame>
        <p:nvGraphicFramePr>
          <p:cNvPr id="6394" name="Group 250"/>
          <p:cNvGraphicFramePr>
            <a:graphicFrameLocks noGrp="1"/>
          </p:cNvGraphicFramePr>
          <p:nvPr/>
        </p:nvGraphicFramePr>
        <p:xfrm>
          <a:off x="341313" y="593725"/>
          <a:ext cx="8008937" cy="5853115"/>
        </p:xfrm>
        <a:graphic>
          <a:graphicData uri="http://schemas.openxmlformats.org/drawingml/2006/table">
            <a:tbl>
              <a:tblPr/>
              <a:tblGrid>
                <a:gridCol w="990600"/>
                <a:gridCol w="1260475"/>
                <a:gridCol w="1935162"/>
                <a:gridCol w="1122363"/>
                <a:gridCol w="1216025"/>
                <a:gridCol w="1484312"/>
              </a:tblGrid>
              <a:tr h="944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Y</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13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81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Total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X = 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5.29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420" name="Line 276"/>
          <p:cNvSpPr>
            <a:spLocks noChangeShapeType="1"/>
          </p:cNvSpPr>
          <p:nvPr/>
        </p:nvSpPr>
        <p:spPr bwMode="auto">
          <a:xfrm>
            <a:off x="341313" y="5273675"/>
            <a:ext cx="801052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361427585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3"/>
          <p:cNvSpPr txBox="1">
            <a:spLocks noChangeArrowheads="1"/>
          </p:cNvSpPr>
          <p:nvPr/>
        </p:nvSpPr>
        <p:spPr bwMode="auto">
          <a:xfrm>
            <a:off x="0" y="0"/>
            <a:ext cx="3235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Calculate values for X:</a:t>
            </a:r>
          </a:p>
        </p:txBody>
      </p:sp>
      <p:graphicFrame>
        <p:nvGraphicFramePr>
          <p:cNvPr id="47193" name="Group 89"/>
          <p:cNvGraphicFramePr>
            <a:graphicFrameLocks noGrp="1"/>
          </p:cNvGraphicFramePr>
          <p:nvPr/>
        </p:nvGraphicFramePr>
        <p:xfrm>
          <a:off x="341313" y="593725"/>
          <a:ext cx="8008937" cy="5853115"/>
        </p:xfrm>
        <a:graphic>
          <a:graphicData uri="http://schemas.openxmlformats.org/drawingml/2006/table">
            <a:tbl>
              <a:tblPr/>
              <a:tblGrid>
                <a:gridCol w="990600"/>
                <a:gridCol w="1260475"/>
                <a:gridCol w="1574800"/>
                <a:gridCol w="1844675"/>
                <a:gridCol w="854075"/>
                <a:gridCol w="1484312"/>
              </a:tblGrid>
              <a:tr h="944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Y</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13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81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Total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X = 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X</a:t>
                      </a:r>
                      <a:r>
                        <a:rPr kumimoji="0" lang="en-GB" altLang="en-US" sz="2400" b="1" i="0" u="none" strike="noStrike" cap="none" normalizeH="0" baseline="30000" smtClean="0">
                          <a:ln>
                            <a:noFill/>
                          </a:ln>
                          <a:solidFill>
                            <a:schemeClr val="tx1"/>
                          </a:solidFill>
                          <a:effectLst/>
                          <a:latin typeface="Arial" charset="0"/>
                          <a:cs typeface="Arial" charset="0"/>
                          <a:sym typeface="Symbol" pitchFamily="18" charset="2"/>
                        </a:rPr>
                        <a:t>2</a:t>
                      </a: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 = 251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5.29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7186" name="Line 82"/>
          <p:cNvSpPr>
            <a:spLocks noChangeShapeType="1"/>
          </p:cNvSpPr>
          <p:nvPr/>
        </p:nvSpPr>
        <p:spPr bwMode="auto">
          <a:xfrm>
            <a:off x="341313" y="5273675"/>
            <a:ext cx="801052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111262656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3"/>
          <p:cNvSpPr txBox="1">
            <a:spLocks noChangeArrowheads="1"/>
          </p:cNvSpPr>
          <p:nvPr/>
        </p:nvSpPr>
        <p:spPr bwMode="auto">
          <a:xfrm>
            <a:off x="0" y="0"/>
            <a:ext cx="3235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Calculate values for Y:</a:t>
            </a:r>
          </a:p>
        </p:txBody>
      </p:sp>
      <p:graphicFrame>
        <p:nvGraphicFramePr>
          <p:cNvPr id="51294" name="Group 94"/>
          <p:cNvGraphicFramePr>
            <a:graphicFrameLocks noGrp="1"/>
          </p:cNvGraphicFramePr>
          <p:nvPr/>
        </p:nvGraphicFramePr>
        <p:xfrm>
          <a:off x="341313" y="593725"/>
          <a:ext cx="8326437" cy="5853115"/>
        </p:xfrm>
        <a:graphic>
          <a:graphicData uri="http://schemas.openxmlformats.org/drawingml/2006/table">
            <a:tbl>
              <a:tblPr/>
              <a:tblGrid>
                <a:gridCol w="1030287"/>
                <a:gridCol w="1309688"/>
                <a:gridCol w="1731962"/>
                <a:gridCol w="1728788"/>
                <a:gridCol w="1731962"/>
                <a:gridCol w="793750"/>
              </a:tblGrid>
              <a:tr h="944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Y</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244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13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196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361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484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Total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sym typeface="Symbol" pitchFamily="18" charset="2"/>
                        </a:rPr>
                        <a:t>X = 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Y = 82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sym typeface="Symbol" pitchFamily="18" charset="2"/>
                        </a:rPr>
                        <a:t>X</a:t>
                      </a:r>
                      <a:r>
                        <a:rPr kumimoji="0" lang="en-GB" altLang="en-US" sz="2400" b="0" i="0" u="none" strike="noStrike" cap="none" normalizeH="0" baseline="30000" smtClean="0">
                          <a:ln>
                            <a:noFill/>
                          </a:ln>
                          <a:solidFill>
                            <a:schemeClr val="tx1"/>
                          </a:solidFill>
                          <a:effectLst/>
                          <a:latin typeface="Arial" charset="0"/>
                          <a:cs typeface="Arial" charset="0"/>
                          <a:sym typeface="Symbol" pitchFamily="18" charset="2"/>
                        </a:rPr>
                        <a:t>2</a:t>
                      </a:r>
                      <a:r>
                        <a:rPr kumimoji="0" lang="en-GB" altLang="en-US" sz="2400" b="0" i="0" u="none" strike="noStrike" cap="none" normalizeH="0" baseline="0" smtClean="0">
                          <a:ln>
                            <a:noFill/>
                          </a:ln>
                          <a:solidFill>
                            <a:schemeClr val="tx1"/>
                          </a:solidFill>
                          <a:effectLst/>
                          <a:latin typeface="Arial" charset="0"/>
                          <a:cs typeface="Arial" charset="0"/>
                          <a:sym typeface="Symbol" pitchFamily="18" charset="2"/>
                        </a:rPr>
                        <a:t> = 251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Y</a:t>
                      </a:r>
                      <a:r>
                        <a:rPr kumimoji="0" lang="en-GB" altLang="en-US" sz="2400" b="1" i="0" u="none" strike="noStrike" cap="none" normalizeH="0" baseline="30000" smtClean="0">
                          <a:ln>
                            <a:noFill/>
                          </a:ln>
                          <a:solidFill>
                            <a:schemeClr val="tx1"/>
                          </a:solidFill>
                          <a:effectLst/>
                          <a:latin typeface="Arial" charset="0"/>
                          <a:cs typeface="Arial" charset="0"/>
                          <a:sym typeface="Symbol" pitchFamily="18" charset="2"/>
                        </a:rPr>
                        <a:t>2</a:t>
                      </a:r>
                      <a:r>
                        <a:rPr kumimoji="0" lang="en-GB" altLang="en-US" sz="2400" b="1" i="0" u="none" strike="noStrike" cap="none" normalizeH="0" baseline="0" smtClean="0">
                          <a:ln>
                            <a:noFill/>
                          </a:ln>
                          <a:solidFill>
                            <a:schemeClr val="tx1"/>
                          </a:solidFill>
                          <a:effectLst/>
                          <a:latin typeface="Arial" charset="0"/>
                          <a:cs typeface="Arial" charset="0"/>
                          <a:sym typeface="Symbol" pitchFamily="18" charset="2"/>
                        </a:rPr>
                        <a:t> = 1278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5.29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11.71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1282" name="Line 82"/>
          <p:cNvSpPr>
            <a:spLocks noChangeShapeType="1"/>
          </p:cNvSpPr>
          <p:nvPr/>
        </p:nvSpPr>
        <p:spPr bwMode="auto">
          <a:xfrm>
            <a:off x="341313" y="5273675"/>
            <a:ext cx="801052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2127213526"/>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3"/>
          <p:cNvSpPr txBox="1">
            <a:spLocks noChangeArrowheads="1"/>
          </p:cNvSpPr>
          <p:nvPr/>
        </p:nvSpPr>
        <p:spPr bwMode="auto">
          <a:xfrm>
            <a:off x="0" y="0"/>
            <a:ext cx="34385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Calculate values for XY:</a:t>
            </a:r>
          </a:p>
        </p:txBody>
      </p:sp>
      <p:graphicFrame>
        <p:nvGraphicFramePr>
          <p:cNvPr id="53341" name="Group 93"/>
          <p:cNvGraphicFramePr>
            <a:graphicFrameLocks noGrp="1"/>
          </p:cNvGraphicFramePr>
          <p:nvPr/>
        </p:nvGraphicFramePr>
        <p:xfrm>
          <a:off x="134938" y="593725"/>
          <a:ext cx="8937625" cy="5853115"/>
        </p:xfrm>
        <a:graphic>
          <a:graphicData uri="http://schemas.openxmlformats.org/drawingml/2006/table">
            <a:tbl>
              <a:tblPr/>
              <a:tblGrid>
                <a:gridCol w="1087437"/>
                <a:gridCol w="1279525"/>
                <a:gridCol w="1484313"/>
                <a:gridCol w="1576387"/>
                <a:gridCol w="1754188"/>
                <a:gridCol w="1755775"/>
              </a:tblGrid>
              <a:tr h="9445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Animal </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Mass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 (X)</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9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Length </a:t>
                      </a:r>
                      <a:br>
                        <a:rPr kumimoji="0" lang="en-GB" altLang="en-US" sz="1800" b="1" i="0" u="none" strike="noStrike" cap="none" normalizeH="0" baseline="0" smtClean="0">
                          <a:ln>
                            <a:noFill/>
                          </a:ln>
                          <a:solidFill>
                            <a:schemeClr val="tx1"/>
                          </a:solidFill>
                          <a:effectLst/>
                          <a:latin typeface="Arial" charset="0"/>
                          <a:cs typeface="Arial" charset="0"/>
                        </a:rPr>
                      </a:br>
                      <a:r>
                        <a:rPr kumimoji="0" lang="en-GB" altLang="en-US" sz="1800" b="1" i="0" u="none" strike="noStrike" cap="none" normalizeH="0" baseline="0" smtClean="0">
                          <a:ln>
                            <a:noFill/>
                          </a:ln>
                          <a:solidFill>
                            <a:schemeClr val="tx1"/>
                          </a:solidFill>
                          <a:effectLst/>
                          <a:latin typeface="Arial" charset="0"/>
                          <a:cs typeface="Arial" charset="0"/>
                        </a:rPr>
                        <a:t>(Y)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Y</a:t>
                      </a:r>
                      <a:r>
                        <a:rPr kumimoji="0" lang="en-GB" altLang="en-US" sz="1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GB" altLang="en-US" sz="1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XY</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24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292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244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48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13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112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4451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361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152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484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tx1"/>
                          </a:solidFill>
                          <a:effectLst/>
                          <a:latin typeface="Arial" charset="0"/>
                          <a:cs typeface="Arial" charset="0"/>
                        </a:rPr>
                        <a:t>176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Total</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accent2"/>
                          </a:solidFill>
                          <a:effectLst/>
                          <a:latin typeface="Arial" charset="0"/>
                          <a:cs typeface="Arial" charset="0"/>
                          <a:sym typeface="Symbol" pitchFamily="18" charset="2"/>
                        </a:rPr>
                        <a:t>X = 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FF0000"/>
                          </a:solidFill>
                          <a:effectLst/>
                          <a:latin typeface="Arial" charset="0"/>
                          <a:cs typeface="Arial" charset="0"/>
                          <a:sym typeface="Symbol" pitchFamily="18" charset="2"/>
                        </a:rPr>
                        <a:t>Y = 82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hlink"/>
                          </a:solidFill>
                          <a:effectLst/>
                          <a:latin typeface="Arial" charset="0"/>
                          <a:cs typeface="Arial" charset="0"/>
                          <a:sym typeface="Symbol" pitchFamily="18" charset="2"/>
                        </a:rPr>
                        <a:t>X</a:t>
                      </a:r>
                      <a:r>
                        <a:rPr kumimoji="0" lang="en-GB" altLang="en-US" sz="2400" b="1" i="0" u="none" strike="noStrike" cap="none" normalizeH="0" baseline="30000" smtClean="0">
                          <a:ln>
                            <a:noFill/>
                          </a:ln>
                          <a:solidFill>
                            <a:schemeClr val="hlink"/>
                          </a:solidFill>
                          <a:effectLst/>
                          <a:latin typeface="Arial" charset="0"/>
                          <a:cs typeface="Arial" charset="0"/>
                          <a:sym typeface="Symbol" pitchFamily="18" charset="2"/>
                        </a:rPr>
                        <a:t>2</a:t>
                      </a:r>
                      <a:r>
                        <a:rPr kumimoji="0" lang="en-GB" altLang="en-US" sz="2400" b="1" i="0" u="none" strike="noStrike" cap="none" normalizeH="0" baseline="0" smtClean="0">
                          <a:ln>
                            <a:noFill/>
                          </a:ln>
                          <a:solidFill>
                            <a:schemeClr val="hlink"/>
                          </a:solidFill>
                          <a:effectLst/>
                          <a:latin typeface="Arial" charset="0"/>
                          <a:cs typeface="Arial" charset="0"/>
                          <a:sym typeface="Symbol" pitchFamily="18" charset="2"/>
                        </a:rPr>
                        <a:t> = 251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FF6600"/>
                          </a:solidFill>
                          <a:effectLst/>
                          <a:latin typeface="Arial" charset="0"/>
                          <a:cs typeface="Arial" charset="0"/>
                          <a:sym typeface="Symbol" pitchFamily="18" charset="2"/>
                        </a:rPr>
                        <a:t>Y</a:t>
                      </a:r>
                      <a:r>
                        <a:rPr kumimoji="0" lang="en-GB" altLang="en-US" sz="2400" b="1" i="0" u="none" strike="noStrike" cap="none" normalizeH="0" baseline="30000" smtClean="0">
                          <a:ln>
                            <a:noFill/>
                          </a:ln>
                          <a:solidFill>
                            <a:srgbClr val="FF6600"/>
                          </a:solidFill>
                          <a:effectLst/>
                          <a:latin typeface="Arial" charset="0"/>
                          <a:cs typeface="Arial" charset="0"/>
                          <a:sym typeface="Symbol" pitchFamily="18" charset="2"/>
                        </a:rPr>
                        <a:t>2</a:t>
                      </a:r>
                      <a:r>
                        <a:rPr kumimoji="0" lang="en-GB" altLang="en-US" sz="2400" b="1" i="0" u="none" strike="noStrike" cap="none" normalizeH="0" baseline="0" smtClean="0">
                          <a:ln>
                            <a:noFill/>
                          </a:ln>
                          <a:solidFill>
                            <a:srgbClr val="FF6600"/>
                          </a:solidFill>
                          <a:effectLst/>
                          <a:latin typeface="Arial" charset="0"/>
                          <a:cs typeface="Arial" charset="0"/>
                          <a:sym typeface="Symbol" pitchFamily="18" charset="2"/>
                        </a:rPr>
                        <a:t> = 1278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660066"/>
                          </a:solidFill>
                          <a:effectLst/>
                          <a:latin typeface="Arial" charset="0"/>
                          <a:cs typeface="Arial" charset="0"/>
                          <a:sym typeface="Symbol" pitchFamily="18" charset="2"/>
                        </a:rPr>
                        <a:t>XY = 553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5.29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11.71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330" name="Line 82"/>
          <p:cNvSpPr>
            <a:spLocks noChangeShapeType="1"/>
          </p:cNvSpPr>
          <p:nvPr/>
        </p:nvSpPr>
        <p:spPr bwMode="auto">
          <a:xfrm>
            <a:off x="341313" y="5273675"/>
            <a:ext cx="801052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1401723060"/>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Box 3"/>
          <p:cNvSpPr txBox="1">
            <a:spLocks noChangeArrowheads="1"/>
          </p:cNvSpPr>
          <p:nvPr/>
        </p:nvSpPr>
        <p:spPr bwMode="auto">
          <a:xfrm>
            <a:off x="0" y="0"/>
            <a:ext cx="6391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Use values obtained to populate the equation:</a:t>
            </a:r>
          </a:p>
        </p:txBody>
      </p:sp>
      <p:graphicFrame>
        <p:nvGraphicFramePr>
          <p:cNvPr id="55420" name="Group 124"/>
          <p:cNvGraphicFramePr>
            <a:graphicFrameLocks noGrp="1"/>
          </p:cNvGraphicFramePr>
          <p:nvPr/>
        </p:nvGraphicFramePr>
        <p:xfrm>
          <a:off x="250825" y="908050"/>
          <a:ext cx="8642350" cy="584200"/>
        </p:xfrm>
        <a:graphic>
          <a:graphicData uri="http://schemas.openxmlformats.org/drawingml/2006/table">
            <a:tbl>
              <a:tblPr/>
              <a:tblGrid>
                <a:gridCol w="1682750"/>
                <a:gridCol w="1725613"/>
                <a:gridCol w="1844675"/>
                <a:gridCol w="1743075"/>
                <a:gridCol w="1646237"/>
              </a:tblGrid>
              <a:tr h="5842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accent2"/>
                          </a:solidFill>
                          <a:effectLst/>
                          <a:latin typeface="Arial" charset="0"/>
                          <a:cs typeface="Arial" charset="0"/>
                          <a:sym typeface="Symbol" pitchFamily="18" charset="2"/>
                        </a:rPr>
                        <a:t>X = 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FF0000"/>
                          </a:solidFill>
                          <a:effectLst/>
                          <a:latin typeface="Arial" charset="0"/>
                          <a:cs typeface="Arial" charset="0"/>
                          <a:sym typeface="Symbol" pitchFamily="18" charset="2"/>
                        </a:rPr>
                        <a:t>Y = 82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chemeClr val="hlink"/>
                          </a:solidFill>
                          <a:effectLst/>
                          <a:latin typeface="Arial" charset="0"/>
                          <a:cs typeface="Arial" charset="0"/>
                          <a:sym typeface="Symbol" pitchFamily="18" charset="2"/>
                        </a:rPr>
                        <a:t>X</a:t>
                      </a:r>
                      <a:r>
                        <a:rPr kumimoji="0" lang="en-GB" altLang="en-US" sz="2400" b="1" i="0" u="none" strike="noStrike" cap="none" normalizeH="0" baseline="30000" smtClean="0">
                          <a:ln>
                            <a:noFill/>
                          </a:ln>
                          <a:solidFill>
                            <a:schemeClr val="hlink"/>
                          </a:solidFill>
                          <a:effectLst/>
                          <a:latin typeface="Arial" charset="0"/>
                          <a:cs typeface="Arial" charset="0"/>
                          <a:sym typeface="Symbol" pitchFamily="18" charset="2"/>
                        </a:rPr>
                        <a:t>2</a:t>
                      </a:r>
                      <a:r>
                        <a:rPr kumimoji="0" lang="en-GB" altLang="en-US" sz="2400" b="1" i="0" u="none" strike="noStrike" cap="none" normalizeH="0" baseline="0" smtClean="0">
                          <a:ln>
                            <a:noFill/>
                          </a:ln>
                          <a:solidFill>
                            <a:schemeClr val="hlink"/>
                          </a:solidFill>
                          <a:effectLst/>
                          <a:latin typeface="Arial" charset="0"/>
                          <a:cs typeface="Arial" charset="0"/>
                          <a:sym typeface="Symbol" pitchFamily="18" charset="2"/>
                        </a:rPr>
                        <a:t> = 251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FF6600"/>
                          </a:solidFill>
                          <a:effectLst/>
                          <a:latin typeface="Arial" charset="0"/>
                          <a:cs typeface="Arial" charset="0"/>
                          <a:sym typeface="Symbol" pitchFamily="18" charset="2"/>
                        </a:rPr>
                        <a:t>Y</a:t>
                      </a:r>
                      <a:r>
                        <a:rPr kumimoji="0" lang="en-GB" altLang="en-US" sz="2400" b="1" i="0" u="none" strike="noStrike" cap="none" normalizeH="0" baseline="30000" smtClean="0">
                          <a:ln>
                            <a:noFill/>
                          </a:ln>
                          <a:solidFill>
                            <a:srgbClr val="FF6600"/>
                          </a:solidFill>
                          <a:effectLst/>
                          <a:latin typeface="Arial" charset="0"/>
                          <a:cs typeface="Arial" charset="0"/>
                          <a:sym typeface="Symbol" pitchFamily="18" charset="2"/>
                        </a:rPr>
                        <a:t>2</a:t>
                      </a:r>
                      <a:r>
                        <a:rPr kumimoji="0" lang="en-GB" altLang="en-US" sz="2400" b="1" i="0" u="none" strike="noStrike" cap="none" normalizeH="0" baseline="0" smtClean="0">
                          <a:ln>
                            <a:noFill/>
                          </a:ln>
                          <a:solidFill>
                            <a:srgbClr val="FF6600"/>
                          </a:solidFill>
                          <a:effectLst/>
                          <a:latin typeface="Arial" charset="0"/>
                          <a:cs typeface="Arial" charset="0"/>
                          <a:sym typeface="Symbol" pitchFamily="18" charset="2"/>
                        </a:rPr>
                        <a:t> = 1278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smtClean="0">
                          <a:ln>
                            <a:noFill/>
                          </a:ln>
                          <a:solidFill>
                            <a:srgbClr val="660066"/>
                          </a:solidFill>
                          <a:effectLst/>
                          <a:latin typeface="Arial" charset="0"/>
                          <a:cs typeface="Arial" charset="0"/>
                          <a:sym typeface="Symbol" pitchFamily="18" charset="2"/>
                        </a:rPr>
                        <a:t>XY = 553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55395" name="Group 99"/>
          <p:cNvGrpSpPr>
            <a:grpSpLocks/>
          </p:cNvGrpSpPr>
          <p:nvPr/>
        </p:nvGrpSpPr>
        <p:grpSpPr bwMode="auto">
          <a:xfrm>
            <a:off x="341313" y="1989138"/>
            <a:ext cx="5053012" cy="1176337"/>
            <a:chOff x="215" y="998"/>
            <a:chExt cx="3183" cy="741"/>
          </a:xfrm>
        </p:grpSpPr>
        <p:sp>
          <p:nvSpPr>
            <p:cNvPr id="55396" name="Rectangle 100"/>
            <p:cNvSpPr>
              <a:spLocks noChangeArrowheads="1"/>
            </p:cNvSpPr>
            <p:nvPr/>
          </p:nvSpPr>
          <p:spPr bwMode="auto">
            <a:xfrm>
              <a:off x="1094" y="998"/>
              <a:ext cx="177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∑XY – [(∑X)(∑Y)]/</a:t>
              </a:r>
              <a:r>
                <a:rPr lang="en-GB" altLang="en-US" i="1"/>
                <a:t>n</a:t>
              </a:r>
            </a:p>
          </p:txBody>
        </p:sp>
        <p:sp>
          <p:nvSpPr>
            <p:cNvPr id="55397" name="Rectangle 101"/>
            <p:cNvSpPr>
              <a:spLocks noChangeArrowheads="1"/>
            </p:cNvSpPr>
            <p:nvPr/>
          </p:nvSpPr>
          <p:spPr bwMode="auto">
            <a:xfrm>
              <a:off x="555" y="1451"/>
              <a:ext cx="28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sym typeface="Symbol" pitchFamily="18" charset="2"/>
                </a:rPr>
                <a:t> {</a:t>
              </a:r>
              <a:r>
                <a:rPr lang="en-GB" altLang="en-US"/>
                <a:t>∑X</a:t>
              </a:r>
              <a:r>
                <a:rPr lang="en-GB" altLang="en-US" baseline="30000"/>
                <a:t>2</a:t>
              </a:r>
              <a:r>
                <a:rPr lang="en-GB" altLang="en-US"/>
                <a:t>-[(∑X)</a:t>
              </a:r>
              <a:r>
                <a:rPr lang="en-GB" altLang="en-US" baseline="30000"/>
                <a:t>2</a:t>
              </a:r>
              <a:r>
                <a:rPr lang="en-GB" altLang="en-US"/>
                <a:t>/</a:t>
              </a:r>
              <a:r>
                <a:rPr lang="en-GB" altLang="en-US" i="1"/>
                <a:t>n</a:t>
              </a:r>
              <a:r>
                <a:rPr lang="en-GB" altLang="en-US"/>
                <a:t>]}</a:t>
              </a:r>
              <a:r>
                <a:rPr lang="en-GB" altLang="en-US">
                  <a:sym typeface="Symbol" pitchFamily="18" charset="2"/>
                </a:rPr>
                <a:t> {</a:t>
              </a:r>
              <a:r>
                <a:rPr lang="en-GB" altLang="en-US"/>
                <a:t>∑Y</a:t>
              </a:r>
              <a:r>
                <a:rPr lang="en-GB" altLang="en-US" baseline="30000"/>
                <a:t>2</a:t>
              </a:r>
              <a:r>
                <a:rPr lang="en-GB" altLang="en-US"/>
                <a:t>-[(∑Y)</a:t>
              </a:r>
              <a:r>
                <a:rPr lang="en-GB" altLang="en-US" baseline="30000"/>
                <a:t>2</a:t>
              </a:r>
              <a:r>
                <a:rPr lang="en-GB" altLang="en-US"/>
                <a:t>/</a:t>
              </a:r>
              <a:r>
                <a:rPr lang="en-GB" altLang="en-US" i="1"/>
                <a:t>n</a:t>
              </a:r>
              <a:r>
                <a:rPr lang="en-GB" altLang="en-US"/>
                <a:t>]}</a:t>
              </a:r>
            </a:p>
          </p:txBody>
        </p:sp>
        <p:sp>
          <p:nvSpPr>
            <p:cNvPr id="55398" name="Line 102"/>
            <p:cNvSpPr>
              <a:spLocks noChangeShapeType="1"/>
            </p:cNvSpPr>
            <p:nvPr/>
          </p:nvSpPr>
          <p:spPr bwMode="auto">
            <a:xfrm>
              <a:off x="725" y="1366"/>
              <a:ext cx="258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5399" name="Rectangle 103"/>
            <p:cNvSpPr>
              <a:spLocks noChangeArrowheads="1"/>
            </p:cNvSpPr>
            <p:nvPr/>
          </p:nvSpPr>
          <p:spPr bwMode="auto">
            <a:xfrm>
              <a:off x="215" y="1253"/>
              <a:ext cx="34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i="1"/>
                <a:t>r =</a:t>
              </a:r>
            </a:p>
          </p:txBody>
        </p:sp>
      </p:grpSp>
      <p:grpSp>
        <p:nvGrpSpPr>
          <p:cNvPr id="55400" name="Group 104"/>
          <p:cNvGrpSpPr>
            <a:grpSpLocks/>
          </p:cNvGrpSpPr>
          <p:nvPr/>
        </p:nvGrpSpPr>
        <p:grpSpPr bwMode="auto">
          <a:xfrm>
            <a:off x="341313" y="3654425"/>
            <a:ext cx="4905375" cy="1176338"/>
            <a:chOff x="215" y="998"/>
            <a:chExt cx="3090" cy="741"/>
          </a:xfrm>
        </p:grpSpPr>
        <p:sp>
          <p:nvSpPr>
            <p:cNvPr id="55401" name="Rectangle 105"/>
            <p:cNvSpPr>
              <a:spLocks noChangeArrowheads="1"/>
            </p:cNvSpPr>
            <p:nvPr/>
          </p:nvSpPr>
          <p:spPr bwMode="auto">
            <a:xfrm>
              <a:off x="1094" y="998"/>
              <a:ext cx="15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solidFill>
                    <a:srgbClr val="660066"/>
                  </a:solidFill>
                </a:rPr>
                <a:t>553</a:t>
              </a:r>
              <a:r>
                <a:rPr lang="en-GB" altLang="en-US"/>
                <a:t> – (</a:t>
              </a:r>
              <a:r>
                <a:rPr lang="en-GB" altLang="en-US">
                  <a:solidFill>
                    <a:srgbClr val="000066"/>
                  </a:solidFill>
                </a:rPr>
                <a:t>37</a:t>
              </a:r>
              <a:r>
                <a:rPr lang="en-GB" altLang="en-US"/>
                <a:t> x </a:t>
              </a:r>
              <a:r>
                <a:rPr lang="en-GB" altLang="en-US">
                  <a:solidFill>
                    <a:srgbClr val="FF0000"/>
                  </a:solidFill>
                </a:rPr>
                <a:t>82</a:t>
              </a:r>
              <a:r>
                <a:rPr lang="en-GB" altLang="en-US"/>
                <a:t>)/</a:t>
              </a:r>
              <a:r>
                <a:rPr lang="en-GB" altLang="en-US">
                  <a:solidFill>
                    <a:srgbClr val="B7091A"/>
                  </a:solidFill>
                </a:rPr>
                <a:t>7</a:t>
              </a:r>
              <a:endParaRPr lang="en-GB" altLang="en-US" i="1">
                <a:solidFill>
                  <a:srgbClr val="B7091A"/>
                </a:solidFill>
              </a:endParaRPr>
            </a:p>
          </p:txBody>
        </p:sp>
        <p:sp>
          <p:nvSpPr>
            <p:cNvPr id="55402" name="Rectangle 106"/>
            <p:cNvSpPr>
              <a:spLocks noChangeArrowheads="1"/>
            </p:cNvSpPr>
            <p:nvPr/>
          </p:nvSpPr>
          <p:spPr bwMode="auto">
            <a:xfrm>
              <a:off x="555" y="1451"/>
              <a:ext cx="256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sym typeface="Symbol" pitchFamily="18" charset="2"/>
                </a:rPr>
                <a:t> {</a:t>
              </a:r>
              <a:r>
                <a:rPr lang="en-GB" altLang="en-US">
                  <a:solidFill>
                    <a:schemeClr val="hlink"/>
                  </a:solidFill>
                  <a:sym typeface="Symbol" pitchFamily="18" charset="2"/>
                </a:rPr>
                <a:t>251</a:t>
              </a:r>
              <a:r>
                <a:rPr lang="en-GB" altLang="en-US"/>
                <a:t>-[</a:t>
              </a:r>
              <a:r>
                <a:rPr lang="en-GB" altLang="en-US">
                  <a:solidFill>
                    <a:srgbClr val="000066"/>
                  </a:solidFill>
                </a:rPr>
                <a:t>37</a:t>
              </a:r>
              <a:r>
                <a:rPr lang="en-GB" altLang="en-US" baseline="30000"/>
                <a:t>2</a:t>
              </a:r>
              <a:r>
                <a:rPr lang="en-GB" altLang="en-US"/>
                <a:t>/</a:t>
              </a:r>
              <a:r>
                <a:rPr lang="en-GB" altLang="en-US" i="1">
                  <a:solidFill>
                    <a:srgbClr val="B7091A"/>
                  </a:solidFill>
                </a:rPr>
                <a:t>7</a:t>
              </a:r>
              <a:r>
                <a:rPr lang="en-GB" altLang="en-US"/>
                <a:t>]}</a:t>
              </a:r>
              <a:r>
                <a:rPr lang="en-GB" altLang="en-US">
                  <a:sym typeface="Symbol" pitchFamily="18" charset="2"/>
                </a:rPr>
                <a:t> {</a:t>
              </a:r>
              <a:r>
                <a:rPr lang="en-GB" altLang="en-US">
                  <a:solidFill>
                    <a:srgbClr val="FF6600"/>
                  </a:solidFill>
                  <a:sym typeface="Symbol" pitchFamily="18" charset="2"/>
                </a:rPr>
                <a:t>1278</a:t>
              </a:r>
              <a:r>
                <a:rPr lang="en-GB" altLang="en-US"/>
                <a:t>-[</a:t>
              </a:r>
              <a:r>
                <a:rPr lang="en-GB" altLang="en-US">
                  <a:solidFill>
                    <a:srgbClr val="FF0000"/>
                  </a:solidFill>
                </a:rPr>
                <a:t>82</a:t>
              </a:r>
              <a:r>
                <a:rPr lang="en-GB" altLang="en-US" baseline="30000"/>
                <a:t>2</a:t>
              </a:r>
              <a:r>
                <a:rPr lang="en-GB" altLang="en-US"/>
                <a:t>/</a:t>
              </a:r>
              <a:r>
                <a:rPr lang="en-GB" altLang="en-US">
                  <a:solidFill>
                    <a:srgbClr val="B7091A"/>
                  </a:solidFill>
                </a:rPr>
                <a:t>7</a:t>
              </a:r>
              <a:r>
                <a:rPr lang="en-GB" altLang="en-US"/>
                <a:t>]}</a:t>
              </a:r>
            </a:p>
          </p:txBody>
        </p:sp>
        <p:sp>
          <p:nvSpPr>
            <p:cNvPr id="55403" name="Line 107"/>
            <p:cNvSpPr>
              <a:spLocks noChangeShapeType="1"/>
            </p:cNvSpPr>
            <p:nvPr/>
          </p:nvSpPr>
          <p:spPr bwMode="auto">
            <a:xfrm>
              <a:off x="725" y="1366"/>
              <a:ext cx="258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5404" name="Rectangle 108"/>
            <p:cNvSpPr>
              <a:spLocks noChangeArrowheads="1"/>
            </p:cNvSpPr>
            <p:nvPr/>
          </p:nvSpPr>
          <p:spPr bwMode="auto">
            <a:xfrm>
              <a:off x="215" y="1253"/>
              <a:ext cx="34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i="1"/>
                <a:t>r =</a:t>
              </a:r>
            </a:p>
          </p:txBody>
        </p:sp>
      </p:grpSp>
      <p:sp>
        <p:nvSpPr>
          <p:cNvPr id="55405" name="Text Box 109"/>
          <p:cNvSpPr txBox="1">
            <a:spLocks noChangeArrowheads="1"/>
          </p:cNvSpPr>
          <p:nvPr/>
        </p:nvSpPr>
        <p:spPr bwMode="auto">
          <a:xfrm>
            <a:off x="6416675" y="0"/>
            <a:ext cx="211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i="1"/>
              <a:t>n</a:t>
            </a:r>
            <a:r>
              <a:rPr lang="en-GB" altLang="en-US"/>
              <a:t> = </a:t>
            </a:r>
            <a:r>
              <a:rPr lang="en-GB" altLang="en-US">
                <a:solidFill>
                  <a:srgbClr val="B7091A"/>
                </a:solidFill>
              </a:rPr>
              <a:t>7</a:t>
            </a:r>
          </a:p>
        </p:txBody>
      </p:sp>
      <p:sp>
        <p:nvSpPr>
          <p:cNvPr id="55406" name="Text Box 110"/>
          <p:cNvSpPr txBox="1">
            <a:spLocks noChangeArrowheads="1"/>
          </p:cNvSpPr>
          <p:nvPr/>
        </p:nvSpPr>
        <p:spPr bwMode="auto">
          <a:xfrm>
            <a:off x="5651500" y="4014788"/>
            <a:ext cx="2835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    </a:t>
            </a:r>
          </a:p>
        </p:txBody>
      </p:sp>
      <p:sp>
        <p:nvSpPr>
          <p:cNvPr id="55409" name="Text Box 113"/>
          <p:cNvSpPr txBox="1">
            <a:spLocks noChangeArrowheads="1"/>
          </p:cNvSpPr>
          <p:nvPr/>
        </p:nvSpPr>
        <p:spPr bwMode="auto">
          <a:xfrm>
            <a:off x="431800" y="5768975"/>
            <a:ext cx="211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i="1"/>
              <a:t>r</a:t>
            </a:r>
            <a:r>
              <a:rPr lang="en-GB" altLang="en-US"/>
              <a:t>   =   0.901</a:t>
            </a:r>
          </a:p>
        </p:txBody>
      </p:sp>
      <p:sp>
        <p:nvSpPr>
          <p:cNvPr id="55411" name="Line 115"/>
          <p:cNvSpPr>
            <a:spLocks noChangeShapeType="1"/>
          </p:cNvSpPr>
          <p:nvPr/>
        </p:nvSpPr>
        <p:spPr bwMode="auto">
          <a:xfrm>
            <a:off x="6327775" y="4238625"/>
            <a:ext cx="1755775"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5412" name="Text Box 116"/>
          <p:cNvSpPr txBox="1">
            <a:spLocks noChangeArrowheads="1"/>
          </p:cNvSpPr>
          <p:nvPr/>
        </p:nvSpPr>
        <p:spPr bwMode="auto">
          <a:xfrm>
            <a:off x="6597650" y="3743325"/>
            <a:ext cx="16208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119.57</a:t>
            </a:r>
          </a:p>
        </p:txBody>
      </p:sp>
      <p:sp>
        <p:nvSpPr>
          <p:cNvPr id="55413" name="Text Box 117"/>
          <p:cNvSpPr txBox="1">
            <a:spLocks noChangeArrowheads="1"/>
          </p:cNvSpPr>
          <p:nvPr/>
        </p:nvSpPr>
        <p:spPr bwMode="auto">
          <a:xfrm>
            <a:off x="6597650" y="4284663"/>
            <a:ext cx="1665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132.60</a:t>
            </a:r>
          </a:p>
        </p:txBody>
      </p:sp>
    </p:spTree>
    <p:extLst>
      <p:ext uri="{BB962C8B-B14F-4D97-AF65-F5344CB8AC3E}">
        <p14:creationId xmlns:p14="http://schemas.microsoft.com/office/powerpoint/2010/main" val="241962557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3"/>
          <p:cNvSpPr txBox="1">
            <a:spLocks noChangeArrowheads="1"/>
          </p:cNvSpPr>
          <p:nvPr/>
        </p:nvSpPr>
        <p:spPr bwMode="auto">
          <a:xfrm>
            <a:off x="566738" y="368300"/>
            <a:ext cx="8235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Compare your calculated value of </a:t>
            </a:r>
            <a:r>
              <a:rPr lang="en-GB" altLang="en-US" i="1"/>
              <a:t>r</a:t>
            </a:r>
            <a:r>
              <a:rPr lang="en-GB" altLang="en-US"/>
              <a:t> with the relevant </a:t>
            </a:r>
            <a:r>
              <a:rPr lang="en-GB" altLang="en-US" i="1"/>
              <a:t>critical value</a:t>
            </a:r>
            <a:r>
              <a:rPr lang="en-GB" altLang="en-US"/>
              <a:t> in your stats table</a:t>
            </a:r>
          </a:p>
        </p:txBody>
      </p:sp>
      <p:sp>
        <p:nvSpPr>
          <p:cNvPr id="6" name="TextBox 5"/>
          <p:cNvSpPr txBox="1">
            <a:spLocks noChangeArrowheads="1"/>
          </p:cNvSpPr>
          <p:nvPr/>
        </p:nvSpPr>
        <p:spPr bwMode="auto">
          <a:xfrm>
            <a:off x="566738" y="1358900"/>
            <a:ext cx="71612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Our value of </a:t>
            </a:r>
            <a:r>
              <a:rPr lang="en-GB" altLang="en-US" i="1"/>
              <a:t>r</a:t>
            </a:r>
            <a:r>
              <a:rPr lang="en-GB" altLang="en-US" i="1" baseline="-25000"/>
              <a:t> </a:t>
            </a:r>
            <a:r>
              <a:rPr lang="en-GB" altLang="en-US"/>
              <a:t> = </a:t>
            </a:r>
            <a:r>
              <a:rPr lang="en-GB" altLang="en-US" b="1"/>
              <a:t>+ 0.901</a:t>
            </a:r>
          </a:p>
          <a:p>
            <a:pPr eaLnBrk="1" hangingPunct="1"/>
            <a:r>
              <a:rPr lang="en-GB" altLang="en-US"/>
              <a:t>Degrees of freedom = </a:t>
            </a:r>
            <a:r>
              <a:rPr lang="en-GB" altLang="en-US" i="1"/>
              <a:t>n</a:t>
            </a:r>
            <a:r>
              <a:rPr lang="en-GB" altLang="en-US"/>
              <a:t> - 2   = 5</a:t>
            </a:r>
          </a:p>
        </p:txBody>
      </p:sp>
      <p:graphicFrame>
        <p:nvGraphicFramePr>
          <p:cNvPr id="9268" name="Group 52"/>
          <p:cNvGraphicFramePr>
            <a:graphicFrameLocks noGrp="1"/>
          </p:cNvGraphicFramePr>
          <p:nvPr/>
        </p:nvGraphicFramePr>
        <p:xfrm>
          <a:off x="746125" y="2619375"/>
          <a:ext cx="2565400" cy="3291840"/>
        </p:xfrm>
        <a:graphic>
          <a:graphicData uri="http://schemas.openxmlformats.org/drawingml/2006/table">
            <a:tbl>
              <a:tblPr/>
              <a:tblGrid>
                <a:gridCol w="765175"/>
                <a:gridCol w="1800225"/>
              </a:tblGrid>
              <a:tr h="5080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D.F.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Critical Value </a:t>
                      </a:r>
                      <a:br>
                        <a:rPr kumimoji="0" lang="en-GB" altLang="en-US" sz="2000" b="0" i="0" u="none" strike="noStrike" cap="none" normalizeH="0" baseline="0" smtClean="0">
                          <a:ln>
                            <a:noFill/>
                          </a:ln>
                          <a:solidFill>
                            <a:schemeClr val="tx1"/>
                          </a:solidFill>
                          <a:effectLst/>
                          <a:latin typeface="Arial" charset="0"/>
                          <a:cs typeface="Arial" charset="0"/>
                        </a:rPr>
                      </a:br>
                      <a:r>
                        <a:rPr kumimoji="0" lang="en-GB" altLang="en-US" sz="2000" b="0" i="0" u="none" strike="noStrike" cap="none" normalizeH="0" baseline="0" smtClean="0">
                          <a:ln>
                            <a:noFill/>
                          </a:ln>
                          <a:solidFill>
                            <a:schemeClr val="tx1"/>
                          </a:solidFill>
                          <a:effectLst/>
                          <a:latin typeface="Arial" charset="0"/>
                          <a:cs typeface="Arial" charset="0"/>
                        </a:rPr>
                        <a:t>(</a:t>
                      </a:r>
                      <a:r>
                        <a:rPr kumimoji="0" lang="en-GB" altLang="en-US" sz="2000" b="0" i="1" u="none" strike="noStrike" cap="none" normalizeH="0" baseline="0" smtClean="0">
                          <a:ln>
                            <a:noFill/>
                          </a:ln>
                          <a:solidFill>
                            <a:schemeClr val="tx1"/>
                          </a:solidFill>
                          <a:effectLst/>
                          <a:latin typeface="Arial" charset="0"/>
                          <a:cs typeface="Arial" charset="0"/>
                        </a:rPr>
                        <a:t>P</a:t>
                      </a:r>
                      <a:r>
                        <a:rPr kumimoji="0" lang="en-GB" altLang="en-US" sz="2000" b="0" i="0" u="none" strike="noStrike" cap="none" normalizeH="0" baseline="0" smtClean="0">
                          <a:ln>
                            <a:noFill/>
                          </a:ln>
                          <a:solidFill>
                            <a:schemeClr val="tx1"/>
                          </a:solidFill>
                          <a:effectLst/>
                          <a:latin typeface="Arial" charset="0"/>
                          <a:cs typeface="Arial" charset="0"/>
                        </a:rPr>
                        <a:t> = 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0.88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0.81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0.75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0.71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0.67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69" name="Oval 53"/>
          <p:cNvSpPr>
            <a:spLocks noChangeArrowheads="1"/>
          </p:cNvSpPr>
          <p:nvPr/>
        </p:nvSpPr>
        <p:spPr bwMode="auto">
          <a:xfrm>
            <a:off x="476250" y="4329113"/>
            <a:ext cx="2339975" cy="5857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9270" name="Text Box 54"/>
          <p:cNvSpPr txBox="1">
            <a:spLocks noChangeArrowheads="1"/>
          </p:cNvSpPr>
          <p:nvPr/>
        </p:nvSpPr>
        <p:spPr bwMode="auto">
          <a:xfrm>
            <a:off x="3806825" y="2708275"/>
            <a:ext cx="400526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Our value for </a:t>
            </a:r>
            <a:r>
              <a:rPr lang="en-GB" altLang="en-US" i="1"/>
              <a:t>r</a:t>
            </a:r>
            <a:r>
              <a:rPr lang="en-GB" altLang="en-US"/>
              <a:t> exceeds the critical value, so we can reject the null hypothesis. </a:t>
            </a:r>
          </a:p>
        </p:txBody>
      </p:sp>
      <p:grpSp>
        <p:nvGrpSpPr>
          <p:cNvPr id="9274" name="Group 58"/>
          <p:cNvGrpSpPr>
            <a:grpSpLocks/>
          </p:cNvGrpSpPr>
          <p:nvPr/>
        </p:nvGrpSpPr>
        <p:grpSpPr bwMode="auto">
          <a:xfrm>
            <a:off x="2997200" y="954088"/>
            <a:ext cx="5921375" cy="925512"/>
            <a:chOff x="1888" y="601"/>
            <a:chExt cx="3730" cy="583"/>
          </a:xfrm>
        </p:grpSpPr>
        <p:sp>
          <p:nvSpPr>
            <p:cNvPr id="9271" name="Line 55"/>
            <p:cNvSpPr>
              <a:spLocks noChangeShapeType="1"/>
            </p:cNvSpPr>
            <p:nvPr/>
          </p:nvSpPr>
          <p:spPr bwMode="auto">
            <a:xfrm>
              <a:off x="1888" y="771"/>
              <a:ext cx="215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9272" name="Line 56"/>
            <p:cNvSpPr>
              <a:spLocks noChangeShapeType="1"/>
            </p:cNvSpPr>
            <p:nvPr/>
          </p:nvSpPr>
          <p:spPr bwMode="auto">
            <a:xfrm>
              <a:off x="1888" y="770"/>
              <a:ext cx="0" cy="1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9273" name="Text Box 57"/>
            <p:cNvSpPr txBox="1">
              <a:spLocks noChangeArrowheads="1"/>
            </p:cNvSpPr>
            <p:nvPr/>
          </p:nvSpPr>
          <p:spPr bwMode="auto">
            <a:xfrm>
              <a:off x="4042" y="601"/>
              <a:ext cx="1576" cy="583"/>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800"/>
                <a:t>The + sign shows that any correlation is positive.</a:t>
              </a:r>
            </a:p>
          </p:txBody>
        </p:sp>
      </p:grpSp>
      <p:sp>
        <p:nvSpPr>
          <p:cNvPr id="9275" name="Text Box 59"/>
          <p:cNvSpPr txBox="1">
            <a:spLocks noChangeArrowheads="1"/>
          </p:cNvSpPr>
          <p:nvPr/>
        </p:nvSpPr>
        <p:spPr bwMode="auto">
          <a:xfrm>
            <a:off x="3806825" y="4014788"/>
            <a:ext cx="48164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We can conclude that there is a significant positive correlation between the length of an animal and its body mass</a:t>
            </a:r>
          </a:p>
        </p:txBody>
      </p:sp>
      <p:sp>
        <p:nvSpPr>
          <p:cNvPr id="9276" name="Text Box 60"/>
          <p:cNvSpPr txBox="1">
            <a:spLocks noChangeArrowheads="1"/>
          </p:cNvSpPr>
          <p:nvPr/>
        </p:nvSpPr>
        <p:spPr bwMode="auto">
          <a:xfrm>
            <a:off x="3897313" y="5768975"/>
            <a:ext cx="46386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i.e. a long tail is associated with a large body mass!</a:t>
            </a:r>
          </a:p>
        </p:txBody>
      </p:sp>
    </p:spTree>
    <p:extLst>
      <p:ext uri="{BB962C8B-B14F-4D97-AF65-F5344CB8AC3E}">
        <p14:creationId xmlns:p14="http://schemas.microsoft.com/office/powerpoint/2010/main" val="4099891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69"/>
                                        </p:tgtEl>
                                        <p:attrNameLst>
                                          <p:attrName>style.visibility</p:attrName>
                                        </p:attrNameLst>
                                      </p:cBhvr>
                                      <p:to>
                                        <p:strVal val="visible"/>
                                      </p:to>
                                    </p:set>
                                    <p:animEffect transition="in" filter="blinds(horizontal)">
                                      <p:cBhvr>
                                        <p:cTn id="7" dur="500"/>
                                        <p:tgtEl>
                                          <p:spTgt spid="926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70"/>
                                        </p:tgtEl>
                                        <p:attrNameLst>
                                          <p:attrName>style.visibility</p:attrName>
                                        </p:attrNameLst>
                                      </p:cBhvr>
                                      <p:to>
                                        <p:strVal val="visible"/>
                                      </p:to>
                                    </p:set>
                                    <p:animEffect transition="in" filter="blinds(horizontal)">
                                      <p:cBhvr>
                                        <p:cTn id="12" dur="500"/>
                                        <p:tgtEl>
                                          <p:spTgt spid="927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274"/>
                                        </p:tgtEl>
                                        <p:attrNameLst>
                                          <p:attrName>style.visibility</p:attrName>
                                        </p:attrNameLst>
                                      </p:cBhvr>
                                      <p:to>
                                        <p:strVal val="visible"/>
                                      </p:to>
                                    </p:set>
                                    <p:animEffect transition="in" filter="blinds(horizontal)">
                                      <p:cBhvr>
                                        <p:cTn id="17" dur="500"/>
                                        <p:tgtEl>
                                          <p:spTgt spid="92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75"/>
                                        </p:tgtEl>
                                        <p:attrNameLst>
                                          <p:attrName>style.visibility</p:attrName>
                                        </p:attrNameLst>
                                      </p:cBhvr>
                                      <p:to>
                                        <p:strVal val="visible"/>
                                      </p:to>
                                    </p:set>
                                    <p:animEffect transition="in" filter="blinds(horizontal)">
                                      <p:cBhvr>
                                        <p:cTn id="22" dur="500"/>
                                        <p:tgtEl>
                                          <p:spTgt spid="927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76"/>
                                        </p:tgtEl>
                                        <p:attrNameLst>
                                          <p:attrName>style.visibility</p:attrName>
                                        </p:attrNameLst>
                                      </p:cBhvr>
                                      <p:to>
                                        <p:strVal val="visible"/>
                                      </p:to>
                                    </p:set>
                                    <p:animEffect transition="in" filter="blinds(horizontal)">
                                      <p:cBhvr>
                                        <p:cTn id="27" dur="500"/>
                                        <p:tgtEl>
                                          <p:spTgt spid="9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9" grpId="0" animBg="1"/>
      <p:bldP spid="9270" grpId="0"/>
      <p:bldP spid="9275" grpId="0"/>
      <p:bldP spid="9276"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Two sample t-test</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06354688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 y="26988"/>
            <a:ext cx="6715125"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onut 6"/>
          <p:cNvSpPr/>
          <p:nvPr/>
        </p:nvSpPr>
        <p:spPr>
          <a:xfrm>
            <a:off x="1331913" y="5072063"/>
            <a:ext cx="1785937" cy="1785937"/>
          </a:xfrm>
          <a:prstGeom prst="donut">
            <a:avLst>
              <a:gd name="adj" fmla="val 443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sz="1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0967" name="Text Box 7"/>
          <p:cNvSpPr txBox="1">
            <a:spLocks noChangeArrowheads="1"/>
          </p:cNvSpPr>
          <p:nvPr/>
        </p:nvSpPr>
        <p:spPr bwMode="auto">
          <a:xfrm>
            <a:off x="7092950" y="2754313"/>
            <a:ext cx="2051050" cy="3389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800" b="1"/>
              <a:t>William Gosset</a:t>
            </a:r>
            <a:r>
              <a:rPr lang="en-GB" altLang="en-US" sz="1800"/>
              <a:t> (aka ‘Student’)</a:t>
            </a:r>
            <a:br>
              <a:rPr lang="en-GB" altLang="en-US" sz="1800"/>
            </a:br>
            <a:r>
              <a:rPr lang="en-GB" altLang="en-US" sz="1800"/>
              <a:t>(1876-1937)</a:t>
            </a:r>
          </a:p>
          <a:p>
            <a:r>
              <a:rPr lang="en-GB" altLang="en-US" sz="1800"/>
              <a:t>Worked in quality control at the Guinness brewery and could not publish under his own name.</a:t>
            </a:r>
          </a:p>
          <a:p>
            <a:r>
              <a:rPr lang="en-GB" altLang="en-US" sz="1800"/>
              <a:t>Former student of Karl Pearson</a:t>
            </a:r>
          </a:p>
        </p:txBody>
      </p:sp>
      <p:pic>
        <p:nvPicPr>
          <p:cNvPr id="40971" name="Picture 11" descr="240px-William_Sealy_Goss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1688" y="0"/>
            <a:ext cx="1992312" cy="266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73992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4"/>
          <p:cNvSpPr txBox="1">
            <a:spLocks noChangeArrowheads="1"/>
          </p:cNvSpPr>
          <p:nvPr/>
        </p:nvSpPr>
        <p:spPr bwMode="auto">
          <a:xfrm>
            <a:off x="206375" y="1223963"/>
            <a:ext cx="8370888" cy="643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GB" altLang="en-US" sz="2800"/>
          </a:p>
          <a:p>
            <a:pPr eaLnBrk="1" hangingPunct="1"/>
            <a:r>
              <a:rPr lang="en-GB" altLang="en-US" sz="2800"/>
              <a:t>What can this test tell you?</a:t>
            </a:r>
          </a:p>
          <a:p>
            <a:pPr eaLnBrk="1" hangingPunct="1"/>
            <a:endParaRPr lang="en-GB" altLang="en-US" sz="2800"/>
          </a:p>
          <a:p>
            <a:pPr lvl="1" eaLnBrk="1" hangingPunct="1">
              <a:buFont typeface="Wingdings" pitchFamily="2" charset="2"/>
              <a:buNone/>
            </a:pPr>
            <a:r>
              <a:rPr lang="en-GB" altLang="en-US" sz="3200"/>
              <a:t>If there is a statistically significant difference between two means, when:</a:t>
            </a:r>
          </a:p>
          <a:p>
            <a:pPr lvl="1" eaLnBrk="1" hangingPunct="1">
              <a:buFont typeface="Wingdings" pitchFamily="2" charset="2"/>
              <a:buNone/>
            </a:pPr>
            <a:endParaRPr lang="en-GB" altLang="en-US" sz="3200"/>
          </a:p>
          <a:p>
            <a:pPr lvl="1" eaLnBrk="1" hangingPunct="1">
              <a:buFont typeface="Wingdings" pitchFamily="2" charset="2"/>
              <a:buChar char="Ø"/>
            </a:pPr>
            <a:r>
              <a:rPr lang="en-GB" altLang="en-US" sz="3200"/>
              <a:t>The sample size is less than 25.</a:t>
            </a:r>
          </a:p>
          <a:p>
            <a:pPr lvl="1" eaLnBrk="1" hangingPunct="1">
              <a:buFont typeface="Wingdings" pitchFamily="2" charset="2"/>
              <a:buChar char="Ø"/>
            </a:pPr>
            <a:r>
              <a:rPr lang="en-GB" altLang="en-US" sz="3200"/>
              <a:t>The data is normally distributed</a:t>
            </a:r>
          </a:p>
          <a:p>
            <a:pPr lvl="1" eaLnBrk="1" hangingPunct="1">
              <a:buFont typeface="Wingdings" pitchFamily="2" charset="2"/>
              <a:buChar char="Ø"/>
            </a:pPr>
            <a:endParaRPr lang="en-GB" altLang="en-US" sz="3200"/>
          </a:p>
          <a:p>
            <a:pPr lvl="1" eaLnBrk="1" hangingPunct="1">
              <a:buFont typeface="Wingdings" pitchFamily="2" charset="2"/>
              <a:buChar char="Ø"/>
            </a:pPr>
            <a:endParaRPr lang="en-GB" altLang="en-US" sz="2800"/>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u="sng"/>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a:p>
        </p:txBody>
      </p:sp>
      <p:sp>
        <p:nvSpPr>
          <p:cNvPr id="45059" name="Litebulb"/>
          <p:cNvSpPr>
            <a:spLocks noEditPoints="1" noChangeArrowheads="1"/>
          </p:cNvSpPr>
          <p:nvPr/>
        </p:nvSpPr>
        <p:spPr bwMode="auto">
          <a:xfrm>
            <a:off x="250825" y="219075"/>
            <a:ext cx="638175" cy="8699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0 60000 65536"/>
              <a:gd name="T9" fmla="*/ 0 60000 65536"/>
              <a:gd name="T10" fmla="*/ 0 60000 65536"/>
              <a:gd name="T11" fmla="*/ 0 60000 65536"/>
              <a:gd name="T12" fmla="*/ 3556 w 21600"/>
              <a:gd name="T13" fmla="*/ 2188 h 21600"/>
              <a:gd name="T14" fmla="*/ 18277 w 21600"/>
              <a:gd name="T15" fmla="*/ 9282 h 21600"/>
            </a:gdLst>
            <a:ahLst/>
            <a:cxnLst>
              <a:cxn ang="T8">
                <a:pos x="T0" y="T1"/>
              </a:cxn>
              <a:cxn ang="T9">
                <a:pos x="T2" y="T3"/>
              </a:cxn>
              <a:cxn ang="T10">
                <a:pos x="T4" y="T5"/>
              </a:cxn>
              <a:cxn ang="T11">
                <a:pos x="T6" y="T7"/>
              </a:cxn>
            </a:cxnLst>
            <a:rect l="T12" t="T13" r="T14" b="T15"/>
            <a:pathLst>
              <a:path w="21600" h="21600" extrusionOk="0">
                <a:moveTo>
                  <a:pt x="10825" y="21723"/>
                </a:moveTo>
                <a:lnTo>
                  <a:pt x="11215" y="21723"/>
                </a:lnTo>
                <a:lnTo>
                  <a:pt x="11552" y="21688"/>
                </a:lnTo>
                <a:lnTo>
                  <a:pt x="11916" y="21617"/>
                </a:lnTo>
                <a:lnTo>
                  <a:pt x="12253" y="21547"/>
                </a:lnTo>
                <a:lnTo>
                  <a:pt x="12617" y="21441"/>
                </a:lnTo>
                <a:lnTo>
                  <a:pt x="12902" y="21317"/>
                </a:lnTo>
                <a:lnTo>
                  <a:pt x="13162" y="21176"/>
                </a:lnTo>
                <a:lnTo>
                  <a:pt x="13396" y="21000"/>
                </a:lnTo>
                <a:lnTo>
                  <a:pt x="13655" y="20841"/>
                </a:lnTo>
                <a:lnTo>
                  <a:pt x="13863" y="20629"/>
                </a:lnTo>
                <a:lnTo>
                  <a:pt x="14045" y="20435"/>
                </a:lnTo>
                <a:lnTo>
                  <a:pt x="14200" y="20223"/>
                </a:lnTo>
                <a:lnTo>
                  <a:pt x="14356" y="19994"/>
                </a:lnTo>
                <a:lnTo>
                  <a:pt x="14460" y="19747"/>
                </a:lnTo>
                <a:lnTo>
                  <a:pt x="14512" y="19482"/>
                </a:lnTo>
                <a:lnTo>
                  <a:pt x="14512" y="19235"/>
                </a:lnTo>
                <a:lnTo>
                  <a:pt x="14512" y="19147"/>
                </a:lnTo>
                <a:lnTo>
                  <a:pt x="14512" y="18900"/>
                </a:lnTo>
                <a:lnTo>
                  <a:pt x="14512" y="18529"/>
                </a:lnTo>
                <a:lnTo>
                  <a:pt x="14512" y="18052"/>
                </a:lnTo>
                <a:lnTo>
                  <a:pt x="14512" y="17505"/>
                </a:lnTo>
                <a:lnTo>
                  <a:pt x="14512" y="16976"/>
                </a:lnTo>
                <a:lnTo>
                  <a:pt x="14512" y="16464"/>
                </a:lnTo>
                <a:lnTo>
                  <a:pt x="14512" y="15952"/>
                </a:lnTo>
                <a:lnTo>
                  <a:pt x="14512" y="15758"/>
                </a:lnTo>
                <a:lnTo>
                  <a:pt x="14616" y="15547"/>
                </a:lnTo>
                <a:lnTo>
                  <a:pt x="14694" y="15352"/>
                </a:lnTo>
                <a:lnTo>
                  <a:pt x="14798" y="15141"/>
                </a:lnTo>
                <a:lnTo>
                  <a:pt x="15161" y="14735"/>
                </a:lnTo>
                <a:lnTo>
                  <a:pt x="15602" y="14329"/>
                </a:lnTo>
                <a:lnTo>
                  <a:pt x="16745" y="13552"/>
                </a:lnTo>
                <a:lnTo>
                  <a:pt x="18043" y="12670"/>
                </a:lnTo>
                <a:lnTo>
                  <a:pt x="18744" y="12194"/>
                </a:lnTo>
                <a:lnTo>
                  <a:pt x="19341" y="11647"/>
                </a:lnTo>
                <a:lnTo>
                  <a:pt x="19938" y="11099"/>
                </a:lnTo>
                <a:lnTo>
                  <a:pt x="20483" y="10464"/>
                </a:lnTo>
                <a:lnTo>
                  <a:pt x="20743" y="10164"/>
                </a:lnTo>
                <a:lnTo>
                  <a:pt x="20950" y="9794"/>
                </a:lnTo>
                <a:lnTo>
                  <a:pt x="21132" y="9441"/>
                </a:lnTo>
                <a:lnTo>
                  <a:pt x="21288" y="9035"/>
                </a:lnTo>
                <a:lnTo>
                  <a:pt x="21444" y="8664"/>
                </a:lnTo>
                <a:lnTo>
                  <a:pt x="21548" y="8223"/>
                </a:lnTo>
                <a:lnTo>
                  <a:pt x="21600" y="7782"/>
                </a:lnTo>
                <a:lnTo>
                  <a:pt x="21600" y="7341"/>
                </a:lnTo>
                <a:lnTo>
                  <a:pt x="21600" y="6935"/>
                </a:lnTo>
                <a:lnTo>
                  <a:pt x="21548" y="6564"/>
                </a:lnTo>
                <a:lnTo>
                  <a:pt x="21496" y="6229"/>
                </a:lnTo>
                <a:lnTo>
                  <a:pt x="21392" y="5858"/>
                </a:lnTo>
                <a:lnTo>
                  <a:pt x="21288" y="5523"/>
                </a:lnTo>
                <a:lnTo>
                  <a:pt x="21132" y="5135"/>
                </a:lnTo>
                <a:lnTo>
                  <a:pt x="20950" y="4800"/>
                </a:lnTo>
                <a:lnTo>
                  <a:pt x="20743" y="4464"/>
                </a:lnTo>
                <a:lnTo>
                  <a:pt x="20535" y="4164"/>
                </a:lnTo>
                <a:lnTo>
                  <a:pt x="20301" y="3847"/>
                </a:lnTo>
                <a:lnTo>
                  <a:pt x="20042" y="3547"/>
                </a:lnTo>
                <a:lnTo>
                  <a:pt x="19782" y="3247"/>
                </a:lnTo>
                <a:lnTo>
                  <a:pt x="19133" y="2664"/>
                </a:lnTo>
                <a:lnTo>
                  <a:pt x="18458" y="2152"/>
                </a:lnTo>
                <a:lnTo>
                  <a:pt x="17705" y="1694"/>
                </a:lnTo>
                <a:lnTo>
                  <a:pt x="16849" y="1252"/>
                </a:lnTo>
                <a:lnTo>
                  <a:pt x="16407" y="1076"/>
                </a:lnTo>
                <a:lnTo>
                  <a:pt x="15940" y="900"/>
                </a:lnTo>
                <a:lnTo>
                  <a:pt x="15499" y="741"/>
                </a:lnTo>
                <a:lnTo>
                  <a:pt x="15057" y="600"/>
                </a:lnTo>
                <a:lnTo>
                  <a:pt x="14564" y="458"/>
                </a:lnTo>
                <a:lnTo>
                  <a:pt x="14045" y="335"/>
                </a:lnTo>
                <a:lnTo>
                  <a:pt x="13500" y="229"/>
                </a:lnTo>
                <a:lnTo>
                  <a:pt x="13006" y="158"/>
                </a:lnTo>
                <a:lnTo>
                  <a:pt x="12461" y="88"/>
                </a:lnTo>
                <a:lnTo>
                  <a:pt x="11968" y="52"/>
                </a:lnTo>
                <a:lnTo>
                  <a:pt x="11423" y="17"/>
                </a:lnTo>
                <a:lnTo>
                  <a:pt x="10825" y="17"/>
                </a:lnTo>
                <a:lnTo>
                  <a:pt x="10254" y="17"/>
                </a:lnTo>
                <a:lnTo>
                  <a:pt x="9709" y="52"/>
                </a:lnTo>
                <a:lnTo>
                  <a:pt x="9216" y="88"/>
                </a:lnTo>
                <a:lnTo>
                  <a:pt x="8671" y="158"/>
                </a:lnTo>
                <a:lnTo>
                  <a:pt x="8177" y="229"/>
                </a:lnTo>
                <a:lnTo>
                  <a:pt x="7632" y="335"/>
                </a:lnTo>
                <a:lnTo>
                  <a:pt x="7113" y="458"/>
                </a:lnTo>
                <a:lnTo>
                  <a:pt x="6620" y="600"/>
                </a:lnTo>
                <a:lnTo>
                  <a:pt x="6178" y="741"/>
                </a:lnTo>
                <a:lnTo>
                  <a:pt x="5737" y="900"/>
                </a:lnTo>
                <a:lnTo>
                  <a:pt x="5270" y="1076"/>
                </a:lnTo>
                <a:lnTo>
                  <a:pt x="4828" y="1252"/>
                </a:lnTo>
                <a:lnTo>
                  <a:pt x="3972" y="1694"/>
                </a:lnTo>
                <a:lnTo>
                  <a:pt x="3219" y="2152"/>
                </a:lnTo>
                <a:lnTo>
                  <a:pt x="2544" y="2664"/>
                </a:lnTo>
                <a:lnTo>
                  <a:pt x="1895" y="3247"/>
                </a:lnTo>
                <a:lnTo>
                  <a:pt x="1635" y="3547"/>
                </a:lnTo>
                <a:lnTo>
                  <a:pt x="1375" y="3847"/>
                </a:lnTo>
                <a:lnTo>
                  <a:pt x="1142" y="4164"/>
                </a:lnTo>
                <a:lnTo>
                  <a:pt x="934" y="4464"/>
                </a:lnTo>
                <a:lnTo>
                  <a:pt x="726" y="4800"/>
                </a:lnTo>
                <a:lnTo>
                  <a:pt x="545" y="5135"/>
                </a:lnTo>
                <a:lnTo>
                  <a:pt x="389" y="5523"/>
                </a:lnTo>
                <a:lnTo>
                  <a:pt x="285" y="5858"/>
                </a:lnTo>
                <a:lnTo>
                  <a:pt x="181" y="6229"/>
                </a:lnTo>
                <a:lnTo>
                  <a:pt x="129" y="6564"/>
                </a:lnTo>
                <a:lnTo>
                  <a:pt x="77" y="6935"/>
                </a:lnTo>
                <a:lnTo>
                  <a:pt x="77" y="7341"/>
                </a:lnTo>
                <a:lnTo>
                  <a:pt x="77" y="7782"/>
                </a:lnTo>
                <a:lnTo>
                  <a:pt x="129" y="8223"/>
                </a:lnTo>
                <a:lnTo>
                  <a:pt x="233" y="8664"/>
                </a:lnTo>
                <a:lnTo>
                  <a:pt x="389" y="9035"/>
                </a:lnTo>
                <a:lnTo>
                  <a:pt x="545" y="9441"/>
                </a:lnTo>
                <a:lnTo>
                  <a:pt x="726" y="9794"/>
                </a:lnTo>
                <a:lnTo>
                  <a:pt x="934" y="10164"/>
                </a:lnTo>
                <a:lnTo>
                  <a:pt x="1194" y="10464"/>
                </a:lnTo>
                <a:lnTo>
                  <a:pt x="1739" y="11099"/>
                </a:lnTo>
                <a:lnTo>
                  <a:pt x="2336" y="11647"/>
                </a:lnTo>
                <a:lnTo>
                  <a:pt x="2933" y="12194"/>
                </a:lnTo>
                <a:lnTo>
                  <a:pt x="3634" y="12670"/>
                </a:lnTo>
                <a:lnTo>
                  <a:pt x="4932" y="13552"/>
                </a:lnTo>
                <a:lnTo>
                  <a:pt x="6075" y="14329"/>
                </a:lnTo>
                <a:lnTo>
                  <a:pt x="6516" y="14735"/>
                </a:lnTo>
                <a:lnTo>
                  <a:pt x="6879" y="15141"/>
                </a:lnTo>
                <a:lnTo>
                  <a:pt x="6983" y="15352"/>
                </a:lnTo>
                <a:lnTo>
                  <a:pt x="7061" y="15547"/>
                </a:lnTo>
                <a:lnTo>
                  <a:pt x="7165" y="15758"/>
                </a:lnTo>
                <a:lnTo>
                  <a:pt x="7165" y="15952"/>
                </a:lnTo>
                <a:lnTo>
                  <a:pt x="7165" y="16464"/>
                </a:lnTo>
                <a:lnTo>
                  <a:pt x="7165" y="16976"/>
                </a:lnTo>
                <a:lnTo>
                  <a:pt x="7165" y="17505"/>
                </a:lnTo>
                <a:lnTo>
                  <a:pt x="7165" y="18052"/>
                </a:lnTo>
                <a:lnTo>
                  <a:pt x="7165" y="18529"/>
                </a:lnTo>
                <a:lnTo>
                  <a:pt x="7165" y="18900"/>
                </a:lnTo>
                <a:lnTo>
                  <a:pt x="7165" y="19147"/>
                </a:lnTo>
                <a:lnTo>
                  <a:pt x="7165" y="19235"/>
                </a:lnTo>
                <a:lnTo>
                  <a:pt x="7165" y="19482"/>
                </a:lnTo>
                <a:lnTo>
                  <a:pt x="7217" y="19747"/>
                </a:lnTo>
                <a:lnTo>
                  <a:pt x="7321" y="19994"/>
                </a:lnTo>
                <a:lnTo>
                  <a:pt x="7476" y="20223"/>
                </a:lnTo>
                <a:lnTo>
                  <a:pt x="7632" y="20435"/>
                </a:lnTo>
                <a:lnTo>
                  <a:pt x="7814" y="20629"/>
                </a:lnTo>
                <a:lnTo>
                  <a:pt x="8022" y="20841"/>
                </a:lnTo>
                <a:lnTo>
                  <a:pt x="8281" y="21000"/>
                </a:lnTo>
                <a:lnTo>
                  <a:pt x="8515" y="21176"/>
                </a:lnTo>
                <a:lnTo>
                  <a:pt x="8775" y="21317"/>
                </a:lnTo>
                <a:lnTo>
                  <a:pt x="9060" y="21441"/>
                </a:lnTo>
                <a:lnTo>
                  <a:pt x="9424" y="21547"/>
                </a:lnTo>
                <a:lnTo>
                  <a:pt x="9761" y="21617"/>
                </a:lnTo>
                <a:lnTo>
                  <a:pt x="10125" y="21688"/>
                </a:lnTo>
                <a:lnTo>
                  <a:pt x="10462" y="21723"/>
                </a:lnTo>
                <a:lnTo>
                  <a:pt x="10825" y="21723"/>
                </a:lnTo>
                <a:close/>
              </a:path>
              <a:path w="21600" h="21600" extrusionOk="0">
                <a:moveTo>
                  <a:pt x="9242" y="14417"/>
                </a:moveTo>
                <a:lnTo>
                  <a:pt x="8541" y="12035"/>
                </a:lnTo>
                <a:lnTo>
                  <a:pt x="7295" y="10129"/>
                </a:lnTo>
                <a:lnTo>
                  <a:pt x="6905" y="9652"/>
                </a:lnTo>
                <a:lnTo>
                  <a:pt x="8541" y="10182"/>
                </a:lnTo>
                <a:lnTo>
                  <a:pt x="9787" y="9547"/>
                </a:lnTo>
                <a:lnTo>
                  <a:pt x="11189" y="10129"/>
                </a:lnTo>
                <a:lnTo>
                  <a:pt x="12279" y="9547"/>
                </a:lnTo>
                <a:lnTo>
                  <a:pt x="13370" y="10076"/>
                </a:lnTo>
                <a:lnTo>
                  <a:pt x="14850" y="9652"/>
                </a:lnTo>
                <a:lnTo>
                  <a:pt x="12902" y="12247"/>
                </a:lnTo>
                <a:lnTo>
                  <a:pt x="12357" y="14417"/>
                </a:lnTo>
                <a:moveTo>
                  <a:pt x="7191" y="15952"/>
                </a:moveTo>
                <a:lnTo>
                  <a:pt x="14512" y="15952"/>
                </a:lnTo>
                <a:lnTo>
                  <a:pt x="14512" y="17064"/>
                </a:lnTo>
                <a:lnTo>
                  <a:pt x="7191" y="17047"/>
                </a:lnTo>
                <a:lnTo>
                  <a:pt x="7191" y="18123"/>
                </a:lnTo>
                <a:lnTo>
                  <a:pt x="14512" y="18158"/>
                </a:lnTo>
                <a:lnTo>
                  <a:pt x="14538" y="19182"/>
                </a:lnTo>
                <a:lnTo>
                  <a:pt x="7217" y="19182"/>
                </a:lnTo>
              </a:path>
            </a:pathLst>
          </a:cu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5060" name="Text Box 6"/>
          <p:cNvSpPr txBox="1">
            <a:spLocks noChangeArrowheads="1"/>
          </p:cNvSpPr>
          <p:nvPr/>
        </p:nvSpPr>
        <p:spPr bwMode="auto">
          <a:xfrm>
            <a:off x="1376363" y="323850"/>
            <a:ext cx="23304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4000"/>
              <a:t>The t-test</a:t>
            </a:r>
            <a:endParaRPr lang="en-US" altLang="en-US" sz="4000"/>
          </a:p>
        </p:txBody>
      </p:sp>
    </p:spTree>
    <p:extLst>
      <p:ext uri="{BB962C8B-B14F-4D97-AF65-F5344CB8AC3E}">
        <p14:creationId xmlns:p14="http://schemas.microsoft.com/office/powerpoint/2010/main" val="36567325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5058">
                                            <p:txEl>
                                              <p:pRg st="5" end="5"/>
                                            </p:txEl>
                                          </p:spTgt>
                                        </p:tgtEl>
                                        <p:attrNameLst>
                                          <p:attrName>style.visibility</p:attrName>
                                        </p:attrNameLst>
                                      </p:cBhvr>
                                      <p:to>
                                        <p:strVal val="visible"/>
                                      </p:to>
                                    </p:set>
                                    <p:animEffect transition="in" filter="blinds(horizontal)">
                                      <p:cBhvr>
                                        <p:cTn id="7" dur="500"/>
                                        <p:tgtEl>
                                          <p:spTgt spid="45058">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5058">
                                            <p:txEl>
                                              <p:pRg st="6" end="6"/>
                                            </p:txEl>
                                          </p:spTgt>
                                        </p:tgtEl>
                                        <p:attrNameLst>
                                          <p:attrName>style.visibility</p:attrName>
                                        </p:attrNameLst>
                                      </p:cBhvr>
                                      <p:to>
                                        <p:strVal val="visible"/>
                                      </p:to>
                                    </p:set>
                                    <p:animEffect transition="in" filter="blinds(horizontal)">
                                      <p:cBhvr>
                                        <p:cTn id="12" dur="500"/>
                                        <p:tgtEl>
                                          <p:spTgt spid="4505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3"/>
          <p:cNvSpPr txBox="1">
            <a:spLocks noChangeArrowheads="1"/>
          </p:cNvSpPr>
          <p:nvPr/>
        </p:nvSpPr>
        <p:spPr bwMode="auto">
          <a:xfrm>
            <a:off x="657225" y="188913"/>
            <a:ext cx="1200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600" i="1"/>
              <a:t>t</a:t>
            </a:r>
            <a:r>
              <a:rPr lang="en-GB" altLang="en-US" sz="3600"/>
              <a:t>-test</a:t>
            </a:r>
            <a:endParaRPr lang="en-GB" altLang="en-US" sz="3600" i="1" baseline="-25000"/>
          </a:p>
        </p:txBody>
      </p:sp>
      <p:sp>
        <p:nvSpPr>
          <p:cNvPr id="15" name="TextBox 14"/>
          <p:cNvSpPr txBox="1">
            <a:spLocks noChangeArrowheads="1"/>
          </p:cNvSpPr>
          <p:nvPr/>
        </p:nvSpPr>
        <p:spPr bwMode="auto">
          <a:xfrm>
            <a:off x="206375" y="3833813"/>
            <a:ext cx="6746875"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x</a:t>
            </a:r>
            <a:r>
              <a:rPr lang="en-GB" altLang="en-US" baseline="-25000"/>
              <a:t>1</a:t>
            </a:r>
            <a:r>
              <a:rPr lang="en-GB" altLang="en-US"/>
              <a:t> = mean of first sample </a:t>
            </a:r>
          </a:p>
          <a:p>
            <a:pPr eaLnBrk="1" hangingPunct="1"/>
            <a:r>
              <a:rPr lang="en-GB" altLang="en-US"/>
              <a:t>x</a:t>
            </a:r>
            <a:r>
              <a:rPr lang="en-GB" altLang="en-US" baseline="-25000"/>
              <a:t>2</a:t>
            </a:r>
            <a:r>
              <a:rPr lang="en-GB" altLang="en-US"/>
              <a:t> = mean of second sample</a:t>
            </a:r>
          </a:p>
          <a:p>
            <a:pPr eaLnBrk="1" hangingPunct="1"/>
            <a:r>
              <a:rPr lang="en-GB" altLang="en-US"/>
              <a:t>s</a:t>
            </a:r>
            <a:r>
              <a:rPr lang="en-GB" altLang="en-US" baseline="-25000"/>
              <a:t>1</a:t>
            </a:r>
            <a:r>
              <a:rPr lang="en-GB" altLang="en-US"/>
              <a:t> = standard deviation of first sample</a:t>
            </a:r>
          </a:p>
          <a:p>
            <a:pPr eaLnBrk="1" hangingPunct="1"/>
            <a:r>
              <a:rPr lang="en-GB" altLang="en-US"/>
              <a:t>s</a:t>
            </a:r>
            <a:r>
              <a:rPr lang="en-GB" altLang="en-US" baseline="-25000"/>
              <a:t>2</a:t>
            </a:r>
            <a:r>
              <a:rPr lang="en-GB" altLang="en-US"/>
              <a:t> = standard deviation of second sample</a:t>
            </a:r>
          </a:p>
          <a:p>
            <a:pPr eaLnBrk="1" hangingPunct="1"/>
            <a:r>
              <a:rPr lang="en-GB" altLang="en-US"/>
              <a:t>n</a:t>
            </a:r>
            <a:r>
              <a:rPr lang="en-GB" altLang="en-US" baseline="-25000"/>
              <a:t>1</a:t>
            </a:r>
            <a:r>
              <a:rPr lang="en-GB" altLang="en-US"/>
              <a:t> = number of measurements in first sample</a:t>
            </a:r>
          </a:p>
          <a:p>
            <a:pPr eaLnBrk="1" hangingPunct="1"/>
            <a:r>
              <a:rPr lang="en-GB" altLang="en-US"/>
              <a:t>n</a:t>
            </a:r>
            <a:r>
              <a:rPr lang="en-GB" altLang="en-US" baseline="-25000"/>
              <a:t>2</a:t>
            </a:r>
            <a:r>
              <a:rPr lang="en-GB" altLang="en-US"/>
              <a:t> = number of measurements in second sample</a:t>
            </a:r>
          </a:p>
          <a:p>
            <a:pPr eaLnBrk="1" hangingPunct="1"/>
            <a:endParaRPr lang="en-GB" altLang="en-US"/>
          </a:p>
        </p:txBody>
      </p:sp>
      <p:grpSp>
        <p:nvGrpSpPr>
          <p:cNvPr id="50204" name="Group 28"/>
          <p:cNvGrpSpPr>
            <a:grpSpLocks/>
          </p:cNvGrpSpPr>
          <p:nvPr/>
        </p:nvGrpSpPr>
        <p:grpSpPr bwMode="auto">
          <a:xfrm>
            <a:off x="657225" y="998538"/>
            <a:ext cx="4905375" cy="1570037"/>
            <a:chOff x="810" y="743"/>
            <a:chExt cx="3090" cy="989"/>
          </a:xfrm>
        </p:grpSpPr>
        <p:grpSp>
          <p:nvGrpSpPr>
            <p:cNvPr id="50188" name="Group 12"/>
            <p:cNvGrpSpPr>
              <a:grpSpLocks/>
            </p:cNvGrpSpPr>
            <p:nvPr/>
          </p:nvGrpSpPr>
          <p:grpSpPr bwMode="auto">
            <a:xfrm>
              <a:off x="810" y="743"/>
              <a:ext cx="3090" cy="989"/>
              <a:chOff x="555" y="991"/>
              <a:chExt cx="3090" cy="989"/>
            </a:xfrm>
          </p:grpSpPr>
          <p:sp>
            <p:nvSpPr>
              <p:cNvPr id="50182" name="Rectangle 6"/>
              <p:cNvSpPr>
                <a:spLocks noChangeArrowheads="1"/>
              </p:cNvSpPr>
              <p:nvPr/>
            </p:nvSpPr>
            <p:spPr bwMode="auto">
              <a:xfrm>
                <a:off x="1888" y="991"/>
                <a:ext cx="87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b="1" i="1"/>
                  <a:t>x</a:t>
                </a:r>
                <a:r>
                  <a:rPr lang="en-GB" altLang="en-US" sz="3200" b="1" baseline="-25000"/>
                  <a:t>1</a:t>
                </a:r>
                <a:r>
                  <a:rPr lang="en-GB" altLang="en-US" sz="3200" b="1" i="1"/>
                  <a:t> – x</a:t>
                </a:r>
                <a:r>
                  <a:rPr lang="en-GB" altLang="en-US" sz="3200" b="1" baseline="-25000"/>
                  <a:t>2</a:t>
                </a:r>
              </a:p>
            </p:txBody>
          </p:sp>
          <p:sp>
            <p:nvSpPr>
              <p:cNvPr id="50183" name="Rectangle 7"/>
              <p:cNvSpPr>
                <a:spLocks noChangeArrowheads="1"/>
              </p:cNvSpPr>
              <p:nvPr/>
            </p:nvSpPr>
            <p:spPr bwMode="auto">
              <a:xfrm>
                <a:off x="1151" y="1615"/>
                <a:ext cx="230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b="1">
                    <a:sym typeface="Symbol" pitchFamily="18" charset="2"/>
                  </a:rPr>
                  <a:t> (s</a:t>
                </a:r>
                <a:r>
                  <a:rPr lang="en-GB" altLang="en-US" sz="3200" b="1" baseline="-25000">
                    <a:sym typeface="Symbol" pitchFamily="18" charset="2"/>
                  </a:rPr>
                  <a:t>1</a:t>
                </a:r>
                <a:r>
                  <a:rPr lang="en-GB" altLang="en-US" sz="3200" b="1" baseline="30000">
                    <a:sym typeface="Symbol" pitchFamily="18" charset="2"/>
                  </a:rPr>
                  <a:t>2</a:t>
                </a:r>
                <a:r>
                  <a:rPr lang="en-GB" altLang="en-US" sz="3200" b="1">
                    <a:sym typeface="Symbol" pitchFamily="18" charset="2"/>
                  </a:rPr>
                  <a:t>/n</a:t>
                </a:r>
                <a:r>
                  <a:rPr lang="en-GB" altLang="en-US" sz="3200" b="1" baseline="-25000">
                    <a:sym typeface="Symbol" pitchFamily="18" charset="2"/>
                  </a:rPr>
                  <a:t>1</a:t>
                </a:r>
                <a:r>
                  <a:rPr lang="en-GB" altLang="en-US" sz="3200" b="1">
                    <a:sym typeface="Symbol" pitchFamily="18" charset="2"/>
                  </a:rPr>
                  <a:t>) + (s</a:t>
                </a:r>
                <a:r>
                  <a:rPr lang="en-GB" altLang="en-US" sz="3200" b="1" baseline="-25000">
                    <a:sym typeface="Symbol" pitchFamily="18" charset="2"/>
                  </a:rPr>
                  <a:t>2</a:t>
                </a:r>
                <a:r>
                  <a:rPr lang="en-GB" altLang="en-US" sz="3200" b="1" baseline="30000">
                    <a:sym typeface="Symbol" pitchFamily="18" charset="2"/>
                  </a:rPr>
                  <a:t>2</a:t>
                </a:r>
                <a:r>
                  <a:rPr lang="en-GB" altLang="en-US" sz="3200" b="1">
                    <a:sym typeface="Symbol" pitchFamily="18" charset="2"/>
                  </a:rPr>
                  <a:t>/n</a:t>
                </a:r>
                <a:r>
                  <a:rPr lang="en-GB" altLang="en-US" sz="3200" b="1" baseline="-25000">
                    <a:sym typeface="Symbol" pitchFamily="18" charset="2"/>
                  </a:rPr>
                  <a:t>2</a:t>
                </a:r>
                <a:r>
                  <a:rPr lang="en-GB" altLang="en-US" sz="3200" b="1">
                    <a:sym typeface="Symbol" pitchFamily="18" charset="2"/>
                  </a:rPr>
                  <a:t>)</a:t>
                </a:r>
                <a:r>
                  <a:rPr lang="en-GB" altLang="en-US" b="1">
                    <a:sym typeface="Symbol" pitchFamily="18" charset="2"/>
                  </a:rPr>
                  <a:t> </a:t>
                </a:r>
                <a:endParaRPr lang="en-GB" altLang="en-US" b="1"/>
              </a:p>
            </p:txBody>
          </p:sp>
          <p:sp>
            <p:nvSpPr>
              <p:cNvPr id="50184" name="Line 8"/>
              <p:cNvSpPr>
                <a:spLocks noChangeShapeType="1"/>
              </p:cNvSpPr>
              <p:nvPr/>
            </p:nvSpPr>
            <p:spPr bwMode="auto">
              <a:xfrm>
                <a:off x="1065" y="1451"/>
                <a:ext cx="258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0185" name="Rectangle 9"/>
              <p:cNvSpPr>
                <a:spLocks noChangeArrowheads="1"/>
              </p:cNvSpPr>
              <p:nvPr/>
            </p:nvSpPr>
            <p:spPr bwMode="auto">
              <a:xfrm>
                <a:off x="555" y="1244"/>
                <a:ext cx="361"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i="1"/>
                  <a:t>t</a:t>
                </a:r>
                <a:r>
                  <a:rPr lang="en-GB" altLang="en-US" i="1"/>
                  <a:t> =</a:t>
                </a:r>
              </a:p>
            </p:txBody>
          </p:sp>
          <p:sp>
            <p:nvSpPr>
              <p:cNvPr id="50187" name="Line 11"/>
              <p:cNvSpPr>
                <a:spLocks noChangeShapeType="1"/>
              </p:cNvSpPr>
              <p:nvPr/>
            </p:nvSpPr>
            <p:spPr bwMode="auto">
              <a:xfrm>
                <a:off x="1349" y="1650"/>
                <a:ext cx="198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50189" name="Line 13"/>
            <p:cNvSpPr>
              <a:spLocks noChangeShapeType="1"/>
            </p:cNvSpPr>
            <p:nvPr/>
          </p:nvSpPr>
          <p:spPr bwMode="auto">
            <a:xfrm>
              <a:off x="2256" y="828"/>
              <a:ext cx="113"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0191" name="Line 15"/>
            <p:cNvSpPr>
              <a:spLocks noChangeShapeType="1"/>
            </p:cNvSpPr>
            <p:nvPr/>
          </p:nvSpPr>
          <p:spPr bwMode="auto">
            <a:xfrm>
              <a:off x="2767" y="828"/>
              <a:ext cx="113"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50194" name="Group 18"/>
          <p:cNvGrpSpPr>
            <a:grpSpLocks/>
          </p:cNvGrpSpPr>
          <p:nvPr/>
        </p:nvGrpSpPr>
        <p:grpSpPr bwMode="auto">
          <a:xfrm>
            <a:off x="6011863" y="3203575"/>
            <a:ext cx="3014662" cy="1154113"/>
            <a:chOff x="3532" y="1253"/>
            <a:chExt cx="1899" cy="727"/>
          </a:xfrm>
        </p:grpSpPr>
        <p:sp>
          <p:nvSpPr>
            <p:cNvPr id="50195" name="Text Box 19"/>
            <p:cNvSpPr txBox="1">
              <a:spLocks noChangeArrowheads="1"/>
            </p:cNvSpPr>
            <p:nvPr/>
          </p:nvSpPr>
          <p:spPr bwMode="auto">
            <a:xfrm>
              <a:off x="3532" y="1508"/>
              <a:ext cx="5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SD = </a:t>
              </a:r>
            </a:p>
          </p:txBody>
        </p:sp>
        <p:grpSp>
          <p:nvGrpSpPr>
            <p:cNvPr id="50196" name="Group 20"/>
            <p:cNvGrpSpPr>
              <a:grpSpLocks/>
            </p:cNvGrpSpPr>
            <p:nvPr/>
          </p:nvGrpSpPr>
          <p:grpSpPr bwMode="auto">
            <a:xfrm>
              <a:off x="4269" y="1281"/>
              <a:ext cx="1162" cy="699"/>
              <a:chOff x="4071" y="1278"/>
              <a:chExt cx="1162" cy="699"/>
            </a:xfrm>
          </p:grpSpPr>
          <p:sp>
            <p:nvSpPr>
              <p:cNvPr id="50197" name="Text Box 21"/>
              <p:cNvSpPr txBox="1">
                <a:spLocks noChangeArrowheads="1"/>
              </p:cNvSpPr>
              <p:nvPr/>
            </p:nvSpPr>
            <p:spPr bwMode="auto">
              <a:xfrm>
                <a:off x="4071" y="1278"/>
                <a:ext cx="116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a:sym typeface="Symbol" pitchFamily="18" charset="2"/>
                  </a:rPr>
                  <a:t></a:t>
                </a:r>
                <a:r>
                  <a:rPr lang="en-GB" altLang="en-US" sz="2800" b="1"/>
                  <a:t>(x – x)</a:t>
                </a:r>
                <a:r>
                  <a:rPr lang="en-GB" altLang="en-US" sz="2800" b="1" baseline="30000"/>
                  <a:t>2</a:t>
                </a:r>
              </a:p>
            </p:txBody>
          </p:sp>
          <p:sp>
            <p:nvSpPr>
              <p:cNvPr id="50198" name="Text Box 22"/>
              <p:cNvSpPr txBox="1">
                <a:spLocks noChangeArrowheads="1"/>
              </p:cNvSpPr>
              <p:nvPr/>
            </p:nvSpPr>
            <p:spPr bwMode="auto">
              <a:xfrm>
                <a:off x="4269" y="1650"/>
                <a:ext cx="6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n </a:t>
                </a:r>
                <a:r>
                  <a:rPr lang="en-GB" altLang="en-US" sz="2800" b="1"/>
                  <a:t>–</a:t>
                </a:r>
                <a:r>
                  <a:rPr lang="en-GB" altLang="en-US" sz="2800"/>
                  <a:t> 1</a:t>
                </a:r>
              </a:p>
            </p:txBody>
          </p:sp>
          <p:sp>
            <p:nvSpPr>
              <p:cNvPr id="50199" name="Line 23"/>
              <p:cNvSpPr>
                <a:spLocks noChangeShapeType="1"/>
              </p:cNvSpPr>
              <p:nvPr/>
            </p:nvSpPr>
            <p:spPr bwMode="auto">
              <a:xfrm>
                <a:off x="4127" y="1650"/>
                <a:ext cx="9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50200" name="Rectangle 24"/>
            <p:cNvSpPr>
              <a:spLocks noChangeArrowheads="1"/>
            </p:cNvSpPr>
            <p:nvPr/>
          </p:nvSpPr>
          <p:spPr bwMode="auto">
            <a:xfrm>
              <a:off x="4014" y="1480"/>
              <a:ext cx="27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50201" name="Line 25"/>
            <p:cNvSpPr>
              <a:spLocks noChangeShapeType="1"/>
            </p:cNvSpPr>
            <p:nvPr/>
          </p:nvSpPr>
          <p:spPr bwMode="auto">
            <a:xfrm flipV="1">
              <a:off x="4184" y="1253"/>
              <a:ext cx="85" cy="5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0202" name="Line 26"/>
            <p:cNvSpPr>
              <a:spLocks noChangeShapeType="1"/>
            </p:cNvSpPr>
            <p:nvPr/>
          </p:nvSpPr>
          <p:spPr bwMode="auto">
            <a:xfrm>
              <a:off x="4269" y="1253"/>
              <a:ext cx="9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50203" name="Rectangle 27"/>
          <p:cNvSpPr>
            <a:spLocks noChangeArrowheads="1"/>
          </p:cNvSpPr>
          <p:nvPr/>
        </p:nvSpPr>
        <p:spPr bwMode="auto">
          <a:xfrm>
            <a:off x="6011863" y="3068638"/>
            <a:ext cx="2924175" cy="1439862"/>
          </a:xfrm>
          <a:prstGeom prst="rect">
            <a:avLst/>
          </a:prstGeom>
          <a:noFill/>
          <a:ln w="254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50205" name="Line 29"/>
          <p:cNvSpPr>
            <a:spLocks noChangeShapeType="1"/>
          </p:cNvSpPr>
          <p:nvPr/>
        </p:nvSpPr>
        <p:spPr bwMode="auto">
          <a:xfrm>
            <a:off x="8216900" y="3384550"/>
            <a:ext cx="13493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0206" name="Line 30"/>
          <p:cNvSpPr>
            <a:spLocks noChangeShapeType="1"/>
          </p:cNvSpPr>
          <p:nvPr/>
        </p:nvSpPr>
        <p:spPr bwMode="auto">
          <a:xfrm>
            <a:off x="296863" y="3968750"/>
            <a:ext cx="13493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50207" name="Line 31"/>
          <p:cNvSpPr>
            <a:spLocks noChangeShapeType="1"/>
          </p:cNvSpPr>
          <p:nvPr/>
        </p:nvSpPr>
        <p:spPr bwMode="auto">
          <a:xfrm>
            <a:off x="296863" y="4329113"/>
            <a:ext cx="13493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9434856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GB" altLang="en-US" smtClean="0"/>
              <a:t>Worked example</a:t>
            </a:r>
          </a:p>
        </p:txBody>
      </p:sp>
      <p:sp>
        <p:nvSpPr>
          <p:cNvPr id="68611" name="Rectangle 3"/>
          <p:cNvSpPr>
            <a:spLocks noGrp="1" noChangeArrowheads="1"/>
          </p:cNvSpPr>
          <p:nvPr>
            <p:ph type="body" sz="half" idx="1"/>
          </p:nvPr>
        </p:nvSpPr>
        <p:spPr>
          <a:xfrm>
            <a:off x="457200" y="1600200"/>
            <a:ext cx="7894638" cy="4525963"/>
          </a:xfrm>
        </p:spPr>
        <p:txBody>
          <a:bodyPr/>
          <a:lstStyle/>
          <a:p>
            <a:pPr>
              <a:buFontTx/>
              <a:buNone/>
            </a:pPr>
            <a:r>
              <a:rPr lang="en-GB" altLang="en-US" smtClean="0"/>
              <a:t>Does the pH of soil affects seed germination of a specific plant species? </a:t>
            </a:r>
          </a:p>
          <a:p>
            <a:r>
              <a:rPr lang="en-GB" altLang="en-US" smtClean="0"/>
              <a:t>Group 1: eight pots with soil at pH 5.5</a:t>
            </a:r>
          </a:p>
          <a:p>
            <a:r>
              <a:rPr lang="en-GB" altLang="en-US" smtClean="0"/>
              <a:t>Group 2: eight pots with soil at pH 7.0</a:t>
            </a:r>
          </a:p>
          <a:p>
            <a:r>
              <a:rPr lang="en-GB" altLang="en-US" smtClean="0"/>
              <a:t>50 seeds planted in each pot and the number that germinated in each pot was recorded.</a:t>
            </a:r>
          </a:p>
        </p:txBody>
      </p:sp>
      <p:pic>
        <p:nvPicPr>
          <p:cNvPr id="68613" name="Picture 5" descr="1313286119265416372icon-seedling-md"/>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911975" y="0"/>
            <a:ext cx="2003425" cy="2003425"/>
          </a:xfrm>
        </p:spPr>
      </p:pic>
    </p:spTree>
    <p:extLst>
      <p:ext uri="{BB962C8B-B14F-4D97-AF65-F5344CB8AC3E}">
        <p14:creationId xmlns:p14="http://schemas.microsoft.com/office/powerpoint/2010/main" val="223300515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2" name="Group 8"/>
          <p:cNvGrpSpPr>
            <a:grpSpLocks/>
          </p:cNvGrpSpPr>
          <p:nvPr/>
        </p:nvGrpSpPr>
        <p:grpSpPr bwMode="auto">
          <a:xfrm>
            <a:off x="341313" y="593725"/>
            <a:ext cx="8596312" cy="5557838"/>
            <a:chOff x="215" y="374"/>
            <a:chExt cx="5415" cy="3501"/>
          </a:xfrm>
        </p:grpSpPr>
        <p:sp>
          <p:nvSpPr>
            <p:cNvPr id="4" name="TextBox 3"/>
            <p:cNvSpPr txBox="1">
              <a:spLocks noChangeArrowheads="1"/>
            </p:cNvSpPr>
            <p:nvPr/>
          </p:nvSpPr>
          <p:spPr bwMode="auto">
            <a:xfrm>
              <a:off x="243" y="1253"/>
              <a:ext cx="5358"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i="1"/>
                <a:t>H</a:t>
              </a:r>
              <a:r>
                <a:rPr lang="en-GB" altLang="en-US" sz="2800" baseline="-25000"/>
                <a:t>0 </a:t>
              </a:r>
              <a:r>
                <a:rPr lang="en-GB" altLang="en-US" sz="2800"/>
                <a:t>= there is </a:t>
              </a:r>
              <a:r>
                <a:rPr lang="en-GB" altLang="en-US" sz="2800" b="1"/>
                <a:t>no</a:t>
              </a:r>
              <a:r>
                <a:rPr lang="en-GB" altLang="en-US" sz="2800"/>
                <a:t> statistically significant difference between the germination success of seeds in two soils of different pH</a:t>
              </a:r>
            </a:p>
          </p:txBody>
        </p:sp>
        <p:sp>
          <p:nvSpPr>
            <p:cNvPr id="9" name="TextBox 8"/>
            <p:cNvSpPr txBox="1">
              <a:spLocks noChangeArrowheads="1"/>
            </p:cNvSpPr>
            <p:nvPr/>
          </p:nvSpPr>
          <p:spPr bwMode="auto">
            <a:xfrm>
              <a:off x="272" y="2302"/>
              <a:ext cx="5358" cy="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2800" i="1"/>
                <a:t>H</a:t>
              </a:r>
              <a:r>
                <a:rPr lang="en-GB" altLang="en-US" sz="2800" baseline="-25000"/>
                <a:t>A </a:t>
              </a:r>
              <a:r>
                <a:rPr lang="en-GB" altLang="en-US" sz="2800"/>
                <a:t>= there is a significant difference between the germination of seeds in two soils of different pH</a:t>
              </a:r>
            </a:p>
          </p:txBody>
        </p:sp>
        <p:sp>
          <p:nvSpPr>
            <p:cNvPr id="52230" name="Text Box 6"/>
            <p:cNvSpPr txBox="1">
              <a:spLocks noChangeArrowheads="1"/>
            </p:cNvSpPr>
            <p:nvPr/>
          </p:nvSpPr>
          <p:spPr bwMode="auto">
            <a:xfrm>
              <a:off x="300" y="3010"/>
              <a:ext cx="5274"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endParaRPr lang="en-GB" altLang="en-US" sz="2800"/>
            </a:p>
            <a:p>
              <a:pPr>
                <a:spcBef>
                  <a:spcPct val="0"/>
                </a:spcBef>
              </a:pPr>
              <a:r>
                <a:rPr lang="en-GB" altLang="en-US" sz="2800"/>
                <a:t>If the value for </a:t>
              </a:r>
              <a:r>
                <a:rPr lang="en-GB" altLang="en-US" sz="2800" i="1"/>
                <a:t>t</a:t>
              </a:r>
              <a:r>
                <a:rPr lang="en-GB" altLang="en-US" sz="2800" i="1" u="sng" baseline="-25000"/>
                <a:t> </a:t>
              </a:r>
              <a:r>
                <a:rPr lang="en-GB" altLang="en-US" sz="2800" u="sng" baseline="-25000"/>
                <a:t> </a:t>
              </a:r>
              <a:r>
                <a:rPr lang="en-GB" altLang="en-US" sz="2800" b="1"/>
                <a:t>exceeds</a:t>
              </a:r>
              <a:r>
                <a:rPr lang="en-GB" altLang="en-US" sz="2800"/>
                <a:t> the critical value (</a:t>
              </a:r>
              <a:r>
                <a:rPr lang="en-GB" altLang="en-US" sz="2800" i="1"/>
                <a:t>P</a:t>
              </a:r>
              <a:r>
                <a:rPr lang="en-GB" altLang="en-US" sz="2800"/>
                <a:t> = 0.05), then you can </a:t>
              </a:r>
              <a:r>
                <a:rPr lang="en-GB" altLang="en-US" sz="2800" b="1"/>
                <a:t>reject</a:t>
              </a:r>
              <a:r>
                <a:rPr lang="en-GB" altLang="en-US" sz="2800"/>
                <a:t> the null hypothesis. </a:t>
              </a:r>
            </a:p>
          </p:txBody>
        </p:sp>
        <p:sp>
          <p:nvSpPr>
            <p:cNvPr id="52231" name="Text Box 7"/>
            <p:cNvSpPr txBox="1">
              <a:spLocks noChangeArrowheads="1"/>
            </p:cNvSpPr>
            <p:nvPr/>
          </p:nvSpPr>
          <p:spPr bwMode="auto">
            <a:xfrm>
              <a:off x="215" y="374"/>
              <a:ext cx="442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a:t>What is the null hypothesis (H</a:t>
              </a:r>
              <a:r>
                <a:rPr lang="en-GB" altLang="en-US" sz="2800" baseline="-25000"/>
                <a:t>0</a:t>
              </a:r>
              <a:r>
                <a:rPr lang="en-GB" altLang="en-US" sz="2800"/>
                <a:t>)?</a:t>
              </a:r>
            </a:p>
          </p:txBody>
        </p:sp>
      </p:grpSp>
    </p:spTree>
    <p:extLst>
      <p:ext uri="{BB962C8B-B14F-4D97-AF65-F5344CB8AC3E}">
        <p14:creationId xmlns:p14="http://schemas.microsoft.com/office/powerpoint/2010/main" val="977356696"/>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3"/>
          <p:cNvSpPr txBox="1">
            <a:spLocks noChangeArrowheads="1"/>
          </p:cNvSpPr>
          <p:nvPr/>
        </p:nvSpPr>
        <p:spPr bwMode="auto">
          <a:xfrm>
            <a:off x="701675" y="27940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US" altLang="en-US"/>
          </a:p>
        </p:txBody>
      </p:sp>
      <p:graphicFrame>
        <p:nvGraphicFramePr>
          <p:cNvPr id="48352" name="Group 224"/>
          <p:cNvGraphicFramePr>
            <a:graphicFrameLocks noGrp="1"/>
          </p:cNvGraphicFramePr>
          <p:nvPr/>
        </p:nvGraphicFramePr>
        <p:xfrm>
          <a:off x="206375" y="593725"/>
          <a:ext cx="8367713" cy="5988370"/>
        </p:xfrm>
        <a:graphic>
          <a:graphicData uri="http://schemas.openxmlformats.org/drawingml/2006/table">
            <a:tbl>
              <a:tblPr/>
              <a:tblGrid>
                <a:gridCol w="1716088"/>
                <a:gridCol w="1609725"/>
                <a:gridCol w="1609725"/>
                <a:gridCol w="1716087"/>
                <a:gridCol w="1716088"/>
              </a:tblGrid>
              <a:tr h="4508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Pot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Group 1 (pH5.5)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800" b="1" i="0" u="none" strike="noStrike" cap="none" normalizeH="0" baseline="0" smtClean="0">
                          <a:ln>
                            <a:noFill/>
                          </a:ln>
                          <a:solidFill>
                            <a:schemeClr val="tx1"/>
                          </a:solidFill>
                          <a:effectLst/>
                          <a:latin typeface="Arial" charset="0"/>
                          <a:cs typeface="Arial" charset="0"/>
                        </a:rPr>
                        <a:t>(x – x)</a:t>
                      </a:r>
                      <a:r>
                        <a:rPr kumimoji="0" lang="en-GB" altLang="en-US" sz="2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smtClean="0">
                          <a:ln>
                            <a:noFill/>
                          </a:ln>
                          <a:solidFill>
                            <a:schemeClr val="tx1"/>
                          </a:solidFill>
                          <a:effectLst/>
                          <a:latin typeface="Arial" charset="0"/>
                          <a:cs typeface="Arial" charset="0"/>
                        </a:rPr>
                        <a:t>Group 2 (pH7.0)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800" b="1" i="0" u="none" strike="noStrike" cap="none" normalizeH="0" baseline="0" smtClean="0">
                          <a:ln>
                            <a:noFill/>
                          </a:ln>
                          <a:solidFill>
                            <a:schemeClr val="tx1"/>
                          </a:solidFill>
                          <a:effectLst/>
                          <a:latin typeface="Arial" charset="0"/>
                          <a:cs typeface="Arial" charset="0"/>
                        </a:rPr>
                        <a:t>(x – x)</a:t>
                      </a:r>
                      <a:r>
                        <a:rPr kumimoji="0" lang="en-GB" altLang="en-US" sz="2800" b="1" i="0" u="none" strike="noStrike" cap="none" normalizeH="0" baseline="3000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20.25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498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3.52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43</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15.02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8163">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0.02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6575">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4.52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20.25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39</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20.25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286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3.52</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6.25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286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36</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9.77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44</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0.25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28638">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Mean</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39.1</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1.27</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43.5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20.25</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533400">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sym typeface="Symbol" pitchFamily="18" charset="2"/>
                        </a:rPr>
                        <a: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38.88</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marL="742950" indent="-285750" eaLnBrk="0" hangingPunct="0">
                        <a:spcBef>
                          <a:spcPct val="20000"/>
                        </a:spcBef>
                        <a:defRPr sz="2400">
                          <a:solidFill>
                            <a:schemeClr val="tx1"/>
                          </a:solidFill>
                          <a:latin typeface="Arial" charset="0"/>
                          <a:cs typeface="Arial" charset="0"/>
                        </a:defRPr>
                      </a:lvl2pPr>
                      <a:lvl3pPr marL="1143000" indent="-228600" eaLnBrk="0" hangingPunct="0">
                        <a:spcBef>
                          <a:spcPct val="20000"/>
                        </a:spcBef>
                        <a:defRPr sz="2000">
                          <a:solidFill>
                            <a:schemeClr val="tx1"/>
                          </a:solidFill>
                          <a:latin typeface="Arial" charset="0"/>
                          <a:cs typeface="Arial" charset="0"/>
                        </a:defRPr>
                      </a:lvl3pPr>
                      <a:lvl4pPr marL="1600200" indent="-228600" eaLnBrk="0" hangingPunct="0">
                        <a:spcBef>
                          <a:spcPct val="20000"/>
                        </a:spcBef>
                        <a:defRPr>
                          <a:solidFill>
                            <a:schemeClr val="tx1"/>
                          </a:solidFill>
                          <a:latin typeface="Arial" charset="0"/>
                          <a:cs typeface="Arial" charset="0"/>
                        </a:defRPr>
                      </a:lvl4pPr>
                      <a:lvl5pPr marL="2057400" indent="-228600" eaLnBrk="0" hangingPunct="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smtClean="0">
                          <a:ln>
                            <a:noFill/>
                          </a:ln>
                          <a:solidFill>
                            <a:schemeClr val="tx1"/>
                          </a:solidFill>
                          <a:effectLst/>
                          <a:latin typeface="Arial" charset="0"/>
                          <a:cs typeface="Arial" charset="0"/>
                        </a:rPr>
                        <a:t>82.0</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8199" name="Text Box 71"/>
          <p:cNvSpPr txBox="1">
            <a:spLocks noChangeArrowheads="1"/>
          </p:cNvSpPr>
          <p:nvPr/>
        </p:nvSpPr>
        <p:spPr bwMode="auto">
          <a:xfrm>
            <a:off x="6550025" y="74771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p>
        </p:txBody>
      </p:sp>
      <p:sp>
        <p:nvSpPr>
          <p:cNvPr id="48349" name="Line 221"/>
          <p:cNvSpPr>
            <a:spLocks noChangeShapeType="1"/>
          </p:cNvSpPr>
          <p:nvPr/>
        </p:nvSpPr>
        <p:spPr bwMode="auto">
          <a:xfrm>
            <a:off x="4481513" y="773113"/>
            <a:ext cx="13493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48350" name="Line 222"/>
          <p:cNvSpPr>
            <a:spLocks noChangeShapeType="1"/>
          </p:cNvSpPr>
          <p:nvPr/>
        </p:nvSpPr>
        <p:spPr bwMode="auto">
          <a:xfrm>
            <a:off x="7902575" y="773113"/>
            <a:ext cx="13493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48353" name="Text Box 225"/>
          <p:cNvSpPr txBox="1">
            <a:spLocks noChangeArrowheads="1"/>
          </p:cNvSpPr>
          <p:nvPr/>
        </p:nvSpPr>
        <p:spPr bwMode="auto">
          <a:xfrm>
            <a:off x="206375" y="0"/>
            <a:ext cx="8326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Construct the following table…</a:t>
            </a:r>
          </a:p>
        </p:txBody>
      </p:sp>
      <p:grpSp>
        <p:nvGrpSpPr>
          <p:cNvPr id="48377" name="Group 249"/>
          <p:cNvGrpSpPr>
            <a:grpSpLocks/>
          </p:cNvGrpSpPr>
          <p:nvPr/>
        </p:nvGrpSpPr>
        <p:grpSpPr bwMode="auto">
          <a:xfrm>
            <a:off x="7227888" y="1314450"/>
            <a:ext cx="944562" cy="4633913"/>
            <a:chOff x="4553" y="828"/>
            <a:chExt cx="595" cy="2919"/>
          </a:xfrm>
        </p:grpSpPr>
        <p:sp>
          <p:nvSpPr>
            <p:cNvPr id="48361" name="Rectangle 233"/>
            <p:cNvSpPr>
              <a:spLocks noChangeArrowheads="1"/>
            </p:cNvSpPr>
            <p:nvPr/>
          </p:nvSpPr>
          <p:spPr bwMode="auto">
            <a:xfrm>
              <a:off x="4581" y="252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2" name="Rectangle 234"/>
            <p:cNvSpPr>
              <a:spLocks noChangeArrowheads="1"/>
            </p:cNvSpPr>
            <p:nvPr/>
          </p:nvSpPr>
          <p:spPr bwMode="auto">
            <a:xfrm>
              <a:off x="4581" y="82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3" name="Rectangle 235"/>
            <p:cNvSpPr>
              <a:spLocks noChangeArrowheads="1"/>
            </p:cNvSpPr>
            <p:nvPr/>
          </p:nvSpPr>
          <p:spPr bwMode="auto">
            <a:xfrm>
              <a:off x="4553" y="116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4" name="Rectangle 236"/>
            <p:cNvSpPr>
              <a:spLocks noChangeArrowheads="1"/>
            </p:cNvSpPr>
            <p:nvPr/>
          </p:nvSpPr>
          <p:spPr bwMode="auto">
            <a:xfrm>
              <a:off x="4553" y="184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5" name="Rectangle 237"/>
            <p:cNvSpPr>
              <a:spLocks noChangeArrowheads="1"/>
            </p:cNvSpPr>
            <p:nvPr/>
          </p:nvSpPr>
          <p:spPr bwMode="auto">
            <a:xfrm>
              <a:off x="4553" y="1480"/>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6" name="Rectangle 238"/>
            <p:cNvSpPr>
              <a:spLocks noChangeArrowheads="1"/>
            </p:cNvSpPr>
            <p:nvPr/>
          </p:nvSpPr>
          <p:spPr bwMode="auto">
            <a:xfrm>
              <a:off x="4553" y="2160"/>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7" name="Rectangle 239"/>
            <p:cNvSpPr>
              <a:spLocks noChangeArrowheads="1"/>
            </p:cNvSpPr>
            <p:nvPr/>
          </p:nvSpPr>
          <p:spPr bwMode="auto">
            <a:xfrm>
              <a:off x="4553" y="286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8" name="Rectangle 240"/>
            <p:cNvSpPr>
              <a:spLocks noChangeArrowheads="1"/>
            </p:cNvSpPr>
            <p:nvPr/>
          </p:nvSpPr>
          <p:spPr bwMode="auto">
            <a:xfrm>
              <a:off x="4553" y="320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9" name="Rectangle 241"/>
            <p:cNvSpPr>
              <a:spLocks noChangeArrowheads="1"/>
            </p:cNvSpPr>
            <p:nvPr/>
          </p:nvSpPr>
          <p:spPr bwMode="auto">
            <a:xfrm>
              <a:off x="4553" y="3521"/>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grpSp>
      <p:grpSp>
        <p:nvGrpSpPr>
          <p:cNvPr id="48376" name="Group 248"/>
          <p:cNvGrpSpPr>
            <a:grpSpLocks/>
          </p:cNvGrpSpPr>
          <p:nvPr/>
        </p:nvGrpSpPr>
        <p:grpSpPr bwMode="auto">
          <a:xfrm>
            <a:off x="3851275" y="6129338"/>
            <a:ext cx="4230688" cy="358775"/>
            <a:chOff x="2426" y="3861"/>
            <a:chExt cx="2665" cy="226"/>
          </a:xfrm>
        </p:grpSpPr>
        <p:sp>
          <p:nvSpPr>
            <p:cNvPr id="48370" name="Rectangle 242"/>
            <p:cNvSpPr>
              <a:spLocks noChangeArrowheads="1"/>
            </p:cNvSpPr>
            <p:nvPr/>
          </p:nvSpPr>
          <p:spPr bwMode="auto">
            <a:xfrm>
              <a:off x="2426" y="3861"/>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71" name="Rectangle 243"/>
            <p:cNvSpPr>
              <a:spLocks noChangeArrowheads="1"/>
            </p:cNvSpPr>
            <p:nvPr/>
          </p:nvSpPr>
          <p:spPr bwMode="auto">
            <a:xfrm>
              <a:off x="4524" y="3861"/>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grpSp>
      <p:grpSp>
        <p:nvGrpSpPr>
          <p:cNvPr id="48375" name="Group 247"/>
          <p:cNvGrpSpPr>
            <a:grpSpLocks/>
          </p:cNvGrpSpPr>
          <p:nvPr/>
        </p:nvGrpSpPr>
        <p:grpSpPr bwMode="auto">
          <a:xfrm>
            <a:off x="3806825" y="1314450"/>
            <a:ext cx="990600" cy="4633913"/>
            <a:chOff x="2398" y="828"/>
            <a:chExt cx="624" cy="2919"/>
          </a:xfrm>
        </p:grpSpPr>
        <p:sp>
          <p:nvSpPr>
            <p:cNvPr id="48355" name="Rectangle 227"/>
            <p:cNvSpPr>
              <a:spLocks noChangeArrowheads="1"/>
            </p:cNvSpPr>
            <p:nvPr/>
          </p:nvSpPr>
          <p:spPr bwMode="auto">
            <a:xfrm>
              <a:off x="2426" y="82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56" name="Rectangle 228"/>
            <p:cNvSpPr>
              <a:spLocks noChangeArrowheads="1"/>
            </p:cNvSpPr>
            <p:nvPr/>
          </p:nvSpPr>
          <p:spPr bwMode="auto">
            <a:xfrm>
              <a:off x="2426" y="218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57" name="Rectangle 229"/>
            <p:cNvSpPr>
              <a:spLocks noChangeArrowheads="1"/>
            </p:cNvSpPr>
            <p:nvPr/>
          </p:nvSpPr>
          <p:spPr bwMode="auto">
            <a:xfrm>
              <a:off x="2455" y="252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58" name="Rectangle 230"/>
            <p:cNvSpPr>
              <a:spLocks noChangeArrowheads="1"/>
            </p:cNvSpPr>
            <p:nvPr/>
          </p:nvSpPr>
          <p:spPr bwMode="auto">
            <a:xfrm>
              <a:off x="2455" y="286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59" name="Rectangle 231"/>
            <p:cNvSpPr>
              <a:spLocks noChangeArrowheads="1"/>
            </p:cNvSpPr>
            <p:nvPr/>
          </p:nvSpPr>
          <p:spPr bwMode="auto">
            <a:xfrm>
              <a:off x="2398" y="3181"/>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60" name="Rectangle 232"/>
            <p:cNvSpPr>
              <a:spLocks noChangeArrowheads="1"/>
            </p:cNvSpPr>
            <p:nvPr/>
          </p:nvSpPr>
          <p:spPr bwMode="auto">
            <a:xfrm>
              <a:off x="2426" y="3521"/>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72" name="Rectangle 244"/>
            <p:cNvSpPr>
              <a:spLocks noChangeArrowheads="1"/>
            </p:cNvSpPr>
            <p:nvPr/>
          </p:nvSpPr>
          <p:spPr bwMode="auto">
            <a:xfrm>
              <a:off x="2455" y="184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73" name="Rectangle 245"/>
            <p:cNvSpPr>
              <a:spLocks noChangeArrowheads="1"/>
            </p:cNvSpPr>
            <p:nvPr/>
          </p:nvSpPr>
          <p:spPr bwMode="auto">
            <a:xfrm>
              <a:off x="2455" y="1508"/>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48374" name="Rectangle 246"/>
            <p:cNvSpPr>
              <a:spLocks noChangeArrowheads="1"/>
            </p:cNvSpPr>
            <p:nvPr/>
          </p:nvSpPr>
          <p:spPr bwMode="auto">
            <a:xfrm>
              <a:off x="2426" y="1139"/>
              <a:ext cx="567" cy="226"/>
            </a:xfrm>
            <a:prstGeom prst="rect">
              <a:avLst/>
            </a:prstGeom>
            <a:solidFill>
              <a:srgbClr val="FFFFCC"/>
            </a:solidFill>
            <a:ln w="25400" algn="ctr">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grpSp>
    </p:spTree>
    <p:extLst>
      <p:ext uri="{BB962C8B-B14F-4D97-AF65-F5344CB8AC3E}">
        <p14:creationId xmlns:p14="http://schemas.microsoft.com/office/powerpoint/2010/main" val="37517005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nodeType="clickEffect">
                                  <p:stCondLst>
                                    <p:cond delay="0"/>
                                  </p:stCondLst>
                                  <p:childTnLst>
                                    <p:animEffect transition="out" filter="blinds(horizontal)">
                                      <p:cBhvr>
                                        <p:cTn id="6" dur="500"/>
                                        <p:tgtEl>
                                          <p:spTgt spid="48375"/>
                                        </p:tgtEl>
                                      </p:cBhvr>
                                    </p:animEffect>
                                    <p:set>
                                      <p:cBhvr>
                                        <p:cTn id="7" dur="1" fill="hold">
                                          <p:stCondLst>
                                            <p:cond delay="499"/>
                                          </p:stCondLst>
                                        </p:cTn>
                                        <p:tgtEl>
                                          <p:spTgt spid="4837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nodeType="clickEffect">
                                  <p:stCondLst>
                                    <p:cond delay="0"/>
                                  </p:stCondLst>
                                  <p:childTnLst>
                                    <p:animEffect transition="out" filter="blinds(horizontal)">
                                      <p:cBhvr>
                                        <p:cTn id="11" dur="500"/>
                                        <p:tgtEl>
                                          <p:spTgt spid="48377"/>
                                        </p:tgtEl>
                                      </p:cBhvr>
                                    </p:animEffect>
                                    <p:set>
                                      <p:cBhvr>
                                        <p:cTn id="12" dur="1" fill="hold">
                                          <p:stCondLst>
                                            <p:cond delay="499"/>
                                          </p:stCondLst>
                                        </p:cTn>
                                        <p:tgtEl>
                                          <p:spTgt spid="4837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xit" presetSubtype="10" fill="hold" nodeType="clickEffect">
                                  <p:stCondLst>
                                    <p:cond delay="0"/>
                                  </p:stCondLst>
                                  <p:childTnLst>
                                    <p:animEffect transition="out" filter="blinds(horizontal)">
                                      <p:cBhvr>
                                        <p:cTn id="16" dur="500"/>
                                        <p:tgtEl>
                                          <p:spTgt spid="48376"/>
                                        </p:tgtEl>
                                      </p:cBhvr>
                                    </p:animEffect>
                                    <p:set>
                                      <p:cBhvr>
                                        <p:cTn id="17" dur="1" fill="hold">
                                          <p:stCondLst>
                                            <p:cond delay="499"/>
                                          </p:stCondLst>
                                        </p:cTn>
                                        <p:tgtEl>
                                          <p:spTgt spid="483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206375" y="0"/>
            <a:ext cx="8229600" cy="1143000"/>
          </a:xfrm>
        </p:spPr>
        <p:txBody>
          <a:bodyPr/>
          <a:lstStyle/>
          <a:p>
            <a:r>
              <a:rPr lang="en-GB" altLang="en-US" sz="3200" smtClean="0"/>
              <a:t>Calculate standard deviation for both groups</a:t>
            </a:r>
          </a:p>
        </p:txBody>
      </p:sp>
      <p:grpSp>
        <p:nvGrpSpPr>
          <p:cNvPr id="70660" name="Group 4"/>
          <p:cNvGrpSpPr>
            <a:grpSpLocks/>
          </p:cNvGrpSpPr>
          <p:nvPr/>
        </p:nvGrpSpPr>
        <p:grpSpPr bwMode="auto">
          <a:xfrm>
            <a:off x="476250" y="1943100"/>
            <a:ext cx="3014663" cy="1154113"/>
            <a:chOff x="3532" y="1253"/>
            <a:chExt cx="1899" cy="727"/>
          </a:xfrm>
        </p:grpSpPr>
        <p:sp>
          <p:nvSpPr>
            <p:cNvPr id="70661" name="Text Box 5"/>
            <p:cNvSpPr txBox="1">
              <a:spLocks noChangeArrowheads="1"/>
            </p:cNvSpPr>
            <p:nvPr/>
          </p:nvSpPr>
          <p:spPr bwMode="auto">
            <a:xfrm>
              <a:off x="3532" y="1508"/>
              <a:ext cx="5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SD = </a:t>
              </a:r>
            </a:p>
          </p:txBody>
        </p:sp>
        <p:grpSp>
          <p:nvGrpSpPr>
            <p:cNvPr id="70662" name="Group 6"/>
            <p:cNvGrpSpPr>
              <a:grpSpLocks/>
            </p:cNvGrpSpPr>
            <p:nvPr/>
          </p:nvGrpSpPr>
          <p:grpSpPr bwMode="auto">
            <a:xfrm>
              <a:off x="4269" y="1281"/>
              <a:ext cx="1162" cy="699"/>
              <a:chOff x="4071" y="1278"/>
              <a:chExt cx="1162" cy="699"/>
            </a:xfrm>
          </p:grpSpPr>
          <p:sp>
            <p:nvSpPr>
              <p:cNvPr id="70663" name="Text Box 7"/>
              <p:cNvSpPr txBox="1">
                <a:spLocks noChangeArrowheads="1"/>
              </p:cNvSpPr>
              <p:nvPr/>
            </p:nvSpPr>
            <p:spPr bwMode="auto">
              <a:xfrm>
                <a:off x="4071" y="1278"/>
                <a:ext cx="116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a:sym typeface="Symbol" pitchFamily="18" charset="2"/>
                  </a:rPr>
                  <a:t></a:t>
                </a:r>
                <a:r>
                  <a:rPr lang="en-GB" altLang="en-US" sz="2800" b="1"/>
                  <a:t>(x – x)</a:t>
                </a:r>
                <a:r>
                  <a:rPr lang="en-GB" altLang="en-US" sz="2800" b="1" baseline="30000"/>
                  <a:t>2</a:t>
                </a:r>
              </a:p>
            </p:txBody>
          </p:sp>
          <p:sp>
            <p:nvSpPr>
              <p:cNvPr id="70664" name="Text Box 8"/>
              <p:cNvSpPr txBox="1">
                <a:spLocks noChangeArrowheads="1"/>
              </p:cNvSpPr>
              <p:nvPr/>
            </p:nvSpPr>
            <p:spPr bwMode="auto">
              <a:xfrm>
                <a:off x="4269" y="1650"/>
                <a:ext cx="6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n </a:t>
                </a:r>
                <a:r>
                  <a:rPr lang="en-GB" altLang="en-US" sz="2800" b="1"/>
                  <a:t>–</a:t>
                </a:r>
                <a:r>
                  <a:rPr lang="en-GB" altLang="en-US" sz="2800"/>
                  <a:t> 1</a:t>
                </a:r>
              </a:p>
            </p:txBody>
          </p:sp>
          <p:sp>
            <p:nvSpPr>
              <p:cNvPr id="70665" name="Line 9"/>
              <p:cNvSpPr>
                <a:spLocks noChangeShapeType="1"/>
              </p:cNvSpPr>
              <p:nvPr/>
            </p:nvSpPr>
            <p:spPr bwMode="auto">
              <a:xfrm>
                <a:off x="4127" y="1650"/>
                <a:ext cx="9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66" name="Rectangle 10"/>
            <p:cNvSpPr>
              <a:spLocks noChangeArrowheads="1"/>
            </p:cNvSpPr>
            <p:nvPr/>
          </p:nvSpPr>
          <p:spPr bwMode="auto">
            <a:xfrm>
              <a:off x="4014" y="1480"/>
              <a:ext cx="27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67" name="Line 11"/>
            <p:cNvSpPr>
              <a:spLocks noChangeShapeType="1"/>
            </p:cNvSpPr>
            <p:nvPr/>
          </p:nvSpPr>
          <p:spPr bwMode="auto">
            <a:xfrm flipV="1">
              <a:off x="4184" y="1253"/>
              <a:ext cx="85" cy="5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68" name="Line 12"/>
            <p:cNvSpPr>
              <a:spLocks noChangeShapeType="1"/>
            </p:cNvSpPr>
            <p:nvPr/>
          </p:nvSpPr>
          <p:spPr bwMode="auto">
            <a:xfrm>
              <a:off x="4269" y="1253"/>
              <a:ext cx="9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70678" name="Group 22"/>
          <p:cNvGrpSpPr>
            <a:grpSpLocks/>
          </p:cNvGrpSpPr>
          <p:nvPr/>
        </p:nvGrpSpPr>
        <p:grpSpPr bwMode="auto">
          <a:xfrm>
            <a:off x="611188" y="4238625"/>
            <a:ext cx="3014662" cy="1154113"/>
            <a:chOff x="3532" y="1253"/>
            <a:chExt cx="1899" cy="727"/>
          </a:xfrm>
        </p:grpSpPr>
        <p:sp>
          <p:nvSpPr>
            <p:cNvPr id="70679" name="Text Box 23"/>
            <p:cNvSpPr txBox="1">
              <a:spLocks noChangeArrowheads="1"/>
            </p:cNvSpPr>
            <p:nvPr/>
          </p:nvSpPr>
          <p:spPr bwMode="auto">
            <a:xfrm>
              <a:off x="3532" y="1508"/>
              <a:ext cx="5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SD = </a:t>
              </a:r>
            </a:p>
          </p:txBody>
        </p:sp>
        <p:grpSp>
          <p:nvGrpSpPr>
            <p:cNvPr id="70680" name="Group 24"/>
            <p:cNvGrpSpPr>
              <a:grpSpLocks/>
            </p:cNvGrpSpPr>
            <p:nvPr/>
          </p:nvGrpSpPr>
          <p:grpSpPr bwMode="auto">
            <a:xfrm>
              <a:off x="4269" y="1281"/>
              <a:ext cx="1162" cy="699"/>
              <a:chOff x="4071" y="1278"/>
              <a:chExt cx="1162" cy="699"/>
            </a:xfrm>
          </p:grpSpPr>
          <p:sp>
            <p:nvSpPr>
              <p:cNvPr id="70681" name="Text Box 25"/>
              <p:cNvSpPr txBox="1">
                <a:spLocks noChangeArrowheads="1"/>
              </p:cNvSpPr>
              <p:nvPr/>
            </p:nvSpPr>
            <p:spPr bwMode="auto">
              <a:xfrm>
                <a:off x="4071" y="1278"/>
                <a:ext cx="116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a:sym typeface="Symbol" pitchFamily="18" charset="2"/>
                  </a:rPr>
                  <a:t></a:t>
                </a:r>
                <a:r>
                  <a:rPr lang="en-GB" altLang="en-US" sz="2800" b="1"/>
                  <a:t>(x – x)</a:t>
                </a:r>
                <a:r>
                  <a:rPr lang="en-GB" altLang="en-US" sz="2800" b="1" baseline="30000"/>
                  <a:t>2</a:t>
                </a:r>
              </a:p>
            </p:txBody>
          </p:sp>
          <p:sp>
            <p:nvSpPr>
              <p:cNvPr id="70682" name="Text Box 26"/>
              <p:cNvSpPr txBox="1">
                <a:spLocks noChangeArrowheads="1"/>
              </p:cNvSpPr>
              <p:nvPr/>
            </p:nvSpPr>
            <p:spPr bwMode="auto">
              <a:xfrm>
                <a:off x="4269" y="1650"/>
                <a:ext cx="6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n </a:t>
                </a:r>
                <a:r>
                  <a:rPr lang="en-GB" altLang="en-US" sz="2800" b="1"/>
                  <a:t>–</a:t>
                </a:r>
                <a:r>
                  <a:rPr lang="en-GB" altLang="en-US" sz="2800"/>
                  <a:t> 1</a:t>
                </a:r>
              </a:p>
            </p:txBody>
          </p:sp>
          <p:sp>
            <p:nvSpPr>
              <p:cNvPr id="70683" name="Line 27"/>
              <p:cNvSpPr>
                <a:spLocks noChangeShapeType="1"/>
              </p:cNvSpPr>
              <p:nvPr/>
            </p:nvSpPr>
            <p:spPr bwMode="auto">
              <a:xfrm>
                <a:off x="4127" y="1650"/>
                <a:ext cx="9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84" name="Rectangle 28"/>
            <p:cNvSpPr>
              <a:spLocks noChangeArrowheads="1"/>
            </p:cNvSpPr>
            <p:nvPr/>
          </p:nvSpPr>
          <p:spPr bwMode="auto">
            <a:xfrm>
              <a:off x="4014" y="1480"/>
              <a:ext cx="27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85" name="Line 29"/>
            <p:cNvSpPr>
              <a:spLocks noChangeShapeType="1"/>
            </p:cNvSpPr>
            <p:nvPr/>
          </p:nvSpPr>
          <p:spPr bwMode="auto">
            <a:xfrm flipV="1">
              <a:off x="4184" y="1253"/>
              <a:ext cx="85" cy="5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86" name="Line 30"/>
            <p:cNvSpPr>
              <a:spLocks noChangeShapeType="1"/>
            </p:cNvSpPr>
            <p:nvPr/>
          </p:nvSpPr>
          <p:spPr bwMode="auto">
            <a:xfrm>
              <a:off x="4269" y="1253"/>
              <a:ext cx="9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87" name="Text Box 31"/>
          <p:cNvSpPr txBox="1">
            <a:spLocks noChangeArrowheads="1"/>
          </p:cNvSpPr>
          <p:nvPr/>
        </p:nvSpPr>
        <p:spPr bwMode="auto">
          <a:xfrm>
            <a:off x="0" y="1493838"/>
            <a:ext cx="157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Group 1:</a:t>
            </a:r>
          </a:p>
        </p:txBody>
      </p:sp>
      <p:sp>
        <p:nvSpPr>
          <p:cNvPr id="70688" name="Text Box 32"/>
          <p:cNvSpPr txBox="1">
            <a:spLocks noChangeArrowheads="1"/>
          </p:cNvSpPr>
          <p:nvPr/>
        </p:nvSpPr>
        <p:spPr bwMode="auto">
          <a:xfrm>
            <a:off x="0" y="3833813"/>
            <a:ext cx="157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Group 2:</a:t>
            </a:r>
          </a:p>
        </p:txBody>
      </p:sp>
      <p:sp>
        <p:nvSpPr>
          <p:cNvPr id="70690" name="Text Box 34"/>
          <p:cNvSpPr txBox="1">
            <a:spLocks noChangeArrowheads="1"/>
          </p:cNvSpPr>
          <p:nvPr/>
        </p:nvSpPr>
        <p:spPr bwMode="auto">
          <a:xfrm>
            <a:off x="3762375" y="2347913"/>
            <a:ext cx="900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 </a:t>
            </a:r>
          </a:p>
        </p:txBody>
      </p:sp>
      <p:sp>
        <p:nvSpPr>
          <p:cNvPr id="70692" name="Text Box 36"/>
          <p:cNvSpPr txBox="1">
            <a:spLocks noChangeArrowheads="1"/>
          </p:cNvSpPr>
          <p:nvPr/>
        </p:nvSpPr>
        <p:spPr bwMode="auto">
          <a:xfrm>
            <a:off x="5111750" y="1989138"/>
            <a:ext cx="18446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a:sym typeface="Symbol" pitchFamily="18" charset="2"/>
              </a:rPr>
              <a:t>38.88</a:t>
            </a:r>
            <a:endParaRPr lang="en-GB" altLang="en-US" sz="2800" baseline="30000"/>
          </a:p>
        </p:txBody>
      </p:sp>
      <p:sp>
        <p:nvSpPr>
          <p:cNvPr id="70693" name="Text Box 37"/>
          <p:cNvSpPr txBox="1">
            <a:spLocks noChangeArrowheads="1"/>
          </p:cNvSpPr>
          <p:nvPr/>
        </p:nvSpPr>
        <p:spPr bwMode="auto">
          <a:xfrm>
            <a:off x="5157788" y="2528888"/>
            <a:ext cx="9763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8 </a:t>
            </a:r>
            <a:r>
              <a:rPr lang="en-GB" altLang="en-US" sz="2800" b="1"/>
              <a:t>–</a:t>
            </a:r>
            <a:r>
              <a:rPr lang="en-GB" altLang="en-US" sz="2800"/>
              <a:t> 1</a:t>
            </a:r>
          </a:p>
        </p:txBody>
      </p:sp>
      <p:sp>
        <p:nvSpPr>
          <p:cNvPr id="70694" name="Line 38"/>
          <p:cNvSpPr>
            <a:spLocks noChangeShapeType="1"/>
          </p:cNvSpPr>
          <p:nvPr/>
        </p:nvSpPr>
        <p:spPr bwMode="auto">
          <a:xfrm>
            <a:off x="5021263" y="2573338"/>
            <a:ext cx="14859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5" name="Rectangle 39"/>
          <p:cNvSpPr>
            <a:spLocks noChangeArrowheads="1"/>
          </p:cNvSpPr>
          <p:nvPr/>
        </p:nvSpPr>
        <p:spPr bwMode="auto">
          <a:xfrm>
            <a:off x="4527550" y="2303463"/>
            <a:ext cx="434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96" name="Line 40"/>
          <p:cNvSpPr>
            <a:spLocks noChangeShapeType="1"/>
          </p:cNvSpPr>
          <p:nvPr/>
        </p:nvSpPr>
        <p:spPr bwMode="auto">
          <a:xfrm flipV="1">
            <a:off x="4797425" y="1943100"/>
            <a:ext cx="134938" cy="854075"/>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7" name="Line 41"/>
          <p:cNvSpPr>
            <a:spLocks noChangeShapeType="1"/>
          </p:cNvSpPr>
          <p:nvPr/>
        </p:nvSpPr>
        <p:spPr bwMode="auto">
          <a:xfrm>
            <a:off x="4932363" y="1943100"/>
            <a:ext cx="15303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9" name="Text Box 43"/>
          <p:cNvSpPr txBox="1">
            <a:spLocks noChangeArrowheads="1"/>
          </p:cNvSpPr>
          <p:nvPr/>
        </p:nvSpPr>
        <p:spPr bwMode="auto">
          <a:xfrm>
            <a:off x="3806825" y="4598988"/>
            <a:ext cx="900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a:t>
            </a:r>
          </a:p>
        </p:txBody>
      </p:sp>
      <p:sp>
        <p:nvSpPr>
          <p:cNvPr id="70701" name="Text Box 45"/>
          <p:cNvSpPr txBox="1">
            <a:spLocks noChangeArrowheads="1"/>
          </p:cNvSpPr>
          <p:nvPr/>
        </p:nvSpPr>
        <p:spPr bwMode="auto">
          <a:xfrm>
            <a:off x="5337175" y="4284663"/>
            <a:ext cx="18446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a:sym typeface="Symbol" pitchFamily="18" charset="2"/>
              </a:rPr>
              <a:t>82.0</a:t>
            </a:r>
            <a:endParaRPr lang="en-GB" altLang="en-US" sz="2800" baseline="30000"/>
          </a:p>
        </p:txBody>
      </p:sp>
      <p:sp>
        <p:nvSpPr>
          <p:cNvPr id="70702" name="Text Box 46"/>
          <p:cNvSpPr txBox="1">
            <a:spLocks noChangeArrowheads="1"/>
          </p:cNvSpPr>
          <p:nvPr/>
        </p:nvSpPr>
        <p:spPr bwMode="auto">
          <a:xfrm>
            <a:off x="5291138" y="4829175"/>
            <a:ext cx="9763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8 </a:t>
            </a:r>
            <a:r>
              <a:rPr lang="en-GB" altLang="en-US" sz="2800" b="1"/>
              <a:t>–</a:t>
            </a:r>
            <a:r>
              <a:rPr lang="en-GB" altLang="en-US" sz="2800"/>
              <a:t> 1</a:t>
            </a:r>
          </a:p>
        </p:txBody>
      </p:sp>
      <p:sp>
        <p:nvSpPr>
          <p:cNvPr id="70703" name="Line 47"/>
          <p:cNvSpPr>
            <a:spLocks noChangeShapeType="1"/>
          </p:cNvSpPr>
          <p:nvPr/>
        </p:nvSpPr>
        <p:spPr bwMode="auto">
          <a:xfrm>
            <a:off x="5065713" y="4829175"/>
            <a:ext cx="14859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4" name="Rectangle 48"/>
          <p:cNvSpPr>
            <a:spLocks noChangeArrowheads="1"/>
          </p:cNvSpPr>
          <p:nvPr/>
        </p:nvSpPr>
        <p:spPr bwMode="auto">
          <a:xfrm>
            <a:off x="4572000" y="4554538"/>
            <a:ext cx="434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705" name="Line 49"/>
          <p:cNvSpPr>
            <a:spLocks noChangeShapeType="1"/>
          </p:cNvSpPr>
          <p:nvPr/>
        </p:nvSpPr>
        <p:spPr bwMode="auto">
          <a:xfrm flipV="1">
            <a:off x="4841875" y="4194175"/>
            <a:ext cx="134938" cy="854075"/>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6" name="Line 50"/>
          <p:cNvSpPr>
            <a:spLocks noChangeShapeType="1"/>
          </p:cNvSpPr>
          <p:nvPr/>
        </p:nvSpPr>
        <p:spPr bwMode="auto">
          <a:xfrm>
            <a:off x="4976813" y="4194175"/>
            <a:ext cx="15303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7" name="Text Box 51"/>
          <p:cNvSpPr txBox="1">
            <a:spLocks noChangeArrowheads="1"/>
          </p:cNvSpPr>
          <p:nvPr/>
        </p:nvSpPr>
        <p:spPr bwMode="auto">
          <a:xfrm>
            <a:off x="6954838" y="2092325"/>
            <a:ext cx="11398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 </a:t>
            </a:r>
            <a:r>
              <a:rPr lang="en-GB" altLang="en-US" sz="2800"/>
              <a:t>2.36</a:t>
            </a:r>
          </a:p>
        </p:txBody>
      </p:sp>
      <p:sp>
        <p:nvSpPr>
          <p:cNvPr id="70708" name="Text Box 52"/>
          <p:cNvSpPr txBox="1">
            <a:spLocks noChangeArrowheads="1"/>
          </p:cNvSpPr>
          <p:nvPr/>
        </p:nvSpPr>
        <p:spPr bwMode="auto">
          <a:xfrm>
            <a:off x="7002463" y="4554538"/>
            <a:ext cx="11398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 </a:t>
            </a:r>
            <a:r>
              <a:rPr lang="en-GB" altLang="en-US" sz="2800"/>
              <a:t>3.42</a:t>
            </a:r>
          </a:p>
        </p:txBody>
      </p:sp>
      <p:sp>
        <p:nvSpPr>
          <p:cNvPr id="70709" name="Line 53"/>
          <p:cNvSpPr>
            <a:spLocks noChangeShapeType="1"/>
          </p:cNvSpPr>
          <p:nvPr/>
        </p:nvSpPr>
        <p:spPr bwMode="auto">
          <a:xfrm>
            <a:off x="2816225" y="4419600"/>
            <a:ext cx="13493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10" name="Line 54"/>
          <p:cNvSpPr>
            <a:spLocks noChangeShapeType="1"/>
          </p:cNvSpPr>
          <p:nvPr/>
        </p:nvSpPr>
        <p:spPr bwMode="auto">
          <a:xfrm>
            <a:off x="2681288" y="2124075"/>
            <a:ext cx="13493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51586635"/>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31800" y="0"/>
            <a:ext cx="8229600" cy="1143000"/>
          </a:xfrm>
        </p:spPr>
        <p:txBody>
          <a:bodyPr/>
          <a:lstStyle/>
          <a:p>
            <a:pPr algn="l"/>
            <a:r>
              <a:rPr lang="en-GB" altLang="en-US" sz="3200" smtClean="0"/>
              <a:t>Using your means and SDs, calculate value for </a:t>
            </a:r>
            <a:r>
              <a:rPr lang="en-GB" altLang="en-US" sz="3200" b="1" i="1" smtClean="0"/>
              <a:t>t</a:t>
            </a:r>
          </a:p>
        </p:txBody>
      </p:sp>
      <p:grpSp>
        <p:nvGrpSpPr>
          <p:cNvPr id="71684" name="Group 4"/>
          <p:cNvGrpSpPr>
            <a:grpSpLocks/>
          </p:cNvGrpSpPr>
          <p:nvPr/>
        </p:nvGrpSpPr>
        <p:grpSpPr bwMode="auto">
          <a:xfrm>
            <a:off x="566738" y="1314450"/>
            <a:ext cx="4905375" cy="1570038"/>
            <a:chOff x="810" y="743"/>
            <a:chExt cx="3090" cy="989"/>
          </a:xfrm>
        </p:grpSpPr>
        <p:grpSp>
          <p:nvGrpSpPr>
            <p:cNvPr id="71685" name="Group 5"/>
            <p:cNvGrpSpPr>
              <a:grpSpLocks/>
            </p:cNvGrpSpPr>
            <p:nvPr/>
          </p:nvGrpSpPr>
          <p:grpSpPr bwMode="auto">
            <a:xfrm>
              <a:off x="810" y="743"/>
              <a:ext cx="3090" cy="989"/>
              <a:chOff x="555" y="991"/>
              <a:chExt cx="3090" cy="989"/>
            </a:xfrm>
          </p:grpSpPr>
          <p:sp>
            <p:nvSpPr>
              <p:cNvPr id="71686" name="Rectangle 6"/>
              <p:cNvSpPr>
                <a:spLocks noChangeArrowheads="1"/>
              </p:cNvSpPr>
              <p:nvPr/>
            </p:nvSpPr>
            <p:spPr bwMode="auto">
              <a:xfrm>
                <a:off x="1888" y="991"/>
                <a:ext cx="84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i="1"/>
                  <a:t>x</a:t>
                </a:r>
                <a:r>
                  <a:rPr lang="en-GB" altLang="en-US" sz="3200" baseline="-25000"/>
                  <a:t>1</a:t>
                </a:r>
                <a:r>
                  <a:rPr lang="en-GB" altLang="en-US" sz="3200" i="1"/>
                  <a:t> – x</a:t>
                </a:r>
                <a:r>
                  <a:rPr lang="en-GB" altLang="en-US" sz="3200" baseline="-25000"/>
                  <a:t>2</a:t>
                </a:r>
              </a:p>
            </p:txBody>
          </p:sp>
          <p:sp>
            <p:nvSpPr>
              <p:cNvPr id="71687" name="Rectangle 7"/>
              <p:cNvSpPr>
                <a:spLocks noChangeArrowheads="1"/>
              </p:cNvSpPr>
              <p:nvPr/>
            </p:nvSpPr>
            <p:spPr bwMode="auto">
              <a:xfrm>
                <a:off x="1151" y="1615"/>
                <a:ext cx="225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sym typeface="Symbol" pitchFamily="18" charset="2"/>
                  </a:rPr>
                  <a:t> (s</a:t>
                </a:r>
                <a:r>
                  <a:rPr lang="en-GB" altLang="en-US" sz="3200" baseline="-25000">
                    <a:sym typeface="Symbol" pitchFamily="18" charset="2"/>
                  </a:rPr>
                  <a:t>1</a:t>
                </a:r>
                <a:r>
                  <a:rPr lang="en-GB" altLang="en-US" sz="3200" baseline="30000">
                    <a:sym typeface="Symbol" pitchFamily="18" charset="2"/>
                  </a:rPr>
                  <a:t>2</a:t>
                </a:r>
                <a:r>
                  <a:rPr lang="en-GB" altLang="en-US" sz="3200">
                    <a:sym typeface="Symbol" pitchFamily="18" charset="2"/>
                  </a:rPr>
                  <a:t>/n</a:t>
                </a:r>
                <a:r>
                  <a:rPr lang="en-GB" altLang="en-US" sz="3200" baseline="-25000">
                    <a:sym typeface="Symbol" pitchFamily="18" charset="2"/>
                  </a:rPr>
                  <a:t>1</a:t>
                </a:r>
                <a:r>
                  <a:rPr lang="en-GB" altLang="en-US" sz="3200">
                    <a:sym typeface="Symbol" pitchFamily="18" charset="2"/>
                  </a:rPr>
                  <a:t>) + (s</a:t>
                </a:r>
                <a:r>
                  <a:rPr lang="en-GB" altLang="en-US" sz="3200" baseline="-25000">
                    <a:sym typeface="Symbol" pitchFamily="18" charset="2"/>
                  </a:rPr>
                  <a:t>2</a:t>
                </a:r>
                <a:r>
                  <a:rPr lang="en-GB" altLang="en-US" sz="3200" baseline="30000">
                    <a:sym typeface="Symbol" pitchFamily="18" charset="2"/>
                  </a:rPr>
                  <a:t>2</a:t>
                </a:r>
                <a:r>
                  <a:rPr lang="en-GB" altLang="en-US" sz="3200">
                    <a:sym typeface="Symbol" pitchFamily="18" charset="2"/>
                  </a:rPr>
                  <a:t>/n</a:t>
                </a:r>
                <a:r>
                  <a:rPr lang="en-GB" altLang="en-US" sz="3200" baseline="-25000">
                    <a:sym typeface="Symbol" pitchFamily="18" charset="2"/>
                  </a:rPr>
                  <a:t>2</a:t>
                </a:r>
                <a:r>
                  <a:rPr lang="en-GB" altLang="en-US" sz="3200">
                    <a:sym typeface="Symbol" pitchFamily="18" charset="2"/>
                  </a:rPr>
                  <a:t>)</a:t>
                </a:r>
                <a:r>
                  <a:rPr lang="en-GB" altLang="en-US">
                    <a:sym typeface="Symbol" pitchFamily="18" charset="2"/>
                  </a:rPr>
                  <a:t> </a:t>
                </a:r>
                <a:endParaRPr lang="en-GB" altLang="en-US"/>
              </a:p>
            </p:txBody>
          </p:sp>
          <p:sp>
            <p:nvSpPr>
              <p:cNvPr id="71688" name="Line 8"/>
              <p:cNvSpPr>
                <a:spLocks noChangeShapeType="1"/>
              </p:cNvSpPr>
              <p:nvPr/>
            </p:nvSpPr>
            <p:spPr bwMode="auto">
              <a:xfrm>
                <a:off x="1065" y="1451"/>
                <a:ext cx="258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689" name="Rectangle 9"/>
              <p:cNvSpPr>
                <a:spLocks noChangeArrowheads="1"/>
              </p:cNvSpPr>
              <p:nvPr/>
            </p:nvSpPr>
            <p:spPr bwMode="auto">
              <a:xfrm>
                <a:off x="555" y="1244"/>
                <a:ext cx="377"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i="1"/>
                  <a:t>t</a:t>
                </a:r>
                <a:r>
                  <a:rPr lang="en-GB" altLang="en-US" i="1"/>
                  <a:t> =</a:t>
                </a:r>
              </a:p>
            </p:txBody>
          </p:sp>
          <p:sp>
            <p:nvSpPr>
              <p:cNvPr id="71690" name="Line 10"/>
              <p:cNvSpPr>
                <a:spLocks noChangeShapeType="1"/>
              </p:cNvSpPr>
              <p:nvPr/>
            </p:nvSpPr>
            <p:spPr bwMode="auto">
              <a:xfrm>
                <a:off x="1349" y="1650"/>
                <a:ext cx="198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1691" name="Line 11"/>
            <p:cNvSpPr>
              <a:spLocks noChangeShapeType="1"/>
            </p:cNvSpPr>
            <p:nvPr/>
          </p:nvSpPr>
          <p:spPr bwMode="auto">
            <a:xfrm>
              <a:off x="2256" y="828"/>
              <a:ext cx="113"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692" name="Line 12"/>
            <p:cNvSpPr>
              <a:spLocks noChangeShapeType="1"/>
            </p:cNvSpPr>
            <p:nvPr/>
          </p:nvSpPr>
          <p:spPr bwMode="auto">
            <a:xfrm>
              <a:off x="2767" y="828"/>
              <a:ext cx="113"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1695" name="Rectangle 15"/>
          <p:cNvSpPr>
            <a:spLocks noChangeArrowheads="1"/>
          </p:cNvSpPr>
          <p:nvPr/>
        </p:nvSpPr>
        <p:spPr bwMode="auto">
          <a:xfrm>
            <a:off x="2232025" y="3654425"/>
            <a:ext cx="1709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39.1 – 43.5</a:t>
            </a:r>
            <a:endParaRPr lang="en-GB" altLang="en-US" baseline="-25000"/>
          </a:p>
        </p:txBody>
      </p:sp>
      <p:sp>
        <p:nvSpPr>
          <p:cNvPr id="71696" name="Rectangle 16"/>
          <p:cNvSpPr>
            <a:spLocks noChangeArrowheads="1"/>
          </p:cNvSpPr>
          <p:nvPr/>
        </p:nvSpPr>
        <p:spPr bwMode="auto">
          <a:xfrm>
            <a:off x="1468438" y="4554538"/>
            <a:ext cx="32781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sym typeface="Symbol" pitchFamily="18" charset="2"/>
              </a:rPr>
              <a:t> </a:t>
            </a:r>
            <a:r>
              <a:rPr lang="en-GB" altLang="en-US">
                <a:sym typeface="Symbol" pitchFamily="18" charset="2"/>
              </a:rPr>
              <a:t>(2.36</a:t>
            </a:r>
            <a:r>
              <a:rPr lang="en-GB" altLang="en-US" baseline="30000">
                <a:sym typeface="Symbol" pitchFamily="18" charset="2"/>
              </a:rPr>
              <a:t>2</a:t>
            </a:r>
            <a:r>
              <a:rPr lang="en-GB" altLang="en-US">
                <a:sym typeface="Symbol" pitchFamily="18" charset="2"/>
              </a:rPr>
              <a:t>/8) + (3.42</a:t>
            </a:r>
            <a:r>
              <a:rPr lang="en-GB" altLang="en-US" baseline="30000">
                <a:sym typeface="Symbol" pitchFamily="18" charset="2"/>
              </a:rPr>
              <a:t>2</a:t>
            </a:r>
            <a:r>
              <a:rPr lang="en-GB" altLang="en-US">
                <a:sym typeface="Symbol" pitchFamily="18" charset="2"/>
              </a:rPr>
              <a:t>/8) </a:t>
            </a:r>
            <a:endParaRPr lang="en-GB" altLang="en-US"/>
          </a:p>
        </p:txBody>
      </p:sp>
      <p:sp>
        <p:nvSpPr>
          <p:cNvPr id="71697" name="Line 17"/>
          <p:cNvSpPr>
            <a:spLocks noChangeShapeType="1"/>
          </p:cNvSpPr>
          <p:nvPr/>
        </p:nvSpPr>
        <p:spPr bwMode="auto">
          <a:xfrm flipV="1">
            <a:off x="1331913" y="4284663"/>
            <a:ext cx="3735387" cy="9525"/>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698" name="Rectangle 18"/>
          <p:cNvSpPr>
            <a:spLocks noChangeArrowheads="1"/>
          </p:cNvSpPr>
          <p:nvPr/>
        </p:nvSpPr>
        <p:spPr bwMode="auto">
          <a:xfrm>
            <a:off x="522288" y="3965575"/>
            <a:ext cx="5984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i="1"/>
              <a:t>t</a:t>
            </a:r>
            <a:r>
              <a:rPr lang="en-GB" altLang="en-US" i="1"/>
              <a:t> =</a:t>
            </a:r>
          </a:p>
        </p:txBody>
      </p:sp>
      <p:sp>
        <p:nvSpPr>
          <p:cNvPr id="71699" name="Line 19"/>
          <p:cNvSpPr>
            <a:spLocks noChangeShapeType="1"/>
          </p:cNvSpPr>
          <p:nvPr/>
        </p:nvSpPr>
        <p:spPr bwMode="auto">
          <a:xfrm>
            <a:off x="1782763" y="4610100"/>
            <a:ext cx="315118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02" name="Text Box 22"/>
          <p:cNvSpPr txBox="1">
            <a:spLocks noChangeArrowheads="1"/>
          </p:cNvSpPr>
          <p:nvPr/>
        </p:nvSpPr>
        <p:spPr bwMode="auto">
          <a:xfrm>
            <a:off x="566738" y="5949950"/>
            <a:ext cx="24749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600" b="1" i="1"/>
              <a:t>t</a:t>
            </a:r>
            <a:r>
              <a:rPr lang="en-GB" altLang="en-US" sz="3200" b="1"/>
              <a:t>  =  2.99</a:t>
            </a:r>
          </a:p>
        </p:txBody>
      </p:sp>
      <p:sp>
        <p:nvSpPr>
          <p:cNvPr id="71703" name="Text Box 23"/>
          <p:cNvSpPr txBox="1">
            <a:spLocks noChangeArrowheads="1"/>
          </p:cNvSpPr>
          <p:nvPr/>
        </p:nvSpPr>
        <p:spPr bwMode="auto">
          <a:xfrm>
            <a:off x="7046913" y="3789363"/>
            <a:ext cx="709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-4.4</a:t>
            </a:r>
          </a:p>
        </p:txBody>
      </p:sp>
      <p:sp>
        <p:nvSpPr>
          <p:cNvPr id="71704" name="Line 24"/>
          <p:cNvSpPr>
            <a:spLocks noChangeShapeType="1"/>
          </p:cNvSpPr>
          <p:nvPr/>
        </p:nvSpPr>
        <p:spPr bwMode="auto">
          <a:xfrm>
            <a:off x="6821488" y="4284663"/>
            <a:ext cx="116998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06" name="Rectangle 26"/>
          <p:cNvSpPr>
            <a:spLocks noChangeArrowheads="1"/>
          </p:cNvSpPr>
          <p:nvPr/>
        </p:nvSpPr>
        <p:spPr bwMode="auto">
          <a:xfrm>
            <a:off x="6146800" y="4419600"/>
            <a:ext cx="2392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sym typeface="Symbol" pitchFamily="18" charset="2"/>
              </a:rPr>
              <a:t>  0.696 + 1.462</a:t>
            </a:r>
          </a:p>
        </p:txBody>
      </p:sp>
      <p:sp>
        <p:nvSpPr>
          <p:cNvPr id="71707" name="Line 27"/>
          <p:cNvSpPr>
            <a:spLocks noChangeShapeType="1"/>
          </p:cNvSpPr>
          <p:nvPr/>
        </p:nvSpPr>
        <p:spPr bwMode="auto">
          <a:xfrm>
            <a:off x="6416675" y="4464050"/>
            <a:ext cx="1800225"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08" name="Text Box 28"/>
          <p:cNvSpPr txBox="1">
            <a:spLocks noChangeArrowheads="1"/>
          </p:cNvSpPr>
          <p:nvPr/>
        </p:nvSpPr>
        <p:spPr bwMode="auto">
          <a:xfrm>
            <a:off x="5472113" y="4103688"/>
            <a:ext cx="539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a:t>
            </a:r>
          </a:p>
        </p:txBody>
      </p:sp>
    </p:spTree>
    <p:extLst>
      <p:ext uri="{BB962C8B-B14F-4D97-AF65-F5344CB8AC3E}">
        <p14:creationId xmlns:p14="http://schemas.microsoft.com/office/powerpoint/2010/main" val="162972569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Box 3"/>
          <p:cNvSpPr txBox="1">
            <a:spLocks noChangeArrowheads="1"/>
          </p:cNvSpPr>
          <p:nvPr/>
        </p:nvSpPr>
        <p:spPr bwMode="auto">
          <a:xfrm>
            <a:off x="566738" y="368300"/>
            <a:ext cx="8235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Compare our calculated value of </a:t>
            </a:r>
            <a:r>
              <a:rPr lang="en-GB" altLang="en-US" i="1"/>
              <a:t>r</a:t>
            </a:r>
            <a:r>
              <a:rPr lang="en-GB" altLang="en-US"/>
              <a:t> with the relevant </a:t>
            </a:r>
            <a:r>
              <a:rPr lang="en-GB" altLang="en-US" i="1"/>
              <a:t>critical value</a:t>
            </a:r>
            <a:r>
              <a:rPr lang="en-GB" altLang="en-US"/>
              <a:t> in the stats table of critical values</a:t>
            </a:r>
          </a:p>
        </p:txBody>
      </p:sp>
      <p:sp>
        <p:nvSpPr>
          <p:cNvPr id="6" name="TextBox 5"/>
          <p:cNvSpPr txBox="1">
            <a:spLocks noChangeArrowheads="1"/>
          </p:cNvSpPr>
          <p:nvPr/>
        </p:nvSpPr>
        <p:spPr bwMode="auto">
          <a:xfrm>
            <a:off x="566738" y="1358900"/>
            <a:ext cx="71612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a:t>Our value of </a:t>
            </a:r>
            <a:r>
              <a:rPr lang="en-GB" altLang="en-US" i="1"/>
              <a:t>t</a:t>
            </a:r>
            <a:r>
              <a:rPr lang="en-GB" altLang="en-US" i="1" baseline="-25000"/>
              <a:t> </a:t>
            </a:r>
            <a:r>
              <a:rPr lang="en-GB" altLang="en-US"/>
              <a:t> = 2.99</a:t>
            </a:r>
            <a:br>
              <a:rPr lang="en-GB" altLang="en-US"/>
            </a:br>
            <a:r>
              <a:rPr lang="en-GB" altLang="en-US"/>
              <a:t>Degrees of freedom = n</a:t>
            </a:r>
            <a:r>
              <a:rPr lang="en-GB" altLang="en-US" baseline="-25000"/>
              <a:t>1</a:t>
            </a:r>
            <a:r>
              <a:rPr lang="en-GB" altLang="en-US"/>
              <a:t> + n</a:t>
            </a:r>
            <a:r>
              <a:rPr lang="en-GB" altLang="en-US" baseline="-25000"/>
              <a:t>2</a:t>
            </a:r>
            <a:r>
              <a:rPr lang="en-GB" altLang="en-US"/>
              <a:t> – 2 = 14</a:t>
            </a:r>
          </a:p>
        </p:txBody>
      </p:sp>
      <p:graphicFrame>
        <p:nvGraphicFramePr>
          <p:cNvPr id="66564" name="Group 4"/>
          <p:cNvGraphicFramePr>
            <a:graphicFrameLocks noGrp="1"/>
          </p:cNvGraphicFramePr>
          <p:nvPr/>
        </p:nvGraphicFramePr>
        <p:xfrm>
          <a:off x="746125" y="2619375"/>
          <a:ext cx="2565400" cy="3291840"/>
        </p:xfrm>
        <a:graphic>
          <a:graphicData uri="http://schemas.openxmlformats.org/drawingml/2006/table">
            <a:tbl>
              <a:tblPr/>
              <a:tblGrid>
                <a:gridCol w="765175"/>
                <a:gridCol w="1800225"/>
              </a:tblGrid>
              <a:tr h="5080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D.F.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000" b="0" i="0" u="none" strike="noStrike" cap="none" normalizeH="0" baseline="0" smtClean="0">
                          <a:ln>
                            <a:noFill/>
                          </a:ln>
                          <a:solidFill>
                            <a:schemeClr val="tx1"/>
                          </a:solidFill>
                          <a:effectLst/>
                          <a:latin typeface="Arial" charset="0"/>
                          <a:cs typeface="Arial" charset="0"/>
                        </a:rPr>
                        <a:t>Critical Value </a:t>
                      </a:r>
                      <a:br>
                        <a:rPr kumimoji="0" lang="en-GB" altLang="en-US" sz="2000" b="0" i="0" u="none" strike="noStrike" cap="none" normalizeH="0" baseline="0" smtClean="0">
                          <a:ln>
                            <a:noFill/>
                          </a:ln>
                          <a:solidFill>
                            <a:schemeClr val="tx1"/>
                          </a:solidFill>
                          <a:effectLst/>
                          <a:latin typeface="Arial" charset="0"/>
                          <a:cs typeface="Arial" charset="0"/>
                        </a:rPr>
                      </a:br>
                      <a:r>
                        <a:rPr kumimoji="0" lang="en-GB" altLang="en-US" sz="2000" b="0" i="0" u="none" strike="noStrike" cap="none" normalizeH="0" baseline="0" smtClean="0">
                          <a:ln>
                            <a:noFill/>
                          </a:ln>
                          <a:solidFill>
                            <a:schemeClr val="tx1"/>
                          </a:solidFill>
                          <a:effectLst/>
                          <a:latin typeface="Arial" charset="0"/>
                          <a:cs typeface="Arial" charset="0"/>
                        </a:rPr>
                        <a:t>(</a:t>
                      </a:r>
                      <a:r>
                        <a:rPr kumimoji="0" lang="en-GB" altLang="en-US" sz="2000" b="0" i="1" u="none" strike="noStrike" cap="none" normalizeH="0" baseline="0" smtClean="0">
                          <a:ln>
                            <a:noFill/>
                          </a:ln>
                          <a:solidFill>
                            <a:schemeClr val="tx1"/>
                          </a:solidFill>
                          <a:effectLst/>
                          <a:latin typeface="Arial" charset="0"/>
                          <a:cs typeface="Arial" charset="0"/>
                        </a:rPr>
                        <a:t>P</a:t>
                      </a:r>
                      <a:r>
                        <a:rPr kumimoji="0" lang="en-GB" altLang="en-US" sz="2000" b="0" i="0" u="none" strike="noStrike" cap="none" normalizeH="0" baseline="0" smtClean="0">
                          <a:ln>
                            <a:noFill/>
                          </a:ln>
                          <a:solidFill>
                            <a:schemeClr val="tx1"/>
                          </a:solidFill>
                          <a:effectLst/>
                          <a:latin typeface="Arial" charset="0"/>
                          <a:cs typeface="Arial" charset="0"/>
                        </a:rPr>
                        <a:t> = 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14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2.15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15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2.13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16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2.12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17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2.11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18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cs typeface="Arial" charset="0"/>
                        </a:defRPr>
                      </a:lvl1pPr>
                      <a:lvl2pPr eaLnBrk="0" hangingPunct="0">
                        <a:spcBef>
                          <a:spcPct val="20000"/>
                        </a:spcBef>
                        <a:defRPr sz="2400">
                          <a:solidFill>
                            <a:schemeClr val="tx1"/>
                          </a:solidFill>
                          <a:latin typeface="Arial" charset="0"/>
                          <a:cs typeface="Arial" charset="0"/>
                        </a:defRPr>
                      </a:lvl2pPr>
                      <a:lvl3pPr eaLnBrk="0" hangingPunct="0">
                        <a:spcBef>
                          <a:spcPct val="20000"/>
                        </a:spcBef>
                        <a:defRPr sz="2000">
                          <a:solidFill>
                            <a:schemeClr val="tx1"/>
                          </a:solidFill>
                          <a:latin typeface="Arial" charset="0"/>
                          <a:cs typeface="Arial" charset="0"/>
                        </a:defRPr>
                      </a:lvl3pPr>
                      <a:lvl4pPr eaLnBrk="0" hangingPunct="0">
                        <a:spcBef>
                          <a:spcPct val="20000"/>
                        </a:spcBef>
                        <a:defRPr>
                          <a:solidFill>
                            <a:schemeClr val="tx1"/>
                          </a:solidFill>
                          <a:latin typeface="Arial" charset="0"/>
                          <a:cs typeface="Arial" charset="0"/>
                        </a:defRPr>
                      </a:lvl4pPr>
                      <a:lvl5pPr eaLnBrk="0" hangingPunct="0">
                        <a:spcBef>
                          <a:spcPct val="20000"/>
                        </a:spcBef>
                        <a:defRPr>
                          <a:solidFill>
                            <a:schemeClr val="tx1"/>
                          </a:solidFill>
                          <a:latin typeface="Arial" charset="0"/>
                          <a:cs typeface="Arial" charset="0"/>
                        </a:defRPr>
                      </a:lvl5pPr>
                      <a:lvl6pPr eaLnBrk="0" fontAlgn="base" hangingPunct="0">
                        <a:spcBef>
                          <a:spcPct val="20000"/>
                        </a:spcBef>
                        <a:spcAft>
                          <a:spcPct val="0"/>
                        </a:spcAft>
                        <a:defRPr>
                          <a:solidFill>
                            <a:schemeClr val="tx1"/>
                          </a:solidFill>
                          <a:latin typeface="Arial" charset="0"/>
                          <a:cs typeface="Arial" charset="0"/>
                        </a:defRPr>
                      </a:lvl6pPr>
                      <a:lvl7pPr eaLnBrk="0" fontAlgn="base" hangingPunct="0">
                        <a:spcBef>
                          <a:spcPct val="20000"/>
                        </a:spcBef>
                        <a:spcAft>
                          <a:spcPct val="0"/>
                        </a:spcAft>
                        <a:defRPr>
                          <a:solidFill>
                            <a:schemeClr val="tx1"/>
                          </a:solidFill>
                          <a:latin typeface="Arial" charset="0"/>
                          <a:cs typeface="Arial" charset="0"/>
                        </a:defRPr>
                      </a:lvl7pPr>
                      <a:lvl8pPr eaLnBrk="0" fontAlgn="base" hangingPunct="0">
                        <a:spcBef>
                          <a:spcPct val="20000"/>
                        </a:spcBef>
                        <a:spcAft>
                          <a:spcPct val="0"/>
                        </a:spcAft>
                        <a:defRPr>
                          <a:solidFill>
                            <a:schemeClr val="tx1"/>
                          </a:solidFill>
                          <a:latin typeface="Arial" charset="0"/>
                          <a:cs typeface="Arial" charset="0"/>
                        </a:defRPr>
                      </a:lvl8pPr>
                      <a:lvl9pPr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altLang="en-US" sz="2800" b="0" i="0" u="none" strike="noStrike" cap="none" normalizeH="0" baseline="0" smtClean="0">
                          <a:ln>
                            <a:noFill/>
                          </a:ln>
                          <a:solidFill>
                            <a:schemeClr val="tx1"/>
                          </a:solidFill>
                          <a:effectLst/>
                          <a:latin typeface="Arial" charset="0"/>
                          <a:cs typeface="Arial" charset="0"/>
                        </a:rPr>
                        <a:t>2.10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6587" name="Oval 27"/>
          <p:cNvSpPr>
            <a:spLocks noChangeArrowheads="1"/>
          </p:cNvSpPr>
          <p:nvPr/>
        </p:nvSpPr>
        <p:spPr bwMode="auto">
          <a:xfrm>
            <a:off x="385763" y="3294063"/>
            <a:ext cx="2339975" cy="585787"/>
          </a:xfrm>
          <a:prstGeom prst="ellipse">
            <a:avLst/>
          </a:prstGeom>
          <a:noFill/>
          <a:ln w="2540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66588" name="Text Box 28"/>
          <p:cNvSpPr txBox="1">
            <a:spLocks noChangeArrowheads="1"/>
          </p:cNvSpPr>
          <p:nvPr/>
        </p:nvSpPr>
        <p:spPr bwMode="auto">
          <a:xfrm>
            <a:off x="3806825" y="2708275"/>
            <a:ext cx="400526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Our value for t </a:t>
            </a:r>
            <a:r>
              <a:rPr lang="en-GB" altLang="en-US" b="1"/>
              <a:t>exceeds</a:t>
            </a:r>
            <a:r>
              <a:rPr lang="en-GB" altLang="en-US"/>
              <a:t> the critical value, so we can reject the null hypothesis. </a:t>
            </a:r>
          </a:p>
        </p:txBody>
      </p:sp>
      <p:sp>
        <p:nvSpPr>
          <p:cNvPr id="66593" name="Text Box 33"/>
          <p:cNvSpPr txBox="1">
            <a:spLocks noChangeArrowheads="1"/>
          </p:cNvSpPr>
          <p:nvPr/>
        </p:nvSpPr>
        <p:spPr bwMode="auto">
          <a:xfrm>
            <a:off x="3806825" y="4014788"/>
            <a:ext cx="48164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We can conclude that there </a:t>
            </a:r>
            <a:r>
              <a:rPr lang="en-GB" altLang="en-US" b="1"/>
              <a:t>is</a:t>
            </a:r>
            <a:r>
              <a:rPr lang="en-GB" altLang="en-US"/>
              <a:t> a significant difference between the two means, so pH </a:t>
            </a:r>
            <a:r>
              <a:rPr lang="en-GB" altLang="en-US" b="1"/>
              <a:t>does</a:t>
            </a:r>
            <a:r>
              <a:rPr lang="en-GB" altLang="en-US"/>
              <a:t> affect the germination rate for this plant.</a:t>
            </a:r>
          </a:p>
        </p:txBody>
      </p:sp>
    </p:spTree>
    <p:extLst>
      <p:ext uri="{BB962C8B-B14F-4D97-AF65-F5344CB8AC3E}">
        <p14:creationId xmlns:p14="http://schemas.microsoft.com/office/powerpoint/2010/main" val="18824653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6587"/>
                                        </p:tgtEl>
                                        <p:attrNameLst>
                                          <p:attrName>style.visibility</p:attrName>
                                        </p:attrNameLst>
                                      </p:cBhvr>
                                      <p:to>
                                        <p:strVal val="visible"/>
                                      </p:to>
                                    </p:set>
                                    <p:animEffect transition="in" filter="blinds(horizontal)">
                                      <p:cBhvr>
                                        <p:cTn id="7" dur="500"/>
                                        <p:tgtEl>
                                          <p:spTgt spid="665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6588"/>
                                        </p:tgtEl>
                                        <p:attrNameLst>
                                          <p:attrName>style.visibility</p:attrName>
                                        </p:attrNameLst>
                                      </p:cBhvr>
                                      <p:to>
                                        <p:strVal val="visible"/>
                                      </p:to>
                                    </p:set>
                                    <p:animEffect transition="in" filter="blinds(horizontal)">
                                      <p:cBhvr>
                                        <p:cTn id="12" dur="500"/>
                                        <p:tgtEl>
                                          <p:spTgt spid="6658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6593"/>
                                        </p:tgtEl>
                                        <p:attrNameLst>
                                          <p:attrName>style.visibility</p:attrName>
                                        </p:attrNameLst>
                                      </p:cBhvr>
                                      <p:to>
                                        <p:strVal val="visible"/>
                                      </p:to>
                                    </p:set>
                                    <p:animEffect transition="in" filter="blinds(horizontal)">
                                      <p:cBhvr>
                                        <p:cTn id="17" dur="500"/>
                                        <p:tgtEl>
                                          <p:spTgt spid="665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87" grpId="0" animBg="1"/>
      <p:bldP spid="66588" grpId="0"/>
      <p:bldP spid="66593"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Standard error and confidence limits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06166168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163" y="26988"/>
            <a:ext cx="6715125"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onut 6"/>
          <p:cNvSpPr/>
          <p:nvPr/>
        </p:nvSpPr>
        <p:spPr>
          <a:xfrm>
            <a:off x="3086100" y="5072063"/>
            <a:ext cx="1785938" cy="1785937"/>
          </a:xfrm>
          <a:prstGeom prst="donut">
            <a:avLst>
              <a:gd name="adj" fmla="val 443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sz="18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150997175"/>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4"/>
          <p:cNvSpPr txBox="1">
            <a:spLocks noChangeArrowheads="1"/>
          </p:cNvSpPr>
          <p:nvPr/>
        </p:nvSpPr>
        <p:spPr bwMode="auto">
          <a:xfrm>
            <a:off x="206375" y="1223963"/>
            <a:ext cx="8370888" cy="789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GB" altLang="en-US" sz="2800"/>
          </a:p>
          <a:p>
            <a:pPr eaLnBrk="1" hangingPunct="1"/>
            <a:r>
              <a:rPr lang="en-GB" altLang="en-US" sz="2800"/>
              <a:t>What can this test tell you?</a:t>
            </a:r>
          </a:p>
          <a:p>
            <a:pPr eaLnBrk="1" hangingPunct="1"/>
            <a:endParaRPr lang="en-GB" altLang="en-US" sz="2800"/>
          </a:p>
          <a:p>
            <a:pPr lvl="1" eaLnBrk="1" hangingPunct="1">
              <a:buFont typeface="Wingdings" pitchFamily="2" charset="2"/>
              <a:buNone/>
            </a:pPr>
            <a:r>
              <a:rPr lang="en-GB" altLang="en-US" sz="3200"/>
              <a:t>If there is a statistically significant difference between two means, when:</a:t>
            </a:r>
          </a:p>
          <a:p>
            <a:pPr lvl="1" eaLnBrk="1" hangingPunct="1">
              <a:buFont typeface="Wingdings" pitchFamily="2" charset="2"/>
              <a:buNone/>
            </a:pPr>
            <a:endParaRPr lang="en-GB" altLang="en-US" sz="3200"/>
          </a:p>
          <a:p>
            <a:pPr lvl="1" eaLnBrk="1" hangingPunct="1">
              <a:buFont typeface="Wingdings" pitchFamily="2" charset="2"/>
              <a:buChar char="Ø"/>
            </a:pPr>
            <a:r>
              <a:rPr lang="en-GB" altLang="en-US" sz="3200"/>
              <a:t>The sample size is at least 30.</a:t>
            </a:r>
          </a:p>
          <a:p>
            <a:pPr lvl="1" eaLnBrk="1" hangingPunct="1">
              <a:buFont typeface="Wingdings" pitchFamily="2" charset="2"/>
              <a:buChar char="Ø"/>
            </a:pPr>
            <a:r>
              <a:rPr lang="en-GB" altLang="en-US" sz="3200"/>
              <a:t>The data are normally distributed.</a:t>
            </a:r>
          </a:p>
          <a:p>
            <a:pPr lvl="1" eaLnBrk="1" hangingPunct="1">
              <a:buFont typeface="Wingdings" pitchFamily="2" charset="2"/>
              <a:buChar char="Ø"/>
            </a:pPr>
            <a:endParaRPr lang="en-GB" altLang="en-US" sz="3200"/>
          </a:p>
          <a:p>
            <a:pPr lvl="1" eaLnBrk="1" hangingPunct="1">
              <a:buFont typeface="Wingdings" pitchFamily="2" charset="2"/>
              <a:buNone/>
            </a:pPr>
            <a:r>
              <a:rPr lang="en-GB" altLang="en-US" sz="3200"/>
              <a:t>NB: You can use this test to assess up to 5 means on the same graph.</a:t>
            </a:r>
          </a:p>
          <a:p>
            <a:pPr lvl="1" eaLnBrk="1" hangingPunct="1">
              <a:buFont typeface="Wingdings" pitchFamily="2" charset="2"/>
              <a:buChar char="Ø"/>
            </a:pPr>
            <a:endParaRPr lang="en-GB" altLang="en-US" sz="3200"/>
          </a:p>
          <a:p>
            <a:pPr lvl="1" eaLnBrk="1" hangingPunct="1">
              <a:buFont typeface="Wingdings" pitchFamily="2" charset="2"/>
              <a:buChar char="Ø"/>
            </a:pPr>
            <a:endParaRPr lang="en-GB" altLang="en-US" sz="2800"/>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u="sng"/>
          </a:p>
          <a:p>
            <a:pPr lvl="1" eaLnBrk="1" hangingPunct="1">
              <a:buFont typeface="Wingdings" pitchFamily="2" charset="2"/>
              <a:buChar char="Ø"/>
            </a:pPr>
            <a:endParaRPr lang="en-GB" altLang="en-US" sz="2800"/>
          </a:p>
          <a:p>
            <a:pPr lvl="1" eaLnBrk="1" hangingPunct="1">
              <a:buFont typeface="Wingdings" pitchFamily="2" charset="2"/>
              <a:buNone/>
            </a:pPr>
            <a:endParaRPr lang="en-GB" altLang="en-US" sz="2800"/>
          </a:p>
        </p:txBody>
      </p:sp>
      <p:sp>
        <p:nvSpPr>
          <p:cNvPr id="45059" name="Litebulb"/>
          <p:cNvSpPr>
            <a:spLocks noEditPoints="1" noChangeArrowheads="1"/>
          </p:cNvSpPr>
          <p:nvPr/>
        </p:nvSpPr>
        <p:spPr bwMode="auto">
          <a:xfrm>
            <a:off x="250825" y="219075"/>
            <a:ext cx="638175" cy="8699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0 60000 65536"/>
              <a:gd name="T9" fmla="*/ 0 60000 65536"/>
              <a:gd name="T10" fmla="*/ 0 60000 65536"/>
              <a:gd name="T11" fmla="*/ 0 60000 65536"/>
              <a:gd name="T12" fmla="*/ 3556 w 21600"/>
              <a:gd name="T13" fmla="*/ 2188 h 21600"/>
              <a:gd name="T14" fmla="*/ 18277 w 21600"/>
              <a:gd name="T15" fmla="*/ 9282 h 21600"/>
            </a:gdLst>
            <a:ahLst/>
            <a:cxnLst>
              <a:cxn ang="T8">
                <a:pos x="T0" y="T1"/>
              </a:cxn>
              <a:cxn ang="T9">
                <a:pos x="T2" y="T3"/>
              </a:cxn>
              <a:cxn ang="T10">
                <a:pos x="T4" y="T5"/>
              </a:cxn>
              <a:cxn ang="T11">
                <a:pos x="T6" y="T7"/>
              </a:cxn>
            </a:cxnLst>
            <a:rect l="T12" t="T13" r="T14" b="T15"/>
            <a:pathLst>
              <a:path w="21600" h="21600" extrusionOk="0">
                <a:moveTo>
                  <a:pt x="10825" y="21723"/>
                </a:moveTo>
                <a:lnTo>
                  <a:pt x="11215" y="21723"/>
                </a:lnTo>
                <a:lnTo>
                  <a:pt x="11552" y="21688"/>
                </a:lnTo>
                <a:lnTo>
                  <a:pt x="11916" y="21617"/>
                </a:lnTo>
                <a:lnTo>
                  <a:pt x="12253" y="21547"/>
                </a:lnTo>
                <a:lnTo>
                  <a:pt x="12617" y="21441"/>
                </a:lnTo>
                <a:lnTo>
                  <a:pt x="12902" y="21317"/>
                </a:lnTo>
                <a:lnTo>
                  <a:pt x="13162" y="21176"/>
                </a:lnTo>
                <a:lnTo>
                  <a:pt x="13396" y="21000"/>
                </a:lnTo>
                <a:lnTo>
                  <a:pt x="13655" y="20841"/>
                </a:lnTo>
                <a:lnTo>
                  <a:pt x="13863" y="20629"/>
                </a:lnTo>
                <a:lnTo>
                  <a:pt x="14045" y="20435"/>
                </a:lnTo>
                <a:lnTo>
                  <a:pt x="14200" y="20223"/>
                </a:lnTo>
                <a:lnTo>
                  <a:pt x="14356" y="19994"/>
                </a:lnTo>
                <a:lnTo>
                  <a:pt x="14460" y="19747"/>
                </a:lnTo>
                <a:lnTo>
                  <a:pt x="14512" y="19482"/>
                </a:lnTo>
                <a:lnTo>
                  <a:pt x="14512" y="19235"/>
                </a:lnTo>
                <a:lnTo>
                  <a:pt x="14512" y="19147"/>
                </a:lnTo>
                <a:lnTo>
                  <a:pt x="14512" y="18900"/>
                </a:lnTo>
                <a:lnTo>
                  <a:pt x="14512" y="18529"/>
                </a:lnTo>
                <a:lnTo>
                  <a:pt x="14512" y="18052"/>
                </a:lnTo>
                <a:lnTo>
                  <a:pt x="14512" y="17505"/>
                </a:lnTo>
                <a:lnTo>
                  <a:pt x="14512" y="16976"/>
                </a:lnTo>
                <a:lnTo>
                  <a:pt x="14512" y="16464"/>
                </a:lnTo>
                <a:lnTo>
                  <a:pt x="14512" y="15952"/>
                </a:lnTo>
                <a:lnTo>
                  <a:pt x="14512" y="15758"/>
                </a:lnTo>
                <a:lnTo>
                  <a:pt x="14616" y="15547"/>
                </a:lnTo>
                <a:lnTo>
                  <a:pt x="14694" y="15352"/>
                </a:lnTo>
                <a:lnTo>
                  <a:pt x="14798" y="15141"/>
                </a:lnTo>
                <a:lnTo>
                  <a:pt x="15161" y="14735"/>
                </a:lnTo>
                <a:lnTo>
                  <a:pt x="15602" y="14329"/>
                </a:lnTo>
                <a:lnTo>
                  <a:pt x="16745" y="13552"/>
                </a:lnTo>
                <a:lnTo>
                  <a:pt x="18043" y="12670"/>
                </a:lnTo>
                <a:lnTo>
                  <a:pt x="18744" y="12194"/>
                </a:lnTo>
                <a:lnTo>
                  <a:pt x="19341" y="11647"/>
                </a:lnTo>
                <a:lnTo>
                  <a:pt x="19938" y="11099"/>
                </a:lnTo>
                <a:lnTo>
                  <a:pt x="20483" y="10464"/>
                </a:lnTo>
                <a:lnTo>
                  <a:pt x="20743" y="10164"/>
                </a:lnTo>
                <a:lnTo>
                  <a:pt x="20950" y="9794"/>
                </a:lnTo>
                <a:lnTo>
                  <a:pt x="21132" y="9441"/>
                </a:lnTo>
                <a:lnTo>
                  <a:pt x="21288" y="9035"/>
                </a:lnTo>
                <a:lnTo>
                  <a:pt x="21444" y="8664"/>
                </a:lnTo>
                <a:lnTo>
                  <a:pt x="21548" y="8223"/>
                </a:lnTo>
                <a:lnTo>
                  <a:pt x="21600" y="7782"/>
                </a:lnTo>
                <a:lnTo>
                  <a:pt x="21600" y="7341"/>
                </a:lnTo>
                <a:lnTo>
                  <a:pt x="21600" y="6935"/>
                </a:lnTo>
                <a:lnTo>
                  <a:pt x="21548" y="6564"/>
                </a:lnTo>
                <a:lnTo>
                  <a:pt x="21496" y="6229"/>
                </a:lnTo>
                <a:lnTo>
                  <a:pt x="21392" y="5858"/>
                </a:lnTo>
                <a:lnTo>
                  <a:pt x="21288" y="5523"/>
                </a:lnTo>
                <a:lnTo>
                  <a:pt x="21132" y="5135"/>
                </a:lnTo>
                <a:lnTo>
                  <a:pt x="20950" y="4800"/>
                </a:lnTo>
                <a:lnTo>
                  <a:pt x="20743" y="4464"/>
                </a:lnTo>
                <a:lnTo>
                  <a:pt x="20535" y="4164"/>
                </a:lnTo>
                <a:lnTo>
                  <a:pt x="20301" y="3847"/>
                </a:lnTo>
                <a:lnTo>
                  <a:pt x="20042" y="3547"/>
                </a:lnTo>
                <a:lnTo>
                  <a:pt x="19782" y="3247"/>
                </a:lnTo>
                <a:lnTo>
                  <a:pt x="19133" y="2664"/>
                </a:lnTo>
                <a:lnTo>
                  <a:pt x="18458" y="2152"/>
                </a:lnTo>
                <a:lnTo>
                  <a:pt x="17705" y="1694"/>
                </a:lnTo>
                <a:lnTo>
                  <a:pt x="16849" y="1252"/>
                </a:lnTo>
                <a:lnTo>
                  <a:pt x="16407" y="1076"/>
                </a:lnTo>
                <a:lnTo>
                  <a:pt x="15940" y="900"/>
                </a:lnTo>
                <a:lnTo>
                  <a:pt x="15499" y="741"/>
                </a:lnTo>
                <a:lnTo>
                  <a:pt x="15057" y="600"/>
                </a:lnTo>
                <a:lnTo>
                  <a:pt x="14564" y="458"/>
                </a:lnTo>
                <a:lnTo>
                  <a:pt x="14045" y="335"/>
                </a:lnTo>
                <a:lnTo>
                  <a:pt x="13500" y="229"/>
                </a:lnTo>
                <a:lnTo>
                  <a:pt x="13006" y="158"/>
                </a:lnTo>
                <a:lnTo>
                  <a:pt x="12461" y="88"/>
                </a:lnTo>
                <a:lnTo>
                  <a:pt x="11968" y="52"/>
                </a:lnTo>
                <a:lnTo>
                  <a:pt x="11423" y="17"/>
                </a:lnTo>
                <a:lnTo>
                  <a:pt x="10825" y="17"/>
                </a:lnTo>
                <a:lnTo>
                  <a:pt x="10254" y="17"/>
                </a:lnTo>
                <a:lnTo>
                  <a:pt x="9709" y="52"/>
                </a:lnTo>
                <a:lnTo>
                  <a:pt x="9216" y="88"/>
                </a:lnTo>
                <a:lnTo>
                  <a:pt x="8671" y="158"/>
                </a:lnTo>
                <a:lnTo>
                  <a:pt x="8177" y="229"/>
                </a:lnTo>
                <a:lnTo>
                  <a:pt x="7632" y="335"/>
                </a:lnTo>
                <a:lnTo>
                  <a:pt x="7113" y="458"/>
                </a:lnTo>
                <a:lnTo>
                  <a:pt x="6620" y="600"/>
                </a:lnTo>
                <a:lnTo>
                  <a:pt x="6178" y="741"/>
                </a:lnTo>
                <a:lnTo>
                  <a:pt x="5737" y="900"/>
                </a:lnTo>
                <a:lnTo>
                  <a:pt x="5270" y="1076"/>
                </a:lnTo>
                <a:lnTo>
                  <a:pt x="4828" y="1252"/>
                </a:lnTo>
                <a:lnTo>
                  <a:pt x="3972" y="1694"/>
                </a:lnTo>
                <a:lnTo>
                  <a:pt x="3219" y="2152"/>
                </a:lnTo>
                <a:lnTo>
                  <a:pt x="2544" y="2664"/>
                </a:lnTo>
                <a:lnTo>
                  <a:pt x="1895" y="3247"/>
                </a:lnTo>
                <a:lnTo>
                  <a:pt x="1635" y="3547"/>
                </a:lnTo>
                <a:lnTo>
                  <a:pt x="1375" y="3847"/>
                </a:lnTo>
                <a:lnTo>
                  <a:pt x="1142" y="4164"/>
                </a:lnTo>
                <a:lnTo>
                  <a:pt x="934" y="4464"/>
                </a:lnTo>
                <a:lnTo>
                  <a:pt x="726" y="4800"/>
                </a:lnTo>
                <a:lnTo>
                  <a:pt x="545" y="5135"/>
                </a:lnTo>
                <a:lnTo>
                  <a:pt x="389" y="5523"/>
                </a:lnTo>
                <a:lnTo>
                  <a:pt x="285" y="5858"/>
                </a:lnTo>
                <a:lnTo>
                  <a:pt x="181" y="6229"/>
                </a:lnTo>
                <a:lnTo>
                  <a:pt x="129" y="6564"/>
                </a:lnTo>
                <a:lnTo>
                  <a:pt x="77" y="6935"/>
                </a:lnTo>
                <a:lnTo>
                  <a:pt x="77" y="7341"/>
                </a:lnTo>
                <a:lnTo>
                  <a:pt x="77" y="7782"/>
                </a:lnTo>
                <a:lnTo>
                  <a:pt x="129" y="8223"/>
                </a:lnTo>
                <a:lnTo>
                  <a:pt x="233" y="8664"/>
                </a:lnTo>
                <a:lnTo>
                  <a:pt x="389" y="9035"/>
                </a:lnTo>
                <a:lnTo>
                  <a:pt x="545" y="9441"/>
                </a:lnTo>
                <a:lnTo>
                  <a:pt x="726" y="9794"/>
                </a:lnTo>
                <a:lnTo>
                  <a:pt x="934" y="10164"/>
                </a:lnTo>
                <a:lnTo>
                  <a:pt x="1194" y="10464"/>
                </a:lnTo>
                <a:lnTo>
                  <a:pt x="1739" y="11099"/>
                </a:lnTo>
                <a:lnTo>
                  <a:pt x="2336" y="11647"/>
                </a:lnTo>
                <a:lnTo>
                  <a:pt x="2933" y="12194"/>
                </a:lnTo>
                <a:lnTo>
                  <a:pt x="3634" y="12670"/>
                </a:lnTo>
                <a:lnTo>
                  <a:pt x="4932" y="13552"/>
                </a:lnTo>
                <a:lnTo>
                  <a:pt x="6075" y="14329"/>
                </a:lnTo>
                <a:lnTo>
                  <a:pt x="6516" y="14735"/>
                </a:lnTo>
                <a:lnTo>
                  <a:pt x="6879" y="15141"/>
                </a:lnTo>
                <a:lnTo>
                  <a:pt x="6983" y="15352"/>
                </a:lnTo>
                <a:lnTo>
                  <a:pt x="7061" y="15547"/>
                </a:lnTo>
                <a:lnTo>
                  <a:pt x="7165" y="15758"/>
                </a:lnTo>
                <a:lnTo>
                  <a:pt x="7165" y="15952"/>
                </a:lnTo>
                <a:lnTo>
                  <a:pt x="7165" y="16464"/>
                </a:lnTo>
                <a:lnTo>
                  <a:pt x="7165" y="16976"/>
                </a:lnTo>
                <a:lnTo>
                  <a:pt x="7165" y="17505"/>
                </a:lnTo>
                <a:lnTo>
                  <a:pt x="7165" y="18052"/>
                </a:lnTo>
                <a:lnTo>
                  <a:pt x="7165" y="18529"/>
                </a:lnTo>
                <a:lnTo>
                  <a:pt x="7165" y="18900"/>
                </a:lnTo>
                <a:lnTo>
                  <a:pt x="7165" y="19147"/>
                </a:lnTo>
                <a:lnTo>
                  <a:pt x="7165" y="19235"/>
                </a:lnTo>
                <a:lnTo>
                  <a:pt x="7165" y="19482"/>
                </a:lnTo>
                <a:lnTo>
                  <a:pt x="7217" y="19747"/>
                </a:lnTo>
                <a:lnTo>
                  <a:pt x="7321" y="19994"/>
                </a:lnTo>
                <a:lnTo>
                  <a:pt x="7476" y="20223"/>
                </a:lnTo>
                <a:lnTo>
                  <a:pt x="7632" y="20435"/>
                </a:lnTo>
                <a:lnTo>
                  <a:pt x="7814" y="20629"/>
                </a:lnTo>
                <a:lnTo>
                  <a:pt x="8022" y="20841"/>
                </a:lnTo>
                <a:lnTo>
                  <a:pt x="8281" y="21000"/>
                </a:lnTo>
                <a:lnTo>
                  <a:pt x="8515" y="21176"/>
                </a:lnTo>
                <a:lnTo>
                  <a:pt x="8775" y="21317"/>
                </a:lnTo>
                <a:lnTo>
                  <a:pt x="9060" y="21441"/>
                </a:lnTo>
                <a:lnTo>
                  <a:pt x="9424" y="21547"/>
                </a:lnTo>
                <a:lnTo>
                  <a:pt x="9761" y="21617"/>
                </a:lnTo>
                <a:lnTo>
                  <a:pt x="10125" y="21688"/>
                </a:lnTo>
                <a:lnTo>
                  <a:pt x="10462" y="21723"/>
                </a:lnTo>
                <a:lnTo>
                  <a:pt x="10825" y="21723"/>
                </a:lnTo>
                <a:close/>
              </a:path>
              <a:path w="21600" h="21600" extrusionOk="0">
                <a:moveTo>
                  <a:pt x="9242" y="14417"/>
                </a:moveTo>
                <a:lnTo>
                  <a:pt x="8541" y="12035"/>
                </a:lnTo>
                <a:lnTo>
                  <a:pt x="7295" y="10129"/>
                </a:lnTo>
                <a:lnTo>
                  <a:pt x="6905" y="9652"/>
                </a:lnTo>
                <a:lnTo>
                  <a:pt x="8541" y="10182"/>
                </a:lnTo>
                <a:lnTo>
                  <a:pt x="9787" y="9547"/>
                </a:lnTo>
                <a:lnTo>
                  <a:pt x="11189" y="10129"/>
                </a:lnTo>
                <a:lnTo>
                  <a:pt x="12279" y="9547"/>
                </a:lnTo>
                <a:lnTo>
                  <a:pt x="13370" y="10076"/>
                </a:lnTo>
                <a:lnTo>
                  <a:pt x="14850" y="9652"/>
                </a:lnTo>
                <a:lnTo>
                  <a:pt x="12902" y="12247"/>
                </a:lnTo>
                <a:lnTo>
                  <a:pt x="12357" y="14417"/>
                </a:lnTo>
                <a:moveTo>
                  <a:pt x="7191" y="15952"/>
                </a:moveTo>
                <a:lnTo>
                  <a:pt x="14512" y="15952"/>
                </a:lnTo>
                <a:lnTo>
                  <a:pt x="14512" y="17064"/>
                </a:lnTo>
                <a:lnTo>
                  <a:pt x="7191" y="17047"/>
                </a:lnTo>
                <a:lnTo>
                  <a:pt x="7191" y="18123"/>
                </a:lnTo>
                <a:lnTo>
                  <a:pt x="14512" y="18158"/>
                </a:lnTo>
                <a:lnTo>
                  <a:pt x="14538" y="19182"/>
                </a:lnTo>
                <a:lnTo>
                  <a:pt x="7217" y="19182"/>
                </a:lnTo>
              </a:path>
            </a:pathLst>
          </a:cu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5060" name="Text Box 6"/>
          <p:cNvSpPr txBox="1">
            <a:spLocks noChangeArrowheads="1"/>
          </p:cNvSpPr>
          <p:nvPr/>
        </p:nvSpPr>
        <p:spPr bwMode="auto">
          <a:xfrm>
            <a:off x="1285875" y="279400"/>
            <a:ext cx="6883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GB" altLang="en-US" sz="3200"/>
              <a:t>Standard Error with 95% Confidence </a:t>
            </a:r>
            <a:br>
              <a:rPr lang="en-GB" altLang="en-US" sz="3200"/>
            </a:br>
            <a:r>
              <a:rPr lang="en-GB" altLang="en-US" sz="3200"/>
              <a:t>Limits</a:t>
            </a:r>
            <a:endParaRPr lang="en-US" altLang="en-US" sz="3200"/>
          </a:p>
        </p:txBody>
      </p:sp>
    </p:spTree>
    <p:extLst>
      <p:ext uri="{BB962C8B-B14F-4D97-AF65-F5344CB8AC3E}">
        <p14:creationId xmlns:p14="http://schemas.microsoft.com/office/powerpoint/2010/main" val="1152812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5058">
                                            <p:txEl>
                                              <p:pRg st="5" end="5"/>
                                            </p:txEl>
                                          </p:spTgt>
                                        </p:tgtEl>
                                        <p:attrNameLst>
                                          <p:attrName>style.visibility</p:attrName>
                                        </p:attrNameLst>
                                      </p:cBhvr>
                                      <p:to>
                                        <p:strVal val="visible"/>
                                      </p:to>
                                    </p:set>
                                    <p:animEffect transition="in" filter="blinds(horizontal)">
                                      <p:cBhvr>
                                        <p:cTn id="7" dur="500"/>
                                        <p:tgtEl>
                                          <p:spTgt spid="45058">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5058">
                                            <p:txEl>
                                              <p:pRg st="6" end="6"/>
                                            </p:txEl>
                                          </p:spTgt>
                                        </p:tgtEl>
                                        <p:attrNameLst>
                                          <p:attrName>style.visibility</p:attrName>
                                        </p:attrNameLst>
                                      </p:cBhvr>
                                      <p:to>
                                        <p:strVal val="visible"/>
                                      </p:to>
                                    </p:set>
                                    <p:animEffect transition="in" filter="blinds(horizontal)">
                                      <p:cBhvr>
                                        <p:cTn id="12" dur="500"/>
                                        <p:tgtEl>
                                          <p:spTgt spid="45058">
                                            <p:txEl>
                                              <p:pRg st="6" end="6"/>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5058">
                                            <p:txEl>
                                              <p:pRg st="8" end="8"/>
                                            </p:txEl>
                                          </p:spTgt>
                                        </p:tgtEl>
                                        <p:attrNameLst>
                                          <p:attrName>style.visibility</p:attrName>
                                        </p:attrNameLst>
                                      </p:cBhvr>
                                      <p:to>
                                        <p:strVal val="visible"/>
                                      </p:to>
                                    </p:set>
                                    <p:animEffect transition="in" filter="blinds(horizontal)">
                                      <p:cBhvr>
                                        <p:cTn id="17" dur="500"/>
                                        <p:tgtEl>
                                          <p:spTgt spid="4505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algn="l"/>
            <a:r>
              <a:rPr lang="en-GB" altLang="en-US" smtClean="0"/>
              <a:t>Worked example</a:t>
            </a:r>
          </a:p>
        </p:txBody>
      </p:sp>
      <p:sp>
        <p:nvSpPr>
          <p:cNvPr id="68611" name="Rectangle 3"/>
          <p:cNvSpPr>
            <a:spLocks noGrp="1" noChangeArrowheads="1"/>
          </p:cNvSpPr>
          <p:nvPr>
            <p:ph type="body" sz="half" idx="1"/>
          </p:nvPr>
        </p:nvSpPr>
        <p:spPr>
          <a:xfrm>
            <a:off x="385763" y="2349500"/>
            <a:ext cx="7894637" cy="1603375"/>
          </a:xfrm>
        </p:spPr>
        <p:txBody>
          <a:bodyPr>
            <a:normAutofit fontScale="92500" lnSpcReduction="20000"/>
          </a:bodyPr>
          <a:lstStyle/>
          <a:p>
            <a:pPr>
              <a:lnSpc>
                <a:spcPct val="90000"/>
              </a:lnSpc>
              <a:buFontTx/>
              <a:buNone/>
            </a:pPr>
            <a:r>
              <a:rPr lang="en-GB" altLang="en-US" smtClean="0"/>
              <a:t>A student investigated the variation in the length of mussel shells on two different locations on a rocky shore.</a:t>
            </a:r>
          </a:p>
          <a:p>
            <a:pPr>
              <a:lnSpc>
                <a:spcPct val="90000"/>
              </a:lnSpc>
              <a:buFontTx/>
              <a:buNone/>
            </a:pPr>
            <a:r>
              <a:rPr lang="en-GB" altLang="en-US" smtClean="0"/>
              <a:t>The student measured the shell length of 30 mussels at each location.</a:t>
            </a:r>
          </a:p>
          <a:p>
            <a:pPr>
              <a:lnSpc>
                <a:spcPct val="90000"/>
              </a:lnSpc>
              <a:buFontTx/>
              <a:buNone/>
            </a:pPr>
            <a:endParaRPr lang="en-GB" altLang="en-US" smtClean="0"/>
          </a:p>
          <a:p>
            <a:pPr>
              <a:lnSpc>
                <a:spcPct val="90000"/>
              </a:lnSpc>
              <a:buFontTx/>
              <a:buNone/>
            </a:pPr>
            <a:endParaRPr lang="en-GB" altLang="en-US" smtClean="0"/>
          </a:p>
        </p:txBody>
      </p:sp>
      <p:pic>
        <p:nvPicPr>
          <p:cNvPr id="68617" name="Picture 9" descr="SuperStock_1538R-48136"/>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864350" y="233363"/>
            <a:ext cx="2103438" cy="2116137"/>
          </a:xfrm>
        </p:spPr>
      </p:pic>
    </p:spTree>
    <p:extLst>
      <p:ext uri="{BB962C8B-B14F-4D97-AF65-F5344CB8AC3E}">
        <p14:creationId xmlns:p14="http://schemas.microsoft.com/office/powerpoint/2010/main" val="4072951714"/>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50825" y="1493838"/>
            <a:ext cx="8505825"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H</a:t>
            </a:r>
            <a:r>
              <a:rPr lang="en-GB" altLang="en-US" sz="3200" baseline="-25000"/>
              <a:t>0 </a:t>
            </a:r>
            <a:r>
              <a:rPr lang="en-GB" altLang="en-US" sz="3200"/>
              <a:t>= there </a:t>
            </a:r>
            <a:r>
              <a:rPr lang="en-GB" altLang="en-US" sz="3200" b="1"/>
              <a:t>is no</a:t>
            </a:r>
            <a:r>
              <a:rPr lang="en-GB" altLang="en-US" sz="3200"/>
              <a:t> statistically significant difference between the means of the two samples of mussels</a:t>
            </a:r>
          </a:p>
        </p:txBody>
      </p:sp>
      <p:sp>
        <p:nvSpPr>
          <p:cNvPr id="9" name="TextBox 8"/>
          <p:cNvSpPr txBox="1">
            <a:spLocks noChangeArrowheads="1"/>
          </p:cNvSpPr>
          <p:nvPr/>
        </p:nvSpPr>
        <p:spPr bwMode="auto">
          <a:xfrm>
            <a:off x="250825" y="3384550"/>
            <a:ext cx="85058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0"/>
              </a:spcBef>
              <a:defRPr sz="2400">
                <a:solidFill>
                  <a:schemeClr val="tx1"/>
                </a:solidFill>
                <a:latin typeface="Arial" charset="0"/>
                <a:cs typeface="Arial" charset="0"/>
              </a:defRPr>
            </a:lvl1pPr>
            <a:lvl2pPr marL="742950" indent="-285750" eaLnBrk="0" hangingPunct="0">
              <a:spcBef>
                <a:spcPct val="0"/>
              </a:spcBef>
              <a:defRPr sz="2400">
                <a:solidFill>
                  <a:schemeClr val="tx1"/>
                </a:solidFill>
                <a:latin typeface="Arial" charset="0"/>
                <a:cs typeface="Arial" charset="0"/>
              </a:defRPr>
            </a:lvl2pPr>
            <a:lvl3pPr marL="1143000" indent="-228600" eaLnBrk="0" hangingPunct="0">
              <a:spcBef>
                <a:spcPct val="0"/>
              </a:spcBef>
              <a:defRPr sz="2400">
                <a:solidFill>
                  <a:schemeClr val="tx1"/>
                </a:solidFill>
                <a:latin typeface="Arial" charset="0"/>
                <a:cs typeface="Arial" charset="0"/>
              </a:defRPr>
            </a:lvl3pPr>
            <a:lvl4pPr marL="1600200" indent="-228600" eaLnBrk="0" hangingPunct="0">
              <a:spcBef>
                <a:spcPct val="0"/>
              </a:spcBef>
              <a:defRPr sz="2400">
                <a:solidFill>
                  <a:schemeClr val="tx1"/>
                </a:solidFill>
                <a:latin typeface="Arial" charset="0"/>
                <a:cs typeface="Arial" charset="0"/>
              </a:defRPr>
            </a:lvl4pPr>
            <a:lvl5pPr marL="2057400" indent="-228600" eaLnBrk="0" hangingPunct="0">
              <a:spcBef>
                <a:spcPct val="0"/>
              </a:spcBef>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r>
              <a:rPr lang="en-GB" altLang="en-US" sz="3200" i="1"/>
              <a:t>H</a:t>
            </a:r>
            <a:r>
              <a:rPr lang="en-GB" altLang="en-US" sz="3200" baseline="-25000"/>
              <a:t>A </a:t>
            </a:r>
            <a:r>
              <a:rPr lang="en-GB" altLang="en-US" sz="3200"/>
              <a:t>= there </a:t>
            </a:r>
            <a:r>
              <a:rPr lang="en-GB" altLang="en-US" sz="3200" b="1"/>
              <a:t>is</a:t>
            </a:r>
            <a:r>
              <a:rPr lang="en-GB" altLang="en-US" sz="3200"/>
              <a:t> a significant difference between the means of the two samples of mussels</a:t>
            </a:r>
          </a:p>
        </p:txBody>
      </p:sp>
      <p:sp>
        <p:nvSpPr>
          <p:cNvPr id="52230" name="Text Box 6"/>
          <p:cNvSpPr txBox="1">
            <a:spLocks noChangeArrowheads="1"/>
          </p:cNvSpPr>
          <p:nvPr/>
        </p:nvSpPr>
        <p:spPr bwMode="auto">
          <a:xfrm>
            <a:off x="341313" y="4689475"/>
            <a:ext cx="8372475"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GB" altLang="en-US" sz="3200"/>
              <a:t>If the 95% confidence limit around the means do not overlap, then you can </a:t>
            </a:r>
            <a:r>
              <a:rPr lang="en-GB" altLang="en-US" sz="3200" b="1"/>
              <a:t>reject</a:t>
            </a:r>
            <a:r>
              <a:rPr lang="en-GB" altLang="en-US" sz="3200"/>
              <a:t> the null hypothesis.</a:t>
            </a:r>
          </a:p>
        </p:txBody>
      </p:sp>
      <p:sp>
        <p:nvSpPr>
          <p:cNvPr id="52231" name="Text Box 7"/>
          <p:cNvSpPr txBox="1">
            <a:spLocks noChangeArrowheads="1"/>
          </p:cNvSpPr>
          <p:nvPr/>
        </p:nvSpPr>
        <p:spPr bwMode="auto">
          <a:xfrm>
            <a:off x="206375" y="277813"/>
            <a:ext cx="7019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200"/>
              <a:t>What is the null hypothesis (H</a:t>
            </a:r>
            <a:r>
              <a:rPr lang="en-GB" altLang="en-US" sz="3200" baseline="-25000"/>
              <a:t>0</a:t>
            </a:r>
            <a:r>
              <a:rPr lang="en-GB" altLang="en-US" sz="3200"/>
              <a:t>)?</a:t>
            </a:r>
          </a:p>
        </p:txBody>
      </p:sp>
    </p:spTree>
    <p:extLst>
      <p:ext uri="{BB962C8B-B14F-4D97-AF65-F5344CB8AC3E}">
        <p14:creationId xmlns:p14="http://schemas.microsoft.com/office/powerpoint/2010/main" val="3688901916"/>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206375" y="0"/>
            <a:ext cx="8229600" cy="1143000"/>
          </a:xfrm>
        </p:spPr>
        <p:txBody>
          <a:bodyPr/>
          <a:lstStyle/>
          <a:p>
            <a:pPr algn="l"/>
            <a:r>
              <a:rPr lang="en-GB" altLang="en-US" sz="3600" smtClean="0"/>
              <a:t>Step 1: Calculate SD for both groups</a:t>
            </a:r>
          </a:p>
        </p:txBody>
      </p:sp>
      <p:grpSp>
        <p:nvGrpSpPr>
          <p:cNvPr id="70660" name="Group 4"/>
          <p:cNvGrpSpPr>
            <a:grpSpLocks/>
          </p:cNvGrpSpPr>
          <p:nvPr/>
        </p:nvGrpSpPr>
        <p:grpSpPr bwMode="auto">
          <a:xfrm>
            <a:off x="476250" y="1943100"/>
            <a:ext cx="3014663" cy="1154113"/>
            <a:chOff x="3532" y="1253"/>
            <a:chExt cx="1899" cy="727"/>
          </a:xfrm>
        </p:grpSpPr>
        <p:sp>
          <p:nvSpPr>
            <p:cNvPr id="70661" name="Text Box 5"/>
            <p:cNvSpPr txBox="1">
              <a:spLocks noChangeArrowheads="1"/>
            </p:cNvSpPr>
            <p:nvPr/>
          </p:nvSpPr>
          <p:spPr bwMode="auto">
            <a:xfrm>
              <a:off x="3532" y="1508"/>
              <a:ext cx="5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SD = </a:t>
              </a:r>
            </a:p>
          </p:txBody>
        </p:sp>
        <p:grpSp>
          <p:nvGrpSpPr>
            <p:cNvPr id="70662" name="Group 6"/>
            <p:cNvGrpSpPr>
              <a:grpSpLocks/>
            </p:cNvGrpSpPr>
            <p:nvPr/>
          </p:nvGrpSpPr>
          <p:grpSpPr bwMode="auto">
            <a:xfrm>
              <a:off x="4269" y="1281"/>
              <a:ext cx="1162" cy="699"/>
              <a:chOff x="4071" y="1278"/>
              <a:chExt cx="1162" cy="699"/>
            </a:xfrm>
          </p:grpSpPr>
          <p:sp>
            <p:nvSpPr>
              <p:cNvPr id="70663" name="Text Box 7"/>
              <p:cNvSpPr txBox="1">
                <a:spLocks noChangeArrowheads="1"/>
              </p:cNvSpPr>
              <p:nvPr/>
            </p:nvSpPr>
            <p:spPr bwMode="auto">
              <a:xfrm>
                <a:off x="4071" y="1278"/>
                <a:ext cx="116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a:sym typeface="Symbol" pitchFamily="18" charset="2"/>
                  </a:rPr>
                  <a:t></a:t>
                </a:r>
                <a:r>
                  <a:rPr lang="en-GB" altLang="en-US" sz="2800" b="1"/>
                  <a:t>(x – x)</a:t>
                </a:r>
                <a:r>
                  <a:rPr lang="en-GB" altLang="en-US" sz="2800" b="1" baseline="30000"/>
                  <a:t>2</a:t>
                </a:r>
              </a:p>
            </p:txBody>
          </p:sp>
          <p:sp>
            <p:nvSpPr>
              <p:cNvPr id="70664" name="Text Box 8"/>
              <p:cNvSpPr txBox="1">
                <a:spLocks noChangeArrowheads="1"/>
              </p:cNvSpPr>
              <p:nvPr/>
            </p:nvSpPr>
            <p:spPr bwMode="auto">
              <a:xfrm>
                <a:off x="4269" y="1650"/>
                <a:ext cx="6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n </a:t>
                </a:r>
                <a:r>
                  <a:rPr lang="en-GB" altLang="en-US" sz="2800" b="1"/>
                  <a:t>–</a:t>
                </a:r>
                <a:r>
                  <a:rPr lang="en-GB" altLang="en-US" sz="2800"/>
                  <a:t> 1</a:t>
                </a:r>
              </a:p>
            </p:txBody>
          </p:sp>
          <p:sp>
            <p:nvSpPr>
              <p:cNvPr id="70665" name="Line 9"/>
              <p:cNvSpPr>
                <a:spLocks noChangeShapeType="1"/>
              </p:cNvSpPr>
              <p:nvPr/>
            </p:nvSpPr>
            <p:spPr bwMode="auto">
              <a:xfrm>
                <a:off x="4127" y="1650"/>
                <a:ext cx="9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66" name="Rectangle 10"/>
            <p:cNvSpPr>
              <a:spLocks noChangeArrowheads="1"/>
            </p:cNvSpPr>
            <p:nvPr/>
          </p:nvSpPr>
          <p:spPr bwMode="auto">
            <a:xfrm>
              <a:off x="4014" y="1480"/>
              <a:ext cx="27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67" name="Line 11"/>
            <p:cNvSpPr>
              <a:spLocks noChangeShapeType="1"/>
            </p:cNvSpPr>
            <p:nvPr/>
          </p:nvSpPr>
          <p:spPr bwMode="auto">
            <a:xfrm flipV="1">
              <a:off x="4184" y="1253"/>
              <a:ext cx="85" cy="5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68" name="Line 12"/>
            <p:cNvSpPr>
              <a:spLocks noChangeShapeType="1"/>
            </p:cNvSpPr>
            <p:nvPr/>
          </p:nvSpPr>
          <p:spPr bwMode="auto">
            <a:xfrm>
              <a:off x="4269" y="1253"/>
              <a:ext cx="9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70678" name="Group 22"/>
          <p:cNvGrpSpPr>
            <a:grpSpLocks/>
          </p:cNvGrpSpPr>
          <p:nvPr/>
        </p:nvGrpSpPr>
        <p:grpSpPr bwMode="auto">
          <a:xfrm>
            <a:off x="611188" y="4238625"/>
            <a:ext cx="3014662" cy="1154113"/>
            <a:chOff x="3532" y="1253"/>
            <a:chExt cx="1899" cy="727"/>
          </a:xfrm>
        </p:grpSpPr>
        <p:sp>
          <p:nvSpPr>
            <p:cNvPr id="70679" name="Text Box 23"/>
            <p:cNvSpPr txBox="1">
              <a:spLocks noChangeArrowheads="1"/>
            </p:cNvSpPr>
            <p:nvPr/>
          </p:nvSpPr>
          <p:spPr bwMode="auto">
            <a:xfrm>
              <a:off x="3532" y="1508"/>
              <a:ext cx="5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SD = </a:t>
              </a:r>
            </a:p>
          </p:txBody>
        </p:sp>
        <p:grpSp>
          <p:nvGrpSpPr>
            <p:cNvPr id="70680" name="Group 24"/>
            <p:cNvGrpSpPr>
              <a:grpSpLocks/>
            </p:cNvGrpSpPr>
            <p:nvPr/>
          </p:nvGrpSpPr>
          <p:grpSpPr bwMode="auto">
            <a:xfrm>
              <a:off x="4269" y="1281"/>
              <a:ext cx="1162" cy="699"/>
              <a:chOff x="4071" y="1278"/>
              <a:chExt cx="1162" cy="699"/>
            </a:xfrm>
          </p:grpSpPr>
          <p:sp>
            <p:nvSpPr>
              <p:cNvPr id="70681" name="Text Box 25"/>
              <p:cNvSpPr txBox="1">
                <a:spLocks noChangeArrowheads="1"/>
              </p:cNvSpPr>
              <p:nvPr/>
            </p:nvSpPr>
            <p:spPr bwMode="auto">
              <a:xfrm>
                <a:off x="4071" y="1278"/>
                <a:ext cx="116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a:sym typeface="Symbol" pitchFamily="18" charset="2"/>
                  </a:rPr>
                  <a:t></a:t>
                </a:r>
                <a:r>
                  <a:rPr lang="en-GB" altLang="en-US" sz="2800" b="1"/>
                  <a:t>(x – x)</a:t>
                </a:r>
                <a:r>
                  <a:rPr lang="en-GB" altLang="en-US" sz="2800" b="1" baseline="30000"/>
                  <a:t>2</a:t>
                </a:r>
              </a:p>
            </p:txBody>
          </p:sp>
          <p:sp>
            <p:nvSpPr>
              <p:cNvPr id="70682" name="Text Box 26"/>
              <p:cNvSpPr txBox="1">
                <a:spLocks noChangeArrowheads="1"/>
              </p:cNvSpPr>
              <p:nvPr/>
            </p:nvSpPr>
            <p:spPr bwMode="auto">
              <a:xfrm>
                <a:off x="4269" y="1650"/>
                <a:ext cx="61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n </a:t>
                </a:r>
                <a:r>
                  <a:rPr lang="en-GB" altLang="en-US" sz="2800" b="1"/>
                  <a:t>–</a:t>
                </a:r>
                <a:r>
                  <a:rPr lang="en-GB" altLang="en-US" sz="2800"/>
                  <a:t> 1</a:t>
                </a:r>
              </a:p>
            </p:txBody>
          </p:sp>
          <p:sp>
            <p:nvSpPr>
              <p:cNvPr id="70683" name="Line 27"/>
              <p:cNvSpPr>
                <a:spLocks noChangeShapeType="1"/>
              </p:cNvSpPr>
              <p:nvPr/>
            </p:nvSpPr>
            <p:spPr bwMode="auto">
              <a:xfrm>
                <a:off x="4127" y="1650"/>
                <a:ext cx="9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84" name="Rectangle 28"/>
            <p:cNvSpPr>
              <a:spLocks noChangeArrowheads="1"/>
            </p:cNvSpPr>
            <p:nvPr/>
          </p:nvSpPr>
          <p:spPr bwMode="auto">
            <a:xfrm>
              <a:off x="4014" y="1480"/>
              <a:ext cx="27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85" name="Line 29"/>
            <p:cNvSpPr>
              <a:spLocks noChangeShapeType="1"/>
            </p:cNvSpPr>
            <p:nvPr/>
          </p:nvSpPr>
          <p:spPr bwMode="auto">
            <a:xfrm flipV="1">
              <a:off x="4184" y="1253"/>
              <a:ext cx="85" cy="5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86" name="Line 30"/>
            <p:cNvSpPr>
              <a:spLocks noChangeShapeType="1"/>
            </p:cNvSpPr>
            <p:nvPr/>
          </p:nvSpPr>
          <p:spPr bwMode="auto">
            <a:xfrm>
              <a:off x="4269" y="1253"/>
              <a:ext cx="9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0687" name="Text Box 31"/>
          <p:cNvSpPr txBox="1">
            <a:spLocks noChangeArrowheads="1"/>
          </p:cNvSpPr>
          <p:nvPr/>
        </p:nvSpPr>
        <p:spPr bwMode="auto">
          <a:xfrm>
            <a:off x="0" y="1493838"/>
            <a:ext cx="157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Group 1:</a:t>
            </a:r>
          </a:p>
        </p:txBody>
      </p:sp>
      <p:sp>
        <p:nvSpPr>
          <p:cNvPr id="70688" name="Text Box 32"/>
          <p:cNvSpPr txBox="1">
            <a:spLocks noChangeArrowheads="1"/>
          </p:cNvSpPr>
          <p:nvPr/>
        </p:nvSpPr>
        <p:spPr bwMode="auto">
          <a:xfrm>
            <a:off x="0" y="3833813"/>
            <a:ext cx="157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Group 2:</a:t>
            </a:r>
          </a:p>
        </p:txBody>
      </p:sp>
      <p:sp>
        <p:nvSpPr>
          <p:cNvPr id="70690" name="Text Box 34"/>
          <p:cNvSpPr txBox="1">
            <a:spLocks noChangeArrowheads="1"/>
          </p:cNvSpPr>
          <p:nvPr/>
        </p:nvSpPr>
        <p:spPr bwMode="auto">
          <a:xfrm>
            <a:off x="3762375" y="2347913"/>
            <a:ext cx="900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 </a:t>
            </a:r>
          </a:p>
        </p:txBody>
      </p:sp>
      <p:sp>
        <p:nvSpPr>
          <p:cNvPr id="70692" name="Text Box 36"/>
          <p:cNvSpPr txBox="1">
            <a:spLocks noChangeArrowheads="1"/>
          </p:cNvSpPr>
          <p:nvPr/>
        </p:nvSpPr>
        <p:spPr bwMode="auto">
          <a:xfrm>
            <a:off x="5111750" y="1989138"/>
            <a:ext cx="18446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a:sym typeface="Symbol" pitchFamily="18" charset="2"/>
              </a:rPr>
              <a:t>3616</a:t>
            </a:r>
            <a:endParaRPr lang="en-GB" altLang="en-US" sz="2800" baseline="30000"/>
          </a:p>
        </p:txBody>
      </p:sp>
      <p:sp>
        <p:nvSpPr>
          <p:cNvPr id="70693" name="Text Box 37"/>
          <p:cNvSpPr txBox="1">
            <a:spLocks noChangeArrowheads="1"/>
          </p:cNvSpPr>
          <p:nvPr/>
        </p:nvSpPr>
        <p:spPr bwMode="auto">
          <a:xfrm>
            <a:off x="5157788" y="2528888"/>
            <a:ext cx="11747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30 </a:t>
            </a:r>
            <a:r>
              <a:rPr lang="en-GB" altLang="en-US" sz="2800" b="1"/>
              <a:t>–</a:t>
            </a:r>
            <a:r>
              <a:rPr lang="en-GB" altLang="en-US" sz="2800"/>
              <a:t> 1</a:t>
            </a:r>
          </a:p>
        </p:txBody>
      </p:sp>
      <p:sp>
        <p:nvSpPr>
          <p:cNvPr id="70694" name="Line 38"/>
          <p:cNvSpPr>
            <a:spLocks noChangeShapeType="1"/>
          </p:cNvSpPr>
          <p:nvPr/>
        </p:nvSpPr>
        <p:spPr bwMode="auto">
          <a:xfrm>
            <a:off x="5021263" y="2573338"/>
            <a:ext cx="14859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5" name="Rectangle 39"/>
          <p:cNvSpPr>
            <a:spLocks noChangeArrowheads="1"/>
          </p:cNvSpPr>
          <p:nvPr/>
        </p:nvSpPr>
        <p:spPr bwMode="auto">
          <a:xfrm>
            <a:off x="4527550" y="2303463"/>
            <a:ext cx="434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696" name="Line 40"/>
          <p:cNvSpPr>
            <a:spLocks noChangeShapeType="1"/>
          </p:cNvSpPr>
          <p:nvPr/>
        </p:nvSpPr>
        <p:spPr bwMode="auto">
          <a:xfrm flipV="1">
            <a:off x="4797425" y="1943100"/>
            <a:ext cx="134938" cy="854075"/>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7" name="Line 41"/>
          <p:cNvSpPr>
            <a:spLocks noChangeShapeType="1"/>
          </p:cNvSpPr>
          <p:nvPr/>
        </p:nvSpPr>
        <p:spPr bwMode="auto">
          <a:xfrm>
            <a:off x="4932363" y="1943100"/>
            <a:ext cx="15303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699" name="Text Box 43"/>
          <p:cNvSpPr txBox="1">
            <a:spLocks noChangeArrowheads="1"/>
          </p:cNvSpPr>
          <p:nvPr/>
        </p:nvSpPr>
        <p:spPr bwMode="auto">
          <a:xfrm>
            <a:off x="3806825" y="4598988"/>
            <a:ext cx="900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a:t>
            </a:r>
          </a:p>
        </p:txBody>
      </p:sp>
      <p:sp>
        <p:nvSpPr>
          <p:cNvPr id="70701" name="Text Box 45"/>
          <p:cNvSpPr txBox="1">
            <a:spLocks noChangeArrowheads="1"/>
          </p:cNvSpPr>
          <p:nvPr/>
        </p:nvSpPr>
        <p:spPr bwMode="auto">
          <a:xfrm>
            <a:off x="5337175" y="4284663"/>
            <a:ext cx="18446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a:sym typeface="Symbol" pitchFamily="18" charset="2"/>
              </a:rPr>
              <a:t>1416</a:t>
            </a:r>
            <a:endParaRPr lang="en-GB" altLang="en-US" sz="2800" baseline="30000"/>
          </a:p>
        </p:txBody>
      </p:sp>
      <p:sp>
        <p:nvSpPr>
          <p:cNvPr id="70702" name="Text Box 46"/>
          <p:cNvSpPr txBox="1">
            <a:spLocks noChangeArrowheads="1"/>
          </p:cNvSpPr>
          <p:nvPr/>
        </p:nvSpPr>
        <p:spPr bwMode="auto">
          <a:xfrm>
            <a:off x="5291138" y="4829175"/>
            <a:ext cx="1174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30 </a:t>
            </a:r>
            <a:r>
              <a:rPr lang="en-GB" altLang="en-US" sz="2800" b="1"/>
              <a:t>–</a:t>
            </a:r>
            <a:r>
              <a:rPr lang="en-GB" altLang="en-US" sz="2800"/>
              <a:t> 1</a:t>
            </a:r>
          </a:p>
        </p:txBody>
      </p:sp>
      <p:sp>
        <p:nvSpPr>
          <p:cNvPr id="70703" name="Line 47"/>
          <p:cNvSpPr>
            <a:spLocks noChangeShapeType="1"/>
          </p:cNvSpPr>
          <p:nvPr/>
        </p:nvSpPr>
        <p:spPr bwMode="auto">
          <a:xfrm>
            <a:off x="5065713" y="4829175"/>
            <a:ext cx="14859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4" name="Rectangle 48"/>
          <p:cNvSpPr>
            <a:spLocks noChangeArrowheads="1"/>
          </p:cNvSpPr>
          <p:nvPr/>
        </p:nvSpPr>
        <p:spPr bwMode="auto">
          <a:xfrm>
            <a:off x="4572000" y="4554538"/>
            <a:ext cx="434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a:sym typeface="Symbol" pitchFamily="18" charset="2"/>
              </a:rPr>
              <a:t></a:t>
            </a:r>
          </a:p>
        </p:txBody>
      </p:sp>
      <p:sp>
        <p:nvSpPr>
          <p:cNvPr id="70705" name="Line 49"/>
          <p:cNvSpPr>
            <a:spLocks noChangeShapeType="1"/>
          </p:cNvSpPr>
          <p:nvPr/>
        </p:nvSpPr>
        <p:spPr bwMode="auto">
          <a:xfrm flipV="1">
            <a:off x="4841875" y="4194175"/>
            <a:ext cx="134938" cy="854075"/>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6" name="Line 50"/>
          <p:cNvSpPr>
            <a:spLocks noChangeShapeType="1"/>
          </p:cNvSpPr>
          <p:nvPr/>
        </p:nvSpPr>
        <p:spPr bwMode="auto">
          <a:xfrm>
            <a:off x="4976813" y="4194175"/>
            <a:ext cx="15303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07" name="Text Box 51"/>
          <p:cNvSpPr txBox="1">
            <a:spLocks noChangeArrowheads="1"/>
          </p:cNvSpPr>
          <p:nvPr/>
        </p:nvSpPr>
        <p:spPr bwMode="auto">
          <a:xfrm>
            <a:off x="6954838" y="2143125"/>
            <a:ext cx="10398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 11.2</a:t>
            </a:r>
            <a:endParaRPr lang="en-GB" altLang="en-US" sz="2800"/>
          </a:p>
        </p:txBody>
      </p:sp>
      <p:sp>
        <p:nvSpPr>
          <p:cNvPr id="70708" name="Text Box 52"/>
          <p:cNvSpPr txBox="1">
            <a:spLocks noChangeArrowheads="1"/>
          </p:cNvSpPr>
          <p:nvPr/>
        </p:nvSpPr>
        <p:spPr bwMode="auto">
          <a:xfrm>
            <a:off x="7002463" y="4605338"/>
            <a:ext cx="9540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  7.0</a:t>
            </a:r>
            <a:endParaRPr lang="en-GB" altLang="en-US" sz="2800"/>
          </a:p>
        </p:txBody>
      </p:sp>
      <p:sp>
        <p:nvSpPr>
          <p:cNvPr id="70709" name="Line 53"/>
          <p:cNvSpPr>
            <a:spLocks noChangeShapeType="1"/>
          </p:cNvSpPr>
          <p:nvPr/>
        </p:nvSpPr>
        <p:spPr bwMode="auto">
          <a:xfrm>
            <a:off x="2681288" y="2124075"/>
            <a:ext cx="134937"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0710" name="Line 54"/>
          <p:cNvSpPr>
            <a:spLocks noChangeShapeType="1"/>
          </p:cNvSpPr>
          <p:nvPr/>
        </p:nvSpPr>
        <p:spPr bwMode="auto">
          <a:xfrm>
            <a:off x="2816225" y="4419600"/>
            <a:ext cx="13493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Tree>
    <p:extLst>
      <p:ext uri="{BB962C8B-B14F-4D97-AF65-F5344CB8AC3E}">
        <p14:creationId xmlns:p14="http://schemas.microsoft.com/office/powerpoint/2010/main" val="680009374"/>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341313" y="188913"/>
            <a:ext cx="8802687" cy="1143000"/>
          </a:xfrm>
        </p:spPr>
        <p:txBody>
          <a:bodyPr/>
          <a:lstStyle/>
          <a:p>
            <a:pPr algn="l"/>
            <a:r>
              <a:rPr lang="en-GB" altLang="en-US" sz="3600" smtClean="0"/>
              <a:t>Step 2: Calculate the SE for both groups</a:t>
            </a:r>
            <a:endParaRPr lang="en-GB" altLang="en-US" sz="3600" b="1" i="1" smtClean="0"/>
          </a:p>
        </p:txBody>
      </p:sp>
      <p:grpSp>
        <p:nvGrpSpPr>
          <p:cNvPr id="71709" name="Group 29"/>
          <p:cNvGrpSpPr>
            <a:grpSpLocks/>
          </p:cNvGrpSpPr>
          <p:nvPr/>
        </p:nvGrpSpPr>
        <p:grpSpPr bwMode="auto">
          <a:xfrm>
            <a:off x="431800" y="2393950"/>
            <a:ext cx="2293938" cy="1255713"/>
            <a:chOff x="187" y="1026"/>
            <a:chExt cx="1445" cy="791"/>
          </a:xfrm>
        </p:grpSpPr>
        <p:sp>
          <p:nvSpPr>
            <p:cNvPr id="71686" name="Rectangle 6"/>
            <p:cNvSpPr>
              <a:spLocks noChangeArrowheads="1"/>
            </p:cNvSpPr>
            <p:nvPr/>
          </p:nvSpPr>
          <p:spPr bwMode="auto">
            <a:xfrm>
              <a:off x="1122" y="1026"/>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i="1"/>
                <a:t>SD</a:t>
              </a:r>
              <a:endParaRPr lang="en-GB" altLang="en-US" sz="2800" baseline="-25000"/>
            </a:p>
          </p:txBody>
        </p:sp>
        <p:sp>
          <p:nvSpPr>
            <p:cNvPr id="71687" name="Rectangle 7"/>
            <p:cNvSpPr>
              <a:spLocks noChangeArrowheads="1"/>
            </p:cNvSpPr>
            <p:nvPr/>
          </p:nvSpPr>
          <p:spPr bwMode="auto">
            <a:xfrm>
              <a:off x="953" y="1452"/>
              <a:ext cx="52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dirty="0">
                  <a:sym typeface="Symbol" pitchFamily="18" charset="2"/>
                </a:rPr>
                <a:t> n</a:t>
              </a:r>
              <a:r>
                <a:rPr lang="en-GB" altLang="en-US" dirty="0">
                  <a:sym typeface="Symbol" pitchFamily="18" charset="2"/>
                </a:rPr>
                <a:t> </a:t>
              </a:r>
              <a:endParaRPr lang="en-GB" altLang="en-US" dirty="0"/>
            </a:p>
          </p:txBody>
        </p:sp>
        <p:sp>
          <p:nvSpPr>
            <p:cNvPr id="71688" name="Line 8"/>
            <p:cNvSpPr>
              <a:spLocks noChangeShapeType="1"/>
            </p:cNvSpPr>
            <p:nvPr/>
          </p:nvSpPr>
          <p:spPr bwMode="auto">
            <a:xfrm>
              <a:off x="1037" y="1366"/>
              <a:ext cx="59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689" name="Rectangle 9"/>
            <p:cNvSpPr>
              <a:spLocks noChangeArrowheads="1"/>
            </p:cNvSpPr>
            <p:nvPr/>
          </p:nvSpPr>
          <p:spPr bwMode="auto">
            <a:xfrm>
              <a:off x="187" y="1111"/>
              <a:ext cx="64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i="1"/>
                <a:t>SE </a:t>
              </a:r>
              <a:r>
                <a:rPr lang="en-GB" altLang="en-US" i="1"/>
                <a:t>=</a:t>
              </a:r>
            </a:p>
          </p:txBody>
        </p:sp>
        <p:sp>
          <p:nvSpPr>
            <p:cNvPr id="71690" name="Line 10"/>
            <p:cNvSpPr>
              <a:spLocks noChangeShapeType="1"/>
            </p:cNvSpPr>
            <p:nvPr/>
          </p:nvSpPr>
          <p:spPr bwMode="auto">
            <a:xfrm flipV="1">
              <a:off x="1151" y="1480"/>
              <a:ext cx="283" cy="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71710" name="Group 30"/>
          <p:cNvGrpSpPr>
            <a:grpSpLocks/>
          </p:cNvGrpSpPr>
          <p:nvPr/>
        </p:nvGrpSpPr>
        <p:grpSpPr bwMode="auto">
          <a:xfrm>
            <a:off x="476250" y="4733925"/>
            <a:ext cx="2293938" cy="1255713"/>
            <a:chOff x="187" y="1026"/>
            <a:chExt cx="1445" cy="791"/>
          </a:xfrm>
        </p:grpSpPr>
        <p:sp>
          <p:nvSpPr>
            <p:cNvPr id="71711" name="Rectangle 31"/>
            <p:cNvSpPr>
              <a:spLocks noChangeArrowheads="1"/>
            </p:cNvSpPr>
            <p:nvPr/>
          </p:nvSpPr>
          <p:spPr bwMode="auto">
            <a:xfrm>
              <a:off x="1122" y="1026"/>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i="1"/>
                <a:t>SD</a:t>
              </a:r>
              <a:endParaRPr lang="en-GB" altLang="en-US" sz="2800" baseline="-25000"/>
            </a:p>
          </p:txBody>
        </p:sp>
        <p:sp>
          <p:nvSpPr>
            <p:cNvPr id="71712" name="Rectangle 32"/>
            <p:cNvSpPr>
              <a:spLocks noChangeArrowheads="1"/>
            </p:cNvSpPr>
            <p:nvPr/>
          </p:nvSpPr>
          <p:spPr bwMode="auto">
            <a:xfrm>
              <a:off x="953" y="1452"/>
              <a:ext cx="52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sym typeface="Symbol" pitchFamily="18" charset="2"/>
                </a:rPr>
                <a:t> n</a:t>
              </a:r>
              <a:r>
                <a:rPr lang="en-GB" altLang="en-US">
                  <a:sym typeface="Symbol" pitchFamily="18" charset="2"/>
                </a:rPr>
                <a:t> </a:t>
              </a:r>
              <a:endParaRPr lang="en-GB" altLang="en-US"/>
            </a:p>
          </p:txBody>
        </p:sp>
        <p:sp>
          <p:nvSpPr>
            <p:cNvPr id="71713" name="Line 33"/>
            <p:cNvSpPr>
              <a:spLocks noChangeShapeType="1"/>
            </p:cNvSpPr>
            <p:nvPr/>
          </p:nvSpPr>
          <p:spPr bwMode="auto">
            <a:xfrm>
              <a:off x="1037" y="1366"/>
              <a:ext cx="59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14" name="Rectangle 34"/>
            <p:cNvSpPr>
              <a:spLocks noChangeArrowheads="1"/>
            </p:cNvSpPr>
            <p:nvPr/>
          </p:nvSpPr>
          <p:spPr bwMode="auto">
            <a:xfrm>
              <a:off x="187" y="1111"/>
              <a:ext cx="64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i="1"/>
                <a:t>SE </a:t>
              </a:r>
              <a:r>
                <a:rPr lang="en-GB" altLang="en-US" i="1"/>
                <a:t>=</a:t>
              </a:r>
            </a:p>
          </p:txBody>
        </p:sp>
        <p:sp>
          <p:nvSpPr>
            <p:cNvPr id="71715" name="Line 35"/>
            <p:cNvSpPr>
              <a:spLocks noChangeShapeType="1"/>
            </p:cNvSpPr>
            <p:nvPr/>
          </p:nvSpPr>
          <p:spPr bwMode="auto">
            <a:xfrm flipV="1">
              <a:off x="1151" y="1480"/>
              <a:ext cx="283" cy="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1716" name="Text Box 36"/>
          <p:cNvSpPr txBox="1">
            <a:spLocks noChangeArrowheads="1"/>
          </p:cNvSpPr>
          <p:nvPr/>
        </p:nvSpPr>
        <p:spPr bwMode="auto">
          <a:xfrm>
            <a:off x="0" y="1989138"/>
            <a:ext cx="56070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b="1" dirty="0" smtClean="0"/>
              <a:t>Careful with rounding off </a:t>
            </a:r>
            <a:r>
              <a:rPr lang="en-GB" altLang="en-US" b="1" dirty="0" err="1" smtClean="0"/>
              <a:t>roundig</a:t>
            </a:r>
            <a:r>
              <a:rPr lang="en-GB" altLang="en-US" b="1" dirty="0" smtClean="0"/>
              <a:t> offs</a:t>
            </a:r>
          </a:p>
          <a:p>
            <a:r>
              <a:rPr lang="en-GB" altLang="en-US" b="1" dirty="0" smtClean="0"/>
              <a:t>Group </a:t>
            </a:r>
            <a:r>
              <a:rPr lang="en-GB" altLang="en-US" b="1" dirty="0"/>
              <a:t>1:</a:t>
            </a:r>
          </a:p>
        </p:txBody>
      </p:sp>
      <p:sp>
        <p:nvSpPr>
          <p:cNvPr id="71717" name="Text Box 37"/>
          <p:cNvSpPr txBox="1">
            <a:spLocks noChangeArrowheads="1"/>
          </p:cNvSpPr>
          <p:nvPr/>
        </p:nvSpPr>
        <p:spPr bwMode="auto">
          <a:xfrm>
            <a:off x="0" y="4329113"/>
            <a:ext cx="157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Group 2:</a:t>
            </a:r>
          </a:p>
        </p:txBody>
      </p:sp>
      <p:grpSp>
        <p:nvGrpSpPr>
          <p:cNvPr id="71720" name="Group 40"/>
          <p:cNvGrpSpPr>
            <a:grpSpLocks/>
          </p:cNvGrpSpPr>
          <p:nvPr/>
        </p:nvGrpSpPr>
        <p:grpSpPr bwMode="auto">
          <a:xfrm>
            <a:off x="2862263" y="4778376"/>
            <a:ext cx="2293937" cy="1260476"/>
            <a:chOff x="187" y="1026"/>
            <a:chExt cx="1445" cy="794"/>
          </a:xfrm>
        </p:grpSpPr>
        <p:sp>
          <p:nvSpPr>
            <p:cNvPr id="71721" name="Rectangle 41"/>
            <p:cNvSpPr>
              <a:spLocks noChangeArrowheads="1"/>
            </p:cNvSpPr>
            <p:nvPr/>
          </p:nvSpPr>
          <p:spPr bwMode="auto">
            <a:xfrm>
              <a:off x="1122" y="1026"/>
              <a:ext cx="4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i="1"/>
                <a:t>7.0</a:t>
              </a:r>
              <a:endParaRPr lang="en-GB" altLang="en-US" sz="2800" baseline="-25000"/>
            </a:p>
          </p:txBody>
        </p:sp>
        <p:sp>
          <p:nvSpPr>
            <p:cNvPr id="71722" name="Rectangle 42"/>
            <p:cNvSpPr>
              <a:spLocks noChangeArrowheads="1"/>
            </p:cNvSpPr>
            <p:nvPr/>
          </p:nvSpPr>
          <p:spPr bwMode="auto">
            <a:xfrm>
              <a:off x="953" y="1452"/>
              <a:ext cx="580"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dirty="0">
                  <a:sym typeface="Symbol" pitchFamily="18" charset="2"/>
                </a:rPr>
                <a:t> </a:t>
              </a:r>
              <a:r>
                <a:rPr lang="en-GB" altLang="en-US" sz="3200" dirty="0" smtClean="0">
                  <a:sym typeface="Symbol" pitchFamily="18" charset="2"/>
                </a:rPr>
                <a:t>30</a:t>
              </a:r>
              <a:endParaRPr lang="en-GB" altLang="en-US" dirty="0"/>
            </a:p>
          </p:txBody>
        </p:sp>
        <p:sp>
          <p:nvSpPr>
            <p:cNvPr id="71723" name="Line 43"/>
            <p:cNvSpPr>
              <a:spLocks noChangeShapeType="1"/>
            </p:cNvSpPr>
            <p:nvPr/>
          </p:nvSpPr>
          <p:spPr bwMode="auto">
            <a:xfrm>
              <a:off x="1037" y="1366"/>
              <a:ext cx="59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24" name="Rectangle 44"/>
            <p:cNvSpPr>
              <a:spLocks noChangeArrowheads="1"/>
            </p:cNvSpPr>
            <p:nvPr/>
          </p:nvSpPr>
          <p:spPr bwMode="auto">
            <a:xfrm>
              <a:off x="187" y="1111"/>
              <a:ext cx="29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i="1"/>
                <a:t> </a:t>
              </a:r>
              <a:r>
                <a:rPr lang="en-GB" altLang="en-US" i="1"/>
                <a:t>=</a:t>
              </a:r>
            </a:p>
          </p:txBody>
        </p:sp>
        <p:sp>
          <p:nvSpPr>
            <p:cNvPr id="71725" name="Line 45"/>
            <p:cNvSpPr>
              <a:spLocks noChangeShapeType="1"/>
            </p:cNvSpPr>
            <p:nvPr/>
          </p:nvSpPr>
          <p:spPr bwMode="auto">
            <a:xfrm flipV="1">
              <a:off x="1151" y="1480"/>
              <a:ext cx="283" cy="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71726" name="Group 46"/>
          <p:cNvGrpSpPr>
            <a:grpSpLocks/>
          </p:cNvGrpSpPr>
          <p:nvPr/>
        </p:nvGrpSpPr>
        <p:grpSpPr bwMode="auto">
          <a:xfrm>
            <a:off x="2816225" y="2438401"/>
            <a:ext cx="2362200" cy="1260476"/>
            <a:chOff x="187" y="1026"/>
            <a:chExt cx="1488" cy="794"/>
          </a:xfrm>
        </p:grpSpPr>
        <p:sp>
          <p:nvSpPr>
            <p:cNvPr id="71727" name="Rectangle 47"/>
            <p:cNvSpPr>
              <a:spLocks noChangeArrowheads="1"/>
            </p:cNvSpPr>
            <p:nvPr/>
          </p:nvSpPr>
          <p:spPr bwMode="auto">
            <a:xfrm>
              <a:off x="1122" y="1026"/>
              <a:ext cx="5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11.2</a:t>
              </a:r>
            </a:p>
          </p:txBody>
        </p:sp>
        <p:sp>
          <p:nvSpPr>
            <p:cNvPr id="71728" name="Rectangle 48"/>
            <p:cNvSpPr>
              <a:spLocks noChangeArrowheads="1"/>
            </p:cNvSpPr>
            <p:nvPr/>
          </p:nvSpPr>
          <p:spPr bwMode="auto">
            <a:xfrm>
              <a:off x="953" y="1452"/>
              <a:ext cx="613"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dirty="0">
                  <a:sym typeface="Symbol" pitchFamily="18" charset="2"/>
                </a:rPr>
                <a:t> </a:t>
              </a:r>
              <a:r>
                <a:rPr lang="en-GB" altLang="en-US" sz="3200" dirty="0" smtClean="0">
                  <a:sym typeface="Symbol" pitchFamily="18" charset="2"/>
                </a:rPr>
                <a:t>30</a:t>
              </a:r>
              <a:r>
                <a:rPr lang="en-GB" altLang="en-US" dirty="0" smtClean="0">
                  <a:sym typeface="Symbol" pitchFamily="18" charset="2"/>
                </a:rPr>
                <a:t> </a:t>
              </a:r>
              <a:endParaRPr lang="en-GB" altLang="en-US" dirty="0"/>
            </a:p>
          </p:txBody>
        </p:sp>
        <p:sp>
          <p:nvSpPr>
            <p:cNvPr id="71729" name="Line 49"/>
            <p:cNvSpPr>
              <a:spLocks noChangeShapeType="1"/>
            </p:cNvSpPr>
            <p:nvPr/>
          </p:nvSpPr>
          <p:spPr bwMode="auto">
            <a:xfrm>
              <a:off x="1037" y="1366"/>
              <a:ext cx="59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1730" name="Rectangle 50"/>
            <p:cNvSpPr>
              <a:spLocks noChangeArrowheads="1"/>
            </p:cNvSpPr>
            <p:nvPr/>
          </p:nvSpPr>
          <p:spPr bwMode="auto">
            <a:xfrm>
              <a:off x="187" y="1174"/>
              <a:ext cx="2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i="1"/>
                <a:t>=</a:t>
              </a:r>
            </a:p>
          </p:txBody>
        </p:sp>
        <p:sp>
          <p:nvSpPr>
            <p:cNvPr id="71731" name="Line 51"/>
            <p:cNvSpPr>
              <a:spLocks noChangeShapeType="1"/>
            </p:cNvSpPr>
            <p:nvPr/>
          </p:nvSpPr>
          <p:spPr bwMode="auto">
            <a:xfrm flipV="1">
              <a:off x="1151" y="1480"/>
              <a:ext cx="283" cy="7"/>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
        <p:nvSpPr>
          <p:cNvPr id="71732" name="Text Box 52"/>
          <p:cNvSpPr txBox="1">
            <a:spLocks noChangeArrowheads="1"/>
          </p:cNvSpPr>
          <p:nvPr/>
        </p:nvSpPr>
        <p:spPr bwMode="auto">
          <a:xfrm>
            <a:off x="5607050" y="2754313"/>
            <a:ext cx="14414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200" dirty="0"/>
              <a:t>= </a:t>
            </a:r>
            <a:r>
              <a:rPr lang="en-GB" altLang="en-US" sz="3200" dirty="0" smtClean="0"/>
              <a:t>2.04</a:t>
            </a:r>
            <a:endParaRPr lang="en-GB" altLang="en-US" sz="3200" dirty="0"/>
          </a:p>
        </p:txBody>
      </p:sp>
      <p:sp>
        <p:nvSpPr>
          <p:cNvPr id="71733" name="Text Box 53"/>
          <p:cNvSpPr txBox="1">
            <a:spLocks noChangeArrowheads="1"/>
          </p:cNvSpPr>
          <p:nvPr/>
        </p:nvSpPr>
        <p:spPr bwMode="auto">
          <a:xfrm>
            <a:off x="5562600" y="5094288"/>
            <a:ext cx="14414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200" dirty="0"/>
              <a:t>= </a:t>
            </a:r>
            <a:r>
              <a:rPr lang="en-GB" altLang="en-US" sz="3200" dirty="0" smtClean="0"/>
              <a:t>1.28</a:t>
            </a:r>
            <a:endParaRPr lang="en-GB" altLang="en-US" sz="3200" dirty="0"/>
          </a:p>
        </p:txBody>
      </p:sp>
    </p:spTree>
    <p:extLst>
      <p:ext uri="{BB962C8B-B14F-4D97-AF65-F5344CB8AC3E}">
        <p14:creationId xmlns:p14="http://schemas.microsoft.com/office/powerpoint/2010/main" val="4266069846"/>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95" name="Text Box 35"/>
          <p:cNvSpPr txBox="1">
            <a:spLocks noChangeArrowheads="1"/>
          </p:cNvSpPr>
          <p:nvPr/>
        </p:nvSpPr>
        <p:spPr bwMode="auto">
          <a:xfrm>
            <a:off x="0" y="323850"/>
            <a:ext cx="8972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t>Step 3: Calculate the 95% confidence limits</a:t>
            </a:r>
          </a:p>
        </p:txBody>
      </p:sp>
      <p:sp>
        <p:nvSpPr>
          <p:cNvPr id="66596" name="Text Box 36"/>
          <p:cNvSpPr txBox="1">
            <a:spLocks noChangeArrowheads="1"/>
          </p:cNvSpPr>
          <p:nvPr/>
        </p:nvSpPr>
        <p:spPr bwMode="auto">
          <a:xfrm>
            <a:off x="566738" y="1042988"/>
            <a:ext cx="2514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t>Mean </a:t>
            </a:r>
            <a:r>
              <a:rPr lang="en-US" altLang="en-US" sz="2800"/>
              <a:t>± 2 x SE</a:t>
            </a:r>
          </a:p>
        </p:txBody>
      </p:sp>
      <p:sp>
        <p:nvSpPr>
          <p:cNvPr id="66597" name="Text Box 37"/>
          <p:cNvSpPr txBox="1">
            <a:spLocks noChangeArrowheads="1"/>
          </p:cNvSpPr>
          <p:nvPr/>
        </p:nvSpPr>
        <p:spPr bwMode="auto">
          <a:xfrm>
            <a:off x="522288" y="1854200"/>
            <a:ext cx="774065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dirty="0"/>
              <a:t>Group 1:</a:t>
            </a:r>
          </a:p>
          <a:p>
            <a:r>
              <a:rPr lang="en-GB" altLang="en-US" sz="2800" dirty="0"/>
              <a:t>Upper limit = 61 + (2 x </a:t>
            </a:r>
            <a:r>
              <a:rPr lang="en-GB" altLang="en-US" sz="2800" dirty="0" smtClean="0"/>
              <a:t>2.04) </a:t>
            </a:r>
            <a:r>
              <a:rPr lang="en-GB" altLang="en-US" sz="2800" dirty="0"/>
              <a:t>= </a:t>
            </a:r>
            <a:endParaRPr lang="en-GB" altLang="en-US" sz="2800" b="1" dirty="0"/>
          </a:p>
          <a:p>
            <a:r>
              <a:rPr lang="en-GB" altLang="en-US" sz="2800" dirty="0"/>
              <a:t>Lower limit = 61 – (2 x </a:t>
            </a:r>
            <a:r>
              <a:rPr lang="en-GB" altLang="en-US" sz="2800" dirty="0" smtClean="0"/>
              <a:t>2.04) </a:t>
            </a:r>
            <a:r>
              <a:rPr lang="en-GB" altLang="en-US" sz="2800" dirty="0"/>
              <a:t>= </a:t>
            </a:r>
            <a:r>
              <a:rPr lang="en-GB" altLang="en-US" sz="2800" dirty="0" smtClean="0"/>
              <a:t>  </a:t>
            </a:r>
            <a:endParaRPr lang="en-GB" altLang="en-US" sz="2800" dirty="0"/>
          </a:p>
        </p:txBody>
      </p:sp>
      <p:sp>
        <p:nvSpPr>
          <p:cNvPr id="66599" name="Text Box 39"/>
          <p:cNvSpPr txBox="1">
            <a:spLocks noChangeArrowheads="1"/>
          </p:cNvSpPr>
          <p:nvPr/>
        </p:nvSpPr>
        <p:spPr bwMode="auto">
          <a:xfrm>
            <a:off x="566738" y="4014788"/>
            <a:ext cx="738028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dirty="0"/>
              <a:t>Group 2:</a:t>
            </a:r>
          </a:p>
          <a:p>
            <a:r>
              <a:rPr lang="en-GB" altLang="en-US" sz="2800" dirty="0"/>
              <a:t>Upper limit = 33 + (2 x </a:t>
            </a:r>
            <a:r>
              <a:rPr lang="en-GB" altLang="en-US" sz="2800" dirty="0" smtClean="0"/>
              <a:t>1.28) </a:t>
            </a:r>
            <a:r>
              <a:rPr lang="en-GB" altLang="en-US" sz="2800" dirty="0"/>
              <a:t>= </a:t>
            </a:r>
            <a:r>
              <a:rPr lang="en-GB" altLang="en-US" sz="2800" dirty="0" smtClean="0"/>
              <a:t/>
            </a:r>
            <a:br>
              <a:rPr lang="en-GB" altLang="en-US" sz="2800" dirty="0" smtClean="0"/>
            </a:br>
            <a:r>
              <a:rPr lang="en-GB" altLang="en-US" sz="2800" dirty="0" smtClean="0"/>
              <a:t>Lower </a:t>
            </a:r>
            <a:r>
              <a:rPr lang="en-GB" altLang="en-US" sz="2800" dirty="0"/>
              <a:t>limit = 33 – (2 x </a:t>
            </a:r>
            <a:r>
              <a:rPr lang="en-GB" altLang="en-US" sz="2800" dirty="0" smtClean="0"/>
              <a:t>1.28) </a:t>
            </a:r>
            <a:r>
              <a:rPr lang="en-GB" altLang="en-US" sz="2800" dirty="0"/>
              <a:t>= </a:t>
            </a:r>
            <a:r>
              <a:rPr lang="en-GB" altLang="en-US" sz="2800" dirty="0" smtClean="0"/>
              <a:t>  </a:t>
            </a:r>
            <a:endParaRPr lang="en-GB" altLang="en-US" sz="2800" dirty="0"/>
          </a:p>
        </p:txBody>
      </p:sp>
      <p:sp>
        <p:nvSpPr>
          <p:cNvPr id="2" name="Left Arrow 1"/>
          <p:cNvSpPr/>
          <p:nvPr/>
        </p:nvSpPr>
        <p:spPr>
          <a:xfrm>
            <a:off x="5940152" y="1700808"/>
            <a:ext cx="2880320" cy="252028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Note: in recent exam specs maybe 1.96 instead of 2 (more precise)</a:t>
            </a:r>
            <a:endParaRPr lang="en-GB" b="1" dirty="0"/>
          </a:p>
        </p:txBody>
      </p:sp>
    </p:spTree>
    <p:extLst>
      <p:ext uri="{BB962C8B-B14F-4D97-AF65-F5344CB8AC3E}">
        <p14:creationId xmlns:p14="http://schemas.microsoft.com/office/powerpoint/2010/main" val="3197333095"/>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37" name="Object 9"/>
          <p:cNvGraphicFramePr>
            <a:graphicFrameLocks noChangeAspect="1"/>
          </p:cNvGraphicFramePr>
          <p:nvPr/>
        </p:nvGraphicFramePr>
        <p:xfrm>
          <a:off x="2501900" y="1179513"/>
          <a:ext cx="4346575" cy="3944937"/>
        </p:xfrm>
        <a:graphic>
          <a:graphicData uri="http://schemas.openxmlformats.org/presentationml/2006/ole">
            <mc:AlternateContent xmlns:mc="http://schemas.openxmlformats.org/markup-compatibility/2006">
              <mc:Choice xmlns:v="urn:schemas-microsoft-com:vml" Requires="v">
                <p:oleObj spid="_x0000_s9236" name="Chart" r:id="rId4" imgW="3295800" imgH="2990880" progId="Excel.Chart.8">
                  <p:embed/>
                </p:oleObj>
              </mc:Choice>
              <mc:Fallback>
                <p:oleObj name="Chart" r:id="rId4" imgW="3295800" imgH="2990880" progId="Excel.Char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1900" y="1179513"/>
                        <a:ext cx="4346575" cy="394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0" name="Text Box 2"/>
          <p:cNvSpPr txBox="1">
            <a:spLocks noChangeArrowheads="1"/>
          </p:cNvSpPr>
          <p:nvPr/>
        </p:nvSpPr>
        <p:spPr bwMode="auto">
          <a:xfrm>
            <a:off x="296863" y="5408613"/>
            <a:ext cx="859631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a:t>With no overlap, we can conclude that there </a:t>
            </a:r>
            <a:r>
              <a:rPr lang="en-GB" altLang="en-US" b="1"/>
              <a:t>is</a:t>
            </a:r>
            <a:r>
              <a:rPr lang="en-GB" altLang="en-US"/>
              <a:t> a significant difference between the two means. Shell lengths differ significantly between the two locations.</a:t>
            </a:r>
          </a:p>
        </p:txBody>
      </p:sp>
      <p:sp>
        <p:nvSpPr>
          <p:cNvPr id="73731" name="Text Box 3"/>
          <p:cNvSpPr txBox="1">
            <a:spLocks noChangeArrowheads="1"/>
          </p:cNvSpPr>
          <p:nvPr/>
        </p:nvSpPr>
        <p:spPr bwMode="auto">
          <a:xfrm>
            <a:off x="0" y="323850"/>
            <a:ext cx="8439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t>Step 3: Plot means and confidence limits</a:t>
            </a:r>
          </a:p>
        </p:txBody>
      </p:sp>
      <p:sp>
        <p:nvSpPr>
          <p:cNvPr id="73732" name="Text Box 4"/>
          <p:cNvSpPr txBox="1">
            <a:spLocks noChangeArrowheads="1"/>
          </p:cNvSpPr>
          <p:nvPr/>
        </p:nvSpPr>
        <p:spPr bwMode="auto">
          <a:xfrm>
            <a:off x="250825" y="1403350"/>
            <a:ext cx="2179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t>Mean </a:t>
            </a:r>
            <a:r>
              <a:rPr lang="en-US" altLang="en-US"/>
              <a:t>± 2 x SE</a:t>
            </a:r>
          </a:p>
        </p:txBody>
      </p:sp>
      <p:sp>
        <p:nvSpPr>
          <p:cNvPr id="73735" name="Rectangle 7"/>
          <p:cNvSpPr>
            <a:spLocks noChangeArrowheads="1"/>
          </p:cNvSpPr>
          <p:nvPr/>
        </p:nvSpPr>
        <p:spPr bwMode="auto">
          <a:xfrm>
            <a:off x="2997200" y="4733925"/>
            <a:ext cx="404813" cy="223838"/>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sp>
        <p:nvSpPr>
          <p:cNvPr id="73736" name="Rectangle 8"/>
          <p:cNvSpPr>
            <a:spLocks noChangeArrowheads="1"/>
          </p:cNvSpPr>
          <p:nvPr/>
        </p:nvSpPr>
        <p:spPr bwMode="auto">
          <a:xfrm>
            <a:off x="4841875" y="4689475"/>
            <a:ext cx="404813" cy="315913"/>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GB"/>
          </a:p>
        </p:txBody>
      </p:sp>
      <p:grpSp>
        <p:nvGrpSpPr>
          <p:cNvPr id="73738" name="Group 10"/>
          <p:cNvGrpSpPr>
            <a:grpSpLocks/>
          </p:cNvGrpSpPr>
          <p:nvPr/>
        </p:nvGrpSpPr>
        <p:grpSpPr bwMode="auto">
          <a:xfrm>
            <a:off x="5832475" y="2933700"/>
            <a:ext cx="360363" cy="360363"/>
            <a:chOff x="2228" y="828"/>
            <a:chExt cx="227" cy="170"/>
          </a:xfrm>
        </p:grpSpPr>
        <p:sp>
          <p:nvSpPr>
            <p:cNvPr id="73739" name="Line 11"/>
            <p:cNvSpPr>
              <a:spLocks noChangeShapeType="1"/>
            </p:cNvSpPr>
            <p:nvPr/>
          </p:nvSpPr>
          <p:spPr bwMode="auto">
            <a:xfrm>
              <a:off x="2341" y="828"/>
              <a:ext cx="0" cy="17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3740" name="Line 12"/>
            <p:cNvSpPr>
              <a:spLocks noChangeShapeType="1"/>
            </p:cNvSpPr>
            <p:nvPr/>
          </p:nvSpPr>
          <p:spPr bwMode="auto">
            <a:xfrm>
              <a:off x="2228" y="828"/>
              <a:ext cx="22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3741" name="Line 13"/>
            <p:cNvSpPr>
              <a:spLocks noChangeShapeType="1"/>
            </p:cNvSpPr>
            <p:nvPr/>
          </p:nvSpPr>
          <p:spPr bwMode="auto">
            <a:xfrm>
              <a:off x="2228" y="998"/>
              <a:ext cx="22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grpSp>
        <p:nvGrpSpPr>
          <p:cNvPr id="73742" name="Group 14"/>
          <p:cNvGrpSpPr>
            <a:grpSpLocks/>
          </p:cNvGrpSpPr>
          <p:nvPr/>
        </p:nvGrpSpPr>
        <p:grpSpPr bwMode="auto">
          <a:xfrm>
            <a:off x="3941763" y="1763713"/>
            <a:ext cx="360362" cy="404812"/>
            <a:chOff x="2228" y="828"/>
            <a:chExt cx="227" cy="170"/>
          </a:xfrm>
        </p:grpSpPr>
        <p:sp>
          <p:nvSpPr>
            <p:cNvPr id="73743" name="Line 15"/>
            <p:cNvSpPr>
              <a:spLocks noChangeShapeType="1"/>
            </p:cNvSpPr>
            <p:nvPr/>
          </p:nvSpPr>
          <p:spPr bwMode="auto">
            <a:xfrm>
              <a:off x="2341" y="828"/>
              <a:ext cx="0" cy="17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3744" name="Line 16"/>
            <p:cNvSpPr>
              <a:spLocks noChangeShapeType="1"/>
            </p:cNvSpPr>
            <p:nvPr/>
          </p:nvSpPr>
          <p:spPr bwMode="auto">
            <a:xfrm>
              <a:off x="2228" y="828"/>
              <a:ext cx="22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73745" name="Line 17"/>
            <p:cNvSpPr>
              <a:spLocks noChangeShapeType="1"/>
            </p:cNvSpPr>
            <p:nvPr/>
          </p:nvSpPr>
          <p:spPr bwMode="auto">
            <a:xfrm>
              <a:off x="2228" y="998"/>
              <a:ext cx="22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spTree>
    <p:extLst>
      <p:ext uri="{BB962C8B-B14F-4D97-AF65-F5344CB8AC3E}">
        <p14:creationId xmlns:p14="http://schemas.microsoft.com/office/powerpoint/2010/main" val="1293033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linds(horizontal)">
                                      <p:cBhvr>
                                        <p:cTn id="7" dur="500"/>
                                        <p:tgtEl>
                                          <p:spTgt spid="737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 QUESTIONS</a:t>
            </a:r>
            <a:endParaRPr lang="en-GB" dirty="0"/>
          </a:p>
        </p:txBody>
      </p:sp>
      <p:sp>
        <p:nvSpPr>
          <p:cNvPr id="4" name="Content Placeholder 3"/>
          <p:cNvSpPr>
            <a:spLocks noGrp="1"/>
          </p:cNvSpPr>
          <p:nvPr>
            <p:ph idx="1"/>
          </p:nvPr>
        </p:nvSpPr>
        <p:spPr/>
        <p:txBody>
          <a:bodyPr/>
          <a:lstStyle/>
          <a:p>
            <a:r>
              <a:rPr lang="en-GB" dirty="0" smtClean="0"/>
              <a:t>Should guide you </a:t>
            </a:r>
            <a:br>
              <a:rPr lang="en-GB" dirty="0" smtClean="0"/>
            </a:br>
            <a:r>
              <a:rPr lang="en-GB" dirty="0" smtClean="0"/>
              <a:t>quite a lot: </a:t>
            </a:r>
          </a:p>
          <a:p>
            <a:endParaRPr lang="en-GB" dirty="0"/>
          </a:p>
        </p:txBody>
      </p:sp>
      <p:pic>
        <p:nvPicPr>
          <p:cNvPr id="2099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175767"/>
            <a:ext cx="4343400" cy="564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99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005137"/>
            <a:ext cx="4705701" cy="994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166168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Conclusion</a:t>
            </a:r>
            <a:endParaRPr lang="en-GB" dirty="0"/>
          </a:p>
        </p:txBody>
      </p:sp>
      <p:sp>
        <p:nvSpPr>
          <p:cNvPr id="6" name="Content Placeholder 5"/>
          <p:cNvSpPr>
            <a:spLocks noGrp="1"/>
          </p:cNvSpPr>
          <p:nvPr>
            <p:ph idx="1"/>
          </p:nvPr>
        </p:nvSpPr>
        <p:spPr/>
        <p:txBody>
          <a:bodyPr>
            <a:normAutofit/>
          </a:bodyPr>
          <a:lstStyle/>
          <a:p>
            <a:r>
              <a:rPr lang="en-GB" dirty="0" smtClean="0"/>
              <a:t>Hopefully some skills, knowledge and confidence added</a:t>
            </a:r>
          </a:p>
          <a:p>
            <a:r>
              <a:rPr lang="en-GB" dirty="0" smtClean="0"/>
              <a:t>Please fill in the evaluation form</a:t>
            </a:r>
            <a:r>
              <a:rPr lang="en-GB" dirty="0"/>
              <a:t> </a:t>
            </a:r>
            <a:r>
              <a:rPr lang="en-GB" dirty="0" smtClean="0"/>
              <a:t>and </a:t>
            </a:r>
            <a:r>
              <a:rPr lang="en-GB" sz="2800" dirty="0" smtClean="0"/>
              <a:t>http</a:t>
            </a:r>
            <a:r>
              <a:rPr lang="en-GB" sz="2800" dirty="0"/>
              <a:t>://</a:t>
            </a:r>
            <a:r>
              <a:rPr lang="en-GB" sz="2800" dirty="0" smtClean="0"/>
              <a:t>is.gd/m4bsurvey2</a:t>
            </a:r>
          </a:p>
          <a:p>
            <a:r>
              <a:rPr lang="en-GB" dirty="0" smtClean="0"/>
              <a:t>In a month’s time we would like to send you some follow-up questions.</a:t>
            </a:r>
          </a:p>
          <a:p>
            <a:pPr lvl="1"/>
            <a:r>
              <a:rPr lang="en-GB" dirty="0" smtClean="0"/>
              <a:t>Impact form</a:t>
            </a:r>
          </a:p>
          <a:p>
            <a:pPr lvl="1"/>
            <a:r>
              <a:rPr lang="en-GB" dirty="0" smtClean="0"/>
              <a:t>Maths confidence</a:t>
            </a:r>
          </a:p>
          <a:p>
            <a:r>
              <a:rPr lang="en-GB" dirty="0" smtClean="0"/>
              <a:t>Thank you for your attention.</a:t>
            </a:r>
          </a:p>
        </p:txBody>
      </p:sp>
    </p:spTree>
    <p:extLst>
      <p:ext uri="{BB962C8B-B14F-4D97-AF65-F5344CB8AC3E}">
        <p14:creationId xmlns:p14="http://schemas.microsoft.com/office/powerpoint/2010/main" val="4048578999"/>
      </p:ext>
    </p:extLst>
  </p:cSld>
  <p:clrMapOvr>
    <a:masterClrMapping/>
  </p:clrMapOvr>
</p:sld>
</file>

<file path=ppt/theme/theme1.xml><?xml version="1.0" encoding="utf-8"?>
<a:theme xmlns:a="http://schemas.openxmlformats.org/drawingml/2006/main" name="20012-biology-ppt-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20012-biology-ppt-template</Template>
  <TotalTime>887</TotalTime>
  <Words>4697</Words>
  <Application>Microsoft Office PowerPoint</Application>
  <PresentationFormat>On-screen Show (4:3)</PresentationFormat>
  <Paragraphs>1547</Paragraphs>
  <Slides>125</Slides>
  <Notes>44</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125</vt:i4>
      </vt:variant>
    </vt:vector>
  </HeadingPairs>
  <TitlesOfParts>
    <vt:vector size="129" baseType="lpstr">
      <vt:lpstr>20012-biology-ppt-template</vt:lpstr>
      <vt:lpstr>Equation</vt:lpstr>
      <vt:lpstr>FXDraw V2</vt:lpstr>
      <vt:lpstr>Chart</vt:lpstr>
      <vt:lpstr>Maths for Biology</vt:lpstr>
      <vt:lpstr>Why this day</vt:lpstr>
      <vt:lpstr>Web page with resources</vt:lpstr>
      <vt:lpstr>Introductions</vt:lpstr>
      <vt:lpstr>Objectives of the day</vt:lpstr>
      <vt:lpstr>Schedule for the day</vt:lpstr>
      <vt:lpstr>Maths confidence survey</vt:lpstr>
      <vt:lpstr>Exponential growth and decay, logarithms</vt:lpstr>
      <vt:lpstr>Slide exam curriculum</vt:lpstr>
      <vt:lpstr>Powers of 10</vt:lpstr>
      <vt:lpstr>PowerPoint Presentation</vt:lpstr>
      <vt:lpstr>Standard form and powers</vt:lpstr>
      <vt:lpstr>Standard form and powers</vt:lpstr>
      <vt:lpstr>ACTIVITY</vt:lpstr>
      <vt:lpstr>PowerPoint Presentation</vt:lpstr>
      <vt:lpstr>VERY LARGE AND VERY SMALL</vt:lpstr>
      <vt:lpstr>VERY LARGE AND VERY SMALL</vt:lpstr>
      <vt:lpstr>Exponential growth and decay</vt:lpstr>
      <vt:lpstr>ACTIVITY</vt:lpstr>
      <vt:lpstr>MYTHBUSTERS</vt:lpstr>
      <vt:lpstr>How many layers do you produce? HANDOUT </vt:lpstr>
      <vt:lpstr>Plot your values on graph paper: </vt:lpstr>
      <vt:lpstr>Exponential growth</vt:lpstr>
      <vt:lpstr>How many infections?</vt:lpstr>
      <vt:lpstr>General form:  </vt:lpstr>
      <vt:lpstr>The exponential graph</vt:lpstr>
      <vt:lpstr>How many layers do you produce? </vt:lpstr>
      <vt:lpstr>Common features of y=bx </vt:lpstr>
      <vt:lpstr>HANDOUT</vt:lpstr>
      <vt:lpstr>Logarithms </vt:lpstr>
      <vt:lpstr>Log examples: positive numbers</vt:lpstr>
      <vt:lpstr>ACTIVITY</vt:lpstr>
      <vt:lpstr>Further practice    There is further practice of conversion between logs and powers on:  www.bbc.co.uk/education/asguru  and the Logarithms practice sheet</vt:lpstr>
      <vt:lpstr>Why do we even need log paper? The exponential graph</vt:lpstr>
      <vt:lpstr>Log paper</vt:lpstr>
      <vt:lpstr>Task log paper – SARS - PLOT</vt:lpstr>
      <vt:lpstr>PowerPoint Presentation</vt:lpstr>
      <vt:lpstr>PEDAGOGY</vt:lpstr>
      <vt:lpstr>From sample exam question</vt:lpstr>
      <vt:lpstr>Discuss exam question</vt:lpstr>
      <vt:lpstr>Lunch break</vt:lpstr>
      <vt:lpstr>Statistical tests</vt:lpstr>
      <vt:lpstr>Slide exam curriculum</vt:lpstr>
      <vt:lpstr>Normal distribution</vt:lpstr>
      <vt:lpstr>PowerPoint Presentation</vt:lpstr>
      <vt:lpstr>PowerPoint Presentation</vt:lpstr>
      <vt:lpstr>PowerPoint Presentation</vt:lpstr>
      <vt:lpstr>PowerPoint Presentation</vt:lpstr>
      <vt:lpstr>PowerPoint Presentation</vt:lpstr>
      <vt:lpstr>Statistical tests</vt:lpstr>
      <vt:lpstr>PowerPoint Presentation</vt:lpstr>
      <vt:lpstr>MINI WORKSHOPS</vt:lpstr>
      <vt:lpstr>Chi-squared (χ2) test</vt:lpstr>
      <vt:lpstr>PowerPoint Presentation</vt:lpstr>
      <vt:lpstr>Chi-squared (χ2) test</vt:lpstr>
      <vt:lpstr>How do we calculate the expected frequency?</vt:lpstr>
      <vt:lpstr>Example 1: GENETICS</vt:lpstr>
      <vt:lpstr>PowerPoint Presentation</vt:lpstr>
      <vt:lpstr>PowerPoint Presentation</vt:lpstr>
      <vt:lpstr>PowerPoint Presentation</vt:lpstr>
      <vt:lpstr>PowerPoint Presentation</vt:lpstr>
      <vt:lpstr>Calculating χ2</vt:lpstr>
      <vt:lpstr>PowerPoint Presentation</vt:lpstr>
      <vt:lpstr>PowerPoint Presentation</vt:lpstr>
      <vt:lpstr>Example 2: ECOLOGY</vt:lpstr>
      <vt:lpstr>PowerPoint Presentation</vt:lpstr>
      <vt:lpstr>Calculating χ2</vt:lpstr>
      <vt:lpstr>PowerPoint Presentation</vt:lpstr>
      <vt:lpstr>PowerPoint Presentation</vt:lpstr>
      <vt:lpstr>Example 3: CONTINGENCY TABLES</vt:lpstr>
      <vt:lpstr>PowerPoint Presentation</vt:lpstr>
      <vt:lpstr>PowerPoint Presentation</vt:lpstr>
      <vt:lpstr>PowerPoint Presentation</vt:lpstr>
      <vt:lpstr>PowerPoint Presentation</vt:lpstr>
      <vt:lpstr>Spearman rank</vt:lpstr>
      <vt:lpstr>PowerPoint Presentation</vt:lpstr>
      <vt:lpstr>PowerPoint Presentation</vt:lpstr>
      <vt:lpstr>What is the correlation  coefficient 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Pearson</vt:lpstr>
      <vt:lpstr>PowerPoint Presentation</vt:lpstr>
      <vt:lpstr>PowerPoint Presentation</vt:lpstr>
      <vt:lpstr>What is the correlation  coefficient 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Two sample t-test</vt:lpstr>
      <vt:lpstr>PowerPoint Presentation</vt:lpstr>
      <vt:lpstr>PowerPoint Presentation</vt:lpstr>
      <vt:lpstr>PowerPoint Presentation</vt:lpstr>
      <vt:lpstr>Worked example</vt:lpstr>
      <vt:lpstr>PowerPoint Presentation</vt:lpstr>
      <vt:lpstr>PowerPoint Presentation</vt:lpstr>
      <vt:lpstr>Calculate standard deviation for both groups</vt:lpstr>
      <vt:lpstr>Using your means and SDs, calculate value for t</vt:lpstr>
      <vt:lpstr>PowerPoint Presentation</vt:lpstr>
      <vt:lpstr>Standard error and confidence limits</vt:lpstr>
      <vt:lpstr>PowerPoint Presentation</vt:lpstr>
      <vt:lpstr>PowerPoint Presentation</vt:lpstr>
      <vt:lpstr>Worked example</vt:lpstr>
      <vt:lpstr>PowerPoint Presentation</vt:lpstr>
      <vt:lpstr>Step 1: Calculate SD for both groups</vt:lpstr>
      <vt:lpstr>Step 2: Calculate the SE for both groups</vt:lpstr>
      <vt:lpstr>PowerPoint Presentation</vt:lpstr>
      <vt:lpstr>PowerPoint Presentation</vt:lpstr>
      <vt:lpstr>EXAM QUESTIONS</vt:lpstr>
      <vt:lpstr>Conclusion</vt:lpstr>
    </vt:vector>
  </TitlesOfParts>
  <Company>University of Southampton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for Biology</dc:title>
  <dc:creator>Bokhove C.</dc:creator>
  <cp:lastModifiedBy>Bokhove C.</cp:lastModifiedBy>
  <cp:revision>46</cp:revision>
  <dcterms:created xsi:type="dcterms:W3CDTF">2015-06-03T12:21:15Z</dcterms:created>
  <dcterms:modified xsi:type="dcterms:W3CDTF">2015-07-06T14:33:52Z</dcterms:modified>
</cp:coreProperties>
</file>