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unknown"/>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6"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903633-655B-42D3-B880-B55A60E2828F}"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174013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03633-655B-42D3-B880-B55A60E2828F}"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320359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03633-655B-42D3-B880-B55A60E2828F}"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358269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03633-655B-42D3-B880-B55A60E2828F}"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103989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03633-655B-42D3-B880-B55A60E2828F}"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336717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903633-655B-42D3-B880-B55A60E2828F}"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410766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903633-655B-42D3-B880-B55A60E2828F}" type="datetimeFigureOut">
              <a:rPr lang="en-GB" smtClean="0"/>
              <a:t>27/08/2014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258870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903633-655B-42D3-B880-B55A60E2828F}" type="datetimeFigureOut">
              <a:rPr lang="en-GB" smtClean="0"/>
              <a:t>27/08/2014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27719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03633-655B-42D3-B880-B55A60E2828F}" type="datetimeFigureOut">
              <a:rPr lang="en-GB" smtClean="0"/>
              <a:t>27/08/2014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206277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03633-655B-42D3-B880-B55A60E2828F}"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19102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03633-655B-42D3-B880-B55A60E2828F}"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5D59F4-C7D2-4D69-A8B4-881DF1E19D1C}" type="slidenum">
              <a:rPr lang="en-GB" smtClean="0"/>
              <a:t>‹#›</a:t>
            </a:fld>
            <a:endParaRPr lang="en-GB"/>
          </a:p>
        </p:txBody>
      </p:sp>
    </p:spTree>
    <p:extLst>
      <p:ext uri="{BB962C8B-B14F-4D97-AF65-F5344CB8AC3E}">
        <p14:creationId xmlns:p14="http://schemas.microsoft.com/office/powerpoint/2010/main" val="3646971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03633-655B-42D3-B880-B55A60E2828F}" type="datetimeFigureOut">
              <a:rPr lang="en-GB" smtClean="0"/>
              <a:t>27/08/2014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D59F4-C7D2-4D69-A8B4-881DF1E19D1C}" type="slidenum">
              <a:rPr lang="en-GB" smtClean="0"/>
              <a:t>‹#›</a:t>
            </a:fld>
            <a:endParaRPr lang="en-GB"/>
          </a:p>
        </p:txBody>
      </p:sp>
    </p:spTree>
    <p:extLst>
      <p:ext uri="{BB962C8B-B14F-4D97-AF65-F5344CB8AC3E}">
        <p14:creationId xmlns:p14="http://schemas.microsoft.com/office/powerpoint/2010/main" val="330049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ww.coffeeresearch.org/market/italy.htm" TargetMode="External"/><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fbcdn-sphotos-b-a.akamaihd.net/hphotos-ak-xap1/t1.0-9/10478353_10152311858824164_548305610738204479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2" y="0"/>
            <a:ext cx="91605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8032" y="692696"/>
            <a:ext cx="7772400" cy="1470025"/>
          </a:xfrm>
        </p:spPr>
        <p:txBody>
          <a:bodyPr/>
          <a:lstStyle/>
          <a:p>
            <a:r>
              <a:rPr lang="it-IT" b="1" dirty="0" smtClean="0">
                <a:effectLst>
                  <a:outerShdw blurRad="38100" dist="38100" dir="2700000" algn="tl">
                    <a:srgbClr val="000000">
                      <a:alpha val="43137"/>
                    </a:srgbClr>
                  </a:outerShdw>
                </a:effectLst>
              </a:rPr>
              <a:t>Da bere?</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Una guida delle bibite italiane</a:t>
            </a:r>
            <a:endParaRPr lang="it-IT"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03648" y="3886200"/>
            <a:ext cx="6400800" cy="1752600"/>
          </a:xfrm>
        </p:spPr>
        <p:txBody>
          <a:bodyPr/>
          <a:lstStyle/>
          <a:p>
            <a:r>
              <a:rPr lang="en-GB" dirty="0" smtClean="0">
                <a:solidFill>
                  <a:schemeClr val="tx1"/>
                </a:solidFill>
              </a:rPr>
              <a:t>By Madeleine Mason</a:t>
            </a:r>
          </a:p>
          <a:p>
            <a:r>
              <a:rPr lang="en-GB" dirty="0" smtClean="0">
                <a:solidFill>
                  <a:schemeClr val="tx1"/>
                </a:solidFill>
              </a:rPr>
              <a:t>University of Southampton</a:t>
            </a:r>
            <a:endParaRPr lang="en-GB" dirty="0">
              <a:solidFill>
                <a:schemeClr val="tx1"/>
              </a:solidFill>
            </a:endParaRPr>
          </a:p>
        </p:txBody>
      </p:sp>
    </p:spTree>
    <p:extLst>
      <p:ext uri="{BB962C8B-B14F-4D97-AF65-F5344CB8AC3E}">
        <p14:creationId xmlns:p14="http://schemas.microsoft.com/office/powerpoint/2010/main" val="18899117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effectLst>
                  <a:outerShdw blurRad="38100" dist="38100" dir="2700000" algn="tl">
                    <a:srgbClr val="000000">
                      <a:alpha val="43137"/>
                    </a:srgbClr>
                  </a:outerShdw>
                </a:effectLst>
              </a:rPr>
              <a:t>Le altre cose da provare… (non solo le bibite!)</a:t>
            </a:r>
            <a:endParaRPr lang="it-IT" b="1" dirty="0">
              <a:effectLst>
                <a:outerShdw blurRad="38100" dist="38100" dir="2700000" algn="tl">
                  <a:srgbClr val="000000">
                    <a:alpha val="43137"/>
                  </a:srgbClr>
                </a:outerShdw>
              </a:effectLst>
            </a:endParaRPr>
          </a:p>
        </p:txBody>
      </p:sp>
      <p:pic>
        <p:nvPicPr>
          <p:cNvPr id="7170" name="Picture 2" descr="https://fbcdn-sphotos-c-a.akamaihd.net/hphotos-ak-xfa1/t1.0-9/10330287_10152311859244164_483444567106479366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51" y="1700809"/>
            <a:ext cx="2568373" cy="23042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content-b-lhr.xx.fbcdn.net/hphotos-xap1/v/t1.0-9/10441426_10152583556273885_145501768298941412_n.jpg?oh=18a2c07c225cc1a8e382b05df3bfd6e2&amp;oe=544EFF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018537"/>
            <a:ext cx="2792903" cy="2564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7864" y="1757715"/>
            <a:ext cx="5328592" cy="2031325"/>
          </a:xfrm>
          <a:prstGeom prst="rect">
            <a:avLst/>
          </a:prstGeom>
          <a:noFill/>
        </p:spPr>
        <p:txBody>
          <a:bodyPr wrap="square" rtlCol="0">
            <a:spAutoFit/>
          </a:bodyPr>
          <a:lstStyle/>
          <a:p>
            <a:r>
              <a:rPr lang="it-IT" b="1" dirty="0" smtClean="0"/>
              <a:t>Pizza – Quatro Formaggi</a:t>
            </a:r>
          </a:p>
          <a:p>
            <a:endParaRPr lang="en-GB" b="1" dirty="0"/>
          </a:p>
          <a:p>
            <a:r>
              <a:rPr lang="it-IT" b="1" dirty="0" smtClean="0"/>
              <a:t>Una sera, abbiamo deciso di andare a cena fuori, quindi siamo andati al ristorante dove ho mangiato questa pizza. Mamma mia! Che deliziosa! Ero veramente impressionata, il formaggio mi è piaciuto molto, e la raccomanderei senza dubbio!</a:t>
            </a:r>
            <a:endParaRPr lang="it-IT" b="1" dirty="0"/>
          </a:p>
        </p:txBody>
      </p:sp>
      <p:sp>
        <p:nvSpPr>
          <p:cNvPr id="7" name="TextBox 6"/>
          <p:cNvSpPr txBox="1"/>
          <p:nvPr/>
        </p:nvSpPr>
        <p:spPr>
          <a:xfrm>
            <a:off x="467544" y="4422011"/>
            <a:ext cx="5328592" cy="1754326"/>
          </a:xfrm>
          <a:prstGeom prst="rect">
            <a:avLst/>
          </a:prstGeom>
          <a:noFill/>
        </p:spPr>
        <p:txBody>
          <a:bodyPr wrap="square" rtlCol="0">
            <a:spAutoFit/>
          </a:bodyPr>
          <a:lstStyle/>
          <a:p>
            <a:r>
              <a:rPr lang="it-IT" b="1" dirty="0" smtClean="0"/>
              <a:t>Il gelato italiano!</a:t>
            </a:r>
          </a:p>
          <a:p>
            <a:endParaRPr lang="en-GB" b="1" dirty="0"/>
          </a:p>
          <a:p>
            <a:r>
              <a:rPr lang="it-IT" b="1" dirty="0" smtClean="0"/>
              <a:t>Ovviamente, </a:t>
            </a:r>
            <a:r>
              <a:rPr lang="it-IT" b="1" dirty="0" smtClean="0">
                <a:effectLst>
                  <a:outerShdw blurRad="38100" dist="38100" dir="2700000" algn="tl">
                    <a:srgbClr val="000000">
                      <a:alpha val="43137"/>
                    </a:srgbClr>
                  </a:outerShdw>
                </a:effectLst>
              </a:rPr>
              <a:t>è </a:t>
            </a:r>
            <a:r>
              <a:rPr lang="it-IT" b="1" dirty="0" smtClean="0"/>
              <a:t>necessario provare il gelato quando si viaggia in Italia. Quando ero in Italia, ho mangiato molto (troppo) gelato ed ho pensato che il gusto più delizioso era il cioccolato fondente. </a:t>
            </a:r>
            <a:endParaRPr lang="it-IT" b="1" dirty="0"/>
          </a:p>
        </p:txBody>
      </p:sp>
    </p:spTree>
    <p:extLst>
      <p:ext uri="{BB962C8B-B14F-4D97-AF65-F5344CB8AC3E}">
        <p14:creationId xmlns:p14="http://schemas.microsoft.com/office/powerpoint/2010/main" val="106275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content-a-lhr.xx.fbcdn.net/hphotos-xpa1/t1.0-9/10446627_10152311858419164_35636174918425300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84"/>
            <a:ext cx="8229600" cy="1143000"/>
          </a:xfrm>
        </p:spPr>
        <p:txBody>
          <a:bodyPr/>
          <a:lstStyle/>
          <a:p>
            <a:r>
              <a:rPr lang="it-IT" b="1" dirty="0" smtClean="0">
                <a:solidFill>
                  <a:schemeClr val="bg1"/>
                </a:solidFill>
                <a:effectLst>
                  <a:outerShdw blurRad="38100" dist="38100" dir="2700000" algn="tl">
                    <a:srgbClr val="000000">
                      <a:alpha val="43137"/>
                    </a:srgbClr>
                  </a:outerShdw>
                </a:effectLst>
              </a:rPr>
              <a:t>La mia vacanza in Italia</a:t>
            </a:r>
            <a:endParaRPr lang="it-IT"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7413"/>
            <a:ext cx="8229600" cy="4525963"/>
          </a:xfrm>
        </p:spPr>
        <p:txBody>
          <a:bodyPr>
            <a:normAutofit fontScale="92500" lnSpcReduction="20000"/>
          </a:bodyPr>
          <a:lstStyle/>
          <a:p>
            <a:pPr marL="0" indent="0">
              <a:buNone/>
            </a:pPr>
            <a:r>
              <a:rPr lang="it-IT" b="1" dirty="0" smtClean="0">
                <a:solidFill>
                  <a:schemeClr val="bg1"/>
                </a:solidFill>
                <a:effectLst>
                  <a:outerShdw blurRad="38100" dist="38100" dir="2700000" algn="tl">
                    <a:srgbClr val="000000">
                      <a:alpha val="43137"/>
                    </a:srgbClr>
                  </a:outerShdw>
                </a:effectLst>
              </a:rPr>
              <a:t>Recentemente, sono ritornata dall’Italia dove ho passato una settimana fantastica in una città belissima che si chiama Jesi. Ero già andata in Italia durante l’estate del 2013 con una famiglia tedesca ma questa volta, la mia esperienza è stata più interessante ed eccitante. Questa volta, ho provato una gamma di bibite italiane come ad esempio una crema caffè ed una cedrata. In questa  presentazione, leggerete informazioni sulle diverse bibite italiane che ho provato e suggerirò che cosa si deve bere e che cosa sarebbe meglio evitare!</a:t>
            </a:r>
            <a:endParaRPr lang="it-IT"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515626"/>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verfood.com/wp-content/uploads/2013/03/64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8864" y="4869160"/>
            <a:ext cx="8229600" cy="2160240"/>
          </a:xfrm>
        </p:spPr>
        <p:txBody>
          <a:bodyPr>
            <a:noAutofit/>
          </a:bodyPr>
          <a:lstStyle/>
          <a:p>
            <a:r>
              <a:rPr lang="it-IT" sz="8800" b="1" dirty="0" smtClean="0">
                <a:effectLst>
                  <a:outerShdw blurRad="38100" dist="38100" dir="2700000" algn="tl">
                    <a:srgbClr val="000000">
                      <a:alpha val="43137"/>
                    </a:srgbClr>
                  </a:outerShdw>
                </a:effectLst>
              </a:rPr>
              <a:t>Una crema caffè</a:t>
            </a:r>
            <a:endParaRPr lang="it-IT" sz="8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173019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effectLst>
                  <a:outerShdw blurRad="38100" dist="38100" dir="2700000" algn="tl">
                    <a:srgbClr val="000000">
                      <a:alpha val="43137"/>
                    </a:srgbClr>
                  </a:outerShdw>
                </a:effectLst>
              </a:rPr>
              <a:t>Una</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crema</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caffè</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it-IT" b="1" dirty="0" smtClean="0">
                <a:effectLst>
                  <a:outerShdw blurRad="38100" dist="38100" dir="2700000" algn="tl">
                    <a:srgbClr val="000000">
                      <a:alpha val="43137"/>
                    </a:srgbClr>
                  </a:outerShdw>
                </a:effectLst>
              </a:rPr>
              <a:t>La prima volta che ho provato una crema caffè era nel 2013, quando ho visitato il paese della pizza per la prima volta. Devo adesso ammettere che il caffè non mi piace per niente! Normalmente, lo trovo troppo amaro e preferisco sempre qualcosa che sia più dolce. Ma questa volta, credo che di essermi innamorata della crema caffè. Se si ama il gelato, una crema caffè sarebbe perfetta. Personalmente, la miscela del caffè e della crema e del gelato mi è piacuta molto! La raccomenderei senza dubbio!</a:t>
            </a:r>
            <a:endParaRPr lang="it-IT"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320290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ife.style.it/CACHE/users/y/yezatel/Image/cioccol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12976"/>
            <a:ext cx="8229600" cy="1143000"/>
          </a:xfrm>
        </p:spPr>
        <p:txBody>
          <a:bodyPr>
            <a:noAutofit/>
          </a:bodyPr>
          <a:lstStyle/>
          <a:p>
            <a:r>
              <a:rPr lang="it-IT" sz="9600" b="1" dirty="0" smtClean="0">
                <a:solidFill>
                  <a:schemeClr val="bg1"/>
                </a:solidFill>
                <a:effectLst>
                  <a:outerShdw blurRad="38100" dist="38100" dir="2700000" algn="tl">
                    <a:srgbClr val="000000">
                      <a:alpha val="43137"/>
                    </a:srgbClr>
                  </a:outerShdw>
                </a:effectLst>
              </a:rPr>
              <a:t>Una cioccolata – no grazie!</a:t>
            </a:r>
            <a:endParaRPr lang="it-IT"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25542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effectLst>
                  <a:outerShdw blurRad="38100" dist="38100" dir="2700000" algn="tl">
                    <a:srgbClr val="000000">
                      <a:alpha val="43137"/>
                    </a:srgbClr>
                  </a:outerShdw>
                </a:effectLst>
              </a:rPr>
              <a:t>Una cioccolata – no grazie!</a:t>
            </a:r>
            <a:endParaRPr lang="it-IT"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53136"/>
          </a:xfrm>
        </p:spPr>
        <p:txBody>
          <a:bodyPr>
            <a:noAutofit/>
          </a:bodyPr>
          <a:lstStyle/>
          <a:p>
            <a:pPr marL="0" indent="0">
              <a:buNone/>
            </a:pPr>
            <a:r>
              <a:rPr lang="it-IT" sz="2400" b="1" dirty="0">
                <a:effectLst>
                  <a:outerShdw blurRad="38100" dist="38100" dir="2700000" algn="tl">
                    <a:srgbClr val="000000">
                      <a:alpha val="43137"/>
                    </a:srgbClr>
                  </a:outerShdw>
                </a:effectLst>
              </a:rPr>
              <a:t>Come molte persone, sono dell'opinione che una cioccolata calda sia buona quando </a:t>
            </a:r>
            <a:r>
              <a:rPr lang="it-IT" sz="2400" b="1" dirty="0" smtClean="0">
                <a:effectLst>
                  <a:outerShdw blurRad="38100" dist="38100" dir="2700000" algn="tl">
                    <a:srgbClr val="000000">
                      <a:alpha val="43137"/>
                    </a:srgbClr>
                  </a:outerShdw>
                </a:effectLst>
              </a:rPr>
              <a:t>si </a:t>
            </a:r>
            <a:r>
              <a:rPr lang="it-IT" sz="2400" b="1" dirty="0">
                <a:effectLst>
                  <a:outerShdw blurRad="38100" dist="38100" dir="2700000" algn="tl">
                    <a:srgbClr val="000000">
                      <a:alpha val="43137"/>
                    </a:srgbClr>
                  </a:outerShdw>
                </a:effectLst>
              </a:rPr>
              <a:t>vuole qualcosa di dolce e particolarmente quando non </a:t>
            </a:r>
            <a:r>
              <a:rPr lang="it-IT" sz="2400" b="1" dirty="0" smtClean="0">
                <a:effectLst>
                  <a:outerShdw blurRad="38100" dist="38100" dir="2700000" algn="tl">
                    <a:srgbClr val="000000">
                      <a:alpha val="43137"/>
                    </a:srgbClr>
                  </a:outerShdw>
                </a:effectLst>
              </a:rPr>
              <a:t>si bevono altre </a:t>
            </a:r>
            <a:r>
              <a:rPr lang="it-IT" sz="2400" b="1" dirty="0">
                <a:effectLst>
                  <a:outerShdw blurRad="38100" dist="38100" dir="2700000" algn="tl">
                    <a:srgbClr val="000000">
                      <a:alpha val="43137"/>
                    </a:srgbClr>
                  </a:outerShdw>
                </a:effectLst>
              </a:rPr>
              <a:t>bibite calde come il caffè o il té. Ma fate attenzione! Non </a:t>
            </a:r>
            <a:r>
              <a:rPr lang="it-IT" sz="2400" b="1" dirty="0" smtClean="0">
                <a:effectLst>
                  <a:outerShdw blurRad="38100" dist="38100" dir="2700000" algn="tl">
                    <a:srgbClr val="000000">
                      <a:alpha val="43137"/>
                    </a:srgbClr>
                  </a:outerShdw>
                </a:effectLst>
              </a:rPr>
              <a:t>bevete </a:t>
            </a:r>
            <a:r>
              <a:rPr lang="it-IT" sz="2400" b="1" dirty="0">
                <a:effectLst>
                  <a:outerShdw blurRad="38100" dist="38100" dir="2700000" algn="tl">
                    <a:srgbClr val="000000">
                      <a:alpha val="43137"/>
                    </a:srgbClr>
                  </a:outerShdw>
                </a:effectLst>
              </a:rPr>
              <a:t>una cioccolata durante </a:t>
            </a:r>
            <a:r>
              <a:rPr lang="it-IT" sz="2400" b="1" dirty="0" smtClean="0">
                <a:effectLst>
                  <a:outerShdw blurRad="38100" dist="38100" dir="2700000" algn="tl">
                    <a:srgbClr val="000000">
                      <a:alpha val="43137"/>
                    </a:srgbClr>
                  </a:outerShdw>
                </a:effectLst>
              </a:rPr>
              <a:t>l'estate e </a:t>
            </a:r>
            <a:r>
              <a:rPr lang="it-IT" sz="2400" b="1" dirty="0">
                <a:effectLst>
                  <a:outerShdw blurRad="38100" dist="38100" dir="2700000" algn="tl">
                    <a:srgbClr val="000000">
                      <a:alpha val="43137"/>
                    </a:srgbClr>
                  </a:outerShdw>
                </a:effectLst>
              </a:rPr>
              <a:t>non </a:t>
            </a:r>
            <a:r>
              <a:rPr lang="it-IT" sz="2400" b="1" dirty="0" smtClean="0">
                <a:effectLst>
                  <a:outerShdw blurRad="38100" dist="38100" dir="2700000" algn="tl">
                    <a:srgbClr val="000000">
                      <a:alpha val="43137"/>
                    </a:srgbClr>
                  </a:outerShdw>
                </a:effectLst>
              </a:rPr>
              <a:t>bevetela </a:t>
            </a:r>
            <a:r>
              <a:rPr lang="it-IT" sz="2400" b="1" dirty="0">
                <a:effectLst>
                  <a:outerShdw blurRad="38100" dist="38100" dir="2700000" algn="tl">
                    <a:srgbClr val="000000">
                      <a:alpha val="43137"/>
                    </a:srgbClr>
                  </a:outerShdw>
                </a:effectLst>
              </a:rPr>
              <a:t>in Italia. Questo </a:t>
            </a:r>
            <a:r>
              <a:rPr lang="it-IT" sz="2400" b="1" dirty="0" smtClean="0">
                <a:effectLst>
                  <a:outerShdw blurRad="38100" dist="38100" dir="2700000" algn="tl">
                    <a:srgbClr val="000000">
                      <a:alpha val="43137"/>
                    </a:srgbClr>
                  </a:outerShdw>
                </a:effectLst>
              </a:rPr>
              <a:t>sarebbe </a:t>
            </a:r>
            <a:r>
              <a:rPr lang="it-IT" sz="2400" b="1" dirty="0">
                <a:effectLst>
                  <a:outerShdw blurRad="38100" dist="38100" dir="2700000" algn="tl">
                    <a:srgbClr val="000000">
                      <a:alpha val="43137"/>
                    </a:srgbClr>
                  </a:outerShdw>
                </a:effectLst>
              </a:rPr>
              <a:t>un grande errore! Ho veramente sbagliato! Sembra che ci sia una </a:t>
            </a:r>
            <a:r>
              <a:rPr lang="it-IT" sz="2400" b="1" dirty="0" smtClean="0">
                <a:effectLst>
                  <a:outerShdw blurRad="38100" dist="38100" dir="2700000" algn="tl">
                    <a:srgbClr val="000000">
                      <a:alpha val="43137"/>
                    </a:srgbClr>
                  </a:outerShdw>
                </a:effectLst>
              </a:rPr>
              <a:t>differenza </a:t>
            </a:r>
            <a:r>
              <a:rPr lang="it-IT" sz="2400" b="1" dirty="0">
                <a:effectLst>
                  <a:outerShdw blurRad="38100" dist="38100" dir="2700000" algn="tl">
                    <a:srgbClr val="000000">
                      <a:alpha val="43137"/>
                    </a:srgbClr>
                  </a:outerShdw>
                </a:effectLst>
              </a:rPr>
              <a:t>fra </a:t>
            </a:r>
            <a:r>
              <a:rPr lang="it-IT" sz="2400" b="1" dirty="0" smtClean="0">
                <a:effectLst>
                  <a:outerShdw blurRad="38100" dist="38100" dir="2700000" algn="tl">
                    <a:srgbClr val="000000">
                      <a:alpha val="43137"/>
                    </a:srgbClr>
                  </a:outerShdw>
                </a:effectLst>
              </a:rPr>
              <a:t>Inghilterra e </a:t>
            </a:r>
            <a:r>
              <a:rPr lang="it-IT" sz="2400" b="1" dirty="0">
                <a:effectLst>
                  <a:outerShdw blurRad="38100" dist="38100" dir="2700000" algn="tl">
                    <a:srgbClr val="000000">
                      <a:alpha val="43137"/>
                    </a:srgbClr>
                  </a:outerShdw>
                </a:effectLst>
              </a:rPr>
              <a:t>Italia </a:t>
            </a:r>
            <a:r>
              <a:rPr lang="it-IT" sz="2400" b="1" dirty="0" smtClean="0">
                <a:effectLst>
                  <a:outerShdw blurRad="38100" dist="38100" dir="2700000" algn="tl">
                    <a:srgbClr val="000000">
                      <a:alpha val="43137"/>
                    </a:srgbClr>
                  </a:outerShdw>
                </a:effectLst>
              </a:rPr>
              <a:t>riguardo </a:t>
            </a:r>
            <a:r>
              <a:rPr lang="it-IT" sz="2400" b="1" dirty="0">
                <a:effectLst>
                  <a:outerShdw blurRad="38100" dist="38100" dir="2700000" algn="tl">
                    <a:srgbClr val="000000">
                      <a:alpha val="43137"/>
                    </a:srgbClr>
                  </a:outerShdw>
                </a:effectLst>
              </a:rPr>
              <a:t>alla cioccolata calda. Invece di essere una bibita che consiste di una mescolanza </a:t>
            </a:r>
            <a:r>
              <a:rPr lang="it-IT" sz="2400" b="1" dirty="0" smtClean="0">
                <a:effectLst>
                  <a:outerShdw blurRad="38100" dist="38100" dir="2700000" algn="tl">
                    <a:srgbClr val="000000">
                      <a:alpha val="43137"/>
                    </a:srgbClr>
                  </a:outerShdw>
                </a:effectLst>
              </a:rPr>
              <a:t>di </a:t>
            </a:r>
            <a:r>
              <a:rPr lang="it-IT" sz="2400" b="1" dirty="0">
                <a:effectLst>
                  <a:outerShdw blurRad="38100" dist="38100" dir="2700000" algn="tl">
                    <a:srgbClr val="000000">
                      <a:alpha val="43137"/>
                    </a:srgbClr>
                  </a:outerShdw>
                </a:effectLst>
              </a:rPr>
              <a:t>cacao </a:t>
            </a:r>
            <a:r>
              <a:rPr lang="it-IT" sz="2400" b="1" dirty="0" smtClean="0">
                <a:effectLst>
                  <a:outerShdw blurRad="38100" dist="38100" dir="2700000" algn="tl">
                    <a:srgbClr val="000000">
                      <a:alpha val="43137"/>
                    </a:srgbClr>
                  </a:outerShdw>
                </a:effectLst>
              </a:rPr>
              <a:t>e latte, </a:t>
            </a:r>
            <a:r>
              <a:rPr lang="it-IT" sz="2400" b="1" dirty="0">
                <a:effectLst>
                  <a:outerShdw blurRad="38100" dist="38100" dir="2700000" algn="tl">
                    <a:srgbClr val="000000">
                      <a:alpha val="43137"/>
                    </a:srgbClr>
                  </a:outerShdw>
                </a:effectLst>
              </a:rPr>
              <a:t>una cioccolata in Italia e semplicemente </a:t>
            </a:r>
            <a:r>
              <a:rPr lang="it-IT" sz="2400" b="1" dirty="0" smtClean="0">
                <a:effectLst>
                  <a:outerShdw blurRad="38100" dist="38100" dir="2700000" algn="tl">
                    <a:srgbClr val="000000">
                      <a:alpha val="43137"/>
                    </a:srgbClr>
                  </a:outerShdw>
                </a:effectLst>
              </a:rPr>
              <a:t>cioccolata sciolta. </a:t>
            </a:r>
            <a:r>
              <a:rPr lang="it-IT" sz="2400" b="1" dirty="0">
                <a:effectLst>
                  <a:outerShdw blurRad="38100" dist="38100" dir="2700000" algn="tl">
                    <a:srgbClr val="000000">
                      <a:alpha val="43137"/>
                    </a:srgbClr>
                  </a:outerShdw>
                </a:effectLst>
              </a:rPr>
              <a:t>La bibita era davvero troppo </a:t>
            </a:r>
            <a:r>
              <a:rPr lang="it-IT" sz="2400" b="1" dirty="0" smtClean="0">
                <a:effectLst>
                  <a:outerShdw blurRad="38100" dist="38100" dir="2700000" algn="tl">
                    <a:srgbClr val="000000">
                      <a:alpha val="43137"/>
                    </a:srgbClr>
                  </a:outerShdw>
                </a:effectLst>
              </a:rPr>
              <a:t>dolce </a:t>
            </a:r>
            <a:r>
              <a:rPr lang="it-IT" sz="2400" b="1" dirty="0">
                <a:effectLst>
                  <a:outerShdw blurRad="38100" dist="38100" dir="2700000" algn="tl">
                    <a:srgbClr val="000000">
                      <a:alpha val="43137"/>
                    </a:srgbClr>
                  </a:outerShdw>
                </a:effectLst>
              </a:rPr>
              <a:t>e non mi è piaciuta! Le </a:t>
            </a:r>
            <a:r>
              <a:rPr lang="it-IT" sz="2400" b="1" dirty="0" smtClean="0">
                <a:effectLst>
                  <a:outerShdw blurRad="38100" dist="38100" dir="2700000" algn="tl">
                    <a:srgbClr val="000000">
                      <a:alpha val="43137"/>
                    </a:srgbClr>
                  </a:outerShdw>
                </a:effectLst>
              </a:rPr>
              <a:t>altre </a:t>
            </a:r>
            <a:r>
              <a:rPr lang="it-IT" sz="2400" b="1" dirty="0">
                <a:effectLst>
                  <a:outerShdw blurRad="38100" dist="38100" dir="2700000" algn="tl">
                    <a:srgbClr val="000000">
                      <a:alpha val="43137"/>
                    </a:srgbClr>
                  </a:outerShdw>
                </a:effectLst>
              </a:rPr>
              <a:t>persone nella mia </a:t>
            </a:r>
            <a:r>
              <a:rPr lang="it-IT" sz="2400" b="1" dirty="0" smtClean="0">
                <a:effectLst>
                  <a:outerShdw blurRad="38100" dist="38100" dir="2700000" algn="tl">
                    <a:srgbClr val="000000">
                      <a:alpha val="43137"/>
                    </a:srgbClr>
                  </a:outerShdw>
                </a:effectLst>
              </a:rPr>
              <a:t>classe di italiano </a:t>
            </a:r>
            <a:r>
              <a:rPr lang="it-IT" sz="2400" b="1" dirty="0">
                <a:effectLst>
                  <a:outerShdw blurRad="38100" dist="38100" dir="2700000" algn="tl">
                    <a:srgbClr val="000000">
                      <a:alpha val="43137"/>
                    </a:srgbClr>
                  </a:outerShdw>
                </a:effectLst>
              </a:rPr>
              <a:t>hanno dovuto aiutarmi! Che imbarazzante! Ma per fortuna, non ha costato troppo, </a:t>
            </a:r>
            <a:r>
              <a:rPr lang="it-IT" sz="2400" b="1" dirty="0" smtClean="0">
                <a:effectLst>
                  <a:outerShdw blurRad="38100" dist="38100" dir="2700000" algn="tl">
                    <a:srgbClr val="000000">
                      <a:alpha val="43137"/>
                    </a:srgbClr>
                  </a:outerShdw>
                </a:effectLst>
              </a:rPr>
              <a:t>quindi </a:t>
            </a:r>
            <a:r>
              <a:rPr lang="it-IT" sz="2400" b="1" dirty="0">
                <a:effectLst>
                  <a:outerShdw blurRad="38100" dist="38100" dir="2700000" algn="tl">
                    <a:srgbClr val="000000">
                      <a:alpha val="43137"/>
                    </a:srgbClr>
                  </a:outerShdw>
                </a:effectLst>
              </a:rPr>
              <a:t>non mi sento troppo triste.</a:t>
            </a:r>
            <a:r>
              <a:rPr lang="it-IT" sz="2400" b="1" dirty="0" smtClean="0">
                <a:effectLst>
                  <a:outerShdw blurRad="38100" dist="38100" dir="2700000" algn="tl">
                    <a:srgbClr val="000000">
                      <a:alpha val="43137"/>
                    </a:srgbClr>
                  </a:outerShdw>
                </a:effectLst>
              </a:rPr>
              <a:t/>
            </a:r>
            <a:br>
              <a:rPr lang="it-IT" sz="2400" b="1" dirty="0" smtClean="0">
                <a:effectLst>
                  <a:outerShdw blurRad="38100" dist="38100" dir="2700000" algn="tl">
                    <a:srgbClr val="000000">
                      <a:alpha val="43137"/>
                    </a:srgbClr>
                  </a:outerShdw>
                </a:effectLst>
              </a:rPr>
            </a:br>
            <a:endParaRPr lang="en-GB" sz="2400" b="1" dirty="0">
              <a:effectLst>
                <a:outerShdw blurRad="38100" dist="38100" dir="2700000" algn="tl">
                  <a:srgbClr val="000000">
                    <a:alpha val="43137"/>
                  </a:srgbClr>
                </a:outerShdw>
              </a:effectLst>
            </a:endParaRPr>
          </a:p>
        </p:txBody>
      </p:sp>
      <p:sp>
        <p:nvSpPr>
          <p:cNvPr id="4" name="TextBox 3"/>
          <p:cNvSpPr txBox="1"/>
          <p:nvPr/>
        </p:nvSpPr>
        <p:spPr>
          <a:xfrm>
            <a:off x="10329333" y="263525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5776665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Guardate</a:t>
            </a:r>
            <a:r>
              <a:rPr lang="en-US" dirty="0" smtClean="0"/>
              <a:t> </a:t>
            </a:r>
            <a:r>
              <a:rPr lang="en-US" dirty="0" err="1" smtClean="0"/>
              <a:t>questo</a:t>
            </a:r>
            <a:r>
              <a:rPr lang="en-US" dirty="0" smtClean="0"/>
              <a:t> video…</a:t>
            </a:r>
            <a:r>
              <a:rPr lang="en-US" dirty="0" err="1" smtClean="0"/>
              <a:t>Maddie</a:t>
            </a:r>
            <a:r>
              <a:rPr lang="en-US" dirty="0" smtClean="0"/>
              <a:t> e la </a:t>
            </a:r>
            <a:r>
              <a:rPr lang="en-US" dirty="0" err="1" smtClean="0"/>
              <a:t>cioccolata</a:t>
            </a:r>
            <a:r>
              <a:rPr lang="en-US" dirty="0" smtClean="0"/>
              <a:t> </a:t>
            </a:r>
            <a:endParaRPr lang="en-US" dirty="0"/>
          </a:p>
        </p:txBody>
      </p:sp>
      <p:pic>
        <p:nvPicPr>
          <p:cNvPr id="4" name="maddie e la cioccolata.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59832" y="1600200"/>
            <a:ext cx="3240360" cy="4525963"/>
          </a:xfrm>
        </p:spPr>
      </p:pic>
    </p:spTree>
    <p:extLst>
      <p:ext uri="{BB962C8B-B14F-4D97-AF65-F5344CB8AC3E}">
        <p14:creationId xmlns:p14="http://schemas.microsoft.com/office/powerpoint/2010/main" val="164006170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416"/>
            <a:ext cx="8229600" cy="1008112"/>
          </a:xfrm>
        </p:spPr>
        <p:txBody>
          <a:bodyPr/>
          <a:lstStyle/>
          <a:p>
            <a:pPr algn="l"/>
            <a:r>
              <a:rPr lang="it-IT" b="1" dirty="0" smtClean="0">
                <a:effectLst>
                  <a:outerShdw blurRad="38100" dist="38100" dir="2700000" algn="tl">
                    <a:srgbClr val="000000">
                      <a:alpha val="43137"/>
                    </a:srgbClr>
                  </a:outerShdw>
                </a:effectLst>
              </a:rPr>
              <a:t>Una cedrata</a:t>
            </a:r>
            <a:endParaRPr lang="it-IT"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0" y="548680"/>
            <a:ext cx="9252520" cy="5949280"/>
          </a:xfrm>
        </p:spPr>
        <p:txBody>
          <a:bodyPr>
            <a:noAutofit/>
          </a:bodyPr>
          <a:lstStyle/>
          <a:p>
            <a:pPr marL="0" indent="0">
              <a:buNone/>
            </a:pPr>
            <a:r>
              <a:rPr lang="it-IT" sz="2400" b="1" dirty="0">
                <a:effectLst>
                  <a:outerShdw blurRad="38100" dist="38100" dir="2700000" algn="tl">
                    <a:srgbClr val="000000">
                      <a:alpha val="43137"/>
                    </a:srgbClr>
                  </a:outerShdw>
                </a:effectLst>
              </a:rPr>
              <a:t>Questa bibita è</a:t>
            </a:r>
            <a:r>
              <a:rPr lang="it-IT" sz="2400" b="1" dirty="0" smtClean="0">
                <a:effectLst>
                  <a:outerShdw blurRad="38100" dist="38100" dir="2700000" algn="tl">
                    <a:srgbClr val="000000">
                      <a:alpha val="43137"/>
                    </a:srgbClr>
                  </a:outerShdw>
                </a:effectLst>
              </a:rPr>
              <a:t> stata la bibita </a:t>
            </a:r>
            <a:r>
              <a:rPr lang="it-IT" sz="2400" b="1" dirty="0">
                <a:effectLst>
                  <a:outerShdw blurRad="38100" dist="38100" dir="2700000" algn="tl">
                    <a:srgbClr val="000000">
                      <a:alpha val="43137"/>
                    </a:srgbClr>
                  </a:outerShdw>
                </a:effectLst>
              </a:rPr>
              <a:t>più interessante di </a:t>
            </a:r>
            <a:r>
              <a:rPr lang="it-IT" sz="2400" b="1" dirty="0" smtClean="0">
                <a:effectLst>
                  <a:outerShdw blurRad="38100" dist="38100" dir="2700000" algn="tl">
                    <a:srgbClr val="000000">
                      <a:alpha val="43137"/>
                    </a:srgbClr>
                  </a:outerShdw>
                </a:effectLst>
              </a:rPr>
              <a:t>tutte. </a:t>
            </a:r>
            <a:r>
              <a:rPr lang="it-IT" sz="2400" b="1" dirty="0">
                <a:effectLst>
                  <a:outerShdw blurRad="38100" dist="38100" dir="2700000" algn="tl">
                    <a:srgbClr val="000000">
                      <a:alpha val="43137"/>
                    </a:srgbClr>
                  </a:outerShdw>
                </a:effectLst>
              </a:rPr>
              <a:t>Il colore della bibita non era un colore </a:t>
            </a:r>
            <a:r>
              <a:rPr lang="it-IT" sz="2400" b="1" dirty="0" smtClean="0">
                <a:effectLst>
                  <a:outerShdw blurRad="38100" dist="38100" dir="2700000" algn="tl">
                    <a:srgbClr val="000000">
                      <a:alpha val="43137"/>
                    </a:srgbClr>
                  </a:outerShdw>
                </a:effectLst>
              </a:rPr>
              <a:t>che mi aspettato</a:t>
            </a:r>
            <a:r>
              <a:rPr lang="it-IT" sz="2400" b="1" dirty="0">
                <a:effectLst>
                  <a:outerShdw blurRad="38100" dist="38100" dir="2700000" algn="tl">
                    <a:srgbClr val="000000">
                      <a:alpha val="43137"/>
                    </a:srgbClr>
                  </a:outerShdw>
                </a:effectLst>
              </a:rPr>
              <a:t>... </a:t>
            </a:r>
            <a:endParaRPr lang="it-IT" sz="2400" b="1" dirty="0" smtClean="0">
              <a:effectLst>
                <a:outerShdw blurRad="38100" dist="38100" dir="2700000" algn="tl">
                  <a:srgbClr val="000000">
                    <a:alpha val="43137"/>
                  </a:srgbClr>
                </a:outerShdw>
              </a:effectLst>
            </a:endParaRPr>
          </a:p>
          <a:p>
            <a:pPr marL="0" indent="0">
              <a:buNone/>
            </a:pPr>
            <a:endParaRPr lang="it-IT" sz="2400" b="1" dirty="0">
              <a:effectLst>
                <a:outerShdw blurRad="38100" dist="38100" dir="2700000" algn="tl">
                  <a:srgbClr val="000000">
                    <a:alpha val="43137"/>
                  </a:srgbClr>
                </a:outerShdw>
              </a:effectLst>
            </a:endParaRPr>
          </a:p>
          <a:p>
            <a:pPr marL="0" indent="0">
              <a:buNone/>
            </a:pPr>
            <a:endParaRPr lang="it-IT" sz="2800" b="1" dirty="0" smtClean="0">
              <a:effectLst>
                <a:outerShdw blurRad="38100" dist="38100" dir="2700000" algn="tl">
                  <a:srgbClr val="000000">
                    <a:alpha val="43137"/>
                  </a:srgbClr>
                </a:outerShdw>
              </a:effectLst>
            </a:endParaRPr>
          </a:p>
          <a:p>
            <a:pPr marL="0" indent="0">
              <a:buNone/>
            </a:pPr>
            <a:endParaRPr lang="it-IT" sz="2800" b="1" dirty="0" smtClean="0">
              <a:effectLst>
                <a:outerShdw blurRad="38100" dist="38100" dir="2700000" algn="tl">
                  <a:srgbClr val="000000">
                    <a:alpha val="43137"/>
                  </a:srgbClr>
                </a:outerShdw>
              </a:effectLst>
            </a:endParaRPr>
          </a:p>
          <a:p>
            <a:pPr marL="0" indent="0">
              <a:buNone/>
            </a:pPr>
            <a:endParaRPr lang="it-IT" sz="2800" b="1" dirty="0">
              <a:effectLst>
                <a:outerShdw blurRad="38100" dist="38100" dir="2700000" algn="tl">
                  <a:srgbClr val="000000">
                    <a:alpha val="43137"/>
                  </a:srgbClr>
                </a:outerShdw>
              </a:effectLst>
            </a:endParaRPr>
          </a:p>
          <a:p>
            <a:pPr marL="0" indent="0">
              <a:buNone/>
            </a:pPr>
            <a:endParaRPr lang="it-IT" sz="2800" b="1" dirty="0">
              <a:effectLst>
                <a:outerShdw blurRad="38100" dist="38100" dir="2700000" algn="tl">
                  <a:srgbClr val="000000">
                    <a:alpha val="43137"/>
                  </a:srgbClr>
                </a:outerShdw>
              </a:effectLst>
            </a:endParaRPr>
          </a:p>
          <a:p>
            <a:pPr marL="0" indent="0">
              <a:buNone/>
            </a:pPr>
            <a:r>
              <a:rPr lang="it-IT" sz="2400" b="1" dirty="0" smtClean="0">
                <a:effectLst>
                  <a:outerShdw blurRad="38100" dist="38100" dir="2700000" algn="tl">
                    <a:srgbClr val="000000">
                      <a:alpha val="43137"/>
                    </a:srgbClr>
                  </a:outerShdw>
                </a:effectLst>
              </a:rPr>
              <a:t>Era verde! Quando siamo stati al ristorante e la mia professoressa l'ha ordinata, nessuno sapeva che cos'era e nessuno sapeva come il gusto della bibita sarebbe stato. Ma in realtà , era semplicemente una delle bibite più fantastiche che io abbia mai provato! </a:t>
            </a:r>
          </a:p>
          <a:p>
            <a:pPr marL="0" indent="0">
              <a:buNone/>
            </a:pPr>
            <a:r>
              <a:rPr lang="it-IT" sz="2400" b="1" dirty="0" smtClean="0">
                <a:effectLst>
                  <a:outerShdw blurRad="38100" dist="38100" dir="2700000" algn="tl">
                    <a:srgbClr val="000000">
                      <a:alpha val="43137"/>
                    </a:srgbClr>
                  </a:outerShdw>
                </a:effectLst>
              </a:rPr>
              <a:t>Il gusto era dolce ma non  troppo come avevo forse pensato. Ero anche davvero impressionata perché come molte bibite nella regione delle Marche, il costo era poco. Infatti anche il costo del cibo era anche economico - anche a Roma!</a:t>
            </a:r>
            <a:endParaRPr lang="en-GB" sz="2400" b="1" dirty="0">
              <a:effectLst>
                <a:outerShdw blurRad="38100" dist="38100" dir="2700000" algn="tl">
                  <a:srgbClr val="000000">
                    <a:alpha val="43137"/>
                  </a:srgbClr>
                </a:outerShdw>
              </a:effectLst>
            </a:endParaRPr>
          </a:p>
        </p:txBody>
      </p:sp>
      <p:pic>
        <p:nvPicPr>
          <p:cNvPr id="3" name="Picture 2" descr="Photo 18-06-2014 13 13 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84784"/>
            <a:ext cx="2448272" cy="2355021"/>
          </a:xfrm>
          <a:prstGeom prst="rect">
            <a:avLst/>
          </a:prstGeom>
        </p:spPr>
      </p:pic>
    </p:spTree>
    <p:extLst>
      <p:ext uri="{BB962C8B-B14F-4D97-AF65-F5344CB8AC3E}">
        <p14:creationId xmlns:p14="http://schemas.microsoft.com/office/powerpoint/2010/main" val="793113404"/>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omadicbelfast.com/DatabaseImages/new_6638411__coffeethumbnai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344" y="1"/>
            <a:ext cx="9154343" cy="6867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t-IT" b="1" dirty="0" smtClean="0">
                <a:solidFill>
                  <a:srgbClr val="FF6600"/>
                </a:solidFill>
                <a:effectLst>
                  <a:outerShdw blurRad="38100" dist="38100" dir="2700000" algn="tl">
                    <a:srgbClr val="000000">
                      <a:alpha val="43137"/>
                    </a:srgbClr>
                  </a:outerShdw>
                </a:effectLst>
              </a:rPr>
              <a:t>Qualche fatto sulle bibite italiane..</a:t>
            </a:r>
            <a:endParaRPr lang="it-IT" b="1" dirty="0">
              <a:solidFill>
                <a:srgbClr val="FF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268760"/>
            <a:ext cx="8229600" cy="3124944"/>
          </a:xfrm>
        </p:spPr>
        <p:txBody>
          <a:bodyPr>
            <a:normAutofit lnSpcReduction="10000"/>
          </a:bodyPr>
          <a:lstStyle/>
          <a:p>
            <a:r>
              <a:rPr lang="it-IT" b="1" dirty="0" smtClean="0">
                <a:solidFill>
                  <a:schemeClr val="accent2"/>
                </a:solidFill>
                <a:effectLst>
                  <a:outerShdw blurRad="38100" dist="38100" dir="2700000" algn="tl">
                    <a:srgbClr val="000000">
                      <a:alpha val="43137"/>
                    </a:srgbClr>
                  </a:outerShdw>
                </a:effectLst>
              </a:rPr>
              <a:t>In Italia, gli Italiani bevono 14 miliardi di espresso ogni anno.</a:t>
            </a:r>
          </a:p>
          <a:p>
            <a:r>
              <a:rPr lang="it-IT" b="1" dirty="0" smtClean="0">
                <a:solidFill>
                  <a:schemeClr val="accent2"/>
                </a:solidFill>
                <a:effectLst>
                  <a:outerShdw blurRad="38100" dist="38100" dir="2700000" algn="tl">
                    <a:srgbClr val="000000">
                      <a:alpha val="43137"/>
                    </a:srgbClr>
                  </a:outerShdw>
                </a:effectLst>
              </a:rPr>
              <a:t>In Italia, 270,364 persone lavorano come baristi.</a:t>
            </a:r>
          </a:p>
          <a:p>
            <a:r>
              <a:rPr lang="it-IT" b="1" dirty="0" smtClean="0">
                <a:solidFill>
                  <a:schemeClr val="accent2"/>
                </a:solidFill>
                <a:effectLst>
                  <a:outerShdw blurRad="38100" dist="38100" dir="2700000" algn="tl">
                    <a:srgbClr val="000000">
                      <a:alpha val="43137"/>
                    </a:srgbClr>
                  </a:outerShdw>
                </a:effectLst>
              </a:rPr>
              <a:t>Gli Italiani consumano 3,7 chili di caff</a:t>
            </a:r>
            <a:r>
              <a:rPr lang="it-IT" b="1" dirty="0" smtClean="0">
                <a:solidFill>
                  <a:srgbClr val="C0504D"/>
                </a:solidFill>
                <a:effectLst>
                  <a:outerShdw blurRad="38100" dist="38100" dir="2700000" algn="tl">
                    <a:srgbClr val="000000">
                      <a:alpha val="43137"/>
                    </a:srgbClr>
                  </a:outerShdw>
                </a:effectLst>
              </a:rPr>
              <a:t>è</a:t>
            </a:r>
            <a:r>
              <a:rPr lang="it-IT" b="1" dirty="0" smtClean="0">
                <a:solidFill>
                  <a:schemeClr val="bg1"/>
                </a:solidFill>
                <a:effectLst>
                  <a:outerShdw blurRad="38100" dist="38100" dir="2700000" algn="tl">
                    <a:srgbClr val="000000">
                      <a:alpha val="43137"/>
                    </a:srgbClr>
                  </a:outerShdw>
                </a:effectLst>
              </a:rPr>
              <a:t> </a:t>
            </a:r>
            <a:r>
              <a:rPr lang="it-IT" b="1" dirty="0" smtClean="0">
                <a:solidFill>
                  <a:srgbClr val="C0504D"/>
                </a:solidFill>
                <a:effectLst>
                  <a:outerShdw blurRad="38100" dist="38100" dir="2700000" algn="tl">
                    <a:srgbClr val="000000">
                      <a:alpha val="43137"/>
                    </a:srgbClr>
                  </a:outerShdw>
                </a:effectLst>
              </a:rPr>
              <a:t>a persona</a:t>
            </a:r>
            <a:r>
              <a:rPr lang="it-IT" b="1" dirty="0" smtClean="0">
                <a:solidFill>
                  <a:schemeClr val="bg1"/>
                </a:solidFill>
                <a:effectLst>
                  <a:outerShdw blurRad="38100" dist="38100" dir="2700000" algn="tl">
                    <a:srgbClr val="000000">
                      <a:alpha val="43137"/>
                    </a:srgbClr>
                  </a:outerShdw>
                </a:effectLst>
              </a:rPr>
              <a:t> </a:t>
            </a:r>
            <a:r>
              <a:rPr lang="it-IT" b="1" dirty="0" smtClean="0">
                <a:solidFill>
                  <a:schemeClr val="accent2"/>
                </a:solidFill>
                <a:effectLst>
                  <a:outerShdw blurRad="38100" dist="38100" dir="2700000" algn="tl">
                    <a:srgbClr val="000000">
                      <a:alpha val="43137"/>
                    </a:srgbClr>
                  </a:outerShdw>
                </a:effectLst>
              </a:rPr>
              <a:t>ogni anno.</a:t>
            </a:r>
            <a:endParaRPr lang="it-IT" b="1" dirty="0">
              <a:solidFill>
                <a:schemeClr val="accent2"/>
              </a:solidFill>
              <a:effectLst>
                <a:outerShdw blurRad="38100" dist="38100" dir="2700000" algn="tl">
                  <a:srgbClr val="000000">
                    <a:alpha val="43137"/>
                  </a:srgbClr>
                </a:outerShdw>
              </a:effectLst>
            </a:endParaRPr>
          </a:p>
        </p:txBody>
      </p:sp>
      <p:sp>
        <p:nvSpPr>
          <p:cNvPr id="4" name="Rectangle 3"/>
          <p:cNvSpPr/>
          <p:nvPr/>
        </p:nvSpPr>
        <p:spPr>
          <a:xfrm>
            <a:off x="1547664" y="6228020"/>
            <a:ext cx="6084168" cy="369332"/>
          </a:xfrm>
          <a:prstGeom prst="rect">
            <a:avLst/>
          </a:prstGeom>
        </p:spPr>
        <p:txBody>
          <a:bodyPr wrap="square">
            <a:spAutoFit/>
          </a:bodyPr>
          <a:lstStyle/>
          <a:p>
            <a:pPr algn="ctr"/>
            <a:r>
              <a:rPr lang="en-GB" dirty="0" smtClean="0">
                <a:hlinkClick r:id="rId4"/>
              </a:rPr>
              <a:t>http://www.coffeeresearch.org/market/italy.htm</a:t>
            </a:r>
            <a:r>
              <a:rPr lang="en-GB" dirty="0" smtClean="0"/>
              <a:t> </a:t>
            </a:r>
            <a:endParaRPr lang="en-GB" dirty="0"/>
          </a:p>
        </p:txBody>
      </p:sp>
    </p:spTree>
    <p:extLst>
      <p:ext uri="{BB962C8B-B14F-4D97-AF65-F5344CB8AC3E}">
        <p14:creationId xmlns:p14="http://schemas.microsoft.com/office/powerpoint/2010/main" val="2949293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647</Words>
  <Application>Microsoft Macintosh PowerPoint</Application>
  <PresentationFormat>On-screen Show (4:3)</PresentationFormat>
  <Paragraphs>33</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Da bere? Una guida delle bibite italiane</vt:lpstr>
      <vt:lpstr>La mia vacanza in Italia</vt:lpstr>
      <vt:lpstr>Una crema caffè</vt:lpstr>
      <vt:lpstr>Una crema caffè</vt:lpstr>
      <vt:lpstr>Una cioccolata – no grazie!</vt:lpstr>
      <vt:lpstr>Una cioccolata – no grazie!</vt:lpstr>
      <vt:lpstr>Guardate questo video…Maddie e la cioccolata </vt:lpstr>
      <vt:lpstr>Una cedrata</vt:lpstr>
      <vt:lpstr>Qualche fatto sulle bibite italiane..</vt:lpstr>
      <vt:lpstr>Le altre cose da provare… (non solo le bibite!)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bere? Una guida delle bibite italiane</dc:title>
  <dc:creator>Maddie</dc:creator>
  <cp:lastModifiedBy>Plutino A. (Humanities)</cp:lastModifiedBy>
  <cp:revision>8</cp:revision>
  <dcterms:created xsi:type="dcterms:W3CDTF">2014-07-19T14:53:47Z</dcterms:created>
  <dcterms:modified xsi:type="dcterms:W3CDTF">2014-08-27T22:10:26Z</dcterms:modified>
</cp:coreProperties>
</file>