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ma" ContentType="audi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8" r:id="rId3"/>
    <p:sldId id="263" r:id="rId4"/>
    <p:sldId id="259" r:id="rId5"/>
    <p:sldId id="264" r:id="rId6"/>
    <p:sldId id="260" r:id="rId7"/>
    <p:sldId id="261" r:id="rId8"/>
    <p:sldId id="266"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a Ringland Mendez" initials="CR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F152A"/>
    <a:srgbClr val="CC2E5B"/>
    <a:srgbClr val="FB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22" d="100"/>
          <a:sy n="122" d="100"/>
        </p:scale>
        <p:origin x="-120" y="-3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commentAuthors" Target="commentAuthors.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D63C8C-F011-4B48-81B9-BCB728435448}" type="datetimeFigureOut">
              <a:rPr lang="en-GB" smtClean="0"/>
              <a:t>27/08/2014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C295DA-BC80-4C0D-9867-BB564CF7CDB3}" type="slidenum">
              <a:rPr lang="en-GB" smtClean="0"/>
              <a:t>‹#›</a:t>
            </a:fld>
            <a:endParaRPr lang="en-GB"/>
          </a:p>
        </p:txBody>
      </p:sp>
    </p:spTree>
    <p:extLst>
      <p:ext uri="{BB962C8B-B14F-4D97-AF65-F5344CB8AC3E}">
        <p14:creationId xmlns:p14="http://schemas.microsoft.com/office/powerpoint/2010/main" val="2713667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C295DA-BC80-4C0D-9867-BB564CF7CDB3}" type="slidenum">
              <a:rPr lang="en-GB" smtClean="0"/>
              <a:t>1</a:t>
            </a:fld>
            <a:endParaRPr lang="en-GB"/>
          </a:p>
        </p:txBody>
      </p:sp>
    </p:spTree>
    <p:extLst>
      <p:ext uri="{BB962C8B-B14F-4D97-AF65-F5344CB8AC3E}">
        <p14:creationId xmlns:p14="http://schemas.microsoft.com/office/powerpoint/2010/main" val="3989782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C295DA-BC80-4C0D-9867-BB564CF7CDB3}" type="slidenum">
              <a:rPr lang="en-GB" smtClean="0"/>
              <a:t>3</a:t>
            </a:fld>
            <a:endParaRPr lang="en-GB"/>
          </a:p>
        </p:txBody>
      </p:sp>
    </p:spTree>
    <p:extLst>
      <p:ext uri="{BB962C8B-B14F-4D97-AF65-F5344CB8AC3E}">
        <p14:creationId xmlns:p14="http://schemas.microsoft.com/office/powerpoint/2010/main" val="2928635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24516AC-9C19-407C-BFE0-961A53609912}" type="datetimeFigureOut">
              <a:rPr lang="en-GB" smtClean="0"/>
              <a:t>27/08/2014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796CCF-1A1D-4660-B91F-BDB223199BDD}" type="slidenum">
              <a:rPr lang="en-GB" smtClean="0"/>
              <a:t>‹#›</a:t>
            </a:fld>
            <a:endParaRPr lang="en-GB"/>
          </a:p>
        </p:txBody>
      </p:sp>
    </p:spTree>
    <p:extLst>
      <p:ext uri="{BB962C8B-B14F-4D97-AF65-F5344CB8AC3E}">
        <p14:creationId xmlns:p14="http://schemas.microsoft.com/office/powerpoint/2010/main" val="2386012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24516AC-9C19-407C-BFE0-961A53609912}" type="datetimeFigureOut">
              <a:rPr lang="en-GB" smtClean="0"/>
              <a:t>27/08/2014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796CCF-1A1D-4660-B91F-BDB223199BDD}" type="slidenum">
              <a:rPr lang="en-GB" smtClean="0"/>
              <a:t>‹#›</a:t>
            </a:fld>
            <a:endParaRPr lang="en-GB"/>
          </a:p>
        </p:txBody>
      </p:sp>
    </p:spTree>
    <p:extLst>
      <p:ext uri="{BB962C8B-B14F-4D97-AF65-F5344CB8AC3E}">
        <p14:creationId xmlns:p14="http://schemas.microsoft.com/office/powerpoint/2010/main" val="2051624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24516AC-9C19-407C-BFE0-961A53609912}" type="datetimeFigureOut">
              <a:rPr lang="en-GB" smtClean="0"/>
              <a:t>27/08/2014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796CCF-1A1D-4660-B91F-BDB223199BDD}" type="slidenum">
              <a:rPr lang="en-GB" smtClean="0"/>
              <a:t>‹#›</a:t>
            </a:fld>
            <a:endParaRPr lang="en-GB"/>
          </a:p>
        </p:txBody>
      </p:sp>
    </p:spTree>
    <p:extLst>
      <p:ext uri="{BB962C8B-B14F-4D97-AF65-F5344CB8AC3E}">
        <p14:creationId xmlns:p14="http://schemas.microsoft.com/office/powerpoint/2010/main" val="3116714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24516AC-9C19-407C-BFE0-961A53609912}" type="datetimeFigureOut">
              <a:rPr lang="en-GB" smtClean="0"/>
              <a:t>27/08/2014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796CCF-1A1D-4660-B91F-BDB223199BDD}" type="slidenum">
              <a:rPr lang="en-GB" smtClean="0"/>
              <a:t>‹#›</a:t>
            </a:fld>
            <a:endParaRPr lang="en-GB"/>
          </a:p>
        </p:txBody>
      </p:sp>
    </p:spTree>
    <p:extLst>
      <p:ext uri="{BB962C8B-B14F-4D97-AF65-F5344CB8AC3E}">
        <p14:creationId xmlns:p14="http://schemas.microsoft.com/office/powerpoint/2010/main" val="2562451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4516AC-9C19-407C-BFE0-961A53609912}" type="datetimeFigureOut">
              <a:rPr lang="en-GB" smtClean="0"/>
              <a:t>27/08/2014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796CCF-1A1D-4660-B91F-BDB223199BDD}" type="slidenum">
              <a:rPr lang="en-GB" smtClean="0"/>
              <a:t>‹#›</a:t>
            </a:fld>
            <a:endParaRPr lang="en-GB"/>
          </a:p>
        </p:txBody>
      </p:sp>
    </p:spTree>
    <p:extLst>
      <p:ext uri="{BB962C8B-B14F-4D97-AF65-F5344CB8AC3E}">
        <p14:creationId xmlns:p14="http://schemas.microsoft.com/office/powerpoint/2010/main" val="3951798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24516AC-9C19-407C-BFE0-961A53609912}" type="datetimeFigureOut">
              <a:rPr lang="en-GB" smtClean="0"/>
              <a:t>27/08/2014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796CCF-1A1D-4660-B91F-BDB223199BDD}" type="slidenum">
              <a:rPr lang="en-GB" smtClean="0"/>
              <a:t>‹#›</a:t>
            </a:fld>
            <a:endParaRPr lang="en-GB"/>
          </a:p>
        </p:txBody>
      </p:sp>
    </p:spTree>
    <p:extLst>
      <p:ext uri="{BB962C8B-B14F-4D97-AF65-F5344CB8AC3E}">
        <p14:creationId xmlns:p14="http://schemas.microsoft.com/office/powerpoint/2010/main" val="1429608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24516AC-9C19-407C-BFE0-961A53609912}" type="datetimeFigureOut">
              <a:rPr lang="en-GB" smtClean="0"/>
              <a:t>27/08/2014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B796CCF-1A1D-4660-B91F-BDB223199BDD}" type="slidenum">
              <a:rPr lang="en-GB" smtClean="0"/>
              <a:t>‹#›</a:t>
            </a:fld>
            <a:endParaRPr lang="en-GB"/>
          </a:p>
        </p:txBody>
      </p:sp>
    </p:spTree>
    <p:extLst>
      <p:ext uri="{BB962C8B-B14F-4D97-AF65-F5344CB8AC3E}">
        <p14:creationId xmlns:p14="http://schemas.microsoft.com/office/powerpoint/2010/main" val="1878767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24516AC-9C19-407C-BFE0-961A53609912}" type="datetimeFigureOut">
              <a:rPr lang="en-GB" smtClean="0"/>
              <a:t>27/08/2014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B796CCF-1A1D-4660-B91F-BDB223199BDD}" type="slidenum">
              <a:rPr lang="en-GB" smtClean="0"/>
              <a:t>‹#›</a:t>
            </a:fld>
            <a:endParaRPr lang="en-GB"/>
          </a:p>
        </p:txBody>
      </p:sp>
    </p:spTree>
    <p:extLst>
      <p:ext uri="{BB962C8B-B14F-4D97-AF65-F5344CB8AC3E}">
        <p14:creationId xmlns:p14="http://schemas.microsoft.com/office/powerpoint/2010/main" val="4243717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4516AC-9C19-407C-BFE0-961A53609912}" type="datetimeFigureOut">
              <a:rPr lang="en-GB" smtClean="0"/>
              <a:t>27/08/2014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B796CCF-1A1D-4660-B91F-BDB223199BDD}" type="slidenum">
              <a:rPr lang="en-GB" smtClean="0"/>
              <a:t>‹#›</a:t>
            </a:fld>
            <a:endParaRPr lang="en-GB"/>
          </a:p>
        </p:txBody>
      </p:sp>
    </p:spTree>
    <p:extLst>
      <p:ext uri="{BB962C8B-B14F-4D97-AF65-F5344CB8AC3E}">
        <p14:creationId xmlns:p14="http://schemas.microsoft.com/office/powerpoint/2010/main" val="3589954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516AC-9C19-407C-BFE0-961A53609912}" type="datetimeFigureOut">
              <a:rPr lang="en-GB" smtClean="0"/>
              <a:t>27/08/2014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796CCF-1A1D-4660-B91F-BDB223199BDD}" type="slidenum">
              <a:rPr lang="en-GB" smtClean="0"/>
              <a:t>‹#›</a:t>
            </a:fld>
            <a:endParaRPr lang="en-GB"/>
          </a:p>
        </p:txBody>
      </p:sp>
    </p:spTree>
    <p:extLst>
      <p:ext uri="{BB962C8B-B14F-4D97-AF65-F5344CB8AC3E}">
        <p14:creationId xmlns:p14="http://schemas.microsoft.com/office/powerpoint/2010/main" val="1440667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516AC-9C19-407C-BFE0-961A53609912}" type="datetimeFigureOut">
              <a:rPr lang="en-GB" smtClean="0"/>
              <a:t>27/08/2014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796CCF-1A1D-4660-B91F-BDB223199BDD}" type="slidenum">
              <a:rPr lang="en-GB" smtClean="0"/>
              <a:t>‹#›</a:t>
            </a:fld>
            <a:endParaRPr lang="en-GB"/>
          </a:p>
        </p:txBody>
      </p:sp>
    </p:spTree>
    <p:extLst>
      <p:ext uri="{BB962C8B-B14F-4D97-AF65-F5344CB8AC3E}">
        <p14:creationId xmlns:p14="http://schemas.microsoft.com/office/powerpoint/2010/main" val="42764885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4516AC-9C19-407C-BFE0-961A53609912}" type="datetimeFigureOut">
              <a:rPr lang="en-GB" smtClean="0"/>
              <a:t>27/08/2014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96CCF-1A1D-4660-B91F-BDB223199BDD}" type="slidenum">
              <a:rPr lang="en-GB" smtClean="0"/>
              <a:t>‹#›</a:t>
            </a:fld>
            <a:endParaRPr lang="en-GB"/>
          </a:p>
        </p:txBody>
      </p:sp>
    </p:spTree>
    <p:extLst>
      <p:ext uri="{BB962C8B-B14F-4D97-AF65-F5344CB8AC3E}">
        <p14:creationId xmlns:p14="http://schemas.microsoft.com/office/powerpoint/2010/main" val="1117119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png"/><Relationship Id="rId1" Type="http://schemas.microsoft.com/office/2007/relationships/media" Target="../media/media1.wma"/><Relationship Id="rId2" Type="http://schemas.openxmlformats.org/officeDocument/2006/relationships/audio" Target="../media/media1.wma"/></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hyperlink" Target="http://www.pinterest.com/" TargetMode="External"/><Relationship Id="rId4" Type="http://schemas.openxmlformats.org/officeDocument/2006/relationships/hyperlink" Target="http://www.hercampus.com/" TargetMode="External"/><Relationship Id="rId5" Type="http://schemas.openxmlformats.org/officeDocument/2006/relationships/hyperlink" Target="http://www.english.sina.com/" TargetMode="External"/><Relationship Id="rId6" Type="http://schemas.openxmlformats.org/officeDocument/2006/relationships/hyperlink" Target="http://lovetrekker.com/category/italy/" TargetMode="External"/><Relationship Id="rId7" Type="http://schemas.openxmlformats.org/officeDocument/2006/relationships/hyperlink" Target="https://www.google.co.uk/url?sa=i&amp;rct=j&amp;q=&amp;esrc=s&amp;source=images&amp;cd=&amp;docid=K7ecSWJWa9q_cM&amp;tbnid=TumanTVmAlTiRM:&amp;ved=0CAQQjB0&amp;url=http://clothes-pictures.vidzshare.net/gucci-mens-clothing-advert-ad-clothes-video-clip-picture/guccisupply.net*images*v*gucci-men-clothing*gucci-men-jeans*gucci-mens-long-jeans-1029.jpg/&amp;ei=Cj65U7OxK-j00gW1w4HgBQ&amp;bvm=bv.70138588,d.d2k&amp;psig=AFQjCNGDka-k119--5hZbdg7m-M10bqWCg&amp;ust=1404735358242184" TargetMode="External"/><Relationship Id="rId8" Type="http://schemas.openxmlformats.org/officeDocument/2006/relationships/hyperlink" Target="http://www.partyearth.com/" TargetMode="External"/><Relationship Id="rId9" Type="http://schemas.openxmlformats.org/officeDocument/2006/relationships/hyperlink" Target="http://www.bulgari.com/" TargetMode="External"/><Relationship Id="rId10" Type="http://schemas.openxmlformats.org/officeDocument/2006/relationships/hyperlink" Target="http://www.italianculture.net/" TargetMode="External"/><Relationship Id="rId1" Type="http://schemas.openxmlformats.org/officeDocument/2006/relationships/slideLayout" Target="../slideLayouts/slideLayout2.xml"/><Relationship Id="rId2" Type="http://schemas.openxmlformats.org/officeDocument/2006/relationships/hyperlink" Target="http://www.italiangoodnew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F152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80755" y="2417886"/>
            <a:ext cx="9144000" cy="2387600"/>
          </a:xfrm>
        </p:spPr>
        <p:txBody>
          <a:bodyPr/>
          <a:lstStyle/>
          <a:p>
            <a:r>
              <a:rPr lang="en-GB" i="1" dirty="0" smtClean="0">
                <a:solidFill>
                  <a:schemeClr val="bg1"/>
                </a:solidFill>
              </a:rPr>
              <a:t>La </a:t>
            </a:r>
            <a:r>
              <a:rPr lang="en-GB" i="1" dirty="0" err="1" smtClean="0">
                <a:solidFill>
                  <a:schemeClr val="bg1"/>
                </a:solidFill>
              </a:rPr>
              <a:t>Moda</a:t>
            </a:r>
            <a:r>
              <a:rPr lang="en-GB" i="1" dirty="0" smtClean="0">
                <a:solidFill>
                  <a:schemeClr val="bg1"/>
                </a:solidFill>
              </a:rPr>
              <a:t> </a:t>
            </a:r>
            <a:r>
              <a:rPr lang="en-GB" i="1" dirty="0" err="1" smtClean="0">
                <a:solidFill>
                  <a:schemeClr val="bg1"/>
                </a:solidFill>
              </a:rPr>
              <a:t>Italiana</a:t>
            </a:r>
            <a:endParaRPr lang="en-GB" i="1" dirty="0">
              <a:solidFill>
                <a:schemeClr val="bg1"/>
              </a:solidFill>
            </a:endParaRPr>
          </a:p>
        </p:txBody>
      </p:sp>
      <p:sp>
        <p:nvSpPr>
          <p:cNvPr id="3" name="Subtitle 2"/>
          <p:cNvSpPr>
            <a:spLocks noGrp="1"/>
          </p:cNvSpPr>
          <p:nvPr>
            <p:ph type="subTitle" idx="1"/>
          </p:nvPr>
        </p:nvSpPr>
        <p:spPr>
          <a:xfrm>
            <a:off x="673994" y="4869286"/>
            <a:ext cx="9144000" cy="1655762"/>
          </a:xfrm>
        </p:spPr>
        <p:txBody>
          <a:bodyPr>
            <a:normAutofit/>
          </a:bodyPr>
          <a:lstStyle/>
          <a:p>
            <a:pPr algn="l"/>
            <a:r>
              <a:rPr lang="en-GB" sz="1800" i="1" dirty="0" smtClean="0">
                <a:latin typeface="Georgia" panose="02040502050405020303" pitchFamily="18" charset="0"/>
              </a:rPr>
              <a:t>   </a:t>
            </a:r>
          </a:p>
          <a:p>
            <a:pPr algn="l"/>
            <a:endParaRPr lang="en-GB" sz="1800" i="1" dirty="0">
              <a:latin typeface="Georgia" panose="02040502050405020303" pitchFamily="18" charset="0"/>
            </a:endParaRPr>
          </a:p>
          <a:p>
            <a:pPr algn="l"/>
            <a:r>
              <a:rPr lang="en-GB" sz="1800" b="1" i="1" dirty="0" smtClean="0">
                <a:solidFill>
                  <a:schemeClr val="bg1"/>
                </a:solidFill>
                <a:latin typeface="Georgia" panose="02040502050405020303" pitchFamily="18" charset="0"/>
              </a:rPr>
              <a:t>Gita a </a:t>
            </a:r>
            <a:r>
              <a:rPr lang="en-GB" sz="1800" b="1" i="1" dirty="0" err="1" smtClean="0">
                <a:solidFill>
                  <a:schemeClr val="bg1"/>
                </a:solidFill>
                <a:latin typeface="Georgia" panose="02040502050405020303" pitchFamily="18" charset="0"/>
              </a:rPr>
              <a:t>Jesi</a:t>
            </a:r>
            <a:r>
              <a:rPr lang="en-GB" sz="1800" b="1" i="1" dirty="0" smtClean="0">
                <a:solidFill>
                  <a:schemeClr val="bg1"/>
                </a:solidFill>
                <a:latin typeface="Georgia" panose="02040502050405020303" pitchFamily="18" charset="0"/>
              </a:rPr>
              <a:t>, Italia</a:t>
            </a:r>
          </a:p>
          <a:p>
            <a:pPr algn="l"/>
            <a:r>
              <a:rPr lang="en-GB" sz="1800" b="1" i="1" dirty="0" smtClean="0">
                <a:solidFill>
                  <a:schemeClr val="bg1"/>
                </a:solidFill>
                <a:latin typeface="Georgia" panose="02040502050405020303" pitchFamily="18" charset="0"/>
              </a:rPr>
              <a:t>	2014</a:t>
            </a:r>
            <a:endParaRPr lang="en-GB" sz="1800" b="1" i="1" dirty="0">
              <a:solidFill>
                <a:schemeClr val="bg1"/>
              </a:solidFill>
              <a:latin typeface="Georgia" panose="02040502050405020303" pitchFamily="18" charset="0"/>
            </a:endParaRPr>
          </a:p>
        </p:txBody>
      </p:sp>
      <p:pic>
        <p:nvPicPr>
          <p:cNvPr id="1026" name="Picture 2" descr="http://www.italiangoodnews.com/wp-content/uploads/2014/01/Wonderful-and-Stylish-Italian-Girls-Fashion-Trends-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710"/>
            <a:ext cx="6382493" cy="32792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3183" y="3251956"/>
            <a:ext cx="4842456" cy="307777"/>
          </a:xfrm>
          <a:prstGeom prst="rect">
            <a:avLst/>
          </a:prstGeom>
          <a:noFill/>
        </p:spPr>
        <p:txBody>
          <a:bodyPr wrap="square" rtlCol="0">
            <a:spAutoFit/>
          </a:bodyPr>
          <a:lstStyle/>
          <a:p>
            <a:r>
              <a:rPr lang="en-GB" sz="1400" dirty="0" smtClean="0"/>
              <a:t>Figure 1. </a:t>
            </a:r>
            <a:endParaRPr lang="en-GB" sz="1400" dirty="0"/>
          </a:p>
        </p:txBody>
      </p:sp>
      <p:sp>
        <p:nvSpPr>
          <p:cNvPr id="5" name="TextBox 4"/>
          <p:cNvSpPr txBox="1"/>
          <p:nvPr/>
        </p:nvSpPr>
        <p:spPr>
          <a:xfrm>
            <a:off x="11335820" y="3611686"/>
            <a:ext cx="1127574" cy="307777"/>
          </a:xfrm>
          <a:prstGeom prst="rect">
            <a:avLst/>
          </a:prstGeom>
          <a:noFill/>
        </p:spPr>
        <p:txBody>
          <a:bodyPr wrap="square" rtlCol="0">
            <a:spAutoFit/>
          </a:bodyPr>
          <a:lstStyle/>
          <a:p>
            <a:r>
              <a:rPr lang="en-GB" sz="1400" dirty="0" smtClean="0"/>
              <a:t>Figure 2. </a:t>
            </a:r>
            <a:endParaRPr lang="en-GB" sz="1400" dirty="0"/>
          </a:p>
        </p:txBody>
      </p:sp>
      <p:pic>
        <p:nvPicPr>
          <p:cNvPr id="1030" name="Picture 6" descr="http://media-cache-ak0.pinimg.com/236x/4d/94/41/4d9441356b85994a09a03c041c7b6ff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2492" y="2960150"/>
            <a:ext cx="2593842" cy="38978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4.bp.blogspot.com/-B9jbVRaMXFs/TrRWI2Qwr5I/AAAAAAAACn8/Astj69z28IA/s400/gucci-handbag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6334" y="17709"/>
            <a:ext cx="3212532" cy="354202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540832" y="6537635"/>
            <a:ext cx="1127574" cy="307777"/>
          </a:xfrm>
          <a:prstGeom prst="rect">
            <a:avLst/>
          </a:prstGeom>
          <a:noFill/>
        </p:spPr>
        <p:txBody>
          <a:bodyPr wrap="square" rtlCol="0">
            <a:spAutoFit/>
          </a:bodyPr>
          <a:lstStyle/>
          <a:p>
            <a:r>
              <a:rPr lang="en-GB" sz="1400" dirty="0" smtClean="0"/>
              <a:t>Figure 3. </a:t>
            </a:r>
            <a:endParaRPr lang="en-GB" sz="1400" dirty="0"/>
          </a:p>
        </p:txBody>
      </p:sp>
    </p:spTree>
    <p:extLst>
      <p:ext uri="{BB962C8B-B14F-4D97-AF65-F5344CB8AC3E}">
        <p14:creationId xmlns:p14="http://schemas.microsoft.com/office/powerpoint/2010/main" val="36451368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2050" name="Picture 2" descr="http://i1123.photobucket.com/albums/l543/hercampusphoto/fashion/819e87c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9654"/>
            <a:ext cx="4881489" cy="67705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14071" y="2052272"/>
            <a:ext cx="6729046" cy="3477875"/>
          </a:xfrm>
          <a:prstGeom prst="rect">
            <a:avLst/>
          </a:prstGeom>
          <a:noFill/>
        </p:spPr>
        <p:txBody>
          <a:bodyPr wrap="square" rtlCol="0">
            <a:spAutoFit/>
          </a:bodyPr>
          <a:lstStyle/>
          <a:p>
            <a:r>
              <a:rPr lang="it-IT" sz="2000" dirty="0"/>
              <a:t>Dolce &amp; Gabbana. Gucci. Versace. Moschino. Giorgio Armani. Prada. Devo continuare? La moda è uno degli elementi più importanti della cultura italiana che mostra lo stile e l’eleganza del paese. </a:t>
            </a:r>
            <a:endParaRPr lang="it-IT" sz="2000" dirty="0" smtClean="0"/>
          </a:p>
          <a:p>
            <a:endParaRPr lang="en-GB" sz="2000" dirty="0"/>
          </a:p>
          <a:p>
            <a:r>
              <a:rPr lang="it-IT" sz="2000" dirty="0"/>
              <a:t>Dopo la seconda guerra mondiale, l’Italia ha voluto riprendersi dalla miseria e </a:t>
            </a:r>
            <a:r>
              <a:rPr lang="it-IT" sz="2000" dirty="0" smtClean="0"/>
              <a:t>tragedia e </a:t>
            </a:r>
            <a:r>
              <a:rPr lang="it-IT" sz="2000" dirty="0"/>
              <a:t>quindi gli italiani hanno impiegato molto tempo </a:t>
            </a:r>
            <a:r>
              <a:rPr lang="it-IT" sz="2000" dirty="0" smtClean="0"/>
              <a:t>e aggiunto </a:t>
            </a:r>
            <a:r>
              <a:rPr lang="it-IT" sz="2000" dirty="0"/>
              <a:t>molta creatività nella moda e nello stile dei vestiti. La voga delle scarpe, vestiti e giacche di marca mostravano un’eleganza seducente. Infatti ho visto spesso questo tipo di stile a Jesi, la città in cui abbiamo soggiornato.</a:t>
            </a:r>
            <a:endParaRPr lang="en-GB" sz="2000" dirty="0"/>
          </a:p>
        </p:txBody>
      </p:sp>
      <p:sp>
        <p:nvSpPr>
          <p:cNvPr id="2" name="Title 1"/>
          <p:cNvSpPr>
            <a:spLocks noGrp="1"/>
          </p:cNvSpPr>
          <p:nvPr>
            <p:ph type="title"/>
          </p:nvPr>
        </p:nvSpPr>
        <p:spPr>
          <a:xfrm>
            <a:off x="1527517" y="182245"/>
            <a:ext cx="10515600" cy="1325563"/>
          </a:xfrm>
        </p:spPr>
        <p:txBody>
          <a:bodyPr>
            <a:normAutofit/>
          </a:bodyPr>
          <a:lstStyle/>
          <a:p>
            <a:pPr algn="r"/>
            <a:r>
              <a:rPr lang="it-IT" sz="2800" b="1" dirty="0"/>
              <a:t> “la moda è la migliore delle farse, quella in </a:t>
            </a:r>
            <a:r>
              <a:rPr lang="it-IT" sz="2800" b="1" dirty="0" smtClean="0"/>
              <a:t/>
            </a:r>
            <a:br>
              <a:rPr lang="it-IT" sz="2800" b="1" dirty="0" smtClean="0"/>
            </a:br>
            <a:r>
              <a:rPr lang="it-IT" sz="2800" b="1" dirty="0" smtClean="0"/>
              <a:t>cui </a:t>
            </a:r>
            <a:r>
              <a:rPr lang="it-IT" sz="2800" b="1" dirty="0"/>
              <a:t>nessuno ride, poiché tutti vi partecipano</a:t>
            </a:r>
            <a:r>
              <a:rPr lang="it-IT" sz="2800" b="1" dirty="0" smtClean="0"/>
              <a:t>”</a:t>
            </a:r>
            <a:br>
              <a:rPr lang="it-IT" sz="2800" b="1" dirty="0" smtClean="0"/>
            </a:br>
            <a:r>
              <a:rPr lang="it-IT" sz="2000" b="1" dirty="0" smtClean="0"/>
              <a:t>André Suarès (2005)</a:t>
            </a:r>
            <a:endParaRPr lang="en-GB" sz="2800" b="1" dirty="0"/>
          </a:p>
        </p:txBody>
      </p:sp>
      <p:sp>
        <p:nvSpPr>
          <p:cNvPr id="5" name="TextBox 4"/>
          <p:cNvSpPr txBox="1"/>
          <p:nvPr/>
        </p:nvSpPr>
        <p:spPr>
          <a:xfrm>
            <a:off x="140677" y="6550223"/>
            <a:ext cx="1041009" cy="307777"/>
          </a:xfrm>
          <a:prstGeom prst="rect">
            <a:avLst/>
          </a:prstGeom>
          <a:noFill/>
        </p:spPr>
        <p:txBody>
          <a:bodyPr wrap="square" rtlCol="0">
            <a:spAutoFit/>
          </a:bodyPr>
          <a:lstStyle/>
          <a:p>
            <a:r>
              <a:rPr lang="en-GB" sz="1400" dirty="0" smtClean="0"/>
              <a:t>Figure 4.</a:t>
            </a:r>
            <a:endParaRPr lang="en-GB" sz="1400" dirty="0"/>
          </a:p>
        </p:txBody>
      </p:sp>
    </p:spTree>
    <p:extLst>
      <p:ext uri="{BB962C8B-B14F-4D97-AF65-F5344CB8AC3E}">
        <p14:creationId xmlns:p14="http://schemas.microsoft.com/office/powerpoint/2010/main" val="63268840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45000">
              <a:srgbClr val="DEEBF7"/>
            </a:gs>
            <a:gs pos="59274">
              <a:srgbClr val="C2DAEF"/>
            </a:gs>
            <a:gs pos="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2591" y="934951"/>
            <a:ext cx="7291810" cy="1433359"/>
          </a:xfrm>
        </p:spPr>
        <p:txBody>
          <a:bodyPr>
            <a:noAutofit/>
          </a:bodyPr>
          <a:lstStyle/>
          <a:p>
            <a:r>
              <a:rPr lang="en-GB" sz="4000" b="1" dirty="0" smtClean="0">
                <a:solidFill>
                  <a:schemeClr val="tx2">
                    <a:lumMod val="75000"/>
                  </a:schemeClr>
                </a:solidFill>
              </a:rPr>
              <a:t>La </a:t>
            </a:r>
            <a:r>
              <a:rPr lang="en-GB" sz="4000" b="1" dirty="0" err="1">
                <a:solidFill>
                  <a:schemeClr val="tx2">
                    <a:lumMod val="75000"/>
                  </a:schemeClr>
                </a:solidFill>
              </a:rPr>
              <a:t>v</a:t>
            </a:r>
            <a:r>
              <a:rPr lang="en-GB" sz="4000" b="1" dirty="0" err="1" smtClean="0">
                <a:solidFill>
                  <a:schemeClr val="tx2">
                    <a:lumMod val="75000"/>
                  </a:schemeClr>
                </a:solidFill>
              </a:rPr>
              <a:t>arietà</a:t>
            </a:r>
            <a:r>
              <a:rPr lang="en-GB" sz="4000" b="1" dirty="0" smtClean="0">
                <a:solidFill>
                  <a:schemeClr val="tx2">
                    <a:lumMod val="75000"/>
                  </a:schemeClr>
                </a:solidFill>
              </a:rPr>
              <a:t> </a:t>
            </a:r>
            <a:r>
              <a:rPr lang="en-GB" sz="4000" b="1" dirty="0" err="1" smtClean="0">
                <a:solidFill>
                  <a:schemeClr val="tx2">
                    <a:lumMod val="75000"/>
                  </a:schemeClr>
                </a:solidFill>
              </a:rPr>
              <a:t>della</a:t>
            </a:r>
            <a:r>
              <a:rPr lang="en-GB" sz="4000" b="1" dirty="0" smtClean="0">
                <a:solidFill>
                  <a:schemeClr val="tx2">
                    <a:lumMod val="75000"/>
                  </a:schemeClr>
                </a:solidFill>
              </a:rPr>
              <a:t> </a:t>
            </a:r>
            <a:br>
              <a:rPr lang="en-GB" sz="4000" b="1" dirty="0" smtClean="0">
                <a:solidFill>
                  <a:schemeClr val="tx2">
                    <a:lumMod val="75000"/>
                  </a:schemeClr>
                </a:solidFill>
              </a:rPr>
            </a:br>
            <a:r>
              <a:rPr lang="en-GB" sz="4000" b="1" dirty="0" err="1" smtClean="0">
                <a:solidFill>
                  <a:schemeClr val="tx2">
                    <a:lumMod val="75000"/>
                  </a:schemeClr>
                </a:solidFill>
              </a:rPr>
              <a:t>moda</a:t>
            </a:r>
            <a:r>
              <a:rPr lang="en-GB" sz="4000" b="1" dirty="0" smtClean="0">
                <a:solidFill>
                  <a:schemeClr val="tx2">
                    <a:lumMod val="75000"/>
                  </a:schemeClr>
                </a:solidFill>
              </a:rPr>
              <a:t> in </a:t>
            </a:r>
            <a:r>
              <a:rPr lang="en-GB" sz="4000" b="1" dirty="0" err="1" smtClean="0">
                <a:solidFill>
                  <a:schemeClr val="tx2">
                    <a:lumMod val="75000"/>
                  </a:schemeClr>
                </a:solidFill>
              </a:rPr>
              <a:t>ogni</a:t>
            </a:r>
            <a:r>
              <a:rPr lang="en-GB" sz="4000" b="1" dirty="0" smtClean="0">
                <a:solidFill>
                  <a:schemeClr val="tx2">
                    <a:lumMod val="75000"/>
                  </a:schemeClr>
                </a:solidFill>
              </a:rPr>
              <a:t> </a:t>
            </a:r>
            <a:r>
              <a:rPr lang="en-GB" sz="4000" b="1" dirty="0" err="1" smtClean="0">
                <a:solidFill>
                  <a:schemeClr val="tx2">
                    <a:lumMod val="75000"/>
                  </a:schemeClr>
                </a:solidFill>
              </a:rPr>
              <a:t>posto</a:t>
            </a:r>
            <a:r>
              <a:rPr lang="en-GB" sz="4000" b="1" dirty="0" smtClean="0">
                <a:solidFill>
                  <a:schemeClr val="tx2">
                    <a:lumMod val="75000"/>
                  </a:schemeClr>
                </a:solidFill>
              </a:rPr>
              <a:t> </a:t>
            </a:r>
            <a:br>
              <a:rPr lang="en-GB" sz="4000" b="1" dirty="0" smtClean="0">
                <a:solidFill>
                  <a:schemeClr val="tx2">
                    <a:lumMod val="75000"/>
                  </a:schemeClr>
                </a:solidFill>
              </a:rPr>
            </a:br>
            <a:r>
              <a:rPr lang="en-GB" sz="4000" b="1" dirty="0" err="1" smtClean="0">
                <a:solidFill>
                  <a:schemeClr val="tx2">
                    <a:lumMod val="75000"/>
                  </a:schemeClr>
                </a:solidFill>
              </a:rPr>
              <a:t>visitato</a:t>
            </a:r>
            <a:r>
              <a:rPr lang="en-GB" sz="4000" b="1" dirty="0" smtClean="0">
                <a:solidFill>
                  <a:schemeClr val="tx2">
                    <a:lumMod val="75000"/>
                  </a:schemeClr>
                </a:solidFill>
              </a:rPr>
              <a:t> in Italia</a:t>
            </a:r>
            <a:endParaRPr lang="en-GB" sz="4000" b="1" dirty="0">
              <a:solidFill>
                <a:schemeClr val="tx2">
                  <a:lumMod val="75000"/>
                </a:schemeClr>
              </a:solidFill>
            </a:endParaRPr>
          </a:p>
        </p:txBody>
      </p:sp>
      <p:pic>
        <p:nvPicPr>
          <p:cNvPr id="1030" name="Picture 6" descr="http://images2.sina.com/english/life/p/2008/1003/U100P200T1D189735F10DT200810032115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2364" y="2368311"/>
            <a:ext cx="2829635" cy="44896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209361" y="6519446"/>
            <a:ext cx="982639" cy="338554"/>
          </a:xfrm>
          <a:prstGeom prst="rect">
            <a:avLst/>
          </a:prstGeom>
          <a:noFill/>
        </p:spPr>
        <p:txBody>
          <a:bodyPr wrap="square" rtlCol="0">
            <a:spAutoFit/>
          </a:bodyPr>
          <a:lstStyle/>
          <a:p>
            <a:r>
              <a:rPr lang="en-GB" sz="1600" dirty="0" err="1" smtClean="0"/>
              <a:t>Figura</a:t>
            </a:r>
            <a:r>
              <a:rPr lang="en-GB" sz="1600" dirty="0" smtClean="0"/>
              <a:t> 5.</a:t>
            </a:r>
            <a:endParaRPr lang="en-GB" sz="1600" dirty="0"/>
          </a:p>
        </p:txBody>
      </p:sp>
      <p:pic>
        <p:nvPicPr>
          <p:cNvPr id="1032" name="Picture 8" descr="http://www.lifeinitaly.com/files/imagecache/medium/Sorelle%20Fontana%20Creation%20Ro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3446" y="3308528"/>
            <a:ext cx="3803005" cy="3549472"/>
          </a:xfrm>
          <a:prstGeom prst="rect">
            <a:avLst/>
          </a:prstGeom>
          <a:noFill/>
          <a:extLst>
            <a:ext uri="{909E8E84-426E-40dd-AFC4-6F175D3DCCD1}">
              <a14:hiddenFill xmlns:a14="http://schemas.microsoft.com/office/drawing/2010/main">
                <a:solidFill>
                  <a:srgbClr val="FFFFFF"/>
                </a:solidFill>
              </a14:hiddenFill>
            </a:ext>
          </a:extLst>
        </p:spPr>
      </p:pic>
      <p:pic>
        <p:nvPicPr>
          <p:cNvPr id="12"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6452" y="0"/>
            <a:ext cx="3455911" cy="4681891"/>
          </a:xfrm>
          <a:prstGeom prst="rect">
            <a:avLst/>
          </a:prstGeom>
        </p:spPr>
      </p:pic>
      <p:sp>
        <p:nvSpPr>
          <p:cNvPr id="9" name="TextBox 8"/>
          <p:cNvSpPr txBox="1"/>
          <p:nvPr/>
        </p:nvSpPr>
        <p:spPr>
          <a:xfrm>
            <a:off x="2103445" y="6448156"/>
            <a:ext cx="1002047" cy="338554"/>
          </a:xfrm>
          <a:prstGeom prst="rect">
            <a:avLst/>
          </a:prstGeom>
          <a:noFill/>
        </p:spPr>
        <p:txBody>
          <a:bodyPr wrap="square" rtlCol="0">
            <a:spAutoFit/>
          </a:bodyPr>
          <a:lstStyle/>
          <a:p>
            <a:r>
              <a:rPr lang="en-GB" sz="1600" dirty="0" err="1" smtClean="0"/>
              <a:t>Figura</a:t>
            </a:r>
            <a:r>
              <a:rPr lang="en-GB" sz="1600" dirty="0" smtClean="0"/>
              <a:t> 6</a:t>
            </a:r>
            <a:endParaRPr lang="en-GB" sz="1600" dirty="0"/>
          </a:p>
        </p:txBody>
      </p:sp>
    </p:spTree>
    <p:extLst>
      <p:ext uri="{BB962C8B-B14F-4D97-AF65-F5344CB8AC3E}">
        <p14:creationId xmlns:p14="http://schemas.microsoft.com/office/powerpoint/2010/main" val="2306172989"/>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89863" y="386837"/>
            <a:ext cx="7847462" cy="2291371"/>
          </a:xfrm>
        </p:spPr>
        <p:txBody>
          <a:bodyPr>
            <a:noAutofit/>
          </a:bodyPr>
          <a:lstStyle/>
          <a:p>
            <a:pPr algn="ctr"/>
            <a:r>
              <a:rPr lang="it-IT" sz="2400" dirty="0"/>
              <a:t>Nella cittadina marchigiana gli uomini si vestivano con </a:t>
            </a:r>
            <a:r>
              <a:rPr lang="it-IT" sz="2400" dirty="0" smtClean="0"/>
              <a:t>i </a:t>
            </a:r>
            <a:r>
              <a:rPr lang="it-IT" sz="2400" dirty="0"/>
              <a:t>loro </a:t>
            </a:r>
            <a:r>
              <a:rPr lang="it-IT" sz="2400" dirty="0" smtClean="0"/>
              <a:t>abiti </a:t>
            </a:r>
            <a:r>
              <a:rPr lang="it-IT" sz="2400" dirty="0"/>
              <a:t>e scarpe </a:t>
            </a:r>
            <a:r>
              <a:rPr lang="it-IT" sz="2400" dirty="0" smtClean="0"/>
              <a:t>eleganti, </a:t>
            </a:r>
            <a:r>
              <a:rPr lang="it-IT" sz="2400" dirty="0"/>
              <a:t>anche se </a:t>
            </a:r>
            <a:r>
              <a:rPr lang="it-IT" sz="2400" dirty="0" smtClean="0"/>
              <a:t>andavano semplicemente </a:t>
            </a:r>
            <a:r>
              <a:rPr lang="it-IT" sz="2400" dirty="0"/>
              <a:t>in giro </a:t>
            </a:r>
            <a:r>
              <a:rPr lang="it-IT" sz="2400" dirty="0" smtClean="0"/>
              <a:t>per </a:t>
            </a:r>
            <a:r>
              <a:rPr lang="it-IT" sz="2400" dirty="0"/>
              <a:t>città. Invece, le donne mostravano i colori dei loro completi accompagnati da una borsa e </a:t>
            </a:r>
            <a:r>
              <a:rPr lang="it-IT" sz="2400" dirty="0" smtClean="0"/>
              <a:t>da </a:t>
            </a:r>
            <a:r>
              <a:rPr lang="it-IT" sz="2400" dirty="0"/>
              <a:t>scarpe strabilianti.</a:t>
            </a:r>
            <a:r>
              <a:rPr lang="en-GB" sz="2400" dirty="0"/>
              <a:t/>
            </a:r>
            <a:br>
              <a:rPr lang="en-GB" sz="2400" dirty="0"/>
            </a:br>
            <a:endParaRPr lang="en-GB" sz="2400" dirty="0">
              <a:solidFill>
                <a:srgbClr val="5F152A"/>
              </a:solidFill>
            </a:endParaRPr>
          </a:p>
        </p:txBody>
      </p:sp>
      <p:sp>
        <p:nvSpPr>
          <p:cNvPr id="3" name="Content Placeholder 2"/>
          <p:cNvSpPr>
            <a:spLocks noGrp="1"/>
          </p:cNvSpPr>
          <p:nvPr>
            <p:ph idx="1"/>
          </p:nvPr>
        </p:nvSpPr>
        <p:spPr>
          <a:xfrm>
            <a:off x="261932" y="4298346"/>
            <a:ext cx="7855862" cy="2572000"/>
          </a:xfrm>
        </p:spPr>
        <p:txBody>
          <a:bodyPr>
            <a:normAutofit lnSpcReduction="10000"/>
          </a:bodyPr>
          <a:lstStyle/>
          <a:p>
            <a:pPr marL="0" indent="0">
              <a:buNone/>
            </a:pPr>
            <a:r>
              <a:rPr lang="it-IT" sz="2400" dirty="0"/>
              <a:t>Da quello che ho visto, di solito, gli italiani preferiscono portare vestiti dai colori scuri e raffinati come il nero, blu </a:t>
            </a:r>
            <a:r>
              <a:rPr lang="it-IT" sz="2400" dirty="0" smtClean="0"/>
              <a:t>mare </a:t>
            </a:r>
            <a:r>
              <a:rPr lang="it-IT" sz="2400" dirty="0"/>
              <a:t>ed il marrone. Molte donne portavano dei pantaloni leggeri oppure delle gonne con colori vivaci e </a:t>
            </a:r>
            <a:r>
              <a:rPr lang="it-IT" sz="2400" dirty="0" smtClean="0"/>
              <a:t>lunghe</a:t>
            </a:r>
            <a:r>
              <a:rPr lang="it-IT" sz="2400" dirty="0"/>
              <a:t>. Mi sono resa conto che fare bella figura a Jesi in ogni occasione era davvero importante per </a:t>
            </a:r>
            <a:r>
              <a:rPr lang="it-IT" sz="2400" dirty="0" smtClean="0"/>
              <a:t>la gente del luogo, </a:t>
            </a:r>
            <a:r>
              <a:rPr lang="it-IT" sz="2400" dirty="0"/>
              <a:t>e sembrare ‘fuori moda’ non era una scelta per loro! Inoltre, tutti avevano un cane per mostrare il loro stile affascinante. </a:t>
            </a:r>
            <a:endParaRPr lang="en-GB" sz="2400" dirty="0"/>
          </a:p>
          <a:p>
            <a:pPr marL="0" indent="0">
              <a:buNone/>
            </a:pPr>
            <a:endParaRPr lang="en-GB" sz="2400" dirty="0">
              <a:solidFill>
                <a:schemeClr val="accent3">
                  <a:lumMod val="50000"/>
                </a:schemeClr>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62731"/>
            <a:ext cx="3878241" cy="289671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59594" y="2664199"/>
            <a:ext cx="3132406" cy="4193801"/>
          </a:xfrm>
          <a:prstGeom prst="rect">
            <a:avLst/>
          </a:prstGeom>
        </p:spPr>
      </p:pic>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296217" y="2414729"/>
            <a:ext cx="1483057" cy="1483057"/>
          </a:xfrm>
          <a:prstGeom prst="rect">
            <a:avLst/>
          </a:prstGeom>
        </p:spPr>
      </p:pic>
      <p:sp>
        <p:nvSpPr>
          <p:cNvPr id="9" name="TextBox 8"/>
          <p:cNvSpPr txBox="1"/>
          <p:nvPr/>
        </p:nvSpPr>
        <p:spPr>
          <a:xfrm>
            <a:off x="350294" y="215941"/>
            <a:ext cx="7055893" cy="707886"/>
          </a:xfrm>
          <a:prstGeom prst="rect">
            <a:avLst/>
          </a:prstGeom>
          <a:noFill/>
        </p:spPr>
        <p:txBody>
          <a:bodyPr wrap="square" rtlCol="0">
            <a:spAutoFit/>
          </a:bodyPr>
          <a:lstStyle/>
          <a:p>
            <a:r>
              <a:rPr lang="en-GB" sz="3200" b="1" dirty="0" smtClean="0">
                <a:solidFill>
                  <a:srgbClr val="5F152A"/>
                </a:solidFill>
              </a:rPr>
              <a:t>La </a:t>
            </a:r>
            <a:r>
              <a:rPr lang="en-GB" sz="4000" b="1" dirty="0" err="1" smtClean="0">
                <a:solidFill>
                  <a:srgbClr val="5F152A"/>
                </a:solidFill>
              </a:rPr>
              <a:t>Moda</a:t>
            </a:r>
            <a:r>
              <a:rPr lang="en-GB" sz="3200" b="1" dirty="0" smtClean="0">
                <a:solidFill>
                  <a:srgbClr val="5F152A"/>
                </a:solidFill>
              </a:rPr>
              <a:t> a </a:t>
            </a:r>
            <a:r>
              <a:rPr lang="en-GB" sz="3200" b="1" dirty="0" err="1" smtClean="0">
                <a:solidFill>
                  <a:srgbClr val="5F152A"/>
                </a:solidFill>
              </a:rPr>
              <a:t>Jesi</a:t>
            </a:r>
            <a:endParaRPr lang="en-GB" sz="3200" b="1" dirty="0">
              <a:solidFill>
                <a:srgbClr val="5F152A"/>
              </a:solidFill>
            </a:endParaRPr>
          </a:p>
        </p:txBody>
      </p:sp>
    </p:spTree>
    <p:extLst>
      <p:ext uri="{BB962C8B-B14F-4D97-AF65-F5344CB8AC3E}">
        <p14:creationId xmlns:p14="http://schemas.microsoft.com/office/powerpoint/2010/main" val="214929748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104"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17660" y="365125"/>
            <a:ext cx="6536140" cy="1325563"/>
          </a:xfrm>
        </p:spPr>
        <p:txBody>
          <a:bodyPr/>
          <a:lstStyle/>
          <a:p>
            <a:r>
              <a:rPr lang="en-GB" b="1" dirty="0" smtClean="0"/>
              <a:t>La </a:t>
            </a:r>
            <a:r>
              <a:rPr lang="en-GB" sz="5400" b="1" dirty="0" err="1" smtClean="0"/>
              <a:t>Moda</a:t>
            </a:r>
            <a:r>
              <a:rPr lang="en-GB" b="1" dirty="0" smtClean="0"/>
              <a:t> ad </a:t>
            </a:r>
            <a:r>
              <a:rPr lang="en-GB" b="1" dirty="0" err="1" smtClean="0"/>
              <a:t>Ancona</a:t>
            </a:r>
            <a:endParaRPr lang="en-GB" b="1" dirty="0"/>
          </a:p>
        </p:txBody>
      </p:sp>
      <p:sp>
        <p:nvSpPr>
          <p:cNvPr id="3" name="Content Placeholder 2"/>
          <p:cNvSpPr>
            <a:spLocks noGrp="1"/>
          </p:cNvSpPr>
          <p:nvPr>
            <p:ph idx="1"/>
          </p:nvPr>
        </p:nvSpPr>
        <p:spPr>
          <a:xfrm>
            <a:off x="709411" y="2338603"/>
            <a:ext cx="10515600" cy="4351338"/>
          </a:xfrm>
        </p:spPr>
        <p:txBody>
          <a:bodyPr/>
          <a:lstStyle/>
          <a:p>
            <a:pPr marL="0" indent="0">
              <a:buNone/>
            </a:pPr>
            <a:r>
              <a:rPr lang="en-GB" dirty="0" smtClean="0"/>
              <a:t>				 </a:t>
            </a:r>
            <a:r>
              <a:rPr lang="it-IT" sz="2000" dirty="0" smtClean="0"/>
              <a:t>Quando </a:t>
            </a:r>
            <a:r>
              <a:rPr lang="it-IT" sz="2000" dirty="0"/>
              <a:t>siamo andati ad Ancona, non ero soltanto colpita dal porto enorme o dall’architettura, ma anche dalla moda ed i vestiti portati dalla gente locale. Le scarpe nelle vetrine sembravano davvero chic. Comunque, sono rimasta molto affascinata dallo stile degli uomini. Adoravo la loro eleganza ed il loro aspetto maschile con la loro giacca e camicie blu eleganti.</a:t>
            </a:r>
            <a:endParaRPr lang="en-GB" sz="2000" dirty="0"/>
          </a:p>
          <a:p>
            <a:pPr marL="0" indent="0">
              <a:buNone/>
            </a:pPr>
            <a:endParaRPr lang="en-GB" sz="2000" dirty="0" smtClean="0"/>
          </a:p>
          <a:p>
            <a:pPr marL="0" indent="0">
              <a:buNone/>
            </a:pPr>
            <a:r>
              <a:rPr lang="it-IT" sz="2000" dirty="0" smtClean="0"/>
              <a:t>Inoltre, </a:t>
            </a:r>
            <a:r>
              <a:rPr lang="it-IT" sz="2000" dirty="0"/>
              <a:t>le donne portavano dei completi carini. In realtà si vestivano in maniera </a:t>
            </a:r>
            <a:r>
              <a:rPr lang="it-IT" sz="2000" dirty="0" smtClean="0"/>
              <a:t>		             simile </a:t>
            </a:r>
            <a:r>
              <a:rPr lang="it-IT" sz="2000" dirty="0"/>
              <a:t>alle donne di Jesi. Infatti, sono due città situate </a:t>
            </a:r>
            <a:r>
              <a:rPr lang="it-IT" sz="2000" dirty="0" smtClean="0"/>
              <a:t>una vicina all’altra</a:t>
            </a:r>
            <a:r>
              <a:rPr lang="it-IT" sz="2000" dirty="0"/>
              <a:t>, quindi </a:t>
            </a:r>
            <a:r>
              <a:rPr lang="it-IT" sz="2000" dirty="0" smtClean="0"/>
              <a:t>			   la </a:t>
            </a:r>
            <a:r>
              <a:rPr lang="it-IT" sz="2000" dirty="0"/>
              <a:t>moda e lo stile dei vestiti erano molto simili. Invece, i gioelli erano bellissimi </a:t>
            </a:r>
            <a:r>
              <a:rPr lang="it-IT" sz="2000" dirty="0" smtClean="0"/>
              <a:t>			    sulle </a:t>
            </a:r>
            <a:r>
              <a:rPr lang="it-IT" sz="2000" dirty="0"/>
              <a:t>donne, anche le </a:t>
            </a:r>
            <a:r>
              <a:rPr lang="it-IT" sz="2000" dirty="0" smtClean="0"/>
              <a:t>borse erano molto raffinate. </a:t>
            </a:r>
            <a:endParaRPr lang="en-GB" sz="2000" dirty="0"/>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4412930" cy="2601532"/>
          </a:xfrm>
          <a:prstGeom prst="rect">
            <a:avLst/>
          </a:prstGeom>
        </p:spPr>
      </p:pic>
      <p:pic>
        <p:nvPicPr>
          <p:cNvPr id="5" name="Picture 4" descr="http://amog.com/wp-content/uploads/2012/03/GUCCI_MENS_LEATHER_OXFORD_SHO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3374" y="3911669"/>
            <a:ext cx="1806054" cy="23678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123374" y="6276924"/>
            <a:ext cx="1351128" cy="338554"/>
          </a:xfrm>
          <a:prstGeom prst="rect">
            <a:avLst/>
          </a:prstGeom>
          <a:noFill/>
        </p:spPr>
        <p:txBody>
          <a:bodyPr wrap="square" rtlCol="0">
            <a:spAutoFit/>
          </a:bodyPr>
          <a:lstStyle/>
          <a:p>
            <a:r>
              <a:rPr lang="en-GB" sz="1600" dirty="0" err="1" smtClean="0"/>
              <a:t>Figura</a:t>
            </a:r>
            <a:r>
              <a:rPr lang="en-GB" sz="1600" dirty="0" smtClean="0"/>
              <a:t> 7.</a:t>
            </a:r>
            <a:endParaRPr lang="en-GB" sz="1600" dirty="0"/>
          </a:p>
        </p:txBody>
      </p:sp>
    </p:spTree>
    <p:extLst>
      <p:ext uri="{BB962C8B-B14F-4D97-AF65-F5344CB8AC3E}">
        <p14:creationId xmlns:p14="http://schemas.microsoft.com/office/powerpoint/2010/main" val="37270418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234" y="666235"/>
            <a:ext cx="8596952" cy="4351338"/>
          </a:xfrm>
        </p:spPr>
        <p:txBody>
          <a:bodyPr>
            <a:normAutofit/>
          </a:bodyPr>
          <a:lstStyle/>
          <a:p>
            <a:pPr marL="0" indent="0">
              <a:buNone/>
            </a:pPr>
            <a:endParaRPr lang="en-GB" sz="2400" dirty="0" smtClean="0">
              <a:solidFill>
                <a:schemeClr val="bg1"/>
              </a:solidFill>
            </a:endParaRPr>
          </a:p>
          <a:p>
            <a:pPr marL="0" indent="0">
              <a:buNone/>
            </a:pPr>
            <a:endParaRPr lang="en-GB" sz="2400" dirty="0" smtClean="0">
              <a:solidFill>
                <a:schemeClr val="bg1"/>
              </a:solidFill>
            </a:endParaRPr>
          </a:p>
          <a:p>
            <a:pPr marL="0" indent="0">
              <a:buNone/>
            </a:pPr>
            <a:r>
              <a:rPr lang="it-IT" sz="2400" dirty="0">
                <a:solidFill>
                  <a:schemeClr val="bg1"/>
                </a:solidFill>
              </a:rPr>
              <a:t>Durante nostra visita a Fabriano, mi sono resa conto dello stile degli abitanti ed i vestiti che indossavano; i cittadini non erano così elegante e ordinati come quelli di Jesi ma, erano più semplici e rustici. I giovani portavano dei vestiti con colori diversi e le ragazze esponevano di più i loro corpi. Inoltre, gli uomini anziani seduti sulle panchine portavano dei vestiti chiari e guardavano la gente </a:t>
            </a:r>
            <a:r>
              <a:rPr lang="it-IT" sz="2400" dirty="0" smtClean="0">
                <a:solidFill>
                  <a:schemeClr val="bg1"/>
                </a:solidFill>
              </a:rPr>
              <a:t>camminare </a:t>
            </a:r>
            <a:r>
              <a:rPr lang="it-IT" sz="2400" dirty="0">
                <a:solidFill>
                  <a:schemeClr val="bg1"/>
                </a:solidFill>
              </a:rPr>
              <a:t>ovunque!</a:t>
            </a:r>
            <a:endParaRPr lang="en-GB" sz="2400" dirty="0">
              <a:solidFill>
                <a:schemeClr val="bg1"/>
              </a:solidFill>
            </a:endParaRPr>
          </a:p>
          <a:p>
            <a:pPr marL="0" indent="0">
              <a:buNone/>
            </a:pPr>
            <a:r>
              <a:rPr lang="en-GB" sz="2400" dirty="0" smtClean="0">
                <a:solidFill>
                  <a:schemeClr val="bg1"/>
                </a:solidFill>
              </a:rPr>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5719" y="722327"/>
            <a:ext cx="3166281" cy="423915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07638"/>
            <a:ext cx="3657600" cy="2650362"/>
          </a:xfrm>
          <a:prstGeom prst="rect">
            <a:avLst/>
          </a:prstGeom>
        </p:spPr>
      </p:pic>
      <p:sp>
        <p:nvSpPr>
          <p:cNvPr id="9" name="TextBox 8"/>
          <p:cNvSpPr txBox="1"/>
          <p:nvPr/>
        </p:nvSpPr>
        <p:spPr>
          <a:xfrm>
            <a:off x="3753133" y="4713940"/>
            <a:ext cx="5364709" cy="1631216"/>
          </a:xfrm>
          <a:prstGeom prst="rect">
            <a:avLst/>
          </a:prstGeom>
          <a:noFill/>
        </p:spPr>
        <p:txBody>
          <a:bodyPr wrap="square" rtlCol="0">
            <a:spAutoFit/>
          </a:bodyPr>
          <a:lstStyle/>
          <a:p>
            <a:r>
              <a:rPr lang="it-IT" sz="2000" dirty="0">
                <a:solidFill>
                  <a:schemeClr val="bg1"/>
                </a:solidFill>
              </a:rPr>
              <a:t>Comunque, considerando che Fabriano è situata nelle montagne ed è un villagio più piccolo in confronto a Jesi, mi aspettavo uno stile meno raffinato ed un posto più antico.</a:t>
            </a:r>
            <a:endParaRPr lang="en-GB" sz="2000" dirty="0">
              <a:solidFill>
                <a:schemeClr val="bg1"/>
              </a:solidFill>
            </a:endParaRPr>
          </a:p>
          <a:p>
            <a:endParaRPr lang="en-GB" sz="2000" dirty="0">
              <a:solidFill>
                <a:schemeClr val="bg1"/>
              </a:solidFill>
            </a:endParaRPr>
          </a:p>
        </p:txBody>
      </p:sp>
      <p:sp>
        <p:nvSpPr>
          <p:cNvPr id="10" name="Title 9"/>
          <p:cNvSpPr>
            <a:spLocks noGrp="1"/>
          </p:cNvSpPr>
          <p:nvPr>
            <p:ph type="title"/>
          </p:nvPr>
        </p:nvSpPr>
        <p:spPr>
          <a:xfrm>
            <a:off x="333234" y="154259"/>
            <a:ext cx="10515600" cy="1325563"/>
          </a:xfrm>
        </p:spPr>
        <p:txBody>
          <a:bodyPr/>
          <a:lstStyle/>
          <a:p>
            <a:r>
              <a:rPr lang="en-GB" b="1" dirty="0" smtClean="0">
                <a:solidFill>
                  <a:schemeClr val="bg1"/>
                </a:solidFill>
              </a:rPr>
              <a:t>La </a:t>
            </a:r>
            <a:r>
              <a:rPr lang="en-GB" sz="5400" b="1" dirty="0" err="1" smtClean="0">
                <a:solidFill>
                  <a:schemeClr val="bg1"/>
                </a:solidFill>
              </a:rPr>
              <a:t>Moda</a:t>
            </a:r>
            <a:r>
              <a:rPr lang="en-GB" b="1" dirty="0" smtClean="0">
                <a:solidFill>
                  <a:schemeClr val="bg1"/>
                </a:solidFill>
              </a:rPr>
              <a:t> a </a:t>
            </a:r>
            <a:r>
              <a:rPr lang="en-GB" b="1" dirty="0" err="1" smtClean="0">
                <a:solidFill>
                  <a:schemeClr val="bg1"/>
                </a:solidFill>
              </a:rPr>
              <a:t>Fabriano</a:t>
            </a:r>
            <a:endParaRPr lang="en-GB" b="1" dirty="0">
              <a:solidFill>
                <a:schemeClr val="bg1"/>
              </a:solidFill>
            </a:endParaRPr>
          </a:p>
        </p:txBody>
      </p:sp>
    </p:spTree>
    <p:extLst>
      <p:ext uri="{BB962C8B-B14F-4D97-AF65-F5344CB8AC3E}">
        <p14:creationId xmlns:p14="http://schemas.microsoft.com/office/powerpoint/2010/main" val="30592820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69723" y="-196189"/>
            <a:ext cx="7622277" cy="1606065"/>
          </a:xfrm>
        </p:spPr>
        <p:txBody>
          <a:bodyPr>
            <a:noAutofit/>
          </a:bodyPr>
          <a:lstStyle/>
          <a:p>
            <a:r>
              <a:rPr lang="en-GB" sz="5400" b="1" dirty="0" smtClean="0">
                <a:solidFill>
                  <a:schemeClr val="accent4">
                    <a:lumMod val="40000"/>
                    <a:lumOff val="60000"/>
                  </a:schemeClr>
                </a:solidFill>
              </a:rPr>
              <a:t>					La </a:t>
            </a:r>
            <a:r>
              <a:rPr lang="en-GB" sz="5400" b="1" dirty="0" err="1" smtClean="0">
                <a:solidFill>
                  <a:schemeClr val="accent4">
                    <a:lumMod val="40000"/>
                    <a:lumOff val="60000"/>
                  </a:schemeClr>
                </a:solidFill>
              </a:rPr>
              <a:t>moda</a:t>
            </a:r>
            <a:r>
              <a:rPr lang="en-GB" sz="5400" b="1" dirty="0" smtClean="0">
                <a:solidFill>
                  <a:schemeClr val="accent4">
                    <a:lumMod val="40000"/>
                    <a:lumOff val="60000"/>
                  </a:schemeClr>
                </a:solidFill>
              </a:rPr>
              <a:t> </a:t>
            </a:r>
            <a:r>
              <a:rPr lang="en-GB" sz="5400" b="1" dirty="0" err="1" smtClean="0">
                <a:solidFill>
                  <a:schemeClr val="accent4">
                    <a:lumMod val="40000"/>
                    <a:lumOff val="60000"/>
                  </a:schemeClr>
                </a:solidFill>
              </a:rPr>
              <a:t>nella</a:t>
            </a:r>
            <a:r>
              <a:rPr lang="en-GB" sz="5400" b="1" dirty="0" smtClean="0">
                <a:solidFill>
                  <a:schemeClr val="accent4">
                    <a:lumMod val="40000"/>
                    <a:lumOff val="60000"/>
                  </a:schemeClr>
                </a:solidFill>
              </a:rPr>
              <a:t> </a:t>
            </a:r>
            <a:r>
              <a:rPr lang="en-GB" sz="5400" b="1" dirty="0" err="1" smtClean="0">
                <a:solidFill>
                  <a:schemeClr val="accent4">
                    <a:lumMod val="40000"/>
                    <a:lumOff val="60000"/>
                  </a:schemeClr>
                </a:solidFill>
              </a:rPr>
              <a:t>capitale</a:t>
            </a:r>
            <a:endParaRPr lang="en-GB" sz="5400" b="1" dirty="0">
              <a:solidFill>
                <a:schemeClr val="accent4">
                  <a:lumMod val="40000"/>
                  <a:lumOff val="60000"/>
                </a:schemeClr>
              </a:solidFill>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4927"/>
            <a:ext cx="4854841" cy="6858000"/>
          </a:xfrm>
          <a:prstGeom prst="rect">
            <a:avLst/>
          </a:prstGeom>
        </p:spPr>
      </p:pic>
      <p:pic>
        <p:nvPicPr>
          <p:cNvPr id="1026" name="Picture 2" descr="http://cdn.partyearth.com/photos/90b5a63ac822326c5dd74bf808c80407/altaromaltamoda-rome-fashion-week_s345x230.jpg?137516330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386069" y="4855335"/>
            <a:ext cx="2805931" cy="20026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409528" y="6519446"/>
            <a:ext cx="955343" cy="338554"/>
          </a:xfrm>
          <a:prstGeom prst="rect">
            <a:avLst/>
          </a:prstGeom>
          <a:noFill/>
        </p:spPr>
        <p:txBody>
          <a:bodyPr wrap="square" rtlCol="0">
            <a:spAutoFit/>
          </a:bodyPr>
          <a:lstStyle/>
          <a:p>
            <a:r>
              <a:rPr lang="en-GB" sz="1600" dirty="0" err="1" smtClean="0">
                <a:solidFill>
                  <a:schemeClr val="accent4">
                    <a:lumMod val="40000"/>
                    <a:lumOff val="60000"/>
                  </a:schemeClr>
                </a:solidFill>
              </a:rPr>
              <a:t>Figura</a:t>
            </a:r>
            <a:r>
              <a:rPr lang="en-GB" sz="1600" dirty="0" smtClean="0">
                <a:solidFill>
                  <a:schemeClr val="accent4">
                    <a:lumMod val="40000"/>
                    <a:lumOff val="60000"/>
                  </a:schemeClr>
                </a:solidFill>
              </a:rPr>
              <a:t> 8.</a:t>
            </a:r>
            <a:endParaRPr lang="en-GB" sz="1600" dirty="0">
              <a:solidFill>
                <a:schemeClr val="accent4">
                  <a:lumMod val="40000"/>
                  <a:lumOff val="60000"/>
                </a:schemeClr>
              </a:solidFill>
            </a:endParaRPr>
          </a:p>
        </p:txBody>
      </p:sp>
      <p:sp>
        <p:nvSpPr>
          <p:cNvPr id="7" name="TextBox 6"/>
          <p:cNvSpPr txBox="1"/>
          <p:nvPr/>
        </p:nvSpPr>
        <p:spPr>
          <a:xfrm>
            <a:off x="5033757" y="1301574"/>
            <a:ext cx="6550926" cy="4555093"/>
          </a:xfrm>
          <a:prstGeom prst="rect">
            <a:avLst/>
          </a:prstGeom>
          <a:noFill/>
        </p:spPr>
        <p:txBody>
          <a:bodyPr wrap="square" rtlCol="0">
            <a:spAutoFit/>
          </a:bodyPr>
          <a:lstStyle/>
          <a:p>
            <a:r>
              <a:rPr lang="it-IT" sz="1600" dirty="0"/>
              <a:t>Durante la visita a Roma, abbiamo visitato i monumenti più celebri; il Vaticano, il Colosseo e piazza di Spagna. La moda lì era più semplice e un po’ internazionale, dato che a Roma ci sono migliaia di turisti da ogni parte del mondo durante l’estate. Tuttavia, quando siamo andati a Via del Corso, indubbiamente ho visto che i vestiti e la moda erano eleganti e di alta classe. Erano fini, eleganti e appartenevano ai stilisti famosi come Gucci, Chanel, Prada, Emporio Armani etc. </a:t>
            </a:r>
            <a:endParaRPr lang="it-IT" sz="1600" dirty="0" smtClean="0"/>
          </a:p>
          <a:p>
            <a:r>
              <a:rPr lang="it-IT" sz="1600" dirty="0"/>
              <a:t>Mi piacevano i gioelli e e soprattutto le borse! Ero davvero molto attratta dal loro luccichio dalle vetrine dei negozi e dalla preziosità dei materiali con cui erano fatti – in oltre parole, i diamanti!</a:t>
            </a:r>
            <a:endParaRPr lang="en-GB" sz="1600" dirty="0"/>
          </a:p>
          <a:p>
            <a:endParaRPr lang="it-IT" dirty="0" smtClean="0"/>
          </a:p>
          <a:p>
            <a:r>
              <a:rPr lang="en-GB" sz="1600" dirty="0" err="1" smtClean="0"/>
              <a:t>Però</a:t>
            </a:r>
            <a:r>
              <a:rPr lang="en-GB" sz="1600" dirty="0" smtClean="0"/>
              <a:t>, credo </a:t>
            </a:r>
            <a:r>
              <a:rPr lang="en-GB" sz="1600" dirty="0" err="1" smtClean="0"/>
              <a:t>che</a:t>
            </a:r>
            <a:r>
              <a:rPr lang="en-GB" sz="1600" dirty="0" smtClean="0"/>
              <a:t> la </a:t>
            </a:r>
            <a:r>
              <a:rPr lang="en-GB" sz="1600" dirty="0" err="1" smtClean="0"/>
              <a:t>moda</a:t>
            </a:r>
            <a:r>
              <a:rPr lang="en-GB" sz="1600" dirty="0" smtClean="0"/>
              <a:t> a </a:t>
            </a:r>
            <a:r>
              <a:rPr lang="en-GB" sz="1600" dirty="0" err="1" smtClean="0"/>
              <a:t>Jesi</a:t>
            </a:r>
            <a:r>
              <a:rPr lang="en-GB" sz="1600" dirty="0" smtClean="0"/>
              <a:t> </a:t>
            </a:r>
            <a:r>
              <a:rPr lang="en-GB" sz="1600" dirty="0" err="1" smtClean="0"/>
              <a:t>ed</a:t>
            </a:r>
            <a:r>
              <a:rPr lang="en-GB" sz="1600" dirty="0" smtClean="0"/>
              <a:t> a </a:t>
            </a:r>
            <a:r>
              <a:rPr lang="en-GB" sz="1600" dirty="0" err="1" smtClean="0"/>
              <a:t>Ancona</a:t>
            </a:r>
            <a:r>
              <a:rPr lang="en-GB" sz="1600" dirty="0"/>
              <a:t> </a:t>
            </a:r>
            <a:r>
              <a:rPr lang="en-GB" sz="1600" dirty="0" smtClean="0"/>
              <a:t>era </a:t>
            </a:r>
            <a:r>
              <a:rPr lang="en-GB" sz="1600" dirty="0" err="1" smtClean="0"/>
              <a:t>più</a:t>
            </a:r>
            <a:r>
              <a:rPr lang="en-GB" sz="1600" dirty="0" smtClean="0"/>
              <a:t>  </a:t>
            </a:r>
            <a:r>
              <a:rPr lang="en-GB" sz="1600" dirty="0" err="1" smtClean="0"/>
              <a:t>strabiliante</a:t>
            </a:r>
            <a:r>
              <a:rPr lang="en-GB" sz="1600" dirty="0" smtClean="0"/>
              <a:t> in </a:t>
            </a:r>
            <a:r>
              <a:rPr lang="en-GB" sz="1600" dirty="0" err="1" smtClean="0"/>
              <a:t>confronto</a:t>
            </a:r>
            <a:r>
              <a:rPr lang="en-GB" sz="1600" dirty="0" smtClean="0"/>
              <a:t> a </a:t>
            </a:r>
            <a:r>
              <a:rPr lang="en-GB" sz="1600" dirty="0" err="1" smtClean="0"/>
              <a:t>quella</a:t>
            </a:r>
            <a:r>
              <a:rPr lang="en-GB" sz="1600" dirty="0" smtClean="0"/>
              <a:t> di Roma, secondo me. Per </a:t>
            </a:r>
            <a:r>
              <a:rPr lang="en-GB" sz="1600" dirty="0" err="1" smtClean="0"/>
              <a:t>esempio</a:t>
            </a:r>
            <a:r>
              <a:rPr lang="en-GB" sz="1600" dirty="0" smtClean="0"/>
              <a:t>, le </a:t>
            </a:r>
            <a:r>
              <a:rPr lang="en-GB" sz="1600" dirty="0" err="1" smtClean="0"/>
              <a:t>donne</a:t>
            </a:r>
            <a:r>
              <a:rPr lang="en-GB" sz="1600" dirty="0" smtClean="0"/>
              <a:t> a </a:t>
            </a:r>
            <a:r>
              <a:rPr lang="en-GB" sz="1600" dirty="0" err="1" smtClean="0"/>
              <a:t>Jesi</a:t>
            </a:r>
            <a:r>
              <a:rPr lang="en-GB" sz="1600" dirty="0" smtClean="0"/>
              <a:t> </a:t>
            </a:r>
            <a:r>
              <a:rPr lang="en-GB" sz="1600" dirty="0" err="1" smtClean="0"/>
              <a:t>portavano</a:t>
            </a:r>
            <a:r>
              <a:rPr lang="en-GB" sz="1600" dirty="0" smtClean="0"/>
              <a:t> </a:t>
            </a:r>
            <a:r>
              <a:rPr lang="en-GB" sz="1600" dirty="0" err="1" smtClean="0"/>
              <a:t>dei</a:t>
            </a:r>
            <a:r>
              <a:rPr lang="en-GB" sz="1600" dirty="0" smtClean="0"/>
              <a:t> </a:t>
            </a:r>
            <a:r>
              <a:rPr lang="en-GB" sz="1600" dirty="0" err="1" smtClean="0"/>
              <a:t>vestiti</a:t>
            </a:r>
            <a:r>
              <a:rPr lang="en-GB" sz="1600" dirty="0" smtClean="0"/>
              <a:t> </a:t>
            </a:r>
            <a:r>
              <a:rPr lang="en-GB" sz="1600" dirty="0" err="1" smtClean="0"/>
              <a:t>più</a:t>
            </a:r>
            <a:r>
              <a:rPr lang="en-GB" sz="1600" dirty="0" smtClean="0"/>
              <a:t> </a:t>
            </a:r>
            <a:r>
              <a:rPr lang="en-GB" sz="1600" dirty="0" err="1" smtClean="0"/>
              <a:t>raffinati</a:t>
            </a:r>
            <a:r>
              <a:rPr lang="en-GB" sz="1600" dirty="0" smtClean="0"/>
              <a:t>, </a:t>
            </a:r>
            <a:r>
              <a:rPr lang="en-GB" sz="1600" dirty="0" err="1" smtClean="0"/>
              <a:t>comunque</a:t>
            </a:r>
            <a:r>
              <a:rPr lang="en-GB" sz="1600" dirty="0" smtClean="0"/>
              <a:t> non </a:t>
            </a:r>
            <a:r>
              <a:rPr lang="en-GB" sz="1600" dirty="0" err="1" smtClean="0"/>
              <a:t>ho</a:t>
            </a:r>
            <a:r>
              <a:rPr lang="en-GB" sz="1600" dirty="0" smtClean="0"/>
              <a:t> </a:t>
            </a:r>
            <a:r>
              <a:rPr lang="en-GB" sz="1600" dirty="0" err="1" smtClean="0"/>
              <a:t>visto</a:t>
            </a:r>
            <a:r>
              <a:rPr lang="en-GB" sz="1600" dirty="0" smtClean="0"/>
              <a:t> </a:t>
            </a:r>
            <a:r>
              <a:rPr lang="en-GB" sz="1600" dirty="0" err="1" smtClean="0"/>
              <a:t>molta</a:t>
            </a:r>
            <a:r>
              <a:rPr lang="en-GB" sz="1600" dirty="0" smtClean="0"/>
              <a:t> </a:t>
            </a:r>
            <a:r>
              <a:rPr lang="en-GB" sz="1600" dirty="0" err="1" smtClean="0"/>
              <a:t>gente</a:t>
            </a:r>
            <a:r>
              <a:rPr lang="en-GB" sz="1600" dirty="0"/>
              <a:t> </a:t>
            </a:r>
            <a:r>
              <a:rPr lang="en-GB" sz="1600" dirty="0" err="1" smtClean="0"/>
              <a:t>che</a:t>
            </a:r>
            <a:r>
              <a:rPr lang="en-GB" sz="1600" dirty="0" smtClean="0"/>
              <a:t> </a:t>
            </a:r>
            <a:r>
              <a:rPr lang="en-GB" sz="1600" dirty="0" err="1" smtClean="0"/>
              <a:t>si</a:t>
            </a:r>
            <a:r>
              <a:rPr lang="en-GB" sz="1600" dirty="0" smtClean="0"/>
              <a:t> </a:t>
            </a:r>
            <a:r>
              <a:rPr lang="it-IT" sz="1600" dirty="0" smtClean="0"/>
              <a:t>indossavano in manera davvero elegante a Roma.</a:t>
            </a:r>
            <a:r>
              <a:rPr lang="en-GB" sz="1600" dirty="0" smtClean="0"/>
              <a:t> 		          </a:t>
            </a:r>
            <a:r>
              <a:rPr lang="en-GB" sz="1600" dirty="0" err="1" smtClean="0"/>
              <a:t>Infatti</a:t>
            </a:r>
            <a:r>
              <a:rPr lang="en-GB" sz="1600" dirty="0" smtClean="0"/>
              <a:t>, non </a:t>
            </a:r>
            <a:r>
              <a:rPr lang="en-GB" sz="1600" dirty="0" err="1" smtClean="0"/>
              <a:t>sono</a:t>
            </a:r>
            <a:r>
              <a:rPr lang="en-GB" sz="1600" dirty="0" smtClean="0"/>
              <a:t>  </a:t>
            </a:r>
            <a:r>
              <a:rPr lang="en-GB" sz="1600" dirty="0" err="1" smtClean="0"/>
              <a:t>andata</a:t>
            </a:r>
            <a:r>
              <a:rPr lang="en-GB" sz="1600" dirty="0" smtClean="0"/>
              <a:t> a </a:t>
            </a:r>
            <a:r>
              <a:rPr lang="en-GB" sz="1600" dirty="0" err="1" smtClean="0"/>
              <a:t>molti</a:t>
            </a:r>
            <a:r>
              <a:rPr lang="en-GB" sz="1600" dirty="0" smtClean="0"/>
              <a:t> </a:t>
            </a:r>
            <a:r>
              <a:rPr lang="en-GB" sz="1600" dirty="0" err="1" smtClean="0"/>
              <a:t>posti</a:t>
            </a:r>
            <a:r>
              <a:rPr lang="en-GB" sz="1600" dirty="0" smtClean="0"/>
              <a:t> </a:t>
            </a:r>
            <a:r>
              <a:rPr lang="en-GB" sz="1600" dirty="0" err="1" smtClean="0"/>
              <a:t>nella</a:t>
            </a:r>
            <a:r>
              <a:rPr lang="en-GB" sz="1600" dirty="0" smtClean="0"/>
              <a:t> </a:t>
            </a:r>
            <a:r>
              <a:rPr lang="en-GB" sz="1600" dirty="0" err="1" smtClean="0"/>
              <a:t>capitale</a:t>
            </a:r>
            <a:r>
              <a:rPr lang="en-GB" sz="1600" dirty="0" smtClean="0"/>
              <a:t>,		               ma </a:t>
            </a:r>
            <a:r>
              <a:rPr lang="en-GB" sz="1600" dirty="0" err="1" smtClean="0"/>
              <a:t>ho</a:t>
            </a:r>
            <a:r>
              <a:rPr lang="en-GB" sz="1600" dirty="0" smtClean="0"/>
              <a:t> </a:t>
            </a:r>
            <a:r>
              <a:rPr lang="en-GB" sz="1600" dirty="0" err="1" smtClean="0"/>
              <a:t>visto</a:t>
            </a:r>
            <a:r>
              <a:rPr lang="en-GB" sz="1600" dirty="0" smtClean="0"/>
              <a:t> </a:t>
            </a:r>
            <a:r>
              <a:rPr lang="en-GB" sz="1600" dirty="0" err="1" smtClean="0"/>
              <a:t>che</a:t>
            </a:r>
            <a:r>
              <a:rPr lang="en-GB" sz="1600" dirty="0" smtClean="0"/>
              <a:t> la </a:t>
            </a:r>
            <a:r>
              <a:rPr lang="en-GB" sz="1600" dirty="0" err="1" smtClean="0"/>
              <a:t>bella</a:t>
            </a:r>
            <a:r>
              <a:rPr lang="en-GB" sz="1600" dirty="0" smtClean="0"/>
              <a:t> </a:t>
            </a:r>
            <a:r>
              <a:rPr lang="en-GB" sz="1600" dirty="0" err="1" smtClean="0"/>
              <a:t>figura</a:t>
            </a:r>
            <a:r>
              <a:rPr lang="en-GB" sz="1600" dirty="0" smtClean="0"/>
              <a:t> era </a:t>
            </a:r>
            <a:r>
              <a:rPr lang="en-GB" sz="1600" dirty="0" err="1" smtClean="0"/>
              <a:t>più</a:t>
            </a:r>
            <a:r>
              <a:rPr lang="en-GB" sz="1600" dirty="0" smtClean="0"/>
              <a:t> </a:t>
            </a:r>
            <a:r>
              <a:rPr lang="en-GB" sz="1600" dirty="0" err="1" smtClean="0"/>
              <a:t>importante</a:t>
            </a:r>
            <a:r>
              <a:rPr lang="en-GB" sz="1600" dirty="0" smtClean="0"/>
              <a:t> 		              per la</a:t>
            </a:r>
            <a:r>
              <a:rPr lang="en-GB" sz="1600" dirty="0"/>
              <a:t> </a:t>
            </a:r>
            <a:r>
              <a:rPr lang="en-GB" sz="1600" dirty="0" err="1" smtClean="0"/>
              <a:t>gente</a:t>
            </a:r>
            <a:r>
              <a:rPr lang="en-GB" sz="1600" dirty="0" smtClean="0"/>
              <a:t> </a:t>
            </a:r>
            <a:r>
              <a:rPr lang="en-GB" sz="1600" dirty="0" err="1" smtClean="0"/>
              <a:t>delle</a:t>
            </a:r>
            <a:r>
              <a:rPr lang="en-GB" sz="1600" dirty="0" smtClean="0"/>
              <a:t> </a:t>
            </a:r>
            <a:r>
              <a:rPr lang="en-GB" sz="1600" dirty="0" err="1" smtClean="0"/>
              <a:t>città</a:t>
            </a:r>
            <a:r>
              <a:rPr lang="en-GB" sz="1600" dirty="0" smtClean="0"/>
              <a:t> </a:t>
            </a:r>
            <a:r>
              <a:rPr lang="en-GB" sz="1600" dirty="0" err="1" smtClean="0"/>
              <a:t>piccole</a:t>
            </a:r>
            <a:r>
              <a:rPr lang="en-GB" sz="1600" dirty="0" smtClean="0"/>
              <a:t>, come </a:t>
            </a:r>
            <a:r>
              <a:rPr lang="en-GB" sz="1600" dirty="0" err="1" smtClean="0"/>
              <a:t>Jesi</a:t>
            </a:r>
            <a:r>
              <a:rPr lang="en-GB" sz="1600" dirty="0" smtClean="0"/>
              <a:t> o </a:t>
            </a:r>
            <a:r>
              <a:rPr lang="en-GB" sz="1600" dirty="0" err="1" smtClean="0"/>
              <a:t>Ancona</a:t>
            </a:r>
            <a:r>
              <a:rPr lang="en-GB" sz="1600" dirty="0" smtClean="0"/>
              <a:t>.</a:t>
            </a:r>
          </a:p>
        </p:txBody>
      </p:sp>
    </p:spTree>
    <p:extLst>
      <p:ext uri="{BB962C8B-B14F-4D97-AF65-F5344CB8AC3E}">
        <p14:creationId xmlns:p14="http://schemas.microsoft.com/office/powerpoint/2010/main" val="35809749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026" name="Picture 2" descr="http://www.bulgari.com/dyn/dyn/MEDIA_ProductCatalog_EN/m1580030_splash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931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092485" y="2707271"/>
            <a:ext cx="3096832" cy="4150728"/>
          </a:xfrm>
        </p:spPr>
      </p:pic>
      <p:sp>
        <p:nvSpPr>
          <p:cNvPr id="5" name="TextBox 4"/>
          <p:cNvSpPr txBox="1"/>
          <p:nvPr/>
        </p:nvSpPr>
        <p:spPr>
          <a:xfrm>
            <a:off x="157496" y="5357612"/>
            <a:ext cx="5937161" cy="1261884"/>
          </a:xfrm>
          <a:prstGeom prst="rect">
            <a:avLst/>
          </a:prstGeom>
          <a:noFill/>
        </p:spPr>
        <p:txBody>
          <a:bodyPr wrap="square" rtlCol="0">
            <a:spAutoFit/>
          </a:bodyPr>
          <a:lstStyle/>
          <a:p>
            <a:r>
              <a:rPr lang="en-GB" sz="2400" dirty="0" smtClean="0">
                <a:solidFill>
                  <a:schemeClr val="bg1"/>
                </a:solidFill>
              </a:rPr>
              <a:t>Grazie mille a </a:t>
            </a:r>
            <a:r>
              <a:rPr lang="en-GB" sz="2400" dirty="0" err="1" smtClean="0">
                <a:solidFill>
                  <a:schemeClr val="bg1"/>
                </a:solidFill>
              </a:rPr>
              <a:t>tutti</a:t>
            </a:r>
            <a:r>
              <a:rPr lang="en-GB" sz="2400" dirty="0" smtClean="0">
                <a:solidFill>
                  <a:schemeClr val="bg1"/>
                </a:solidFill>
              </a:rPr>
              <a:t>!</a:t>
            </a:r>
            <a:endParaRPr lang="en-GB" sz="2400" dirty="0">
              <a:solidFill>
                <a:schemeClr val="bg1"/>
              </a:solidFill>
            </a:endParaRPr>
          </a:p>
          <a:p>
            <a:endParaRPr lang="en-GB" sz="2400" dirty="0" smtClean="0">
              <a:solidFill>
                <a:schemeClr val="bg1"/>
              </a:solidFill>
            </a:endParaRPr>
          </a:p>
          <a:p>
            <a:r>
              <a:rPr lang="en-GB" sz="2800" b="1" dirty="0" smtClean="0">
                <a:solidFill>
                  <a:schemeClr val="bg1"/>
                </a:solidFill>
              </a:rPr>
              <a:t>Viva la </a:t>
            </a:r>
            <a:r>
              <a:rPr lang="en-GB" sz="2800" b="1" dirty="0" err="1" smtClean="0">
                <a:solidFill>
                  <a:schemeClr val="bg1"/>
                </a:solidFill>
              </a:rPr>
              <a:t>Moda</a:t>
            </a:r>
            <a:r>
              <a:rPr lang="en-GB" sz="2800" b="1" dirty="0" smtClean="0">
                <a:solidFill>
                  <a:schemeClr val="bg1"/>
                </a:solidFill>
              </a:rPr>
              <a:t> </a:t>
            </a:r>
            <a:r>
              <a:rPr lang="en-GB" sz="2800" b="1" dirty="0" err="1" smtClean="0">
                <a:solidFill>
                  <a:schemeClr val="bg1"/>
                </a:solidFill>
              </a:rPr>
              <a:t>Italiana</a:t>
            </a:r>
            <a:endParaRPr lang="en-GB" sz="2800" b="1" dirty="0">
              <a:solidFill>
                <a:schemeClr val="bg1"/>
              </a:solidFill>
            </a:endParaRPr>
          </a:p>
        </p:txBody>
      </p:sp>
      <p:sp>
        <p:nvSpPr>
          <p:cNvPr id="6" name="TextBox 5"/>
          <p:cNvSpPr txBox="1"/>
          <p:nvPr/>
        </p:nvSpPr>
        <p:spPr>
          <a:xfrm>
            <a:off x="6928835" y="6450219"/>
            <a:ext cx="2562896" cy="338554"/>
          </a:xfrm>
          <a:prstGeom prst="rect">
            <a:avLst/>
          </a:prstGeom>
          <a:noFill/>
        </p:spPr>
        <p:txBody>
          <a:bodyPr wrap="square" rtlCol="0">
            <a:spAutoFit/>
          </a:bodyPr>
          <a:lstStyle/>
          <a:p>
            <a:r>
              <a:rPr lang="en-GB" sz="1600" b="1" dirty="0" smtClean="0">
                <a:solidFill>
                  <a:schemeClr val="bg1"/>
                </a:solidFill>
              </a:rPr>
              <a:t>Carla Ringland-Mendez</a:t>
            </a:r>
            <a:endParaRPr lang="en-GB" sz="1600" b="1" dirty="0">
              <a:solidFill>
                <a:schemeClr val="bg1"/>
              </a:solidFill>
            </a:endParaRPr>
          </a:p>
        </p:txBody>
      </p:sp>
    </p:spTree>
    <p:extLst>
      <p:ext uri="{BB962C8B-B14F-4D97-AF65-F5344CB8AC3E}">
        <p14:creationId xmlns:p14="http://schemas.microsoft.com/office/powerpoint/2010/main" val="139807937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301" y="160409"/>
            <a:ext cx="10515600" cy="1325563"/>
          </a:xfrm>
        </p:spPr>
        <p:txBody>
          <a:bodyPr/>
          <a:lstStyle/>
          <a:p>
            <a:r>
              <a:rPr lang="en-GB" dirty="0" err="1" smtClean="0"/>
              <a:t>Bibliografia</a:t>
            </a:r>
            <a:endParaRPr lang="en-GB" dirty="0"/>
          </a:p>
        </p:txBody>
      </p:sp>
      <p:sp>
        <p:nvSpPr>
          <p:cNvPr id="3" name="Content Placeholder 2"/>
          <p:cNvSpPr>
            <a:spLocks noGrp="1"/>
          </p:cNvSpPr>
          <p:nvPr>
            <p:ph idx="1"/>
          </p:nvPr>
        </p:nvSpPr>
        <p:spPr>
          <a:xfrm>
            <a:off x="524301" y="1485972"/>
            <a:ext cx="10515600" cy="4351338"/>
          </a:xfrm>
        </p:spPr>
        <p:txBody>
          <a:bodyPr>
            <a:normAutofit/>
          </a:bodyPr>
          <a:lstStyle/>
          <a:p>
            <a:pPr marL="0" indent="0">
              <a:buNone/>
            </a:pPr>
            <a:r>
              <a:rPr lang="en-GB" sz="1600" dirty="0" smtClean="0"/>
              <a:t>Figure 1. Italian Good News, At: </a:t>
            </a:r>
            <a:r>
              <a:rPr lang="en-GB" sz="1600" dirty="0" smtClean="0">
                <a:hlinkClick r:id="rId2"/>
              </a:rPr>
              <a:t>www.italiangoodnews.com</a:t>
            </a:r>
            <a:r>
              <a:rPr lang="en-GB" sz="1600" dirty="0" smtClean="0"/>
              <a:t>, (Date Accessed: 04/07/2014)</a:t>
            </a:r>
          </a:p>
          <a:p>
            <a:pPr marL="0" indent="0">
              <a:buNone/>
            </a:pPr>
            <a:r>
              <a:rPr lang="en-GB" sz="1600" dirty="0" smtClean="0"/>
              <a:t>Figure 2. Latest Gucci Handbags (2011)</a:t>
            </a:r>
            <a:r>
              <a:rPr lang="en-GB" sz="1600" dirty="0"/>
              <a:t> </a:t>
            </a:r>
            <a:r>
              <a:rPr lang="en-GB" sz="1600" dirty="0" smtClean="0"/>
              <a:t>At: www.celebs-photos.blogshot.com, (Date Accessed: 04/07/2014)</a:t>
            </a:r>
          </a:p>
          <a:p>
            <a:pPr marL="0" indent="0">
              <a:buNone/>
            </a:pPr>
            <a:r>
              <a:rPr lang="en-GB" sz="1600" dirty="0" smtClean="0"/>
              <a:t>Figure 3. Gent Style: masculine fashion at its finest, </a:t>
            </a:r>
            <a:r>
              <a:rPr lang="en-GB" sz="1600" dirty="0" err="1" smtClean="0"/>
              <a:t>Franki</a:t>
            </a:r>
            <a:r>
              <a:rPr lang="en-GB" sz="1600" dirty="0" smtClean="0"/>
              <a:t> Durbin, At: </a:t>
            </a:r>
            <a:r>
              <a:rPr lang="en-GB" sz="1600" dirty="0" smtClean="0">
                <a:hlinkClick r:id="rId3"/>
              </a:rPr>
              <a:t>www.pinterest.com</a:t>
            </a:r>
            <a:r>
              <a:rPr lang="en-GB" sz="1600" dirty="0" smtClean="0"/>
              <a:t>, (Date Accessed: 04/07/2014)</a:t>
            </a:r>
          </a:p>
          <a:p>
            <a:pPr marL="0" indent="0">
              <a:buNone/>
            </a:pPr>
            <a:r>
              <a:rPr lang="en-GB" sz="1600" dirty="0" smtClean="0"/>
              <a:t>Figure 4. </a:t>
            </a:r>
            <a:r>
              <a:rPr lang="en-GB" sz="1600" dirty="0" err="1"/>
              <a:t>Très</a:t>
            </a:r>
            <a:r>
              <a:rPr lang="en-GB" sz="1600" dirty="0"/>
              <a:t> Chic: Top Tips for How to European-</a:t>
            </a:r>
            <a:r>
              <a:rPr lang="en-GB" sz="1600" dirty="0" err="1"/>
              <a:t>ize</a:t>
            </a:r>
            <a:r>
              <a:rPr lang="en-GB" sz="1600" dirty="0"/>
              <a:t> Your </a:t>
            </a:r>
            <a:r>
              <a:rPr lang="en-GB" sz="1600" dirty="0" smtClean="0"/>
              <a:t>Style, Anna Williams, At: </a:t>
            </a:r>
            <a:r>
              <a:rPr lang="en-GB" sz="1600" dirty="0" smtClean="0">
                <a:hlinkClick r:id="rId4"/>
              </a:rPr>
              <a:t>www.hercampus.com</a:t>
            </a:r>
            <a:r>
              <a:rPr lang="en-GB" sz="1600" dirty="0" smtClean="0"/>
              <a:t>, (Date Accessed: 04/07/2-14)</a:t>
            </a:r>
          </a:p>
          <a:p>
            <a:pPr marL="0" indent="0">
              <a:buNone/>
            </a:pPr>
            <a:r>
              <a:rPr lang="en-GB" sz="1600" dirty="0" err="1" smtClean="0"/>
              <a:t>Figura</a:t>
            </a:r>
            <a:r>
              <a:rPr lang="en-GB" sz="1600" dirty="0" smtClean="0"/>
              <a:t> </a:t>
            </a:r>
            <a:r>
              <a:rPr lang="en-GB" sz="1600" dirty="0"/>
              <a:t>5</a:t>
            </a:r>
            <a:r>
              <a:rPr lang="en-GB" sz="1600" dirty="0" smtClean="0"/>
              <a:t>. </a:t>
            </a:r>
            <a:r>
              <a:rPr lang="en-GB" sz="1600" dirty="0"/>
              <a:t>Valentino at Paris fashion week,(2008), At: </a:t>
            </a:r>
            <a:r>
              <a:rPr lang="en-GB" sz="1600" dirty="0" smtClean="0">
                <a:hlinkClick r:id="rId5"/>
              </a:rPr>
              <a:t>www.english.sina.com</a:t>
            </a:r>
            <a:r>
              <a:rPr lang="en-GB" sz="1600" dirty="0" smtClean="0"/>
              <a:t>, (Date Accessed: 06/07/2014)</a:t>
            </a:r>
          </a:p>
          <a:p>
            <a:pPr marL="0" indent="0">
              <a:buNone/>
            </a:pPr>
            <a:r>
              <a:rPr lang="en-GB" sz="1600" dirty="0" err="1" smtClean="0"/>
              <a:t>Figura</a:t>
            </a:r>
            <a:r>
              <a:rPr lang="en-GB" sz="1600" dirty="0" smtClean="0"/>
              <a:t> 6. </a:t>
            </a:r>
            <a:r>
              <a:rPr lang="en-GB" sz="1600" dirty="0"/>
              <a:t>» </a:t>
            </a:r>
            <a:r>
              <a:rPr lang="en-GB" sz="1600" dirty="0" smtClean="0"/>
              <a:t>Italy, At: </a:t>
            </a:r>
            <a:r>
              <a:rPr lang="en-GB" sz="1600" dirty="0" smtClean="0">
                <a:hlinkClick r:id="rId6"/>
              </a:rPr>
              <a:t>lovetrekker.com</a:t>
            </a:r>
            <a:r>
              <a:rPr lang="en-GB" sz="1600" dirty="0" smtClean="0"/>
              <a:t>, (Date Accessed: 06/07/2014)</a:t>
            </a:r>
            <a:endParaRPr lang="en-GB" sz="1600" dirty="0"/>
          </a:p>
          <a:p>
            <a:pPr marL="0" indent="0">
              <a:buNone/>
            </a:pPr>
            <a:r>
              <a:rPr lang="en-GB" sz="1600" dirty="0"/>
              <a:t>Figure </a:t>
            </a:r>
            <a:r>
              <a:rPr lang="en-GB" sz="1600" dirty="0" smtClean="0"/>
              <a:t>7. </a:t>
            </a:r>
            <a:r>
              <a:rPr lang="en-GB" sz="1600" dirty="0" err="1"/>
              <a:t>gucci</a:t>
            </a:r>
            <a:r>
              <a:rPr lang="en-GB" sz="1600" dirty="0"/>
              <a:t> </a:t>
            </a:r>
            <a:r>
              <a:rPr lang="en-GB" sz="1600" dirty="0" err="1"/>
              <a:t>mens</a:t>
            </a:r>
            <a:r>
              <a:rPr lang="en-GB" sz="1600" dirty="0"/>
              <a:t> clothing advert ad clothes video clip picture</a:t>
            </a:r>
            <a:r>
              <a:rPr lang="en-GB" sz="1600" cap="all" dirty="0"/>
              <a:t>, </a:t>
            </a:r>
            <a:r>
              <a:rPr lang="en-GB" sz="1600" dirty="0"/>
              <a:t>At: </a:t>
            </a:r>
            <a:r>
              <a:rPr lang="en-GB" sz="1600" dirty="0">
                <a:hlinkClick r:id="rId7"/>
              </a:rPr>
              <a:t>clothes-pictures.vidzshare.net</a:t>
            </a:r>
            <a:r>
              <a:rPr lang="en-GB" sz="1600" dirty="0"/>
              <a:t>, (Date Accessed: 06/07/2014)</a:t>
            </a:r>
          </a:p>
          <a:p>
            <a:pPr marL="0" indent="0">
              <a:buNone/>
            </a:pPr>
            <a:r>
              <a:rPr lang="en-GB" sz="1600" dirty="0" err="1" smtClean="0"/>
              <a:t>Figura</a:t>
            </a:r>
            <a:r>
              <a:rPr lang="en-GB" sz="1600" dirty="0" smtClean="0"/>
              <a:t> 8. </a:t>
            </a:r>
            <a:r>
              <a:rPr lang="en-GB" sz="1600" dirty="0" err="1" smtClean="0"/>
              <a:t>AltaRomAltaModa</a:t>
            </a:r>
            <a:r>
              <a:rPr lang="en-GB" sz="1600" dirty="0" smtClean="0"/>
              <a:t>-</a:t>
            </a:r>
            <a:r>
              <a:rPr lang="en-GB" sz="1600" dirty="0" err="1" smtClean="0"/>
              <a:t>rome</a:t>
            </a:r>
            <a:r>
              <a:rPr lang="en-GB" sz="1600" dirty="0" smtClean="0"/>
              <a:t>-fashion-week, At: </a:t>
            </a:r>
            <a:r>
              <a:rPr lang="en-GB" sz="1600" dirty="0" smtClean="0">
                <a:hlinkClick r:id="rId8"/>
              </a:rPr>
              <a:t>www.partyearth.com</a:t>
            </a:r>
            <a:r>
              <a:rPr lang="en-GB" sz="1600" dirty="0" smtClean="0"/>
              <a:t>, (Date Accessed: 08/07/2014)</a:t>
            </a:r>
          </a:p>
          <a:p>
            <a:pPr marL="0" indent="0">
              <a:buNone/>
            </a:pPr>
            <a:r>
              <a:rPr lang="en-GB" sz="1600" dirty="0" err="1" smtClean="0"/>
              <a:t>Figura</a:t>
            </a:r>
            <a:r>
              <a:rPr lang="en-GB" sz="1600" dirty="0" smtClean="0"/>
              <a:t> 9. </a:t>
            </a:r>
            <a:r>
              <a:rPr lang="en-GB" sz="1600" dirty="0"/>
              <a:t>BVLGARI - Magnificent Italian Jewellery and Luxury </a:t>
            </a:r>
            <a:r>
              <a:rPr lang="en-GB" sz="1600" dirty="0" smtClean="0"/>
              <a:t>Goods, At: </a:t>
            </a:r>
            <a:r>
              <a:rPr lang="en-GB" sz="1600" dirty="0" smtClean="0">
                <a:hlinkClick r:id="rId9"/>
              </a:rPr>
              <a:t>www.bulgari.com</a:t>
            </a:r>
            <a:r>
              <a:rPr lang="en-GB" sz="1600" dirty="0" smtClean="0"/>
              <a:t>. (Date Accessed: 12/07/2014)</a:t>
            </a:r>
            <a:endParaRPr lang="en-GB" sz="1900" dirty="0"/>
          </a:p>
          <a:p>
            <a:pPr marL="0" indent="0">
              <a:buNone/>
            </a:pPr>
            <a:endParaRPr lang="en-GB" sz="1600" dirty="0"/>
          </a:p>
          <a:p>
            <a:pPr marL="0" indent="0">
              <a:buNone/>
            </a:pPr>
            <a:r>
              <a:rPr lang="en-GB" sz="1600" dirty="0" err="1" smtClean="0"/>
              <a:t>Moda</a:t>
            </a:r>
            <a:r>
              <a:rPr lang="en-GB" sz="1600" dirty="0" smtClean="0"/>
              <a:t> </a:t>
            </a:r>
            <a:r>
              <a:rPr lang="en-GB" sz="1600" dirty="0" err="1" smtClean="0"/>
              <a:t>Italiana</a:t>
            </a:r>
            <a:r>
              <a:rPr lang="en-GB" sz="1600" dirty="0" smtClean="0"/>
              <a:t>, (2005), </a:t>
            </a:r>
            <a:r>
              <a:rPr lang="en-GB" sz="1600" dirty="0" smtClean="0">
                <a:hlinkClick r:id="rId10"/>
              </a:rPr>
              <a:t>www.italianculture.net</a:t>
            </a:r>
            <a:r>
              <a:rPr lang="en-GB" sz="1600" dirty="0" smtClean="0"/>
              <a:t>, (Date Accessed: 04/07/2014)</a:t>
            </a:r>
          </a:p>
          <a:p>
            <a:pPr marL="0" indent="0">
              <a:buNone/>
            </a:pPr>
            <a:endParaRPr lang="en-GB" sz="1600" dirty="0"/>
          </a:p>
          <a:p>
            <a:pPr marL="0" indent="0">
              <a:buNone/>
            </a:pPr>
            <a:endParaRPr lang="en-GB" sz="1600" dirty="0" smtClean="0"/>
          </a:p>
        </p:txBody>
      </p:sp>
    </p:spTree>
    <p:extLst>
      <p:ext uri="{BB962C8B-B14F-4D97-AF65-F5344CB8AC3E}">
        <p14:creationId xmlns:p14="http://schemas.microsoft.com/office/powerpoint/2010/main" val="231721763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1863</TotalTime>
  <Words>858</Words>
  <Application>Microsoft Macintosh PowerPoint</Application>
  <PresentationFormat>Custom</PresentationFormat>
  <Paragraphs>54</Paragraphs>
  <Slides>9</Slides>
  <Notes>2</Notes>
  <HiddenSlides>0</HiddenSlides>
  <MMClips>1</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La Moda Italiana</vt:lpstr>
      <vt:lpstr> “la moda è la migliore delle farse, quella in  cui nessuno ride, poiché tutti vi partecipano” André Suarès (2005)</vt:lpstr>
      <vt:lpstr>La varietà della  moda in ogni posto  visitato in Italia</vt:lpstr>
      <vt:lpstr>Nella cittadina marchigiana gli uomini si vestivano con i loro abiti e scarpe eleganti, anche se andavano semplicemente in giro per città. Invece, le donne mostravano i colori dei loro completi accompagnati da una borsa e da scarpe strabilianti. </vt:lpstr>
      <vt:lpstr>La Moda ad Ancona</vt:lpstr>
      <vt:lpstr>La Moda a Fabriano</vt:lpstr>
      <vt:lpstr>     La moda nella capitale</vt:lpstr>
      <vt:lpstr>PowerPoint Presentation</vt:lpstr>
      <vt:lpstr>Bibliografia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Moda Italiana</dc:title>
  <dc:creator>Carla Ringland Mendez</dc:creator>
  <cp:lastModifiedBy>Plutino A. (Humanities)</cp:lastModifiedBy>
  <cp:revision>78</cp:revision>
  <dcterms:created xsi:type="dcterms:W3CDTF">2014-07-04T10:19:03Z</dcterms:created>
  <dcterms:modified xsi:type="dcterms:W3CDTF">2014-08-27T22:21:49Z</dcterms:modified>
</cp:coreProperties>
</file>