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46"/>
  </p:notesMasterIdLst>
  <p:sldIdLst>
    <p:sldId id="278" r:id="rId2"/>
    <p:sldId id="279" r:id="rId3"/>
    <p:sldId id="280" r:id="rId4"/>
    <p:sldId id="281" r:id="rId5"/>
    <p:sldId id="276"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7" r:id="rId19"/>
    <p:sldId id="273" r:id="rId20"/>
    <p:sldId id="275" r:id="rId21"/>
    <p:sldId id="296" r:id="rId22"/>
    <p:sldId id="297" r:id="rId23"/>
    <p:sldId id="298" r:id="rId24"/>
    <p:sldId id="299" r:id="rId25"/>
    <p:sldId id="300" r:id="rId26"/>
    <p:sldId id="301" r:id="rId27"/>
    <p:sldId id="302" r:id="rId28"/>
    <p:sldId id="303" r:id="rId29"/>
    <p:sldId id="304" r:id="rId30"/>
    <p:sldId id="305" r:id="rId31"/>
    <p:sldId id="306" r:id="rId32"/>
    <p:sldId id="307" r:id="rId33"/>
    <p:sldId id="308" r:id="rId34"/>
    <p:sldId id="309" r:id="rId35"/>
    <p:sldId id="310" r:id="rId36"/>
    <p:sldId id="313" r:id="rId37"/>
    <p:sldId id="314" r:id="rId38"/>
    <p:sldId id="315" r:id="rId39"/>
    <p:sldId id="316" r:id="rId40"/>
    <p:sldId id="317" r:id="rId41"/>
    <p:sldId id="318" r:id="rId42"/>
    <p:sldId id="319" r:id="rId43"/>
    <p:sldId id="322" r:id="rId44"/>
    <p:sldId id="321" r:id="rId45"/>
  </p:sldIdLst>
  <p:sldSz cx="12192000" cy="6858000"/>
  <p:notesSz cx="6884988"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ngiamchit C." initials="SC" lastIdx="0" clrIdx="0">
    <p:extLst>
      <p:ext uri="{19B8F6BF-5375-455C-9EA6-DF929625EA0E}">
        <p15:presenceInfo xmlns:p15="http://schemas.microsoft.com/office/powerpoint/2012/main" userId="Sangiamchit 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6366" autoAdjust="0"/>
  </p:normalViewPr>
  <p:slideViewPr>
    <p:cSldViewPr snapToGrid="0">
      <p:cViewPr varScale="1">
        <p:scale>
          <a:sx n="111" d="100"/>
          <a:sy n="111" d="100"/>
        </p:scale>
        <p:origin x="396" y="9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CD2A7B-7CAC-408B-BD28-C4C073D1335F}" type="doc">
      <dgm:prSet loTypeId="urn:microsoft.com/office/officeart/2005/8/layout/venn1" loCatId="relationship" qsTypeId="urn:microsoft.com/office/officeart/2005/8/quickstyle/simple5" qsCatId="simple" csTypeId="urn:microsoft.com/office/officeart/2005/8/colors/colorful4" csCatId="colorful" phldr="1"/>
      <dgm:spPr/>
    </dgm:pt>
    <dgm:pt modelId="{3102A91A-FD33-4280-87F1-946D815180B8}">
      <dgm:prSet phldrT="[Text]"/>
      <dgm:spPr/>
      <dgm:t>
        <a:bodyPr/>
        <a:lstStyle/>
        <a:p>
          <a:r>
            <a:rPr lang="en-US" b="1" dirty="0"/>
            <a:t>Researching Language </a:t>
          </a:r>
          <a:r>
            <a:rPr lang="en-US" b="1" i="1" dirty="0">
              <a:solidFill>
                <a:schemeClr val="bg1"/>
              </a:solidFill>
            </a:rPr>
            <a:t>perceptions</a:t>
          </a:r>
        </a:p>
      </dgm:t>
    </dgm:pt>
    <dgm:pt modelId="{50E29597-2EA5-4799-8E62-27FD6A391D0E}" type="parTrans" cxnId="{CCF0A056-0B5F-4C17-BF0D-E77BEFB102A0}">
      <dgm:prSet/>
      <dgm:spPr/>
      <dgm:t>
        <a:bodyPr/>
        <a:lstStyle/>
        <a:p>
          <a:endParaRPr lang="en-US"/>
        </a:p>
      </dgm:t>
    </dgm:pt>
    <dgm:pt modelId="{921606A2-8A51-46A0-804F-41BF69D95E7F}" type="sibTrans" cxnId="{CCF0A056-0B5F-4C17-BF0D-E77BEFB102A0}">
      <dgm:prSet/>
      <dgm:spPr/>
      <dgm:t>
        <a:bodyPr/>
        <a:lstStyle/>
        <a:p>
          <a:endParaRPr lang="en-US"/>
        </a:p>
      </dgm:t>
    </dgm:pt>
    <dgm:pt modelId="{8074C782-A435-4249-814C-91A81E342408}">
      <dgm:prSet phldrT="[Text]"/>
      <dgm:spPr/>
      <dgm:t>
        <a:bodyPr/>
        <a:lstStyle/>
        <a:p>
          <a:r>
            <a:rPr lang="en-US" b="1" dirty="0"/>
            <a:t>Observing communicative </a:t>
          </a:r>
          <a:r>
            <a:rPr lang="en-US" b="1" i="1" dirty="0">
              <a:solidFill>
                <a:schemeClr val="bg1"/>
              </a:solidFill>
            </a:rPr>
            <a:t>practices</a:t>
          </a:r>
        </a:p>
      </dgm:t>
    </dgm:pt>
    <dgm:pt modelId="{3BE68A0D-FF4E-4DF0-8BA9-11C0CA488E5C}" type="parTrans" cxnId="{18007AE6-AB92-4717-B781-24903295FF12}">
      <dgm:prSet/>
      <dgm:spPr/>
      <dgm:t>
        <a:bodyPr/>
        <a:lstStyle/>
        <a:p>
          <a:endParaRPr lang="en-US"/>
        </a:p>
      </dgm:t>
    </dgm:pt>
    <dgm:pt modelId="{AA8ACEC2-4CD1-43D7-965F-381B0B6B9EC3}" type="sibTrans" cxnId="{18007AE6-AB92-4717-B781-24903295FF12}">
      <dgm:prSet/>
      <dgm:spPr/>
      <dgm:t>
        <a:bodyPr/>
        <a:lstStyle/>
        <a:p>
          <a:endParaRPr lang="en-US"/>
        </a:p>
      </dgm:t>
    </dgm:pt>
    <dgm:pt modelId="{DAA31893-5ED0-4A76-80F9-0258EFA449ED}" type="pres">
      <dgm:prSet presAssocID="{01CD2A7B-7CAC-408B-BD28-C4C073D1335F}" presName="compositeShape" presStyleCnt="0">
        <dgm:presLayoutVars>
          <dgm:chMax val="7"/>
          <dgm:dir/>
          <dgm:resizeHandles val="exact"/>
        </dgm:presLayoutVars>
      </dgm:prSet>
      <dgm:spPr/>
    </dgm:pt>
    <dgm:pt modelId="{997B3866-24D6-4DC5-92B3-BB0EA9F32A52}" type="pres">
      <dgm:prSet presAssocID="{3102A91A-FD33-4280-87F1-946D815180B8}" presName="circ1" presStyleLbl="vennNode1" presStyleIdx="0" presStyleCnt="2" custLinFactNeighborX="43937" custLinFactNeighborY="-56945"/>
      <dgm:spPr/>
    </dgm:pt>
    <dgm:pt modelId="{C0C85A5F-9030-4AA0-8128-EBEC34EB60A5}" type="pres">
      <dgm:prSet presAssocID="{3102A91A-FD33-4280-87F1-946D815180B8}" presName="circ1Tx" presStyleLbl="revTx" presStyleIdx="0" presStyleCnt="0">
        <dgm:presLayoutVars>
          <dgm:chMax val="0"/>
          <dgm:chPref val="0"/>
          <dgm:bulletEnabled val="1"/>
        </dgm:presLayoutVars>
      </dgm:prSet>
      <dgm:spPr/>
    </dgm:pt>
    <dgm:pt modelId="{8C13DCD6-EDAA-4618-A374-8DEA36D4C829}" type="pres">
      <dgm:prSet presAssocID="{8074C782-A435-4249-814C-91A81E342408}" presName="circ2" presStyleLbl="vennNode1" presStyleIdx="1" presStyleCnt="2" custLinFactNeighborX="-28135" custLinFactNeighborY="21180"/>
      <dgm:spPr/>
    </dgm:pt>
    <dgm:pt modelId="{D1F1A2F6-ECD6-4806-AB29-92DBCC23CDBC}" type="pres">
      <dgm:prSet presAssocID="{8074C782-A435-4249-814C-91A81E342408}" presName="circ2Tx" presStyleLbl="revTx" presStyleIdx="0" presStyleCnt="0">
        <dgm:presLayoutVars>
          <dgm:chMax val="0"/>
          <dgm:chPref val="0"/>
          <dgm:bulletEnabled val="1"/>
        </dgm:presLayoutVars>
      </dgm:prSet>
      <dgm:spPr/>
    </dgm:pt>
  </dgm:ptLst>
  <dgm:cxnLst>
    <dgm:cxn modelId="{18007AE6-AB92-4717-B781-24903295FF12}" srcId="{01CD2A7B-7CAC-408B-BD28-C4C073D1335F}" destId="{8074C782-A435-4249-814C-91A81E342408}" srcOrd="1" destOrd="0" parTransId="{3BE68A0D-FF4E-4DF0-8BA9-11C0CA488E5C}" sibTransId="{AA8ACEC2-4CD1-43D7-965F-381B0B6B9EC3}"/>
    <dgm:cxn modelId="{2A26F842-792F-4827-9412-47155C4FF941}" type="presOf" srcId="{3102A91A-FD33-4280-87F1-946D815180B8}" destId="{C0C85A5F-9030-4AA0-8128-EBEC34EB60A5}" srcOrd="1" destOrd="0" presId="urn:microsoft.com/office/officeart/2005/8/layout/venn1"/>
    <dgm:cxn modelId="{264372AB-9040-401E-94B8-7E896C814868}" type="presOf" srcId="{8074C782-A435-4249-814C-91A81E342408}" destId="{D1F1A2F6-ECD6-4806-AB29-92DBCC23CDBC}" srcOrd="1" destOrd="0" presId="urn:microsoft.com/office/officeart/2005/8/layout/venn1"/>
    <dgm:cxn modelId="{CCF0A056-0B5F-4C17-BF0D-E77BEFB102A0}" srcId="{01CD2A7B-7CAC-408B-BD28-C4C073D1335F}" destId="{3102A91A-FD33-4280-87F1-946D815180B8}" srcOrd="0" destOrd="0" parTransId="{50E29597-2EA5-4799-8E62-27FD6A391D0E}" sibTransId="{921606A2-8A51-46A0-804F-41BF69D95E7F}"/>
    <dgm:cxn modelId="{8A83F915-4BC9-4BBB-AA17-B53F9E0F5234}" type="presOf" srcId="{01CD2A7B-7CAC-408B-BD28-C4C073D1335F}" destId="{DAA31893-5ED0-4A76-80F9-0258EFA449ED}" srcOrd="0" destOrd="0" presId="urn:microsoft.com/office/officeart/2005/8/layout/venn1"/>
    <dgm:cxn modelId="{45F511A2-B158-4215-88A0-8754E2D4FC6A}" type="presOf" srcId="{8074C782-A435-4249-814C-91A81E342408}" destId="{8C13DCD6-EDAA-4618-A374-8DEA36D4C829}" srcOrd="0" destOrd="0" presId="urn:microsoft.com/office/officeart/2005/8/layout/venn1"/>
    <dgm:cxn modelId="{087604A6-D5C0-4CB3-AFEB-499F1B18DE56}" type="presOf" srcId="{3102A91A-FD33-4280-87F1-946D815180B8}" destId="{997B3866-24D6-4DC5-92B3-BB0EA9F32A52}" srcOrd="0" destOrd="0" presId="urn:microsoft.com/office/officeart/2005/8/layout/venn1"/>
    <dgm:cxn modelId="{C027BB6D-7F25-4785-887F-831321CB1133}" type="presParOf" srcId="{DAA31893-5ED0-4A76-80F9-0258EFA449ED}" destId="{997B3866-24D6-4DC5-92B3-BB0EA9F32A52}" srcOrd="0" destOrd="0" presId="urn:microsoft.com/office/officeart/2005/8/layout/venn1"/>
    <dgm:cxn modelId="{B0C0F2C2-8397-40C4-8EEA-FD8C30987F4A}" type="presParOf" srcId="{DAA31893-5ED0-4A76-80F9-0258EFA449ED}" destId="{C0C85A5F-9030-4AA0-8128-EBEC34EB60A5}" srcOrd="1" destOrd="0" presId="urn:microsoft.com/office/officeart/2005/8/layout/venn1"/>
    <dgm:cxn modelId="{E5D3C57C-E454-4C3D-BAFB-25393F3EE390}" type="presParOf" srcId="{DAA31893-5ED0-4A76-80F9-0258EFA449ED}" destId="{8C13DCD6-EDAA-4618-A374-8DEA36D4C829}" srcOrd="2" destOrd="0" presId="urn:microsoft.com/office/officeart/2005/8/layout/venn1"/>
    <dgm:cxn modelId="{5314C35D-FE21-44D9-A20A-E2E305A4964B}" type="presParOf" srcId="{DAA31893-5ED0-4A76-80F9-0258EFA449ED}" destId="{D1F1A2F6-ECD6-4806-AB29-92DBCC23CDBC}" srcOrd="3"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3B6F2DE-9FD1-41A9-A98D-A89A98C02CF2}" type="doc">
      <dgm:prSet loTypeId="urn:microsoft.com/office/officeart/2005/8/layout/funnel1" loCatId="relationship" qsTypeId="urn:microsoft.com/office/officeart/2005/8/quickstyle/simple1" qsCatId="simple" csTypeId="urn:microsoft.com/office/officeart/2005/8/colors/colorful1" csCatId="colorful" phldr="1"/>
      <dgm:spPr/>
      <dgm:t>
        <a:bodyPr/>
        <a:lstStyle/>
        <a:p>
          <a:endParaRPr lang="en-US"/>
        </a:p>
      </dgm:t>
    </dgm:pt>
    <dgm:pt modelId="{6191C0FC-5B5A-4440-82AE-6E3FE5A514CC}">
      <dgm:prSet phldrT="[Text]"/>
      <dgm:spPr/>
      <dgm:t>
        <a:bodyPr/>
        <a:lstStyle/>
        <a:p>
          <a:r>
            <a:rPr lang="en-US" b="1" dirty="0"/>
            <a:t>Research Philosophy</a:t>
          </a:r>
        </a:p>
      </dgm:t>
    </dgm:pt>
    <dgm:pt modelId="{CD4F4594-BA5A-49AE-8250-83415F77E7FF}" type="parTrans" cxnId="{8B265A2C-252A-49EF-A459-F260516621C5}">
      <dgm:prSet/>
      <dgm:spPr/>
      <dgm:t>
        <a:bodyPr/>
        <a:lstStyle/>
        <a:p>
          <a:endParaRPr lang="en-US"/>
        </a:p>
      </dgm:t>
    </dgm:pt>
    <dgm:pt modelId="{E5B4AE61-73DD-42D0-A83E-F5B0A683F77E}" type="sibTrans" cxnId="{8B265A2C-252A-49EF-A459-F260516621C5}">
      <dgm:prSet/>
      <dgm:spPr/>
      <dgm:t>
        <a:bodyPr/>
        <a:lstStyle/>
        <a:p>
          <a:endParaRPr lang="en-US"/>
        </a:p>
      </dgm:t>
    </dgm:pt>
    <dgm:pt modelId="{2BE0A796-B085-4C57-ADAC-61D197DACAB9}">
      <dgm:prSet phldrT="[Text]"/>
      <dgm:spPr>
        <a:solidFill>
          <a:schemeClr val="accent5">
            <a:lumMod val="75000"/>
          </a:schemeClr>
        </a:solidFill>
      </dgm:spPr>
      <dgm:t>
        <a:bodyPr/>
        <a:lstStyle/>
        <a:p>
          <a:r>
            <a:rPr lang="en-US" b="1" dirty="0"/>
            <a:t>Research Methods</a:t>
          </a:r>
        </a:p>
      </dgm:t>
    </dgm:pt>
    <dgm:pt modelId="{7C74B080-E3EB-4259-B0EE-979D8678830A}" type="parTrans" cxnId="{B32BC43D-FD6A-4512-8B01-D03988C074B5}">
      <dgm:prSet/>
      <dgm:spPr/>
      <dgm:t>
        <a:bodyPr/>
        <a:lstStyle/>
        <a:p>
          <a:endParaRPr lang="en-US"/>
        </a:p>
      </dgm:t>
    </dgm:pt>
    <dgm:pt modelId="{E56A85F6-3035-425F-B5CB-711A1B1E96C0}" type="sibTrans" cxnId="{B32BC43D-FD6A-4512-8B01-D03988C074B5}">
      <dgm:prSet/>
      <dgm:spPr/>
      <dgm:t>
        <a:bodyPr/>
        <a:lstStyle/>
        <a:p>
          <a:endParaRPr lang="en-US"/>
        </a:p>
      </dgm:t>
    </dgm:pt>
    <dgm:pt modelId="{3116A129-BCBA-4463-BD74-EEF774E549D7}">
      <dgm:prSet phldrT="[Text]"/>
      <dgm:spPr/>
      <dgm:t>
        <a:bodyPr/>
        <a:lstStyle/>
        <a:p>
          <a:r>
            <a:rPr lang="en-US" b="1" dirty="0"/>
            <a:t>Analytical Framework</a:t>
          </a:r>
        </a:p>
      </dgm:t>
    </dgm:pt>
    <dgm:pt modelId="{C0D1CD42-1E34-4F76-B943-5A9983CD1E7C}" type="parTrans" cxnId="{B531276B-C9D1-496C-80AA-012D807892E8}">
      <dgm:prSet/>
      <dgm:spPr/>
      <dgm:t>
        <a:bodyPr/>
        <a:lstStyle/>
        <a:p>
          <a:endParaRPr lang="en-US"/>
        </a:p>
      </dgm:t>
    </dgm:pt>
    <dgm:pt modelId="{14F350A3-417D-43E7-9672-263AC1305364}" type="sibTrans" cxnId="{B531276B-C9D1-496C-80AA-012D807892E8}">
      <dgm:prSet/>
      <dgm:spPr/>
      <dgm:t>
        <a:bodyPr/>
        <a:lstStyle/>
        <a:p>
          <a:endParaRPr lang="en-US"/>
        </a:p>
      </dgm:t>
    </dgm:pt>
    <dgm:pt modelId="{01AFFD60-7873-4325-9EE0-A9CE39E1363B}">
      <dgm:prSet phldrT="[Text]" phldr="1"/>
      <dgm:spPr/>
      <dgm:t>
        <a:bodyPr/>
        <a:lstStyle/>
        <a:p>
          <a:endParaRPr lang="en-US" dirty="0"/>
        </a:p>
      </dgm:t>
    </dgm:pt>
    <dgm:pt modelId="{B6C3D343-6AAB-4129-9D9C-D0A88B13B9C8}" type="parTrans" cxnId="{310A6F6D-1D38-4BD4-A41B-73BE2D187373}">
      <dgm:prSet/>
      <dgm:spPr/>
      <dgm:t>
        <a:bodyPr/>
        <a:lstStyle/>
        <a:p>
          <a:endParaRPr lang="en-US"/>
        </a:p>
      </dgm:t>
    </dgm:pt>
    <dgm:pt modelId="{9032AD47-B19F-428E-B7D4-80983ADC8FB9}" type="sibTrans" cxnId="{310A6F6D-1D38-4BD4-A41B-73BE2D187373}">
      <dgm:prSet/>
      <dgm:spPr/>
      <dgm:t>
        <a:bodyPr/>
        <a:lstStyle/>
        <a:p>
          <a:endParaRPr lang="en-US"/>
        </a:p>
      </dgm:t>
    </dgm:pt>
    <dgm:pt modelId="{923E97CB-DF6C-409E-A09D-91BC056DD706}">
      <dgm:prSet phldrT="[Text]"/>
      <dgm:spPr/>
      <dgm:t>
        <a:bodyPr/>
        <a:lstStyle/>
        <a:p>
          <a:r>
            <a:rPr lang="en-US" dirty="0"/>
            <a:t>Methodological questions and orientations</a:t>
          </a:r>
        </a:p>
      </dgm:t>
    </dgm:pt>
    <dgm:pt modelId="{1AEB1D71-A90F-43DE-9F6C-C2BB57EDEBF5}" type="parTrans" cxnId="{CBAF2745-CE20-4C69-8F4C-6D065F031FAF}">
      <dgm:prSet/>
      <dgm:spPr/>
      <dgm:t>
        <a:bodyPr/>
        <a:lstStyle/>
        <a:p>
          <a:endParaRPr lang="en-US"/>
        </a:p>
      </dgm:t>
    </dgm:pt>
    <dgm:pt modelId="{5DB28054-D8BD-40C7-95F8-7BEB824554E8}" type="sibTrans" cxnId="{CBAF2745-CE20-4C69-8F4C-6D065F031FAF}">
      <dgm:prSet/>
      <dgm:spPr/>
      <dgm:t>
        <a:bodyPr/>
        <a:lstStyle/>
        <a:p>
          <a:endParaRPr lang="en-US"/>
        </a:p>
      </dgm:t>
    </dgm:pt>
    <dgm:pt modelId="{33C55828-E448-4116-832D-F0A0ECADA7AD}">
      <dgm:prSet phldrT="[Text]"/>
      <dgm:spPr>
        <a:solidFill>
          <a:schemeClr val="accent5">
            <a:lumMod val="75000"/>
          </a:schemeClr>
        </a:solidFill>
      </dgm:spPr>
      <dgm:t>
        <a:bodyPr/>
        <a:lstStyle/>
        <a:p>
          <a:endParaRPr lang="en-US"/>
        </a:p>
      </dgm:t>
    </dgm:pt>
    <dgm:pt modelId="{7F222A6A-D08D-45FA-B2A3-713A56055A60}" type="parTrans" cxnId="{B5D546DD-D210-47E9-AF1E-22B4DDBC5CC4}">
      <dgm:prSet/>
      <dgm:spPr/>
      <dgm:t>
        <a:bodyPr/>
        <a:lstStyle/>
        <a:p>
          <a:endParaRPr lang="en-US"/>
        </a:p>
      </dgm:t>
    </dgm:pt>
    <dgm:pt modelId="{8037B6E7-F5FD-42A7-8D44-1D6AE17FCE38}" type="sibTrans" cxnId="{B5D546DD-D210-47E9-AF1E-22B4DDBC5CC4}">
      <dgm:prSet/>
      <dgm:spPr/>
      <dgm:t>
        <a:bodyPr/>
        <a:lstStyle/>
        <a:p>
          <a:endParaRPr lang="en-US"/>
        </a:p>
      </dgm:t>
    </dgm:pt>
    <dgm:pt modelId="{ABFDB1F9-B842-41EF-8B37-2E4A6FB8FF4E}" type="pres">
      <dgm:prSet presAssocID="{63B6F2DE-9FD1-41A9-A98D-A89A98C02CF2}" presName="Name0" presStyleCnt="0">
        <dgm:presLayoutVars>
          <dgm:chMax val="4"/>
          <dgm:resizeHandles val="exact"/>
        </dgm:presLayoutVars>
      </dgm:prSet>
      <dgm:spPr/>
    </dgm:pt>
    <dgm:pt modelId="{58FA2C75-8374-46C8-B331-825326916C48}" type="pres">
      <dgm:prSet presAssocID="{63B6F2DE-9FD1-41A9-A98D-A89A98C02CF2}" presName="ellipse" presStyleLbl="trBgShp" presStyleIdx="0" presStyleCnt="1"/>
      <dgm:spPr/>
    </dgm:pt>
    <dgm:pt modelId="{4E6FCA6D-8E94-40E9-8CA1-A902937CE2AA}" type="pres">
      <dgm:prSet presAssocID="{63B6F2DE-9FD1-41A9-A98D-A89A98C02CF2}" presName="arrow1" presStyleLbl="fgShp" presStyleIdx="0" presStyleCnt="1"/>
      <dgm:spPr/>
    </dgm:pt>
    <dgm:pt modelId="{EBA990C4-8EEE-43F9-9AE9-BA3C121D7E56}" type="pres">
      <dgm:prSet presAssocID="{63B6F2DE-9FD1-41A9-A98D-A89A98C02CF2}" presName="rectangle" presStyleLbl="revTx" presStyleIdx="0" presStyleCnt="1">
        <dgm:presLayoutVars>
          <dgm:bulletEnabled val="1"/>
        </dgm:presLayoutVars>
      </dgm:prSet>
      <dgm:spPr/>
    </dgm:pt>
    <dgm:pt modelId="{DAD18416-EB07-49F8-89DE-02CD44FB3AC9}" type="pres">
      <dgm:prSet presAssocID="{2BE0A796-B085-4C57-ADAC-61D197DACAB9}" presName="item1" presStyleLbl="node1" presStyleIdx="0" presStyleCnt="3">
        <dgm:presLayoutVars>
          <dgm:bulletEnabled val="1"/>
        </dgm:presLayoutVars>
      </dgm:prSet>
      <dgm:spPr/>
    </dgm:pt>
    <dgm:pt modelId="{F378A644-2496-4E6A-A92A-61FB58169B05}" type="pres">
      <dgm:prSet presAssocID="{3116A129-BCBA-4463-BD74-EEF774E549D7}" presName="item2" presStyleLbl="node1" presStyleIdx="1" presStyleCnt="3" custLinFactNeighborX="9463" custLinFactNeighborY="25419">
        <dgm:presLayoutVars>
          <dgm:bulletEnabled val="1"/>
        </dgm:presLayoutVars>
      </dgm:prSet>
      <dgm:spPr/>
    </dgm:pt>
    <dgm:pt modelId="{92C810BE-82D8-467E-91FD-27B0E2369271}" type="pres">
      <dgm:prSet presAssocID="{923E97CB-DF6C-409E-A09D-91BC056DD706}" presName="item3" presStyleLbl="node1" presStyleIdx="2" presStyleCnt="3" custLinFactNeighborX="17941" custLinFactNeighborY="36036">
        <dgm:presLayoutVars>
          <dgm:bulletEnabled val="1"/>
        </dgm:presLayoutVars>
      </dgm:prSet>
      <dgm:spPr/>
    </dgm:pt>
    <dgm:pt modelId="{D0CF1E22-DB01-4A45-9134-083F3A4CF4B8}" type="pres">
      <dgm:prSet presAssocID="{63B6F2DE-9FD1-41A9-A98D-A89A98C02CF2}" presName="funnel" presStyleLbl="trAlignAcc1" presStyleIdx="0" presStyleCnt="1"/>
      <dgm:spPr/>
    </dgm:pt>
  </dgm:ptLst>
  <dgm:cxnLst>
    <dgm:cxn modelId="{B5D546DD-D210-47E9-AF1E-22B4DDBC5CC4}" srcId="{63B6F2DE-9FD1-41A9-A98D-A89A98C02CF2}" destId="{33C55828-E448-4116-832D-F0A0ECADA7AD}" srcOrd="5" destOrd="0" parTransId="{7F222A6A-D08D-45FA-B2A3-713A56055A60}" sibTransId="{8037B6E7-F5FD-42A7-8D44-1D6AE17FCE38}"/>
    <dgm:cxn modelId="{B531276B-C9D1-496C-80AA-012D807892E8}" srcId="{63B6F2DE-9FD1-41A9-A98D-A89A98C02CF2}" destId="{3116A129-BCBA-4463-BD74-EEF774E549D7}" srcOrd="2" destOrd="0" parTransId="{C0D1CD42-1E34-4F76-B943-5A9983CD1E7C}" sibTransId="{14F350A3-417D-43E7-9672-263AC1305364}"/>
    <dgm:cxn modelId="{310A6F6D-1D38-4BD4-A41B-73BE2D187373}" srcId="{63B6F2DE-9FD1-41A9-A98D-A89A98C02CF2}" destId="{01AFFD60-7873-4325-9EE0-A9CE39E1363B}" srcOrd="4" destOrd="0" parTransId="{B6C3D343-6AAB-4129-9D9C-D0A88B13B9C8}" sibTransId="{9032AD47-B19F-428E-B7D4-80983ADC8FB9}"/>
    <dgm:cxn modelId="{CF2BD988-7F83-4B98-9217-3E2F0FCE6669}" type="presOf" srcId="{6191C0FC-5B5A-4440-82AE-6E3FE5A514CC}" destId="{92C810BE-82D8-467E-91FD-27B0E2369271}" srcOrd="0" destOrd="0" presId="urn:microsoft.com/office/officeart/2005/8/layout/funnel1"/>
    <dgm:cxn modelId="{BADD613D-2706-47BA-80CF-CF6D9865C30C}" type="presOf" srcId="{2BE0A796-B085-4C57-ADAC-61D197DACAB9}" destId="{F378A644-2496-4E6A-A92A-61FB58169B05}" srcOrd="0" destOrd="0" presId="urn:microsoft.com/office/officeart/2005/8/layout/funnel1"/>
    <dgm:cxn modelId="{56211D2A-4C46-46EE-8D76-6FC62D63F5DE}" type="presOf" srcId="{923E97CB-DF6C-409E-A09D-91BC056DD706}" destId="{EBA990C4-8EEE-43F9-9AE9-BA3C121D7E56}" srcOrd="0" destOrd="0" presId="urn:microsoft.com/office/officeart/2005/8/layout/funnel1"/>
    <dgm:cxn modelId="{CBAF2745-CE20-4C69-8F4C-6D065F031FAF}" srcId="{63B6F2DE-9FD1-41A9-A98D-A89A98C02CF2}" destId="{923E97CB-DF6C-409E-A09D-91BC056DD706}" srcOrd="3" destOrd="0" parTransId="{1AEB1D71-A90F-43DE-9F6C-C2BB57EDEBF5}" sibTransId="{5DB28054-D8BD-40C7-95F8-7BEB824554E8}"/>
    <dgm:cxn modelId="{1972B542-95FE-41A5-BF30-DFDCFFE6DC8E}" type="presOf" srcId="{3116A129-BCBA-4463-BD74-EEF774E549D7}" destId="{DAD18416-EB07-49F8-89DE-02CD44FB3AC9}" srcOrd="0" destOrd="0" presId="urn:microsoft.com/office/officeart/2005/8/layout/funnel1"/>
    <dgm:cxn modelId="{3A14551D-6856-414C-B4DA-9E812D104464}" type="presOf" srcId="{63B6F2DE-9FD1-41A9-A98D-A89A98C02CF2}" destId="{ABFDB1F9-B842-41EF-8B37-2E4A6FB8FF4E}" srcOrd="0" destOrd="0" presId="urn:microsoft.com/office/officeart/2005/8/layout/funnel1"/>
    <dgm:cxn modelId="{8B265A2C-252A-49EF-A459-F260516621C5}" srcId="{63B6F2DE-9FD1-41A9-A98D-A89A98C02CF2}" destId="{6191C0FC-5B5A-4440-82AE-6E3FE5A514CC}" srcOrd="0" destOrd="0" parTransId="{CD4F4594-BA5A-49AE-8250-83415F77E7FF}" sibTransId="{E5B4AE61-73DD-42D0-A83E-F5B0A683F77E}"/>
    <dgm:cxn modelId="{B32BC43D-FD6A-4512-8B01-D03988C074B5}" srcId="{63B6F2DE-9FD1-41A9-A98D-A89A98C02CF2}" destId="{2BE0A796-B085-4C57-ADAC-61D197DACAB9}" srcOrd="1" destOrd="0" parTransId="{7C74B080-E3EB-4259-B0EE-979D8678830A}" sibTransId="{E56A85F6-3035-425F-B5CB-711A1B1E96C0}"/>
    <dgm:cxn modelId="{A3B7C9BF-6CB9-4FD6-A99A-781A40AEFD3A}" type="presParOf" srcId="{ABFDB1F9-B842-41EF-8B37-2E4A6FB8FF4E}" destId="{58FA2C75-8374-46C8-B331-825326916C48}" srcOrd="0" destOrd="0" presId="urn:microsoft.com/office/officeart/2005/8/layout/funnel1"/>
    <dgm:cxn modelId="{7CE7E4AD-476D-4C22-A858-C35AF88BA40A}" type="presParOf" srcId="{ABFDB1F9-B842-41EF-8B37-2E4A6FB8FF4E}" destId="{4E6FCA6D-8E94-40E9-8CA1-A902937CE2AA}" srcOrd="1" destOrd="0" presId="urn:microsoft.com/office/officeart/2005/8/layout/funnel1"/>
    <dgm:cxn modelId="{EADB8C28-2614-438A-BCD1-48F8C04BE757}" type="presParOf" srcId="{ABFDB1F9-B842-41EF-8B37-2E4A6FB8FF4E}" destId="{EBA990C4-8EEE-43F9-9AE9-BA3C121D7E56}" srcOrd="2" destOrd="0" presId="urn:microsoft.com/office/officeart/2005/8/layout/funnel1"/>
    <dgm:cxn modelId="{505DA62D-5668-4121-B46D-D5AB6A400B86}" type="presParOf" srcId="{ABFDB1F9-B842-41EF-8B37-2E4A6FB8FF4E}" destId="{DAD18416-EB07-49F8-89DE-02CD44FB3AC9}" srcOrd="3" destOrd="0" presId="urn:microsoft.com/office/officeart/2005/8/layout/funnel1"/>
    <dgm:cxn modelId="{84DF4DD3-528C-412A-ABEA-622386823761}" type="presParOf" srcId="{ABFDB1F9-B842-41EF-8B37-2E4A6FB8FF4E}" destId="{F378A644-2496-4E6A-A92A-61FB58169B05}" srcOrd="4" destOrd="0" presId="urn:microsoft.com/office/officeart/2005/8/layout/funnel1"/>
    <dgm:cxn modelId="{215C4EE3-A1C8-45E4-BD06-C42430BE3D81}" type="presParOf" srcId="{ABFDB1F9-B842-41EF-8B37-2E4A6FB8FF4E}" destId="{92C810BE-82D8-467E-91FD-27B0E2369271}" srcOrd="5" destOrd="0" presId="urn:microsoft.com/office/officeart/2005/8/layout/funnel1"/>
    <dgm:cxn modelId="{7A248FB7-F3D1-4745-86C0-FCC40FFF5C97}" type="presParOf" srcId="{ABFDB1F9-B842-41EF-8B37-2E4A6FB8FF4E}" destId="{D0CF1E22-DB01-4A45-9134-083F3A4CF4B8}" srcOrd="6" destOrd="0" presId="urn:microsoft.com/office/officeart/2005/8/layout/funnel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38BC06C-05A4-478C-A230-37712EC7B6B0}" type="doc">
      <dgm:prSet loTypeId="urn:microsoft.com/office/officeart/2005/8/layout/bList2" loCatId="list" qsTypeId="urn:microsoft.com/office/officeart/2005/8/quickstyle/simple1" qsCatId="simple" csTypeId="urn:microsoft.com/office/officeart/2005/8/colors/accent1_2" csCatId="accent1" phldr="1"/>
      <dgm:spPr/>
    </dgm:pt>
    <dgm:pt modelId="{F184F3CD-B5DE-4320-8F48-13D020A65CEE}">
      <dgm:prSet phldrT="[Text]" custT="1"/>
      <dgm:spPr/>
      <dgm:t>
        <a:bodyPr/>
        <a:lstStyle/>
        <a:p>
          <a:r>
            <a:rPr lang="en-US" sz="1900" b="1" dirty="0"/>
            <a:t>English as a global ‘resource’</a:t>
          </a:r>
        </a:p>
        <a:p>
          <a:r>
            <a:rPr lang="en-US" sz="1900" b="1" dirty="0"/>
            <a:t>                  a labelled language</a:t>
          </a:r>
        </a:p>
      </dgm:t>
    </dgm:pt>
    <dgm:pt modelId="{3F4E9ABD-1104-4679-A3BA-3759BC183D8D}" type="parTrans" cxnId="{3E19CC8F-8CB2-4473-99F4-D276DE438F94}">
      <dgm:prSet/>
      <dgm:spPr/>
      <dgm:t>
        <a:bodyPr/>
        <a:lstStyle/>
        <a:p>
          <a:endParaRPr lang="en-US"/>
        </a:p>
      </dgm:t>
    </dgm:pt>
    <dgm:pt modelId="{BF61A73B-D679-4934-8C0C-8DEF6555B179}" type="sibTrans" cxnId="{3E19CC8F-8CB2-4473-99F4-D276DE438F94}">
      <dgm:prSet/>
      <dgm:spPr/>
      <dgm:t>
        <a:bodyPr/>
        <a:lstStyle/>
        <a:p>
          <a:endParaRPr lang="en-US"/>
        </a:p>
      </dgm:t>
    </dgm:pt>
    <dgm:pt modelId="{EF01ABA3-7E15-4177-9B0E-850356B79DAD}">
      <dgm:prSet phldrT="[Text]" custT="1"/>
      <dgm:spPr/>
      <dgm:t>
        <a:bodyPr/>
        <a:lstStyle/>
        <a:p>
          <a:r>
            <a:rPr lang="en-US" sz="2000" b="1" dirty="0"/>
            <a:t>Ways of speaking English</a:t>
          </a:r>
        </a:p>
      </dgm:t>
    </dgm:pt>
    <dgm:pt modelId="{505EA780-FB17-4878-835E-7C5755B7CC70}" type="parTrans" cxnId="{440244F4-420C-44F7-9A3B-14FC851F2AE2}">
      <dgm:prSet/>
      <dgm:spPr/>
      <dgm:t>
        <a:bodyPr/>
        <a:lstStyle/>
        <a:p>
          <a:endParaRPr lang="en-US"/>
        </a:p>
      </dgm:t>
    </dgm:pt>
    <dgm:pt modelId="{04F892FB-F5D5-41C2-AF85-4AE7263CA816}" type="sibTrans" cxnId="{440244F4-420C-44F7-9A3B-14FC851F2AE2}">
      <dgm:prSet/>
      <dgm:spPr/>
      <dgm:t>
        <a:bodyPr/>
        <a:lstStyle/>
        <a:p>
          <a:endParaRPr lang="en-US"/>
        </a:p>
      </dgm:t>
    </dgm:pt>
    <dgm:pt modelId="{4AA73B7D-9A4F-4AF2-A762-4A224CA0BB9C}">
      <dgm:prSet/>
      <dgm:spPr/>
      <dgm:t>
        <a:bodyPr/>
        <a:lstStyle/>
        <a:p>
          <a:r>
            <a:rPr lang="en-US" sz="1300" dirty="0"/>
            <a:t>Meanings</a:t>
          </a:r>
        </a:p>
      </dgm:t>
    </dgm:pt>
    <dgm:pt modelId="{A7EB178E-443E-4DD7-AF58-875DEBD4E17F}" type="parTrans" cxnId="{34D266EC-D7BD-48A5-8BF6-E8DC375FB78A}">
      <dgm:prSet/>
      <dgm:spPr/>
      <dgm:t>
        <a:bodyPr/>
        <a:lstStyle/>
        <a:p>
          <a:endParaRPr lang="en-US"/>
        </a:p>
      </dgm:t>
    </dgm:pt>
    <dgm:pt modelId="{7F519909-CED4-462C-A79F-26AE80036D50}" type="sibTrans" cxnId="{34D266EC-D7BD-48A5-8BF6-E8DC375FB78A}">
      <dgm:prSet/>
      <dgm:spPr/>
      <dgm:t>
        <a:bodyPr/>
        <a:lstStyle/>
        <a:p>
          <a:endParaRPr lang="en-US"/>
        </a:p>
      </dgm:t>
    </dgm:pt>
    <dgm:pt modelId="{AFEE730A-13A0-4652-8F57-1E3362BFA337}">
      <dgm:prSet/>
      <dgm:spPr/>
      <dgm:t>
        <a:bodyPr/>
        <a:lstStyle/>
        <a:p>
          <a:r>
            <a:rPr lang="en-US" sz="1300" dirty="0"/>
            <a:t>Evaluations</a:t>
          </a:r>
        </a:p>
      </dgm:t>
    </dgm:pt>
    <dgm:pt modelId="{56806D39-AB77-4B10-9358-F511FD5ADF01}" type="parTrans" cxnId="{66CCA72F-EB53-43A5-A91C-17925745D728}">
      <dgm:prSet/>
      <dgm:spPr/>
      <dgm:t>
        <a:bodyPr/>
        <a:lstStyle/>
        <a:p>
          <a:endParaRPr lang="en-US"/>
        </a:p>
      </dgm:t>
    </dgm:pt>
    <dgm:pt modelId="{30E49B0A-001C-43D0-BEFA-EFD01ADAFE33}" type="sibTrans" cxnId="{66CCA72F-EB53-43A5-A91C-17925745D728}">
      <dgm:prSet/>
      <dgm:spPr/>
      <dgm:t>
        <a:bodyPr/>
        <a:lstStyle/>
        <a:p>
          <a:endParaRPr lang="en-US"/>
        </a:p>
      </dgm:t>
    </dgm:pt>
    <dgm:pt modelId="{59C8206E-6C60-4DF2-8168-9BECA2DFE5E9}">
      <dgm:prSet/>
      <dgm:spPr/>
      <dgm:t>
        <a:bodyPr/>
        <a:lstStyle/>
        <a:p>
          <a:r>
            <a:rPr lang="en-US" sz="1300" dirty="0"/>
            <a:t>Values</a:t>
          </a:r>
        </a:p>
      </dgm:t>
    </dgm:pt>
    <dgm:pt modelId="{188FD73E-A670-4527-9069-6E1073312D3A}" type="parTrans" cxnId="{FE264C1C-96F7-4B63-BCBE-F005BB3646D2}">
      <dgm:prSet/>
      <dgm:spPr/>
      <dgm:t>
        <a:bodyPr/>
        <a:lstStyle/>
        <a:p>
          <a:endParaRPr lang="en-US"/>
        </a:p>
      </dgm:t>
    </dgm:pt>
    <dgm:pt modelId="{206EE827-6C3B-4383-A089-2539A7157607}" type="sibTrans" cxnId="{FE264C1C-96F7-4B63-BCBE-F005BB3646D2}">
      <dgm:prSet/>
      <dgm:spPr/>
      <dgm:t>
        <a:bodyPr/>
        <a:lstStyle/>
        <a:p>
          <a:endParaRPr lang="en-US"/>
        </a:p>
      </dgm:t>
    </dgm:pt>
    <dgm:pt modelId="{DED6AB90-080E-4706-A304-4E715967250A}">
      <dgm:prSet/>
      <dgm:spPr/>
      <dgm:t>
        <a:bodyPr/>
        <a:lstStyle/>
        <a:p>
          <a:r>
            <a:rPr lang="en-US" sz="1300" dirty="0"/>
            <a:t>Functions</a:t>
          </a:r>
        </a:p>
      </dgm:t>
    </dgm:pt>
    <dgm:pt modelId="{B99F0E6F-801B-4B73-AB3F-85FA0E396010}" type="parTrans" cxnId="{589B4188-40D0-44F6-9326-4F014A98D8D0}">
      <dgm:prSet/>
      <dgm:spPr/>
      <dgm:t>
        <a:bodyPr/>
        <a:lstStyle/>
        <a:p>
          <a:endParaRPr lang="en-US"/>
        </a:p>
      </dgm:t>
    </dgm:pt>
    <dgm:pt modelId="{DF513DAC-AC73-4148-B051-718ADB99C689}" type="sibTrans" cxnId="{589B4188-40D0-44F6-9326-4F014A98D8D0}">
      <dgm:prSet/>
      <dgm:spPr/>
      <dgm:t>
        <a:bodyPr/>
        <a:lstStyle/>
        <a:p>
          <a:endParaRPr lang="en-US"/>
        </a:p>
      </dgm:t>
    </dgm:pt>
    <dgm:pt modelId="{25412AD6-569F-4272-B983-9B1A74C66C59}">
      <dgm:prSet custT="1"/>
      <dgm:spPr/>
      <dgm:t>
        <a:bodyPr/>
        <a:lstStyle/>
        <a:p>
          <a:r>
            <a:rPr lang="en-US" sz="1400" dirty="0"/>
            <a:t>Variability</a:t>
          </a:r>
        </a:p>
      </dgm:t>
    </dgm:pt>
    <dgm:pt modelId="{6260E6FD-ED68-4FAE-8D33-3E6C05DF190F}" type="parTrans" cxnId="{DAF2722B-D5B7-4287-A3BE-C5BBEB0123B6}">
      <dgm:prSet/>
      <dgm:spPr/>
      <dgm:t>
        <a:bodyPr/>
        <a:lstStyle/>
        <a:p>
          <a:endParaRPr lang="en-US"/>
        </a:p>
      </dgm:t>
    </dgm:pt>
    <dgm:pt modelId="{B1004340-F9A4-43DF-A71C-3152A089F40E}" type="sibTrans" cxnId="{DAF2722B-D5B7-4287-A3BE-C5BBEB0123B6}">
      <dgm:prSet/>
      <dgm:spPr/>
      <dgm:t>
        <a:bodyPr/>
        <a:lstStyle/>
        <a:p>
          <a:endParaRPr lang="en-US"/>
        </a:p>
      </dgm:t>
    </dgm:pt>
    <dgm:pt modelId="{F25A46CD-F8DA-48C1-99C2-28CF6459C849}">
      <dgm:prSet custT="1"/>
      <dgm:spPr/>
      <dgm:t>
        <a:bodyPr/>
        <a:lstStyle/>
        <a:p>
          <a:r>
            <a:rPr lang="en-US" sz="1400" dirty="0"/>
            <a:t>Fixity</a:t>
          </a:r>
        </a:p>
      </dgm:t>
    </dgm:pt>
    <dgm:pt modelId="{5A6D9C2C-1911-475D-B6E7-62F29E2587C1}" type="parTrans" cxnId="{5E4C5FF0-D580-4E7E-997D-066BC2E70B82}">
      <dgm:prSet/>
      <dgm:spPr/>
      <dgm:t>
        <a:bodyPr/>
        <a:lstStyle/>
        <a:p>
          <a:endParaRPr lang="en-US"/>
        </a:p>
      </dgm:t>
    </dgm:pt>
    <dgm:pt modelId="{D0A8DED2-BFC2-467F-BC8F-416C393905BE}" type="sibTrans" cxnId="{5E4C5FF0-D580-4E7E-997D-066BC2E70B82}">
      <dgm:prSet/>
      <dgm:spPr/>
      <dgm:t>
        <a:bodyPr/>
        <a:lstStyle/>
        <a:p>
          <a:endParaRPr lang="en-US"/>
        </a:p>
      </dgm:t>
    </dgm:pt>
    <dgm:pt modelId="{20CD48E7-6593-468A-BF85-9F3120C9B499}">
      <dgm:prSet custT="1"/>
      <dgm:spPr/>
      <dgm:t>
        <a:bodyPr/>
        <a:lstStyle/>
        <a:p>
          <a:endParaRPr lang="en-US" sz="1400" dirty="0"/>
        </a:p>
      </dgm:t>
    </dgm:pt>
    <dgm:pt modelId="{952DA03E-AA3C-4334-94BE-01AE369341F3}" type="parTrans" cxnId="{DC22CA6B-AD9C-41D5-A95C-7AF253CF4363}">
      <dgm:prSet/>
      <dgm:spPr/>
      <dgm:t>
        <a:bodyPr/>
        <a:lstStyle/>
        <a:p>
          <a:endParaRPr lang="en-US"/>
        </a:p>
      </dgm:t>
    </dgm:pt>
    <dgm:pt modelId="{809C24F4-9C75-469F-B25D-71029C97B1B6}" type="sibTrans" cxnId="{DC22CA6B-AD9C-41D5-A95C-7AF253CF4363}">
      <dgm:prSet/>
      <dgm:spPr/>
      <dgm:t>
        <a:bodyPr/>
        <a:lstStyle/>
        <a:p>
          <a:endParaRPr lang="en-US"/>
        </a:p>
      </dgm:t>
    </dgm:pt>
    <dgm:pt modelId="{71684D47-0AAA-4B23-A771-330127A37CBB}">
      <dgm:prSet custT="1"/>
      <dgm:spPr/>
      <dgm:t>
        <a:bodyPr/>
        <a:lstStyle/>
        <a:p>
          <a:r>
            <a:rPr lang="en-US" sz="1400" dirty="0"/>
            <a:t>ELF</a:t>
          </a:r>
        </a:p>
      </dgm:t>
    </dgm:pt>
    <dgm:pt modelId="{7577D70F-AB46-4DE0-AB39-6899F7F26EE3}" type="parTrans" cxnId="{8666B85C-B4C0-44E8-BDE5-616338DD3730}">
      <dgm:prSet/>
      <dgm:spPr/>
      <dgm:t>
        <a:bodyPr/>
        <a:lstStyle/>
        <a:p>
          <a:endParaRPr lang="en-US"/>
        </a:p>
      </dgm:t>
    </dgm:pt>
    <dgm:pt modelId="{EAD417CF-FDE3-4248-8B8A-8FCE7A06E235}" type="sibTrans" cxnId="{8666B85C-B4C0-44E8-BDE5-616338DD3730}">
      <dgm:prSet/>
      <dgm:spPr/>
      <dgm:t>
        <a:bodyPr/>
        <a:lstStyle/>
        <a:p>
          <a:endParaRPr lang="en-US"/>
        </a:p>
      </dgm:t>
    </dgm:pt>
    <dgm:pt modelId="{0F22BD4F-3409-4232-899C-C5D92FE25F76}">
      <dgm:prSet custT="1"/>
      <dgm:spPr/>
      <dgm:t>
        <a:bodyPr/>
        <a:lstStyle/>
        <a:p>
          <a:endParaRPr lang="en-US" sz="1400" dirty="0"/>
        </a:p>
      </dgm:t>
    </dgm:pt>
    <dgm:pt modelId="{59C36C58-29EA-480D-A25F-51F8F753AA20}" type="parTrans" cxnId="{219C85A0-E622-434A-90DA-9F0EAB0D600A}">
      <dgm:prSet/>
      <dgm:spPr/>
      <dgm:t>
        <a:bodyPr/>
        <a:lstStyle/>
        <a:p>
          <a:endParaRPr lang="en-US"/>
        </a:p>
      </dgm:t>
    </dgm:pt>
    <dgm:pt modelId="{4922E42B-729D-40CD-A3C2-DCF7E016724B}" type="sibTrans" cxnId="{219C85A0-E622-434A-90DA-9F0EAB0D600A}">
      <dgm:prSet/>
      <dgm:spPr/>
      <dgm:t>
        <a:bodyPr/>
        <a:lstStyle/>
        <a:p>
          <a:endParaRPr lang="en-US"/>
        </a:p>
      </dgm:t>
    </dgm:pt>
    <dgm:pt modelId="{3BEA282C-8154-44AC-96B9-5B11ADB36655}">
      <dgm:prSet custT="1"/>
      <dgm:spPr/>
      <dgm:t>
        <a:bodyPr/>
        <a:lstStyle/>
        <a:p>
          <a:endParaRPr lang="en-US" sz="800" dirty="0"/>
        </a:p>
      </dgm:t>
    </dgm:pt>
    <dgm:pt modelId="{653EEA87-DB5A-4922-A468-18F64928FCEE}" type="parTrans" cxnId="{3D9C3E6D-C309-44F8-86B3-93276620BC0D}">
      <dgm:prSet/>
      <dgm:spPr/>
      <dgm:t>
        <a:bodyPr/>
        <a:lstStyle/>
        <a:p>
          <a:endParaRPr lang="en-US"/>
        </a:p>
      </dgm:t>
    </dgm:pt>
    <dgm:pt modelId="{0D397EE4-E146-4276-A9D2-DC0AB3B4976A}" type="sibTrans" cxnId="{3D9C3E6D-C309-44F8-86B3-93276620BC0D}">
      <dgm:prSet/>
      <dgm:spPr/>
      <dgm:t>
        <a:bodyPr/>
        <a:lstStyle/>
        <a:p>
          <a:endParaRPr lang="en-US"/>
        </a:p>
      </dgm:t>
    </dgm:pt>
    <dgm:pt modelId="{420994F0-8BD9-4F16-A562-FB53F36D4C28}">
      <dgm:prSet custT="1"/>
      <dgm:spPr/>
      <dgm:t>
        <a:bodyPr/>
        <a:lstStyle/>
        <a:p>
          <a:endParaRPr lang="en-US" sz="800" dirty="0"/>
        </a:p>
      </dgm:t>
    </dgm:pt>
    <dgm:pt modelId="{5E99ACFA-93F0-479B-989A-60C8ABEA6796}" type="parTrans" cxnId="{6C0FBF31-5493-4FD6-855B-E8C1F1B61794}">
      <dgm:prSet/>
      <dgm:spPr/>
      <dgm:t>
        <a:bodyPr/>
        <a:lstStyle/>
        <a:p>
          <a:endParaRPr lang="en-US"/>
        </a:p>
      </dgm:t>
    </dgm:pt>
    <dgm:pt modelId="{14E7236D-B42A-4D16-8E3B-0E7D5F81C191}" type="sibTrans" cxnId="{6C0FBF31-5493-4FD6-855B-E8C1F1B61794}">
      <dgm:prSet/>
      <dgm:spPr/>
      <dgm:t>
        <a:bodyPr/>
        <a:lstStyle/>
        <a:p>
          <a:endParaRPr lang="en-US"/>
        </a:p>
      </dgm:t>
    </dgm:pt>
    <dgm:pt modelId="{2E10AAC9-1DD2-41A2-B10A-E419E28AED40}">
      <dgm:prSet custT="1"/>
      <dgm:spPr/>
      <dgm:t>
        <a:bodyPr/>
        <a:lstStyle/>
        <a:p>
          <a:endParaRPr lang="en-US" sz="800" dirty="0"/>
        </a:p>
      </dgm:t>
    </dgm:pt>
    <dgm:pt modelId="{02E69559-0D9E-4EC3-A9B7-9C0877B1B607}" type="parTrans" cxnId="{51D015DA-EEAC-47DA-B1E7-DC1D226DB9B5}">
      <dgm:prSet/>
      <dgm:spPr/>
      <dgm:t>
        <a:bodyPr/>
        <a:lstStyle/>
        <a:p>
          <a:endParaRPr lang="en-US"/>
        </a:p>
      </dgm:t>
    </dgm:pt>
    <dgm:pt modelId="{89BEF78B-CAD6-48D0-B386-0824794247CE}" type="sibTrans" cxnId="{51D015DA-EEAC-47DA-B1E7-DC1D226DB9B5}">
      <dgm:prSet/>
      <dgm:spPr/>
      <dgm:t>
        <a:bodyPr/>
        <a:lstStyle/>
        <a:p>
          <a:endParaRPr lang="en-US"/>
        </a:p>
      </dgm:t>
    </dgm:pt>
    <dgm:pt modelId="{6078AF30-5273-4366-935A-D270816682CB}" type="pres">
      <dgm:prSet presAssocID="{D38BC06C-05A4-478C-A230-37712EC7B6B0}" presName="diagram" presStyleCnt="0">
        <dgm:presLayoutVars>
          <dgm:dir/>
          <dgm:animLvl val="lvl"/>
          <dgm:resizeHandles val="exact"/>
        </dgm:presLayoutVars>
      </dgm:prSet>
      <dgm:spPr/>
    </dgm:pt>
    <dgm:pt modelId="{DF050C61-41A9-4479-997B-98C06BA147EA}" type="pres">
      <dgm:prSet presAssocID="{F184F3CD-B5DE-4320-8F48-13D020A65CEE}" presName="compNode" presStyleCnt="0"/>
      <dgm:spPr/>
    </dgm:pt>
    <dgm:pt modelId="{D0ECA685-D304-4BD4-A563-57E648A2733A}" type="pres">
      <dgm:prSet presAssocID="{F184F3CD-B5DE-4320-8F48-13D020A65CEE}" presName="childRect" presStyleLbl="bgAcc1" presStyleIdx="0" presStyleCnt="2" custLinFactNeighborX="-10814" custLinFactNeighborY="9777">
        <dgm:presLayoutVars>
          <dgm:bulletEnabled val="1"/>
        </dgm:presLayoutVars>
      </dgm:prSet>
      <dgm:spPr/>
    </dgm:pt>
    <dgm:pt modelId="{40528DE6-34E6-42E6-B9BE-C95C82D2EBB1}" type="pres">
      <dgm:prSet presAssocID="{F184F3CD-B5DE-4320-8F48-13D020A65CEE}" presName="parentText" presStyleLbl="node1" presStyleIdx="0" presStyleCnt="0">
        <dgm:presLayoutVars>
          <dgm:chMax val="0"/>
          <dgm:bulletEnabled val="1"/>
        </dgm:presLayoutVars>
      </dgm:prSet>
      <dgm:spPr/>
    </dgm:pt>
    <dgm:pt modelId="{2443F1B9-10EB-411C-9F0F-AAEB20850192}" type="pres">
      <dgm:prSet presAssocID="{F184F3CD-B5DE-4320-8F48-13D020A65CEE}" presName="parentRect" presStyleLbl="alignNode1" presStyleIdx="0" presStyleCnt="2" custScaleX="223474" custLinFactNeighborX="-186" custLinFactNeighborY="12182"/>
      <dgm:spPr/>
    </dgm:pt>
    <dgm:pt modelId="{574B74C1-99D9-4475-A7EC-E8FEB8987B32}" type="pres">
      <dgm:prSet presAssocID="{F184F3CD-B5DE-4320-8F48-13D020A65CEE}" presName="adorn" presStyleLbl="fgAccFollowNode1" presStyleIdx="0" presStyleCnt="2" custScaleX="104396" custScaleY="107165" custLinFactX="41844" custLinFactNeighborX="100000" custLinFactNeighborY="15228"/>
      <dgm:spPr/>
    </dgm:pt>
    <dgm:pt modelId="{40348E2F-8909-40F5-B1FD-50A0EF13F481}" type="pres">
      <dgm:prSet presAssocID="{BF61A73B-D679-4934-8C0C-8DEF6555B179}" presName="sibTrans" presStyleLbl="sibTrans2D1" presStyleIdx="0" presStyleCnt="0"/>
      <dgm:spPr/>
    </dgm:pt>
    <dgm:pt modelId="{3753E929-656C-4F76-BACB-9A85E93200A8}" type="pres">
      <dgm:prSet presAssocID="{EF01ABA3-7E15-4177-9B0E-850356B79DAD}" presName="compNode" presStyleCnt="0"/>
      <dgm:spPr/>
    </dgm:pt>
    <dgm:pt modelId="{9C41274F-2380-4661-8951-DB0649D423C8}" type="pres">
      <dgm:prSet presAssocID="{EF01ABA3-7E15-4177-9B0E-850356B79DAD}" presName="childRect" presStyleLbl="bgAcc1" presStyleIdx="1" presStyleCnt="2" custLinFactNeighborX="-1738" custLinFactNeighborY="7633">
        <dgm:presLayoutVars>
          <dgm:bulletEnabled val="1"/>
        </dgm:presLayoutVars>
      </dgm:prSet>
      <dgm:spPr/>
    </dgm:pt>
    <dgm:pt modelId="{37B14B3D-DC07-4070-8063-E994A9F36FAC}" type="pres">
      <dgm:prSet presAssocID="{EF01ABA3-7E15-4177-9B0E-850356B79DAD}" presName="parentText" presStyleLbl="node1" presStyleIdx="0" presStyleCnt="0">
        <dgm:presLayoutVars>
          <dgm:chMax val="0"/>
          <dgm:bulletEnabled val="1"/>
        </dgm:presLayoutVars>
      </dgm:prSet>
      <dgm:spPr/>
    </dgm:pt>
    <dgm:pt modelId="{63714A18-227E-4E09-B8A7-4DFFC5CFD91C}" type="pres">
      <dgm:prSet presAssocID="{EF01ABA3-7E15-4177-9B0E-850356B79DAD}" presName="parentRect" presStyleLbl="alignNode1" presStyleIdx="1" presStyleCnt="2" custScaleX="205742" custLinFactNeighborX="-1066" custLinFactNeighborY="8307"/>
      <dgm:spPr/>
    </dgm:pt>
    <dgm:pt modelId="{7A5D4D6D-5B4A-406D-B652-1CF0E4928342}" type="pres">
      <dgm:prSet presAssocID="{EF01ABA3-7E15-4177-9B0E-850356B79DAD}" presName="adorn" presStyleLbl="fgAccFollowNode1" presStyleIdx="1" presStyleCnt="2" custLinFactX="44208" custLinFactNeighborX="100000" custLinFactNeighborY="12430"/>
      <dgm:spPr/>
    </dgm:pt>
  </dgm:ptLst>
  <dgm:cxnLst>
    <dgm:cxn modelId="{7A087F51-2D77-4319-BE5A-A5B5C12D7972}" type="presOf" srcId="{4AA73B7D-9A4F-4AF2-A762-4A224CA0BB9C}" destId="{D0ECA685-D304-4BD4-A563-57E648A2733A}" srcOrd="0" destOrd="0" presId="urn:microsoft.com/office/officeart/2005/8/layout/bList2"/>
    <dgm:cxn modelId="{14AAAFB0-5BBB-4332-8BEE-071CA280CFCC}" type="presOf" srcId="{3BEA282C-8154-44AC-96B9-5B11ADB36655}" destId="{D0ECA685-D304-4BD4-A563-57E648A2733A}" srcOrd="0" destOrd="1" presId="urn:microsoft.com/office/officeart/2005/8/layout/bList2"/>
    <dgm:cxn modelId="{ED0875D0-B043-4A42-91A0-F33B83BA23FD}" type="presOf" srcId="{59C8206E-6C60-4DF2-8168-9BECA2DFE5E9}" destId="{D0ECA685-D304-4BD4-A563-57E648A2733A}" srcOrd="0" destOrd="2" presId="urn:microsoft.com/office/officeart/2005/8/layout/bList2"/>
    <dgm:cxn modelId="{440244F4-420C-44F7-9A3B-14FC851F2AE2}" srcId="{D38BC06C-05A4-478C-A230-37712EC7B6B0}" destId="{EF01ABA3-7E15-4177-9B0E-850356B79DAD}" srcOrd="1" destOrd="0" parTransId="{505EA780-FB17-4878-835E-7C5755B7CC70}" sibTransId="{04F892FB-F5D5-41C2-AF85-4AE7263CA816}"/>
    <dgm:cxn modelId="{A851681D-5266-4F17-A287-22BA116DE866}" type="presOf" srcId="{25412AD6-569F-4272-B983-9B1A74C66C59}" destId="{9C41274F-2380-4661-8951-DB0649D423C8}" srcOrd="0" destOrd="0" presId="urn:microsoft.com/office/officeart/2005/8/layout/bList2"/>
    <dgm:cxn modelId="{8666B85C-B4C0-44E8-BDE5-616338DD3730}" srcId="{EF01ABA3-7E15-4177-9B0E-850356B79DAD}" destId="{71684D47-0AAA-4B23-A771-330127A37CBB}" srcOrd="4" destOrd="0" parTransId="{7577D70F-AB46-4DE0-AB39-6899F7F26EE3}" sibTransId="{EAD417CF-FDE3-4248-8B8A-8FCE7A06E235}"/>
    <dgm:cxn modelId="{FB46D48A-918E-4A26-9479-0844C2363F60}" type="presOf" srcId="{F184F3CD-B5DE-4320-8F48-13D020A65CEE}" destId="{2443F1B9-10EB-411C-9F0F-AAEB20850192}" srcOrd="1" destOrd="0" presId="urn:microsoft.com/office/officeart/2005/8/layout/bList2"/>
    <dgm:cxn modelId="{589B4188-40D0-44F6-9326-4F014A98D8D0}" srcId="{F184F3CD-B5DE-4320-8F48-13D020A65CEE}" destId="{DED6AB90-080E-4706-A304-4E715967250A}" srcOrd="4" destOrd="0" parTransId="{B99F0E6F-801B-4B73-AB3F-85FA0E396010}" sibTransId="{DF513DAC-AC73-4148-B051-718ADB99C689}"/>
    <dgm:cxn modelId="{532E55BB-52B3-4F56-BA1E-755BF234E892}" type="presOf" srcId="{71684D47-0AAA-4B23-A771-330127A37CBB}" destId="{9C41274F-2380-4661-8951-DB0649D423C8}" srcOrd="0" destOrd="4" presId="urn:microsoft.com/office/officeart/2005/8/layout/bList2"/>
    <dgm:cxn modelId="{A9988F61-2F29-4CCE-9507-15E1D7F3C3DB}" type="presOf" srcId="{F184F3CD-B5DE-4320-8F48-13D020A65CEE}" destId="{40528DE6-34E6-42E6-B9BE-C95C82D2EBB1}" srcOrd="0" destOrd="0" presId="urn:microsoft.com/office/officeart/2005/8/layout/bList2"/>
    <dgm:cxn modelId="{A6E4DCE0-1302-4AD2-B0FB-357A5A91158D}" type="presOf" srcId="{AFEE730A-13A0-4652-8F57-1E3362BFA337}" destId="{D0ECA685-D304-4BD4-A563-57E648A2733A}" srcOrd="0" destOrd="6" presId="urn:microsoft.com/office/officeart/2005/8/layout/bList2"/>
    <dgm:cxn modelId="{66CCA72F-EB53-43A5-A91C-17925745D728}" srcId="{F184F3CD-B5DE-4320-8F48-13D020A65CEE}" destId="{AFEE730A-13A0-4652-8F57-1E3362BFA337}" srcOrd="6" destOrd="0" parTransId="{56806D39-AB77-4B10-9358-F511FD5ADF01}" sibTransId="{30E49B0A-001C-43D0-BEFA-EFD01ADAFE33}"/>
    <dgm:cxn modelId="{DC22CA6B-AD9C-41D5-A95C-7AF253CF4363}" srcId="{EF01ABA3-7E15-4177-9B0E-850356B79DAD}" destId="{20CD48E7-6593-468A-BF85-9F3120C9B499}" srcOrd="1" destOrd="0" parTransId="{952DA03E-AA3C-4334-94BE-01AE369341F3}" sibTransId="{809C24F4-9C75-469F-B25D-71029C97B1B6}"/>
    <dgm:cxn modelId="{51D015DA-EEAC-47DA-B1E7-DC1D226DB9B5}" srcId="{F184F3CD-B5DE-4320-8F48-13D020A65CEE}" destId="{2E10AAC9-1DD2-41A2-B10A-E419E28AED40}" srcOrd="5" destOrd="0" parTransId="{02E69559-0D9E-4EC3-A9B7-9C0877B1B607}" sibTransId="{89BEF78B-CAD6-48D0-B386-0824794247CE}"/>
    <dgm:cxn modelId="{FE264C1C-96F7-4B63-BCBE-F005BB3646D2}" srcId="{F184F3CD-B5DE-4320-8F48-13D020A65CEE}" destId="{59C8206E-6C60-4DF2-8168-9BECA2DFE5E9}" srcOrd="2" destOrd="0" parTransId="{188FD73E-A670-4527-9069-6E1073312D3A}" sibTransId="{206EE827-6C3B-4383-A089-2539A7157607}"/>
    <dgm:cxn modelId="{B6F42614-3273-4008-BFDF-F888D0C2B556}" type="presOf" srcId="{DED6AB90-080E-4706-A304-4E715967250A}" destId="{D0ECA685-D304-4BD4-A563-57E648A2733A}" srcOrd="0" destOrd="4" presId="urn:microsoft.com/office/officeart/2005/8/layout/bList2"/>
    <dgm:cxn modelId="{4BBF8883-0D7D-4B6F-9ED5-FF4FE43B1465}" type="presOf" srcId="{2E10AAC9-1DD2-41A2-B10A-E419E28AED40}" destId="{D0ECA685-D304-4BD4-A563-57E648A2733A}" srcOrd="0" destOrd="5" presId="urn:microsoft.com/office/officeart/2005/8/layout/bList2"/>
    <dgm:cxn modelId="{6C0FBF31-5493-4FD6-855B-E8C1F1B61794}" srcId="{F184F3CD-B5DE-4320-8F48-13D020A65CEE}" destId="{420994F0-8BD9-4F16-A562-FB53F36D4C28}" srcOrd="3" destOrd="0" parTransId="{5E99ACFA-93F0-479B-989A-60C8ABEA6796}" sibTransId="{14E7236D-B42A-4D16-8E3B-0E7D5F81C191}"/>
    <dgm:cxn modelId="{8EDA4A31-CC05-4FB5-8BC1-C6857FD70057}" type="presOf" srcId="{BF61A73B-D679-4934-8C0C-8DEF6555B179}" destId="{40348E2F-8909-40F5-B1FD-50A0EF13F481}" srcOrd="0" destOrd="0" presId="urn:microsoft.com/office/officeart/2005/8/layout/bList2"/>
    <dgm:cxn modelId="{34D266EC-D7BD-48A5-8BF6-E8DC375FB78A}" srcId="{F184F3CD-B5DE-4320-8F48-13D020A65CEE}" destId="{4AA73B7D-9A4F-4AF2-A762-4A224CA0BB9C}" srcOrd="0" destOrd="0" parTransId="{A7EB178E-443E-4DD7-AF58-875DEBD4E17F}" sibTransId="{7F519909-CED4-462C-A79F-26AE80036D50}"/>
    <dgm:cxn modelId="{F198F3F1-0F5E-44C7-8B26-8910FD681595}" type="presOf" srcId="{EF01ABA3-7E15-4177-9B0E-850356B79DAD}" destId="{63714A18-227E-4E09-B8A7-4DFFC5CFD91C}" srcOrd="1" destOrd="0" presId="urn:microsoft.com/office/officeart/2005/8/layout/bList2"/>
    <dgm:cxn modelId="{3E19CC8F-8CB2-4473-99F4-D276DE438F94}" srcId="{D38BC06C-05A4-478C-A230-37712EC7B6B0}" destId="{F184F3CD-B5DE-4320-8F48-13D020A65CEE}" srcOrd="0" destOrd="0" parTransId="{3F4E9ABD-1104-4679-A3BA-3759BC183D8D}" sibTransId="{BF61A73B-D679-4934-8C0C-8DEF6555B179}"/>
    <dgm:cxn modelId="{EAC2C003-22BE-46CF-A0DC-3B89305A20C2}" type="presOf" srcId="{D38BC06C-05A4-478C-A230-37712EC7B6B0}" destId="{6078AF30-5273-4366-935A-D270816682CB}" srcOrd="0" destOrd="0" presId="urn:microsoft.com/office/officeart/2005/8/layout/bList2"/>
    <dgm:cxn modelId="{DAF2722B-D5B7-4287-A3BE-C5BBEB0123B6}" srcId="{EF01ABA3-7E15-4177-9B0E-850356B79DAD}" destId="{25412AD6-569F-4272-B983-9B1A74C66C59}" srcOrd="0" destOrd="0" parTransId="{6260E6FD-ED68-4FAE-8D33-3E6C05DF190F}" sibTransId="{B1004340-F9A4-43DF-A71C-3152A089F40E}"/>
    <dgm:cxn modelId="{11AC906E-3494-444A-B1C0-B399F9C6A1C6}" type="presOf" srcId="{EF01ABA3-7E15-4177-9B0E-850356B79DAD}" destId="{37B14B3D-DC07-4070-8063-E994A9F36FAC}" srcOrd="0" destOrd="0" presId="urn:microsoft.com/office/officeart/2005/8/layout/bList2"/>
    <dgm:cxn modelId="{5E4C5FF0-D580-4E7E-997D-066BC2E70B82}" srcId="{EF01ABA3-7E15-4177-9B0E-850356B79DAD}" destId="{F25A46CD-F8DA-48C1-99C2-28CF6459C849}" srcOrd="2" destOrd="0" parTransId="{5A6D9C2C-1911-475D-B6E7-62F29E2587C1}" sibTransId="{D0A8DED2-BFC2-467F-BC8F-416C393905BE}"/>
    <dgm:cxn modelId="{0150E0FF-B296-4A91-AB22-3C3CA21598B8}" type="presOf" srcId="{F25A46CD-F8DA-48C1-99C2-28CF6459C849}" destId="{9C41274F-2380-4661-8951-DB0649D423C8}" srcOrd="0" destOrd="2" presId="urn:microsoft.com/office/officeart/2005/8/layout/bList2"/>
    <dgm:cxn modelId="{4DD31137-93CD-45F0-8B74-DE06777A1E37}" type="presOf" srcId="{420994F0-8BD9-4F16-A562-FB53F36D4C28}" destId="{D0ECA685-D304-4BD4-A563-57E648A2733A}" srcOrd="0" destOrd="3" presId="urn:microsoft.com/office/officeart/2005/8/layout/bList2"/>
    <dgm:cxn modelId="{3D9C3E6D-C309-44F8-86B3-93276620BC0D}" srcId="{F184F3CD-B5DE-4320-8F48-13D020A65CEE}" destId="{3BEA282C-8154-44AC-96B9-5B11ADB36655}" srcOrd="1" destOrd="0" parTransId="{653EEA87-DB5A-4922-A468-18F64928FCEE}" sibTransId="{0D397EE4-E146-4276-A9D2-DC0AB3B4976A}"/>
    <dgm:cxn modelId="{219C85A0-E622-434A-90DA-9F0EAB0D600A}" srcId="{EF01ABA3-7E15-4177-9B0E-850356B79DAD}" destId="{0F22BD4F-3409-4232-899C-C5D92FE25F76}" srcOrd="3" destOrd="0" parTransId="{59C36C58-29EA-480D-A25F-51F8F753AA20}" sibTransId="{4922E42B-729D-40CD-A3C2-DCF7E016724B}"/>
    <dgm:cxn modelId="{05839E58-80AA-4324-B532-5F06A26D5958}" type="presOf" srcId="{20CD48E7-6593-468A-BF85-9F3120C9B499}" destId="{9C41274F-2380-4661-8951-DB0649D423C8}" srcOrd="0" destOrd="1" presId="urn:microsoft.com/office/officeart/2005/8/layout/bList2"/>
    <dgm:cxn modelId="{5EE7B7EC-78F4-4842-8261-096D605B8DB0}" type="presOf" srcId="{0F22BD4F-3409-4232-899C-C5D92FE25F76}" destId="{9C41274F-2380-4661-8951-DB0649D423C8}" srcOrd="0" destOrd="3" presId="urn:microsoft.com/office/officeart/2005/8/layout/bList2"/>
    <dgm:cxn modelId="{D341F240-9D6D-416B-A82C-FC7A4FB92E0B}" type="presParOf" srcId="{6078AF30-5273-4366-935A-D270816682CB}" destId="{DF050C61-41A9-4479-997B-98C06BA147EA}" srcOrd="0" destOrd="0" presId="urn:microsoft.com/office/officeart/2005/8/layout/bList2"/>
    <dgm:cxn modelId="{C9DD475F-C85F-4E98-8AA4-3386EC6198B4}" type="presParOf" srcId="{DF050C61-41A9-4479-997B-98C06BA147EA}" destId="{D0ECA685-D304-4BD4-A563-57E648A2733A}" srcOrd="0" destOrd="0" presId="urn:microsoft.com/office/officeart/2005/8/layout/bList2"/>
    <dgm:cxn modelId="{0BE9501B-A587-4966-BFB0-931DB0846015}" type="presParOf" srcId="{DF050C61-41A9-4479-997B-98C06BA147EA}" destId="{40528DE6-34E6-42E6-B9BE-C95C82D2EBB1}" srcOrd="1" destOrd="0" presId="urn:microsoft.com/office/officeart/2005/8/layout/bList2"/>
    <dgm:cxn modelId="{53243F25-C6D0-4DA7-9AFE-6E06361F2282}" type="presParOf" srcId="{DF050C61-41A9-4479-997B-98C06BA147EA}" destId="{2443F1B9-10EB-411C-9F0F-AAEB20850192}" srcOrd="2" destOrd="0" presId="urn:microsoft.com/office/officeart/2005/8/layout/bList2"/>
    <dgm:cxn modelId="{A5961AED-5906-44C3-B9A8-8ABC1F0B5B9B}" type="presParOf" srcId="{DF050C61-41A9-4479-997B-98C06BA147EA}" destId="{574B74C1-99D9-4475-A7EC-E8FEB8987B32}" srcOrd="3" destOrd="0" presId="urn:microsoft.com/office/officeart/2005/8/layout/bList2"/>
    <dgm:cxn modelId="{3FD266DD-F70C-45C8-8922-26DDF8D72CCC}" type="presParOf" srcId="{6078AF30-5273-4366-935A-D270816682CB}" destId="{40348E2F-8909-40F5-B1FD-50A0EF13F481}" srcOrd="1" destOrd="0" presId="urn:microsoft.com/office/officeart/2005/8/layout/bList2"/>
    <dgm:cxn modelId="{0CEA4DA5-6898-42F6-83E6-DFE36ABD0664}" type="presParOf" srcId="{6078AF30-5273-4366-935A-D270816682CB}" destId="{3753E929-656C-4F76-BACB-9A85E93200A8}" srcOrd="2" destOrd="0" presId="urn:microsoft.com/office/officeart/2005/8/layout/bList2"/>
    <dgm:cxn modelId="{25286E67-88FD-4544-B7ED-6A4C5DA3C2B8}" type="presParOf" srcId="{3753E929-656C-4F76-BACB-9A85E93200A8}" destId="{9C41274F-2380-4661-8951-DB0649D423C8}" srcOrd="0" destOrd="0" presId="urn:microsoft.com/office/officeart/2005/8/layout/bList2"/>
    <dgm:cxn modelId="{1D58A686-6369-4401-B859-18C7DC2D291D}" type="presParOf" srcId="{3753E929-656C-4F76-BACB-9A85E93200A8}" destId="{37B14B3D-DC07-4070-8063-E994A9F36FAC}" srcOrd="1" destOrd="0" presId="urn:microsoft.com/office/officeart/2005/8/layout/bList2"/>
    <dgm:cxn modelId="{E1B3DAA5-E9E9-413E-AC2F-78F292DEC530}" type="presParOf" srcId="{3753E929-656C-4F76-BACB-9A85E93200A8}" destId="{63714A18-227E-4E09-B8A7-4DFFC5CFD91C}" srcOrd="2" destOrd="0" presId="urn:microsoft.com/office/officeart/2005/8/layout/bList2"/>
    <dgm:cxn modelId="{A8C70746-B0EB-40F9-8719-96C7D7B37689}" type="presParOf" srcId="{3753E929-656C-4F76-BACB-9A85E93200A8}" destId="{7A5D4D6D-5B4A-406D-B652-1CF0E4928342}" srcOrd="3" destOrd="0" presId="urn:microsoft.com/office/officeart/2005/8/layout/b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EFD9930-5BC7-4FD1-A880-3BCF1FE1C5CD}" type="doc">
      <dgm:prSet loTypeId="urn:microsoft.com/office/officeart/2005/8/layout/pyramid4" loCatId="pyramid" qsTypeId="urn:microsoft.com/office/officeart/2005/8/quickstyle/simple1" qsCatId="simple" csTypeId="urn:microsoft.com/office/officeart/2005/8/colors/accent1_2" csCatId="accent1" phldr="1"/>
      <dgm:spPr/>
      <dgm:t>
        <a:bodyPr/>
        <a:lstStyle/>
        <a:p>
          <a:endParaRPr lang="en-US"/>
        </a:p>
      </dgm:t>
    </dgm:pt>
    <dgm:pt modelId="{871FC3AE-24CD-46D7-8AE9-6C6AFE3E0C1A}">
      <dgm:prSet phldrT="[Text]"/>
      <dgm:spPr/>
      <dgm:t>
        <a:bodyPr/>
        <a:lstStyle/>
        <a:p>
          <a:r>
            <a:rPr lang="en-GB" dirty="0"/>
            <a:t>Cultural representation and cultural construction</a:t>
          </a:r>
          <a:endParaRPr lang="en-US" dirty="0"/>
        </a:p>
      </dgm:t>
    </dgm:pt>
    <dgm:pt modelId="{099B987F-C289-43BD-8E9D-4C83DCD8A2FD}" type="parTrans" cxnId="{4D77C321-D489-44DE-8413-A9746374C2B0}">
      <dgm:prSet/>
      <dgm:spPr/>
      <dgm:t>
        <a:bodyPr/>
        <a:lstStyle/>
        <a:p>
          <a:endParaRPr lang="en-US"/>
        </a:p>
      </dgm:t>
    </dgm:pt>
    <dgm:pt modelId="{6168FB9C-39C8-4A49-87A1-31FB0B0FB8EB}" type="sibTrans" cxnId="{4D77C321-D489-44DE-8413-A9746374C2B0}">
      <dgm:prSet/>
      <dgm:spPr/>
      <dgm:t>
        <a:bodyPr/>
        <a:lstStyle/>
        <a:p>
          <a:endParaRPr lang="en-US"/>
        </a:p>
      </dgm:t>
    </dgm:pt>
    <dgm:pt modelId="{F53588F8-C7FD-4244-84F9-908F1587A70F}">
      <dgm:prSet phldrT="[Text]"/>
      <dgm:spPr/>
      <dgm:t>
        <a:bodyPr/>
        <a:lstStyle/>
        <a:p>
          <a:r>
            <a:rPr lang="en-GB" dirty="0"/>
            <a:t>ICCs</a:t>
          </a:r>
          <a:endParaRPr lang="en-US" dirty="0"/>
        </a:p>
      </dgm:t>
    </dgm:pt>
    <dgm:pt modelId="{CEA22894-DD96-4AA6-8661-3BD148097551}" type="parTrans" cxnId="{D1E6B511-298A-4F51-8ACB-2E792652B537}">
      <dgm:prSet/>
      <dgm:spPr/>
      <dgm:t>
        <a:bodyPr/>
        <a:lstStyle/>
        <a:p>
          <a:endParaRPr lang="en-US"/>
        </a:p>
      </dgm:t>
    </dgm:pt>
    <dgm:pt modelId="{CDB4F357-CD3B-4639-B13F-4FCE2D61CABA}" type="sibTrans" cxnId="{D1E6B511-298A-4F51-8ACB-2E792652B537}">
      <dgm:prSet/>
      <dgm:spPr/>
      <dgm:t>
        <a:bodyPr/>
        <a:lstStyle/>
        <a:p>
          <a:endParaRPr lang="en-US"/>
        </a:p>
      </dgm:t>
    </dgm:pt>
    <dgm:pt modelId="{AA49F614-A788-4FF9-B37E-3393E3FEEF58}">
      <dgm:prSet phldrT="[Text]" custT="1"/>
      <dgm:spPr/>
      <dgm:t>
        <a:bodyPr/>
        <a:lstStyle/>
        <a:p>
          <a:r>
            <a:rPr lang="en-GB" sz="1800" b="1" dirty="0"/>
            <a:t>Online context: SNSs (Facebook)</a:t>
          </a:r>
          <a:endParaRPr lang="en-US" sz="1800" b="1" dirty="0"/>
        </a:p>
      </dgm:t>
    </dgm:pt>
    <dgm:pt modelId="{8C359CCA-EBA6-4300-BF13-0AD7DEE525BC}" type="parTrans" cxnId="{C33EF199-6488-4311-883F-2E81565CF11F}">
      <dgm:prSet/>
      <dgm:spPr/>
      <dgm:t>
        <a:bodyPr/>
        <a:lstStyle/>
        <a:p>
          <a:endParaRPr lang="en-US"/>
        </a:p>
      </dgm:t>
    </dgm:pt>
    <dgm:pt modelId="{0A28A69F-55FB-4AC5-B2FE-D969CCCC2B87}" type="sibTrans" cxnId="{C33EF199-6488-4311-883F-2E81565CF11F}">
      <dgm:prSet/>
      <dgm:spPr/>
      <dgm:t>
        <a:bodyPr/>
        <a:lstStyle/>
        <a:p>
          <a:endParaRPr lang="en-US"/>
        </a:p>
      </dgm:t>
    </dgm:pt>
    <dgm:pt modelId="{69DB6577-C2C5-4BC3-BF6A-C8BF17CF717E}">
      <dgm:prSet phldrT="[Text]"/>
      <dgm:spPr/>
      <dgm:t>
        <a:bodyPr/>
        <a:lstStyle/>
        <a:p>
          <a:r>
            <a:rPr lang="en-GB" dirty="0"/>
            <a:t>Perceptions</a:t>
          </a:r>
          <a:endParaRPr lang="en-US" dirty="0"/>
        </a:p>
      </dgm:t>
    </dgm:pt>
    <dgm:pt modelId="{D6D9401F-BC55-4B6F-8E62-31CD3F389C13}" type="parTrans" cxnId="{6167CB82-EC7E-4A4A-B2C8-51EC243637C8}">
      <dgm:prSet/>
      <dgm:spPr/>
      <dgm:t>
        <a:bodyPr/>
        <a:lstStyle/>
        <a:p>
          <a:endParaRPr lang="en-US"/>
        </a:p>
      </dgm:t>
    </dgm:pt>
    <dgm:pt modelId="{8471913A-8344-4B47-ACC6-BADC20B2B461}" type="sibTrans" cxnId="{6167CB82-EC7E-4A4A-B2C8-51EC243637C8}">
      <dgm:prSet/>
      <dgm:spPr/>
      <dgm:t>
        <a:bodyPr/>
        <a:lstStyle/>
        <a:p>
          <a:endParaRPr lang="en-US"/>
        </a:p>
      </dgm:t>
    </dgm:pt>
    <dgm:pt modelId="{234A3F92-DE4E-44CF-A43D-048ACA64E90E}" type="pres">
      <dgm:prSet presAssocID="{DEFD9930-5BC7-4FD1-A880-3BCF1FE1C5CD}" presName="compositeShape" presStyleCnt="0">
        <dgm:presLayoutVars>
          <dgm:chMax val="9"/>
          <dgm:dir/>
          <dgm:resizeHandles val="exact"/>
        </dgm:presLayoutVars>
      </dgm:prSet>
      <dgm:spPr/>
    </dgm:pt>
    <dgm:pt modelId="{0C182EFF-F416-4A10-A6F3-53E85ABB2C78}" type="pres">
      <dgm:prSet presAssocID="{DEFD9930-5BC7-4FD1-A880-3BCF1FE1C5CD}" presName="triangle1" presStyleLbl="node1" presStyleIdx="0" presStyleCnt="4" custLinFactNeighborY="1527">
        <dgm:presLayoutVars>
          <dgm:bulletEnabled val="1"/>
        </dgm:presLayoutVars>
      </dgm:prSet>
      <dgm:spPr/>
    </dgm:pt>
    <dgm:pt modelId="{3051D080-7607-4D6A-85F7-1827A646396A}" type="pres">
      <dgm:prSet presAssocID="{DEFD9930-5BC7-4FD1-A880-3BCF1FE1C5CD}" presName="triangle2" presStyleLbl="node1" presStyleIdx="1" presStyleCnt="4">
        <dgm:presLayoutVars>
          <dgm:bulletEnabled val="1"/>
        </dgm:presLayoutVars>
      </dgm:prSet>
      <dgm:spPr/>
    </dgm:pt>
    <dgm:pt modelId="{14FDE87A-36B6-4EA9-A84D-DBA6A988EA35}" type="pres">
      <dgm:prSet presAssocID="{DEFD9930-5BC7-4FD1-A880-3BCF1FE1C5CD}" presName="triangle3" presStyleLbl="node1" presStyleIdx="2" presStyleCnt="4" custLinFactNeighborY="1527">
        <dgm:presLayoutVars>
          <dgm:bulletEnabled val="1"/>
        </dgm:presLayoutVars>
      </dgm:prSet>
      <dgm:spPr/>
    </dgm:pt>
    <dgm:pt modelId="{E7FA1D4C-9E1F-41A2-BE6A-1D7B7532DF19}" type="pres">
      <dgm:prSet presAssocID="{DEFD9930-5BC7-4FD1-A880-3BCF1FE1C5CD}" presName="triangle4" presStyleLbl="node1" presStyleIdx="3" presStyleCnt="4" custLinFactNeighborY="509">
        <dgm:presLayoutVars>
          <dgm:bulletEnabled val="1"/>
        </dgm:presLayoutVars>
      </dgm:prSet>
      <dgm:spPr/>
    </dgm:pt>
  </dgm:ptLst>
  <dgm:cxnLst>
    <dgm:cxn modelId="{E55F4D81-F311-43AE-A129-87657A604958}" type="presOf" srcId="{69DB6577-C2C5-4BC3-BF6A-C8BF17CF717E}" destId="{E7FA1D4C-9E1F-41A2-BE6A-1D7B7532DF19}" srcOrd="0" destOrd="0" presId="urn:microsoft.com/office/officeart/2005/8/layout/pyramid4"/>
    <dgm:cxn modelId="{7D427E15-6B0B-414B-84C0-7D6D8F30FEE2}" type="presOf" srcId="{F53588F8-C7FD-4244-84F9-908F1587A70F}" destId="{3051D080-7607-4D6A-85F7-1827A646396A}" srcOrd="0" destOrd="0" presId="urn:microsoft.com/office/officeart/2005/8/layout/pyramid4"/>
    <dgm:cxn modelId="{6167CB82-EC7E-4A4A-B2C8-51EC243637C8}" srcId="{DEFD9930-5BC7-4FD1-A880-3BCF1FE1C5CD}" destId="{69DB6577-C2C5-4BC3-BF6A-C8BF17CF717E}" srcOrd="3" destOrd="0" parTransId="{D6D9401F-BC55-4B6F-8E62-31CD3F389C13}" sibTransId="{8471913A-8344-4B47-ACC6-BADC20B2B461}"/>
    <dgm:cxn modelId="{4D77C321-D489-44DE-8413-A9746374C2B0}" srcId="{DEFD9930-5BC7-4FD1-A880-3BCF1FE1C5CD}" destId="{871FC3AE-24CD-46D7-8AE9-6C6AFE3E0C1A}" srcOrd="0" destOrd="0" parTransId="{099B987F-C289-43BD-8E9D-4C83DCD8A2FD}" sibTransId="{6168FB9C-39C8-4A49-87A1-31FB0B0FB8EB}"/>
    <dgm:cxn modelId="{965121E6-D6AC-4FA1-B705-B33753296A73}" type="presOf" srcId="{AA49F614-A788-4FF9-B37E-3393E3FEEF58}" destId="{14FDE87A-36B6-4EA9-A84D-DBA6A988EA35}" srcOrd="0" destOrd="0" presId="urn:microsoft.com/office/officeart/2005/8/layout/pyramid4"/>
    <dgm:cxn modelId="{C33EF199-6488-4311-883F-2E81565CF11F}" srcId="{DEFD9930-5BC7-4FD1-A880-3BCF1FE1C5CD}" destId="{AA49F614-A788-4FF9-B37E-3393E3FEEF58}" srcOrd="2" destOrd="0" parTransId="{8C359CCA-EBA6-4300-BF13-0AD7DEE525BC}" sibTransId="{0A28A69F-55FB-4AC5-B2FE-D969CCCC2B87}"/>
    <dgm:cxn modelId="{F0FCDDCB-A6C3-4B5F-8769-AA3BE863B21B}" type="presOf" srcId="{DEFD9930-5BC7-4FD1-A880-3BCF1FE1C5CD}" destId="{234A3F92-DE4E-44CF-A43D-048ACA64E90E}" srcOrd="0" destOrd="0" presId="urn:microsoft.com/office/officeart/2005/8/layout/pyramid4"/>
    <dgm:cxn modelId="{D1E6B511-298A-4F51-8ACB-2E792652B537}" srcId="{DEFD9930-5BC7-4FD1-A880-3BCF1FE1C5CD}" destId="{F53588F8-C7FD-4244-84F9-908F1587A70F}" srcOrd="1" destOrd="0" parTransId="{CEA22894-DD96-4AA6-8661-3BD148097551}" sibTransId="{CDB4F357-CD3B-4639-B13F-4FCE2D61CABA}"/>
    <dgm:cxn modelId="{EC17B7C7-0D0D-4B62-A0FF-31C1D28055FE}" type="presOf" srcId="{871FC3AE-24CD-46D7-8AE9-6C6AFE3E0C1A}" destId="{0C182EFF-F416-4A10-A6F3-53E85ABB2C78}" srcOrd="0" destOrd="0" presId="urn:microsoft.com/office/officeart/2005/8/layout/pyramid4"/>
    <dgm:cxn modelId="{5D1B4E7E-E767-4EB6-BE48-0D84FDB6E816}" type="presParOf" srcId="{234A3F92-DE4E-44CF-A43D-048ACA64E90E}" destId="{0C182EFF-F416-4A10-A6F3-53E85ABB2C78}" srcOrd="0" destOrd="0" presId="urn:microsoft.com/office/officeart/2005/8/layout/pyramid4"/>
    <dgm:cxn modelId="{9F0B7E6C-487C-47EC-850F-96A1F5F76DA3}" type="presParOf" srcId="{234A3F92-DE4E-44CF-A43D-048ACA64E90E}" destId="{3051D080-7607-4D6A-85F7-1827A646396A}" srcOrd="1" destOrd="0" presId="urn:microsoft.com/office/officeart/2005/8/layout/pyramid4"/>
    <dgm:cxn modelId="{2EB63771-C370-4DB4-BC90-CC67A167F8CF}" type="presParOf" srcId="{234A3F92-DE4E-44CF-A43D-048ACA64E90E}" destId="{14FDE87A-36B6-4EA9-A84D-DBA6A988EA35}" srcOrd="2" destOrd="0" presId="urn:microsoft.com/office/officeart/2005/8/layout/pyramid4"/>
    <dgm:cxn modelId="{658728C1-B979-4F7D-85E4-96FEFEF866E5}" type="presParOf" srcId="{234A3F92-DE4E-44CF-A43D-048ACA64E90E}" destId="{E7FA1D4C-9E1F-41A2-BE6A-1D7B7532DF19}" srcOrd="3" destOrd="0" presId="urn:microsoft.com/office/officeart/2005/8/layout/pyramid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3B309D9-8961-4D7F-A9EE-37EBFABD4FF8}"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0256AFF1-2C4B-445F-A6D5-54D85D9B5DFA}">
      <dgm:prSet phldrT="[Text]" custT="1"/>
      <dgm:spPr/>
      <dgm:t>
        <a:bodyPr/>
        <a:lstStyle/>
        <a:p>
          <a:r>
            <a:rPr lang="en-GB" sz="1800" b="1" dirty="0"/>
            <a:t>Online questionnaire</a:t>
          </a:r>
          <a:endParaRPr lang="en-GB" sz="1800" dirty="0"/>
        </a:p>
      </dgm:t>
    </dgm:pt>
    <dgm:pt modelId="{31EC22FA-B288-468C-A927-C2E645305EE4}" type="parTrans" cxnId="{9E001C72-6C26-4AB7-B48B-A15523C1F861}">
      <dgm:prSet/>
      <dgm:spPr/>
      <dgm:t>
        <a:bodyPr/>
        <a:lstStyle/>
        <a:p>
          <a:endParaRPr lang="en-US"/>
        </a:p>
      </dgm:t>
    </dgm:pt>
    <dgm:pt modelId="{749BBCBA-029B-4833-9ED3-4C7B2D49FACC}" type="sibTrans" cxnId="{9E001C72-6C26-4AB7-B48B-A15523C1F861}">
      <dgm:prSet/>
      <dgm:spPr/>
      <dgm:t>
        <a:bodyPr/>
        <a:lstStyle/>
        <a:p>
          <a:endParaRPr lang="en-US"/>
        </a:p>
      </dgm:t>
    </dgm:pt>
    <dgm:pt modelId="{4343BC3C-3565-42A7-83B5-F2FAD1EBCC3F}">
      <dgm:prSet phldrT="[Text]" custT="1"/>
      <dgm:spPr>
        <a:solidFill>
          <a:srgbClr val="FFFF00"/>
        </a:solidFill>
      </dgm:spPr>
      <dgm:t>
        <a:bodyPr/>
        <a:lstStyle/>
        <a:p>
          <a:r>
            <a:rPr lang="en-GB" sz="2800" b="1" dirty="0">
              <a:solidFill>
                <a:schemeClr val="tx1"/>
              </a:solidFill>
              <a:effectLst>
                <a:outerShdw blurRad="38100" dist="38100" dir="2700000" algn="tl">
                  <a:srgbClr val="000000">
                    <a:alpha val="43137"/>
                  </a:srgbClr>
                </a:outerShdw>
              </a:effectLst>
            </a:rPr>
            <a:t>Online observation</a:t>
          </a:r>
          <a:endParaRPr lang="en-US" sz="2800" b="1" dirty="0">
            <a:solidFill>
              <a:schemeClr val="tx1"/>
            </a:solidFill>
            <a:effectLst>
              <a:outerShdw blurRad="38100" dist="38100" dir="2700000" algn="tl">
                <a:srgbClr val="000000">
                  <a:alpha val="43137"/>
                </a:srgbClr>
              </a:outerShdw>
            </a:effectLst>
          </a:endParaRPr>
        </a:p>
      </dgm:t>
    </dgm:pt>
    <dgm:pt modelId="{B570DFCC-9742-4289-AAF2-FD05F8CE81FD}" type="parTrans" cxnId="{0850B3BA-15C9-43A3-BCF1-8F333FE702C2}">
      <dgm:prSet/>
      <dgm:spPr/>
      <dgm:t>
        <a:bodyPr/>
        <a:lstStyle/>
        <a:p>
          <a:endParaRPr lang="en-US"/>
        </a:p>
      </dgm:t>
    </dgm:pt>
    <dgm:pt modelId="{431B77AD-E446-4763-AD87-5D3453B9877A}" type="sibTrans" cxnId="{0850B3BA-15C9-43A3-BCF1-8F333FE702C2}">
      <dgm:prSet/>
      <dgm:spPr/>
      <dgm:t>
        <a:bodyPr/>
        <a:lstStyle/>
        <a:p>
          <a:endParaRPr lang="en-US"/>
        </a:p>
      </dgm:t>
    </dgm:pt>
    <dgm:pt modelId="{E7F02993-F11F-4092-9494-C87250DEE8E8}">
      <dgm:prSet phldrT="[Text]" custT="1"/>
      <dgm:spPr/>
      <dgm:t>
        <a:bodyPr/>
        <a:lstStyle/>
        <a:p>
          <a:r>
            <a:rPr lang="en-GB" sz="1800" b="1" dirty="0"/>
            <a:t>Focus group</a:t>
          </a:r>
          <a:endParaRPr lang="en-GB" sz="1800" dirty="0"/>
        </a:p>
      </dgm:t>
    </dgm:pt>
    <dgm:pt modelId="{BBD9B432-1463-450A-9607-5FE1E5CF31D0}" type="sibTrans" cxnId="{FFB0A472-A688-442B-8392-3ECC95EA3BCE}">
      <dgm:prSet/>
      <dgm:spPr/>
      <dgm:t>
        <a:bodyPr/>
        <a:lstStyle/>
        <a:p>
          <a:endParaRPr lang="en-US"/>
        </a:p>
      </dgm:t>
    </dgm:pt>
    <dgm:pt modelId="{F531A2E2-3401-464B-88BC-2C0A654527DA}" type="parTrans" cxnId="{FFB0A472-A688-442B-8392-3ECC95EA3BCE}">
      <dgm:prSet/>
      <dgm:spPr/>
      <dgm:t>
        <a:bodyPr/>
        <a:lstStyle/>
        <a:p>
          <a:endParaRPr lang="en-US"/>
        </a:p>
      </dgm:t>
    </dgm:pt>
    <dgm:pt modelId="{D97FE17F-BC9F-49B8-8846-14408781520A}">
      <dgm:prSet phldrT="[Text]" custT="1"/>
      <dgm:spPr/>
      <dgm:t>
        <a:bodyPr/>
        <a:lstStyle/>
        <a:p>
          <a:r>
            <a:rPr lang="en-GB" sz="1800" b="1" dirty="0"/>
            <a:t>Interviews</a:t>
          </a:r>
          <a:endParaRPr lang="en-US" sz="2000" b="1" dirty="0"/>
        </a:p>
      </dgm:t>
    </dgm:pt>
    <dgm:pt modelId="{218257D3-5F0B-42C5-B545-88A281CBC6E4}" type="sibTrans" cxnId="{1BB05BD8-0756-455B-A354-D9D6D84C0B51}">
      <dgm:prSet/>
      <dgm:spPr/>
      <dgm:t>
        <a:bodyPr/>
        <a:lstStyle/>
        <a:p>
          <a:endParaRPr lang="en-US"/>
        </a:p>
      </dgm:t>
    </dgm:pt>
    <dgm:pt modelId="{AE25D42C-4D61-4C43-95C1-97FA3499FBE7}" type="parTrans" cxnId="{1BB05BD8-0756-455B-A354-D9D6D84C0B51}">
      <dgm:prSet/>
      <dgm:spPr/>
      <dgm:t>
        <a:bodyPr/>
        <a:lstStyle/>
        <a:p>
          <a:endParaRPr lang="en-US"/>
        </a:p>
      </dgm:t>
    </dgm:pt>
    <dgm:pt modelId="{C549A31F-BA8A-47A8-8E30-F11FC69F573C}" type="pres">
      <dgm:prSet presAssocID="{83B309D9-8961-4D7F-A9EE-37EBFABD4FF8}" presName="Name0" presStyleCnt="0">
        <dgm:presLayoutVars>
          <dgm:dir/>
          <dgm:resizeHandles val="exact"/>
        </dgm:presLayoutVars>
      </dgm:prSet>
      <dgm:spPr/>
    </dgm:pt>
    <dgm:pt modelId="{79035414-458F-4DC5-A1A9-E9B0DDF360BC}" type="pres">
      <dgm:prSet presAssocID="{83B309D9-8961-4D7F-A9EE-37EBFABD4FF8}" presName="cycle" presStyleCnt="0"/>
      <dgm:spPr/>
    </dgm:pt>
    <dgm:pt modelId="{0A5032E8-F308-4694-90FD-B3D260487B9A}" type="pres">
      <dgm:prSet presAssocID="{0256AFF1-2C4B-445F-A6D5-54D85D9B5DFA}" presName="nodeFirstNode" presStyleLbl="node1" presStyleIdx="0" presStyleCnt="4" custScaleX="82654" custScaleY="71882" custRadScaleRad="99762" custRadScaleInc="-14091">
        <dgm:presLayoutVars>
          <dgm:bulletEnabled val="1"/>
        </dgm:presLayoutVars>
      </dgm:prSet>
      <dgm:spPr/>
    </dgm:pt>
    <dgm:pt modelId="{4B78ACDF-93DC-41BF-AB51-29B0E8F23985}" type="pres">
      <dgm:prSet presAssocID="{749BBCBA-029B-4833-9ED3-4C7B2D49FACC}" presName="sibTransFirstNode" presStyleLbl="bgShp" presStyleIdx="0" presStyleCnt="1"/>
      <dgm:spPr/>
    </dgm:pt>
    <dgm:pt modelId="{AE9A30B0-C5B3-477D-806B-591D63FACBB2}" type="pres">
      <dgm:prSet presAssocID="{D97FE17F-BC9F-49B8-8846-14408781520A}" presName="nodeFollowingNodes" presStyleLbl="node1" presStyleIdx="1" presStyleCnt="4" custScaleX="84792" custScaleY="72370" custRadScaleRad="161202" custRadScaleInc="-3468">
        <dgm:presLayoutVars>
          <dgm:bulletEnabled val="1"/>
        </dgm:presLayoutVars>
      </dgm:prSet>
      <dgm:spPr/>
    </dgm:pt>
    <dgm:pt modelId="{908373A2-0EEC-4493-AD69-10E290E135CA}" type="pres">
      <dgm:prSet presAssocID="{E7F02993-F11F-4092-9494-C87250DEE8E8}" presName="nodeFollowingNodes" presStyleLbl="node1" presStyleIdx="2" presStyleCnt="4" custScaleX="87242" custScaleY="71882" custRadScaleRad="117403" custRadScaleInc="8740">
        <dgm:presLayoutVars>
          <dgm:bulletEnabled val="1"/>
        </dgm:presLayoutVars>
      </dgm:prSet>
      <dgm:spPr/>
    </dgm:pt>
    <dgm:pt modelId="{33B3DF55-48CF-45E7-9386-CDDA64351B79}" type="pres">
      <dgm:prSet presAssocID="{4343BC3C-3565-42A7-83B5-F2FAD1EBCC3F}" presName="nodeFollowingNodes" presStyleLbl="node1" presStyleIdx="3" presStyleCnt="4" custScaleX="91957" custScaleY="72212" custRadScaleRad="185915" custRadScaleInc="-320">
        <dgm:presLayoutVars>
          <dgm:bulletEnabled val="1"/>
        </dgm:presLayoutVars>
      </dgm:prSet>
      <dgm:spPr/>
    </dgm:pt>
  </dgm:ptLst>
  <dgm:cxnLst>
    <dgm:cxn modelId="{F9451EE4-13D1-4A5C-8A9E-E81E89542556}" type="presOf" srcId="{D97FE17F-BC9F-49B8-8846-14408781520A}" destId="{AE9A30B0-C5B3-477D-806B-591D63FACBB2}" srcOrd="0" destOrd="0" presId="urn:microsoft.com/office/officeart/2005/8/layout/cycle3"/>
    <dgm:cxn modelId="{1BB05BD8-0756-455B-A354-D9D6D84C0B51}" srcId="{83B309D9-8961-4D7F-A9EE-37EBFABD4FF8}" destId="{D97FE17F-BC9F-49B8-8846-14408781520A}" srcOrd="1" destOrd="0" parTransId="{AE25D42C-4D61-4C43-95C1-97FA3499FBE7}" sibTransId="{218257D3-5F0B-42C5-B545-88A281CBC6E4}"/>
    <dgm:cxn modelId="{451D3CB8-7383-4BF0-80D2-5A24A541AE41}" type="presOf" srcId="{749BBCBA-029B-4833-9ED3-4C7B2D49FACC}" destId="{4B78ACDF-93DC-41BF-AB51-29B0E8F23985}" srcOrd="0" destOrd="0" presId="urn:microsoft.com/office/officeart/2005/8/layout/cycle3"/>
    <dgm:cxn modelId="{388B8AB9-4087-4063-874D-43AA2D6EBE9F}" type="presOf" srcId="{83B309D9-8961-4D7F-A9EE-37EBFABD4FF8}" destId="{C549A31F-BA8A-47A8-8E30-F11FC69F573C}" srcOrd="0" destOrd="0" presId="urn:microsoft.com/office/officeart/2005/8/layout/cycle3"/>
    <dgm:cxn modelId="{19071640-709B-4D1E-BA3F-E22A292A57F4}" type="presOf" srcId="{0256AFF1-2C4B-445F-A6D5-54D85D9B5DFA}" destId="{0A5032E8-F308-4694-90FD-B3D260487B9A}" srcOrd="0" destOrd="0" presId="urn:microsoft.com/office/officeart/2005/8/layout/cycle3"/>
    <dgm:cxn modelId="{35082676-2C7C-419D-96B2-B6182A4567C7}" type="presOf" srcId="{E7F02993-F11F-4092-9494-C87250DEE8E8}" destId="{908373A2-0EEC-4493-AD69-10E290E135CA}" srcOrd="0" destOrd="0" presId="urn:microsoft.com/office/officeart/2005/8/layout/cycle3"/>
    <dgm:cxn modelId="{0850B3BA-15C9-43A3-BCF1-8F333FE702C2}" srcId="{83B309D9-8961-4D7F-A9EE-37EBFABD4FF8}" destId="{4343BC3C-3565-42A7-83B5-F2FAD1EBCC3F}" srcOrd="3" destOrd="0" parTransId="{B570DFCC-9742-4289-AAF2-FD05F8CE81FD}" sibTransId="{431B77AD-E446-4763-AD87-5D3453B9877A}"/>
    <dgm:cxn modelId="{FFB0A472-A688-442B-8392-3ECC95EA3BCE}" srcId="{83B309D9-8961-4D7F-A9EE-37EBFABD4FF8}" destId="{E7F02993-F11F-4092-9494-C87250DEE8E8}" srcOrd="2" destOrd="0" parTransId="{F531A2E2-3401-464B-88BC-2C0A654527DA}" sibTransId="{BBD9B432-1463-450A-9607-5FE1E5CF31D0}"/>
    <dgm:cxn modelId="{9E001C72-6C26-4AB7-B48B-A15523C1F861}" srcId="{83B309D9-8961-4D7F-A9EE-37EBFABD4FF8}" destId="{0256AFF1-2C4B-445F-A6D5-54D85D9B5DFA}" srcOrd="0" destOrd="0" parTransId="{31EC22FA-B288-468C-A927-C2E645305EE4}" sibTransId="{749BBCBA-029B-4833-9ED3-4C7B2D49FACC}"/>
    <dgm:cxn modelId="{2AE2D548-CD3E-4F5C-AF4C-8B6586D325C8}" type="presOf" srcId="{4343BC3C-3565-42A7-83B5-F2FAD1EBCC3F}" destId="{33B3DF55-48CF-45E7-9386-CDDA64351B79}" srcOrd="0" destOrd="0" presId="urn:microsoft.com/office/officeart/2005/8/layout/cycle3"/>
    <dgm:cxn modelId="{4D6C16BC-3B26-4BC2-B915-D8B80F0FDE65}" type="presParOf" srcId="{C549A31F-BA8A-47A8-8E30-F11FC69F573C}" destId="{79035414-458F-4DC5-A1A9-E9B0DDF360BC}" srcOrd="0" destOrd="0" presId="urn:microsoft.com/office/officeart/2005/8/layout/cycle3"/>
    <dgm:cxn modelId="{104D0AC2-BF60-4D9B-9039-F90BA9F92BC0}" type="presParOf" srcId="{79035414-458F-4DC5-A1A9-E9B0DDF360BC}" destId="{0A5032E8-F308-4694-90FD-B3D260487B9A}" srcOrd="0" destOrd="0" presId="urn:microsoft.com/office/officeart/2005/8/layout/cycle3"/>
    <dgm:cxn modelId="{82453F57-9B1A-438F-8D9C-C5D0E21C5160}" type="presParOf" srcId="{79035414-458F-4DC5-A1A9-E9B0DDF360BC}" destId="{4B78ACDF-93DC-41BF-AB51-29B0E8F23985}" srcOrd="1" destOrd="0" presId="urn:microsoft.com/office/officeart/2005/8/layout/cycle3"/>
    <dgm:cxn modelId="{6DA02274-63BF-4D8A-906A-BFA410069CC6}" type="presParOf" srcId="{79035414-458F-4DC5-A1A9-E9B0DDF360BC}" destId="{AE9A30B0-C5B3-477D-806B-591D63FACBB2}" srcOrd="2" destOrd="0" presId="urn:microsoft.com/office/officeart/2005/8/layout/cycle3"/>
    <dgm:cxn modelId="{E630FD97-8995-407C-B3AD-7F95E40E6F12}" type="presParOf" srcId="{79035414-458F-4DC5-A1A9-E9B0DDF360BC}" destId="{908373A2-0EEC-4493-AD69-10E290E135CA}" srcOrd="3" destOrd="0" presId="urn:microsoft.com/office/officeart/2005/8/layout/cycle3"/>
    <dgm:cxn modelId="{0DC02B2B-CA2E-4BA6-B69F-915988C556E7}" type="presParOf" srcId="{79035414-458F-4DC5-A1A9-E9B0DDF360BC}" destId="{33B3DF55-48CF-45E7-9386-CDDA64351B79}" srcOrd="4"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7B3866-24D6-4DC5-92B3-BB0EA9F32A52}">
      <dsp:nvSpPr>
        <dsp:cNvPr id="0" name=""/>
        <dsp:cNvSpPr/>
      </dsp:nvSpPr>
      <dsp:spPr>
        <a:xfrm>
          <a:off x="1052521" y="0"/>
          <a:ext cx="2193161" cy="2193161"/>
        </a:xfrm>
        <a:prstGeom prst="ellipse">
          <a:avLst/>
        </a:prstGeom>
        <a:gradFill rotWithShape="0">
          <a:gsLst>
            <a:gs pos="0">
              <a:schemeClr val="accent4">
                <a:alpha val="50000"/>
                <a:hueOff val="0"/>
                <a:satOff val="0"/>
                <a:lumOff val="0"/>
                <a:alphaOff val="0"/>
                <a:tint val="94000"/>
                <a:satMod val="103000"/>
                <a:lumMod val="102000"/>
              </a:schemeClr>
            </a:gs>
            <a:gs pos="50000">
              <a:schemeClr val="accent4">
                <a:alpha val="50000"/>
                <a:hueOff val="0"/>
                <a:satOff val="0"/>
                <a:lumOff val="0"/>
                <a:alphaOff val="0"/>
                <a:shade val="100000"/>
                <a:satMod val="110000"/>
                <a:lumMod val="100000"/>
              </a:schemeClr>
            </a:gs>
            <a:gs pos="100000">
              <a:schemeClr val="accent4">
                <a:alpha val="50000"/>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r>
            <a:rPr lang="en-US" sz="1500" b="1" kern="1200" dirty="0"/>
            <a:t>Researching Language </a:t>
          </a:r>
          <a:r>
            <a:rPr lang="en-US" sz="1500" b="1" i="1" kern="1200" dirty="0">
              <a:solidFill>
                <a:schemeClr val="bg1"/>
              </a:solidFill>
            </a:rPr>
            <a:t>perceptions</a:t>
          </a:r>
        </a:p>
      </dsp:txBody>
      <dsp:txXfrm>
        <a:off x="1358773" y="258620"/>
        <a:ext cx="1264525" cy="1675920"/>
      </dsp:txXfrm>
    </dsp:sp>
    <dsp:sp modelId="{8C13DCD6-EDAA-4618-A374-8DEA36D4C829}">
      <dsp:nvSpPr>
        <dsp:cNvPr id="0" name=""/>
        <dsp:cNvSpPr/>
      </dsp:nvSpPr>
      <dsp:spPr>
        <a:xfrm>
          <a:off x="1052523" y="1681868"/>
          <a:ext cx="2193161" cy="2193161"/>
        </a:xfrm>
        <a:prstGeom prst="ellipse">
          <a:avLst/>
        </a:prstGeom>
        <a:gradFill rotWithShape="0">
          <a:gsLst>
            <a:gs pos="0">
              <a:schemeClr val="accent4">
                <a:alpha val="50000"/>
                <a:hueOff val="4803510"/>
                <a:satOff val="18182"/>
                <a:lumOff val="-1177"/>
                <a:alphaOff val="0"/>
                <a:tint val="94000"/>
                <a:satMod val="103000"/>
                <a:lumMod val="102000"/>
              </a:schemeClr>
            </a:gs>
            <a:gs pos="50000">
              <a:schemeClr val="accent4">
                <a:alpha val="50000"/>
                <a:hueOff val="4803510"/>
                <a:satOff val="18182"/>
                <a:lumOff val="-1177"/>
                <a:alphaOff val="0"/>
                <a:shade val="100000"/>
                <a:satMod val="110000"/>
                <a:lumMod val="100000"/>
              </a:schemeClr>
            </a:gs>
            <a:gs pos="100000">
              <a:schemeClr val="accent4">
                <a:alpha val="50000"/>
                <a:hueOff val="4803510"/>
                <a:satOff val="18182"/>
                <a:lumOff val="-1177"/>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r>
            <a:rPr lang="en-US" sz="1500" b="1" kern="1200" dirty="0"/>
            <a:t>Observing communicative </a:t>
          </a:r>
          <a:r>
            <a:rPr lang="en-US" sz="1500" b="1" i="1" kern="1200" dirty="0">
              <a:solidFill>
                <a:schemeClr val="bg1"/>
              </a:solidFill>
            </a:rPr>
            <a:t>practices</a:t>
          </a:r>
        </a:p>
      </dsp:txBody>
      <dsp:txXfrm>
        <a:off x="1674906" y="1940489"/>
        <a:ext cx="1264525" cy="16759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FA2C75-8374-46C8-B331-825326916C48}">
      <dsp:nvSpPr>
        <dsp:cNvPr id="0" name=""/>
        <dsp:cNvSpPr/>
      </dsp:nvSpPr>
      <dsp:spPr>
        <a:xfrm>
          <a:off x="1433025" y="174744"/>
          <a:ext cx="3468013" cy="1204395"/>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6FCA6D-8E94-40E9-8CA1-A902937CE2AA}">
      <dsp:nvSpPr>
        <dsp:cNvPr id="0" name=""/>
        <dsp:cNvSpPr/>
      </dsp:nvSpPr>
      <dsp:spPr>
        <a:xfrm>
          <a:off x="2836360" y="3123900"/>
          <a:ext cx="672095" cy="430141"/>
        </a:xfrm>
        <a:prstGeom prst="downArrow">
          <a:avLst/>
        </a:prstGeom>
        <a:solidFill>
          <a:schemeClr val="accent2">
            <a:tint val="40000"/>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BA990C4-8EEE-43F9-9AE9-BA3C121D7E56}">
      <dsp:nvSpPr>
        <dsp:cNvPr id="0" name=""/>
        <dsp:cNvSpPr/>
      </dsp:nvSpPr>
      <dsp:spPr>
        <a:xfrm>
          <a:off x="1559378" y="3468013"/>
          <a:ext cx="3226059" cy="806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Methodological questions and orientations</a:t>
          </a:r>
        </a:p>
      </dsp:txBody>
      <dsp:txXfrm>
        <a:off x="1559378" y="3468013"/>
        <a:ext cx="3226059" cy="806514"/>
      </dsp:txXfrm>
    </dsp:sp>
    <dsp:sp modelId="{DAD18416-EB07-49F8-89DE-02CD44FB3AC9}">
      <dsp:nvSpPr>
        <dsp:cNvPr id="0" name=""/>
        <dsp:cNvSpPr/>
      </dsp:nvSpPr>
      <dsp:spPr>
        <a:xfrm>
          <a:off x="2693876" y="1472158"/>
          <a:ext cx="1209772" cy="1209772"/>
        </a:xfrm>
        <a:prstGeom prst="ellipse">
          <a:avLst/>
        </a:prstGeom>
        <a:solidFill>
          <a:schemeClr val="accent2">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b="1" kern="1200" dirty="0"/>
            <a:t>Analytical Framework</a:t>
          </a:r>
        </a:p>
      </dsp:txBody>
      <dsp:txXfrm>
        <a:off x="2871043" y="1649325"/>
        <a:ext cx="855438" cy="855438"/>
      </dsp:txXfrm>
    </dsp:sp>
    <dsp:sp modelId="{F378A644-2496-4E6A-A92A-61FB58169B05}">
      <dsp:nvSpPr>
        <dsp:cNvPr id="0" name=""/>
        <dsp:cNvSpPr/>
      </dsp:nvSpPr>
      <dsp:spPr>
        <a:xfrm>
          <a:off x="1942697" y="872072"/>
          <a:ext cx="1209772" cy="1209772"/>
        </a:xfrm>
        <a:prstGeom prst="ellipse">
          <a:avLst/>
        </a:prstGeom>
        <a:solidFill>
          <a:schemeClr val="accent5">
            <a:lumMod val="7500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b="1" kern="1200" dirty="0"/>
            <a:t>Research Methods</a:t>
          </a:r>
        </a:p>
      </dsp:txBody>
      <dsp:txXfrm>
        <a:off x="2119864" y="1049239"/>
        <a:ext cx="855438" cy="855438"/>
      </dsp:txXfrm>
    </dsp:sp>
    <dsp:sp modelId="{92C810BE-82D8-467E-91FD-27B0E2369271}">
      <dsp:nvSpPr>
        <dsp:cNvPr id="0" name=""/>
        <dsp:cNvSpPr/>
      </dsp:nvSpPr>
      <dsp:spPr>
        <a:xfrm>
          <a:off x="3281918" y="708017"/>
          <a:ext cx="1209772" cy="1209772"/>
        </a:xfrm>
        <a:prstGeom prst="ellipse">
          <a:avLst/>
        </a:prstGeom>
        <a:solidFill>
          <a:schemeClr val="accent4">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b="1" kern="1200" dirty="0"/>
            <a:t>Research Philosophy</a:t>
          </a:r>
        </a:p>
      </dsp:txBody>
      <dsp:txXfrm>
        <a:off x="3459085" y="885184"/>
        <a:ext cx="855438" cy="855438"/>
      </dsp:txXfrm>
    </dsp:sp>
    <dsp:sp modelId="{D0CF1E22-DB01-4A45-9134-083F3A4CF4B8}">
      <dsp:nvSpPr>
        <dsp:cNvPr id="0" name=""/>
        <dsp:cNvSpPr/>
      </dsp:nvSpPr>
      <dsp:spPr>
        <a:xfrm>
          <a:off x="1290540" y="26883"/>
          <a:ext cx="3763735" cy="3010988"/>
        </a:xfrm>
        <a:prstGeom prst="funnel">
          <a:avLst/>
        </a:prstGeom>
        <a:solidFill>
          <a:schemeClr val="lt1">
            <a:alpha val="40000"/>
            <a:hueOff val="0"/>
            <a:satOff val="0"/>
            <a:lumOff val="0"/>
            <a:alphaOff val="0"/>
          </a:schemeClr>
        </a:solidFill>
        <a:ln w="6350" cap="flat" cmpd="sng" algn="in">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ECA685-D304-4BD4-A563-57E648A2733A}">
      <dsp:nvSpPr>
        <dsp:cNvPr id="0" name=""/>
        <dsp:cNvSpPr/>
      </dsp:nvSpPr>
      <dsp:spPr>
        <a:xfrm>
          <a:off x="1055870" y="202224"/>
          <a:ext cx="2065911" cy="1542159"/>
        </a:xfrm>
        <a:prstGeom prst="round2SameRect">
          <a:avLst>
            <a:gd name="adj1" fmla="val 8000"/>
            <a:gd name="adj2" fmla="val 0"/>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30480" rIns="10160" bIns="10160" numCol="1" spcCol="1270" anchor="t" anchorCtr="0">
          <a:noAutofit/>
        </a:bodyPr>
        <a:lstStyle/>
        <a:p>
          <a:pPr marL="114300" lvl="1" indent="-114300" algn="l" defTabSz="577850">
            <a:lnSpc>
              <a:spcPct val="90000"/>
            </a:lnSpc>
            <a:spcBef>
              <a:spcPct val="0"/>
            </a:spcBef>
            <a:spcAft>
              <a:spcPct val="15000"/>
            </a:spcAft>
            <a:buChar char="•"/>
          </a:pPr>
          <a:r>
            <a:rPr lang="en-US" sz="1300" kern="1200" dirty="0"/>
            <a:t>Meanings</a:t>
          </a:r>
        </a:p>
        <a:p>
          <a:pPr marL="57150" lvl="1" indent="-57150" algn="l" defTabSz="355600">
            <a:lnSpc>
              <a:spcPct val="90000"/>
            </a:lnSpc>
            <a:spcBef>
              <a:spcPct val="0"/>
            </a:spcBef>
            <a:spcAft>
              <a:spcPct val="15000"/>
            </a:spcAft>
            <a:buChar char="•"/>
          </a:pPr>
          <a:endParaRPr lang="en-US" sz="800" kern="1200" dirty="0"/>
        </a:p>
        <a:p>
          <a:pPr marL="114300" lvl="1" indent="-114300" algn="l" defTabSz="577850">
            <a:lnSpc>
              <a:spcPct val="90000"/>
            </a:lnSpc>
            <a:spcBef>
              <a:spcPct val="0"/>
            </a:spcBef>
            <a:spcAft>
              <a:spcPct val="15000"/>
            </a:spcAft>
            <a:buChar char="•"/>
          </a:pPr>
          <a:r>
            <a:rPr lang="en-US" sz="1300" kern="1200" dirty="0"/>
            <a:t>Values</a:t>
          </a:r>
        </a:p>
        <a:p>
          <a:pPr marL="57150" lvl="1" indent="-57150" algn="l" defTabSz="355600">
            <a:lnSpc>
              <a:spcPct val="90000"/>
            </a:lnSpc>
            <a:spcBef>
              <a:spcPct val="0"/>
            </a:spcBef>
            <a:spcAft>
              <a:spcPct val="15000"/>
            </a:spcAft>
            <a:buChar char="•"/>
          </a:pPr>
          <a:endParaRPr lang="en-US" sz="800" kern="1200" dirty="0"/>
        </a:p>
        <a:p>
          <a:pPr marL="114300" lvl="1" indent="-114300" algn="l" defTabSz="577850">
            <a:lnSpc>
              <a:spcPct val="90000"/>
            </a:lnSpc>
            <a:spcBef>
              <a:spcPct val="0"/>
            </a:spcBef>
            <a:spcAft>
              <a:spcPct val="15000"/>
            </a:spcAft>
            <a:buChar char="•"/>
          </a:pPr>
          <a:r>
            <a:rPr lang="en-US" sz="1300" kern="1200" dirty="0"/>
            <a:t>Functions</a:t>
          </a:r>
        </a:p>
        <a:p>
          <a:pPr marL="57150" lvl="1" indent="-57150" algn="l" defTabSz="355600">
            <a:lnSpc>
              <a:spcPct val="90000"/>
            </a:lnSpc>
            <a:spcBef>
              <a:spcPct val="0"/>
            </a:spcBef>
            <a:spcAft>
              <a:spcPct val="15000"/>
            </a:spcAft>
            <a:buChar char="•"/>
          </a:pPr>
          <a:endParaRPr lang="en-US" sz="800" kern="1200" dirty="0"/>
        </a:p>
        <a:p>
          <a:pPr marL="114300" lvl="1" indent="-114300" algn="l" defTabSz="577850">
            <a:lnSpc>
              <a:spcPct val="90000"/>
            </a:lnSpc>
            <a:spcBef>
              <a:spcPct val="0"/>
            </a:spcBef>
            <a:spcAft>
              <a:spcPct val="15000"/>
            </a:spcAft>
            <a:buChar char="•"/>
          </a:pPr>
          <a:r>
            <a:rPr lang="en-US" sz="1300" kern="1200" dirty="0"/>
            <a:t>Evaluations</a:t>
          </a:r>
        </a:p>
      </dsp:txBody>
      <dsp:txXfrm>
        <a:off x="1092005" y="238359"/>
        <a:ext cx="1993641" cy="1506024"/>
      </dsp:txXfrm>
    </dsp:sp>
    <dsp:sp modelId="{2443F1B9-10EB-411C-9F0F-AAEB20850192}">
      <dsp:nvSpPr>
        <dsp:cNvPr id="0" name=""/>
        <dsp:cNvSpPr/>
      </dsp:nvSpPr>
      <dsp:spPr>
        <a:xfrm>
          <a:off x="3" y="1674388"/>
          <a:ext cx="4616774" cy="663128"/>
        </a:xfrm>
        <a:prstGeom prst="rect">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0" rIns="24130" bIns="0" numCol="1" spcCol="1270" anchor="ctr" anchorCtr="0">
          <a:noAutofit/>
        </a:bodyPr>
        <a:lstStyle/>
        <a:p>
          <a:pPr marL="0" lvl="0" indent="0" algn="l" defTabSz="844550">
            <a:lnSpc>
              <a:spcPct val="90000"/>
            </a:lnSpc>
            <a:spcBef>
              <a:spcPct val="0"/>
            </a:spcBef>
            <a:spcAft>
              <a:spcPct val="35000"/>
            </a:spcAft>
            <a:buNone/>
          </a:pPr>
          <a:r>
            <a:rPr lang="en-US" sz="1900" b="1" kern="1200" dirty="0"/>
            <a:t>English as a global ‘resource’</a:t>
          </a:r>
        </a:p>
        <a:p>
          <a:pPr marL="0" lvl="0" indent="0" algn="l" defTabSz="844550">
            <a:lnSpc>
              <a:spcPct val="90000"/>
            </a:lnSpc>
            <a:spcBef>
              <a:spcPct val="0"/>
            </a:spcBef>
            <a:spcAft>
              <a:spcPct val="35000"/>
            </a:spcAft>
            <a:buNone/>
          </a:pPr>
          <a:r>
            <a:rPr lang="en-US" sz="1900" b="1" kern="1200" dirty="0"/>
            <a:t>                  a labelled language</a:t>
          </a:r>
        </a:p>
      </dsp:txBody>
      <dsp:txXfrm>
        <a:off x="3" y="1674388"/>
        <a:ext cx="3251249" cy="663128"/>
      </dsp:txXfrm>
    </dsp:sp>
    <dsp:sp modelId="{574B74C1-99D9-4475-A7EC-E8FEB8987B32}">
      <dsp:nvSpPr>
        <dsp:cNvPr id="0" name=""/>
        <dsp:cNvSpPr/>
      </dsp:nvSpPr>
      <dsp:spPr>
        <a:xfrm>
          <a:off x="3802323" y="1724482"/>
          <a:ext cx="754855" cy="774876"/>
        </a:xfrm>
        <a:prstGeom prst="ellipse">
          <a:avLst/>
        </a:prstGeom>
        <a:solidFill>
          <a:schemeClr val="accent1">
            <a:alpha val="90000"/>
            <a:tint val="40000"/>
            <a:hueOff val="0"/>
            <a:satOff val="0"/>
            <a:lumOff val="0"/>
            <a:alphaOff val="0"/>
          </a:schemeClr>
        </a:solidFill>
        <a:ln w="34925"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C41274F-2380-4661-8951-DB0649D423C8}">
      <dsp:nvSpPr>
        <dsp:cNvPr id="0" name=""/>
        <dsp:cNvSpPr/>
      </dsp:nvSpPr>
      <dsp:spPr>
        <a:xfrm>
          <a:off x="5856119" y="182112"/>
          <a:ext cx="2065911" cy="1542159"/>
        </a:xfrm>
        <a:prstGeom prst="round2SameRect">
          <a:avLst>
            <a:gd name="adj1" fmla="val 8000"/>
            <a:gd name="adj2" fmla="val 0"/>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53340" rIns="17780" bIns="1778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Variability</a:t>
          </a:r>
        </a:p>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r>
            <a:rPr lang="en-US" sz="1400" kern="1200" dirty="0"/>
            <a:t>Fixity</a:t>
          </a:r>
        </a:p>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r>
            <a:rPr lang="en-US" sz="1400" kern="1200" dirty="0"/>
            <a:t>ELF</a:t>
          </a:r>
        </a:p>
      </dsp:txBody>
      <dsp:txXfrm>
        <a:off x="5892254" y="218247"/>
        <a:ext cx="1993641" cy="1506024"/>
      </dsp:txXfrm>
    </dsp:sp>
    <dsp:sp modelId="{63714A18-227E-4E09-B8A7-4DFFC5CFD91C}">
      <dsp:nvSpPr>
        <dsp:cNvPr id="0" name=""/>
        <dsp:cNvSpPr/>
      </dsp:nvSpPr>
      <dsp:spPr>
        <a:xfrm>
          <a:off x="4777734" y="1661644"/>
          <a:ext cx="4250447" cy="663128"/>
        </a:xfrm>
        <a:prstGeom prst="rect">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0" rIns="25400" bIns="0" numCol="1" spcCol="1270" anchor="ctr" anchorCtr="0">
          <a:noAutofit/>
        </a:bodyPr>
        <a:lstStyle/>
        <a:p>
          <a:pPr marL="0" lvl="0" indent="0" algn="l" defTabSz="889000">
            <a:lnSpc>
              <a:spcPct val="90000"/>
            </a:lnSpc>
            <a:spcBef>
              <a:spcPct val="0"/>
            </a:spcBef>
            <a:spcAft>
              <a:spcPct val="35000"/>
            </a:spcAft>
            <a:buNone/>
          </a:pPr>
          <a:r>
            <a:rPr lang="en-US" sz="2000" b="1" kern="1200" dirty="0"/>
            <a:t>Ways of speaking English</a:t>
          </a:r>
        </a:p>
      </dsp:txBody>
      <dsp:txXfrm>
        <a:off x="4777734" y="1661644"/>
        <a:ext cx="2993272" cy="663128"/>
      </dsp:txXfrm>
    </dsp:sp>
    <dsp:sp modelId="{7A5D4D6D-5B4A-406D-B652-1CF0E4928342}">
      <dsp:nvSpPr>
        <dsp:cNvPr id="0" name=""/>
        <dsp:cNvSpPr/>
      </dsp:nvSpPr>
      <dsp:spPr>
        <a:xfrm>
          <a:off x="8330982" y="1776290"/>
          <a:ext cx="723068" cy="723068"/>
        </a:xfrm>
        <a:prstGeom prst="ellipse">
          <a:avLst/>
        </a:prstGeom>
        <a:solidFill>
          <a:schemeClr val="accent1">
            <a:alpha val="90000"/>
            <a:tint val="40000"/>
            <a:hueOff val="0"/>
            <a:satOff val="0"/>
            <a:lumOff val="0"/>
            <a:alphaOff val="0"/>
          </a:schemeClr>
        </a:solidFill>
        <a:ln w="34925" cap="flat" cmpd="sng" algn="in">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182EFF-F416-4A10-A6F3-53E85ABB2C78}">
      <dsp:nvSpPr>
        <dsp:cNvPr id="0" name=""/>
        <dsp:cNvSpPr/>
      </dsp:nvSpPr>
      <dsp:spPr>
        <a:xfrm>
          <a:off x="2824566" y="46503"/>
          <a:ext cx="3045417" cy="3045417"/>
        </a:xfrm>
        <a:prstGeom prst="triangle">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Cultural representation and cultural construction</a:t>
          </a:r>
          <a:endParaRPr lang="en-US" sz="1700" kern="1200" dirty="0"/>
        </a:p>
      </dsp:txBody>
      <dsp:txXfrm>
        <a:off x="3585920" y="1569212"/>
        <a:ext cx="1522709" cy="1522708"/>
      </dsp:txXfrm>
    </dsp:sp>
    <dsp:sp modelId="{3051D080-7607-4D6A-85F7-1827A646396A}">
      <dsp:nvSpPr>
        <dsp:cNvPr id="0" name=""/>
        <dsp:cNvSpPr/>
      </dsp:nvSpPr>
      <dsp:spPr>
        <a:xfrm>
          <a:off x="1301858" y="3045417"/>
          <a:ext cx="3045417" cy="3045417"/>
        </a:xfrm>
        <a:prstGeom prst="triangle">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ICCs</a:t>
          </a:r>
          <a:endParaRPr lang="en-US" sz="1700" kern="1200" dirty="0"/>
        </a:p>
      </dsp:txBody>
      <dsp:txXfrm>
        <a:off x="2063212" y="4568126"/>
        <a:ext cx="1522709" cy="1522708"/>
      </dsp:txXfrm>
    </dsp:sp>
    <dsp:sp modelId="{14FDE87A-36B6-4EA9-A84D-DBA6A988EA35}">
      <dsp:nvSpPr>
        <dsp:cNvPr id="0" name=""/>
        <dsp:cNvSpPr/>
      </dsp:nvSpPr>
      <dsp:spPr>
        <a:xfrm rot="10800000">
          <a:off x="2824566" y="3045417"/>
          <a:ext cx="3045417" cy="3045417"/>
        </a:xfrm>
        <a:prstGeom prst="triangle">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dirty="0"/>
            <a:t>Online context: SNSs (Facebook)</a:t>
          </a:r>
          <a:endParaRPr lang="en-US" sz="1800" b="1" kern="1200" dirty="0"/>
        </a:p>
      </dsp:txBody>
      <dsp:txXfrm rot="10800000">
        <a:off x="3585920" y="3045417"/>
        <a:ext cx="1522709" cy="1522708"/>
      </dsp:txXfrm>
    </dsp:sp>
    <dsp:sp modelId="{E7FA1D4C-9E1F-41A2-BE6A-1D7B7532DF19}">
      <dsp:nvSpPr>
        <dsp:cNvPr id="0" name=""/>
        <dsp:cNvSpPr/>
      </dsp:nvSpPr>
      <dsp:spPr>
        <a:xfrm>
          <a:off x="4347275" y="3045417"/>
          <a:ext cx="3045417" cy="3045417"/>
        </a:xfrm>
        <a:prstGeom prst="triangle">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Perceptions</a:t>
          </a:r>
          <a:endParaRPr lang="en-US" sz="1700" kern="1200" dirty="0"/>
        </a:p>
      </dsp:txBody>
      <dsp:txXfrm>
        <a:off x="5108629" y="4568126"/>
        <a:ext cx="1522709" cy="152270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78ACDF-93DC-41BF-AB51-29B0E8F23985}">
      <dsp:nvSpPr>
        <dsp:cNvPr id="0" name=""/>
        <dsp:cNvSpPr/>
      </dsp:nvSpPr>
      <dsp:spPr>
        <a:xfrm>
          <a:off x="1842835" y="150939"/>
          <a:ext cx="4649359" cy="4649359"/>
        </a:xfrm>
        <a:prstGeom prst="circularArrow">
          <a:avLst>
            <a:gd name="adj1" fmla="val 4668"/>
            <a:gd name="adj2" fmla="val 272909"/>
            <a:gd name="adj3" fmla="val 13492063"/>
            <a:gd name="adj4" fmla="val 17597577"/>
            <a:gd name="adj5" fmla="val 484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5032E8-F308-4694-90FD-B3D260487B9A}">
      <dsp:nvSpPr>
        <dsp:cNvPr id="0" name=""/>
        <dsp:cNvSpPr/>
      </dsp:nvSpPr>
      <dsp:spPr>
        <a:xfrm>
          <a:off x="2897928" y="246421"/>
          <a:ext cx="2539173" cy="1104125"/>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dirty="0"/>
            <a:t>Online questionnaire</a:t>
          </a:r>
          <a:endParaRPr lang="en-GB" sz="1800" kern="1200" dirty="0"/>
        </a:p>
      </dsp:txBody>
      <dsp:txXfrm>
        <a:off x="2951827" y="300320"/>
        <a:ext cx="2431375" cy="996327"/>
      </dsp:txXfrm>
    </dsp:sp>
    <dsp:sp modelId="{AE9A30B0-C5B3-477D-806B-591D63FACBB2}">
      <dsp:nvSpPr>
        <dsp:cNvPr id="0" name=""/>
        <dsp:cNvSpPr/>
      </dsp:nvSpPr>
      <dsp:spPr>
        <a:xfrm>
          <a:off x="5847054" y="1764843"/>
          <a:ext cx="2604853" cy="1111621"/>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dirty="0"/>
            <a:t>Interviews</a:t>
          </a:r>
          <a:endParaRPr lang="en-US" sz="2000" b="1" kern="1200" dirty="0"/>
        </a:p>
      </dsp:txBody>
      <dsp:txXfrm>
        <a:off x="5901319" y="1819108"/>
        <a:ext cx="2496323" cy="1003091"/>
      </dsp:txXfrm>
    </dsp:sp>
    <dsp:sp modelId="{908373A2-0EEC-4493-AD69-10E290E135CA}">
      <dsp:nvSpPr>
        <dsp:cNvPr id="0" name=""/>
        <dsp:cNvSpPr/>
      </dsp:nvSpPr>
      <dsp:spPr>
        <a:xfrm>
          <a:off x="2905993" y="3771671"/>
          <a:ext cx="2680118" cy="1104125"/>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dirty="0"/>
            <a:t>Focus group</a:t>
          </a:r>
          <a:endParaRPr lang="en-GB" sz="1800" kern="1200" dirty="0"/>
        </a:p>
      </dsp:txBody>
      <dsp:txXfrm>
        <a:off x="2959892" y="3825570"/>
        <a:ext cx="2572320" cy="996327"/>
      </dsp:txXfrm>
    </dsp:sp>
    <dsp:sp modelId="{33B3DF55-48CF-45E7-9386-CDDA64351B79}">
      <dsp:nvSpPr>
        <dsp:cNvPr id="0" name=""/>
        <dsp:cNvSpPr/>
      </dsp:nvSpPr>
      <dsp:spPr>
        <a:xfrm>
          <a:off x="0" y="1895781"/>
          <a:ext cx="2824966" cy="1109194"/>
        </a:xfrm>
        <a:prstGeom prst="roundRect">
          <a:avLst/>
        </a:prstGeom>
        <a:solidFill>
          <a:srgbClr val="FFFF00"/>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b="1" kern="1200" dirty="0">
              <a:solidFill>
                <a:schemeClr val="tx1"/>
              </a:solidFill>
              <a:effectLst>
                <a:outerShdw blurRad="38100" dist="38100" dir="2700000" algn="tl">
                  <a:srgbClr val="000000">
                    <a:alpha val="43137"/>
                  </a:srgbClr>
                </a:outerShdw>
              </a:effectLst>
            </a:rPr>
            <a:t>Online observation</a:t>
          </a:r>
          <a:endParaRPr lang="en-US" sz="2800" b="1" kern="1200" dirty="0">
            <a:solidFill>
              <a:schemeClr val="tx1"/>
            </a:solidFill>
            <a:effectLst>
              <a:outerShdw blurRad="38100" dist="38100" dir="2700000" algn="tl">
                <a:srgbClr val="000000">
                  <a:alpha val="43137"/>
                </a:srgbClr>
              </a:outerShdw>
            </a:effectLst>
          </a:endParaRPr>
        </a:p>
      </dsp:txBody>
      <dsp:txXfrm>
        <a:off x="54146" y="1949927"/>
        <a:ext cx="2716674" cy="1000902"/>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3.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5.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3495" cy="502676"/>
          </a:xfrm>
          <a:prstGeom prst="rect">
            <a:avLst/>
          </a:prstGeom>
        </p:spPr>
        <p:txBody>
          <a:bodyPr vert="horz" lIns="96588" tIns="48294" rIns="96588" bIns="48294" rtlCol="0"/>
          <a:lstStyle>
            <a:lvl1pPr algn="l">
              <a:defRPr sz="1300"/>
            </a:lvl1pPr>
          </a:lstStyle>
          <a:p>
            <a:endParaRPr lang="en-GB" dirty="0"/>
          </a:p>
        </p:txBody>
      </p:sp>
      <p:sp>
        <p:nvSpPr>
          <p:cNvPr id="3" name="Date Placeholder 2"/>
          <p:cNvSpPr>
            <a:spLocks noGrp="1"/>
          </p:cNvSpPr>
          <p:nvPr>
            <p:ph type="dt" idx="1"/>
          </p:nvPr>
        </p:nvSpPr>
        <p:spPr>
          <a:xfrm>
            <a:off x="3899900" y="0"/>
            <a:ext cx="2983495" cy="502676"/>
          </a:xfrm>
          <a:prstGeom prst="rect">
            <a:avLst/>
          </a:prstGeom>
        </p:spPr>
        <p:txBody>
          <a:bodyPr vert="horz" lIns="96588" tIns="48294" rIns="96588" bIns="48294" rtlCol="0"/>
          <a:lstStyle>
            <a:lvl1pPr algn="r">
              <a:defRPr sz="1300"/>
            </a:lvl1pPr>
          </a:lstStyle>
          <a:p>
            <a:fld id="{28413739-4591-494B-A986-DBB2DC778573}" type="datetimeFigureOut">
              <a:rPr lang="en-GB" smtClean="0"/>
              <a:t>04/07/2016</a:t>
            </a:fld>
            <a:endParaRPr lang="en-GB" dirty="0"/>
          </a:p>
        </p:txBody>
      </p:sp>
      <p:sp>
        <p:nvSpPr>
          <p:cNvPr id="4" name="Slide Image Placeholder 3"/>
          <p:cNvSpPr>
            <a:spLocks noGrp="1" noRot="1" noChangeAspect="1"/>
          </p:cNvSpPr>
          <p:nvPr>
            <p:ph type="sldImg" idx="2"/>
          </p:nvPr>
        </p:nvSpPr>
        <p:spPr>
          <a:xfrm>
            <a:off x="438150" y="1252538"/>
            <a:ext cx="6008688" cy="3381375"/>
          </a:xfrm>
          <a:prstGeom prst="rect">
            <a:avLst/>
          </a:prstGeom>
          <a:noFill/>
          <a:ln w="12700">
            <a:solidFill>
              <a:prstClr val="black"/>
            </a:solidFill>
          </a:ln>
        </p:spPr>
        <p:txBody>
          <a:bodyPr vert="horz" lIns="96588" tIns="48294" rIns="96588" bIns="48294" rtlCol="0" anchor="ctr"/>
          <a:lstStyle/>
          <a:p>
            <a:endParaRPr lang="en-GB" dirty="0"/>
          </a:p>
        </p:txBody>
      </p:sp>
      <p:sp>
        <p:nvSpPr>
          <p:cNvPr id="5" name="Notes Placeholder 4"/>
          <p:cNvSpPr>
            <a:spLocks noGrp="1"/>
          </p:cNvSpPr>
          <p:nvPr>
            <p:ph type="body" sz="quarter" idx="3"/>
          </p:nvPr>
        </p:nvSpPr>
        <p:spPr>
          <a:xfrm>
            <a:off x="688499" y="4821506"/>
            <a:ext cx="5507990" cy="3944868"/>
          </a:xfrm>
          <a:prstGeom prst="rect">
            <a:avLst/>
          </a:prstGeom>
        </p:spPr>
        <p:txBody>
          <a:bodyPr vert="horz" lIns="96588" tIns="48294" rIns="96588" bIns="4829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6039"/>
            <a:ext cx="2983495" cy="502674"/>
          </a:xfrm>
          <a:prstGeom prst="rect">
            <a:avLst/>
          </a:prstGeom>
        </p:spPr>
        <p:txBody>
          <a:bodyPr vert="horz" lIns="96588" tIns="48294" rIns="96588" bIns="48294" rtlCol="0" anchor="b"/>
          <a:lstStyle>
            <a:lvl1pPr algn="l">
              <a:defRPr sz="1300"/>
            </a:lvl1pPr>
          </a:lstStyle>
          <a:p>
            <a:endParaRPr lang="en-GB" dirty="0"/>
          </a:p>
        </p:txBody>
      </p:sp>
      <p:sp>
        <p:nvSpPr>
          <p:cNvPr id="7" name="Slide Number Placeholder 6"/>
          <p:cNvSpPr>
            <a:spLocks noGrp="1"/>
          </p:cNvSpPr>
          <p:nvPr>
            <p:ph type="sldNum" sz="quarter" idx="5"/>
          </p:nvPr>
        </p:nvSpPr>
        <p:spPr>
          <a:xfrm>
            <a:off x="3899900" y="9516039"/>
            <a:ext cx="2983495" cy="502674"/>
          </a:xfrm>
          <a:prstGeom prst="rect">
            <a:avLst/>
          </a:prstGeom>
        </p:spPr>
        <p:txBody>
          <a:bodyPr vert="horz" lIns="96588" tIns="48294" rIns="96588" bIns="48294" rtlCol="0" anchor="b"/>
          <a:lstStyle>
            <a:lvl1pPr algn="r">
              <a:defRPr sz="1300"/>
            </a:lvl1pPr>
          </a:lstStyle>
          <a:p>
            <a:fld id="{3ADB1FAE-A62B-4CFD-920D-D4DB8A3E810F}" type="slidenum">
              <a:rPr lang="en-GB" smtClean="0"/>
              <a:t>‹#›</a:t>
            </a:fld>
            <a:endParaRPr lang="en-GB" dirty="0"/>
          </a:p>
        </p:txBody>
      </p:sp>
    </p:spTree>
    <p:extLst>
      <p:ext uri="{BB962C8B-B14F-4D97-AF65-F5344CB8AC3E}">
        <p14:creationId xmlns:p14="http://schemas.microsoft.com/office/powerpoint/2010/main" val="400932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5881">
              <a:defRPr/>
            </a:pPr>
            <a:endParaRPr lang="en-GB" baseline="0" dirty="0"/>
          </a:p>
        </p:txBody>
      </p:sp>
      <p:sp>
        <p:nvSpPr>
          <p:cNvPr id="4" name="Slide Number Placeholder 3"/>
          <p:cNvSpPr>
            <a:spLocks noGrp="1"/>
          </p:cNvSpPr>
          <p:nvPr>
            <p:ph type="sldNum" sz="quarter" idx="10"/>
          </p:nvPr>
        </p:nvSpPr>
        <p:spPr/>
        <p:txBody>
          <a:bodyPr/>
          <a:lstStyle/>
          <a:p>
            <a:fld id="{3ADB1FAE-A62B-4CFD-920D-D4DB8A3E810F}" type="slidenum">
              <a:rPr lang="en-GB" smtClean="0"/>
              <a:t>1</a:t>
            </a:fld>
            <a:endParaRPr lang="en-GB" dirty="0"/>
          </a:p>
        </p:txBody>
      </p:sp>
    </p:spTree>
    <p:extLst>
      <p:ext uri="{BB962C8B-B14F-4D97-AF65-F5344CB8AC3E}">
        <p14:creationId xmlns:p14="http://schemas.microsoft.com/office/powerpoint/2010/main" val="22211590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10"/>
          </p:nvPr>
        </p:nvSpPr>
        <p:spPr/>
        <p:txBody>
          <a:bodyPr/>
          <a:lstStyle/>
          <a:p>
            <a:fld id="{3ADB1FAE-A62B-4CFD-920D-D4DB8A3E810F}" type="slidenum">
              <a:rPr lang="en-GB" smtClean="0"/>
              <a:t>10</a:t>
            </a:fld>
            <a:endParaRPr lang="en-GB" dirty="0"/>
          </a:p>
        </p:txBody>
      </p:sp>
    </p:spTree>
    <p:extLst>
      <p:ext uri="{BB962C8B-B14F-4D97-AF65-F5344CB8AC3E}">
        <p14:creationId xmlns:p14="http://schemas.microsoft.com/office/powerpoint/2010/main" val="28962860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10"/>
          </p:nvPr>
        </p:nvSpPr>
        <p:spPr/>
        <p:txBody>
          <a:bodyPr/>
          <a:lstStyle/>
          <a:p>
            <a:fld id="{3ADB1FAE-A62B-4CFD-920D-D4DB8A3E810F}" type="slidenum">
              <a:rPr lang="en-GB" smtClean="0"/>
              <a:t>11</a:t>
            </a:fld>
            <a:endParaRPr lang="en-GB" dirty="0"/>
          </a:p>
        </p:txBody>
      </p:sp>
    </p:spTree>
    <p:extLst>
      <p:ext uri="{BB962C8B-B14F-4D97-AF65-F5344CB8AC3E}">
        <p14:creationId xmlns:p14="http://schemas.microsoft.com/office/powerpoint/2010/main" val="25277776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10"/>
          </p:nvPr>
        </p:nvSpPr>
        <p:spPr/>
        <p:txBody>
          <a:bodyPr/>
          <a:lstStyle/>
          <a:p>
            <a:fld id="{3ADB1FAE-A62B-4CFD-920D-D4DB8A3E810F}" type="slidenum">
              <a:rPr lang="en-GB" smtClean="0"/>
              <a:t>12</a:t>
            </a:fld>
            <a:endParaRPr lang="en-GB" dirty="0"/>
          </a:p>
        </p:txBody>
      </p:sp>
    </p:spTree>
    <p:extLst>
      <p:ext uri="{BB962C8B-B14F-4D97-AF65-F5344CB8AC3E}">
        <p14:creationId xmlns:p14="http://schemas.microsoft.com/office/powerpoint/2010/main" val="34923092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5881">
              <a:defRPr/>
            </a:pPr>
            <a:endParaRPr lang="en-GB" noProof="0" dirty="0"/>
          </a:p>
        </p:txBody>
      </p:sp>
      <p:sp>
        <p:nvSpPr>
          <p:cNvPr id="4" name="Slide Number Placeholder 3"/>
          <p:cNvSpPr>
            <a:spLocks noGrp="1"/>
          </p:cNvSpPr>
          <p:nvPr>
            <p:ph type="sldNum" sz="quarter" idx="10"/>
          </p:nvPr>
        </p:nvSpPr>
        <p:spPr/>
        <p:txBody>
          <a:bodyPr/>
          <a:lstStyle/>
          <a:p>
            <a:fld id="{3ADB1FAE-A62B-4CFD-920D-D4DB8A3E810F}" type="slidenum">
              <a:rPr lang="en-GB" smtClean="0"/>
              <a:t>13</a:t>
            </a:fld>
            <a:endParaRPr lang="en-GB" dirty="0"/>
          </a:p>
        </p:txBody>
      </p:sp>
    </p:spTree>
    <p:extLst>
      <p:ext uri="{BB962C8B-B14F-4D97-AF65-F5344CB8AC3E}">
        <p14:creationId xmlns:p14="http://schemas.microsoft.com/office/powerpoint/2010/main" val="37732834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10"/>
          </p:nvPr>
        </p:nvSpPr>
        <p:spPr/>
        <p:txBody>
          <a:bodyPr/>
          <a:lstStyle/>
          <a:p>
            <a:fld id="{3ADB1FAE-A62B-4CFD-920D-D4DB8A3E810F}" type="slidenum">
              <a:rPr lang="en-GB" smtClean="0"/>
              <a:t>14</a:t>
            </a:fld>
            <a:endParaRPr lang="en-GB" dirty="0"/>
          </a:p>
        </p:txBody>
      </p:sp>
    </p:spTree>
    <p:extLst>
      <p:ext uri="{BB962C8B-B14F-4D97-AF65-F5344CB8AC3E}">
        <p14:creationId xmlns:p14="http://schemas.microsoft.com/office/powerpoint/2010/main" val="18770721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10"/>
          </p:nvPr>
        </p:nvSpPr>
        <p:spPr/>
        <p:txBody>
          <a:bodyPr/>
          <a:lstStyle/>
          <a:p>
            <a:fld id="{3ADB1FAE-A62B-4CFD-920D-D4DB8A3E810F}" type="slidenum">
              <a:rPr lang="en-GB" smtClean="0"/>
              <a:t>15</a:t>
            </a:fld>
            <a:endParaRPr lang="en-GB" dirty="0"/>
          </a:p>
        </p:txBody>
      </p:sp>
    </p:spTree>
    <p:extLst>
      <p:ext uri="{BB962C8B-B14F-4D97-AF65-F5344CB8AC3E}">
        <p14:creationId xmlns:p14="http://schemas.microsoft.com/office/powerpoint/2010/main" val="6055277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10"/>
          </p:nvPr>
        </p:nvSpPr>
        <p:spPr/>
        <p:txBody>
          <a:bodyPr/>
          <a:lstStyle/>
          <a:p>
            <a:fld id="{3ADB1FAE-A62B-4CFD-920D-D4DB8A3E810F}" type="slidenum">
              <a:rPr lang="en-GB" smtClean="0"/>
              <a:t>16</a:t>
            </a:fld>
            <a:endParaRPr lang="en-GB" dirty="0"/>
          </a:p>
        </p:txBody>
      </p:sp>
    </p:spTree>
    <p:extLst>
      <p:ext uri="{BB962C8B-B14F-4D97-AF65-F5344CB8AC3E}">
        <p14:creationId xmlns:p14="http://schemas.microsoft.com/office/powerpoint/2010/main" val="1969810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10"/>
          </p:nvPr>
        </p:nvSpPr>
        <p:spPr/>
        <p:txBody>
          <a:bodyPr/>
          <a:lstStyle/>
          <a:p>
            <a:fld id="{3ADB1FAE-A62B-4CFD-920D-D4DB8A3E810F}" type="slidenum">
              <a:rPr lang="en-GB" smtClean="0"/>
              <a:t>17</a:t>
            </a:fld>
            <a:endParaRPr lang="en-GB" dirty="0"/>
          </a:p>
        </p:txBody>
      </p:sp>
    </p:spTree>
    <p:extLst>
      <p:ext uri="{BB962C8B-B14F-4D97-AF65-F5344CB8AC3E}">
        <p14:creationId xmlns:p14="http://schemas.microsoft.com/office/powerpoint/2010/main" val="12461914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10"/>
          </p:nvPr>
        </p:nvSpPr>
        <p:spPr/>
        <p:txBody>
          <a:bodyPr/>
          <a:lstStyle/>
          <a:p>
            <a:fld id="{3ADB1FAE-A62B-4CFD-920D-D4DB8A3E810F}" type="slidenum">
              <a:rPr lang="en-GB" smtClean="0"/>
              <a:t>18</a:t>
            </a:fld>
            <a:endParaRPr lang="en-GB" dirty="0"/>
          </a:p>
        </p:txBody>
      </p:sp>
    </p:spTree>
    <p:extLst>
      <p:ext uri="{BB962C8B-B14F-4D97-AF65-F5344CB8AC3E}">
        <p14:creationId xmlns:p14="http://schemas.microsoft.com/office/powerpoint/2010/main" val="30849509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10"/>
          </p:nvPr>
        </p:nvSpPr>
        <p:spPr/>
        <p:txBody>
          <a:bodyPr/>
          <a:lstStyle/>
          <a:p>
            <a:fld id="{3ADB1FAE-A62B-4CFD-920D-D4DB8A3E810F}" type="slidenum">
              <a:rPr lang="en-GB" smtClean="0"/>
              <a:t>19</a:t>
            </a:fld>
            <a:endParaRPr lang="en-GB" dirty="0"/>
          </a:p>
        </p:txBody>
      </p:sp>
    </p:spTree>
    <p:extLst>
      <p:ext uri="{BB962C8B-B14F-4D97-AF65-F5344CB8AC3E}">
        <p14:creationId xmlns:p14="http://schemas.microsoft.com/office/powerpoint/2010/main" val="636364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ADB1FAE-A62B-4CFD-920D-D4DB8A3E810F}" type="slidenum">
              <a:rPr lang="en-GB" smtClean="0"/>
              <a:t>2</a:t>
            </a:fld>
            <a:endParaRPr lang="en-GB" dirty="0"/>
          </a:p>
        </p:txBody>
      </p:sp>
    </p:spTree>
    <p:extLst>
      <p:ext uri="{BB962C8B-B14F-4D97-AF65-F5344CB8AC3E}">
        <p14:creationId xmlns:p14="http://schemas.microsoft.com/office/powerpoint/2010/main" val="22919144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10"/>
          </p:nvPr>
        </p:nvSpPr>
        <p:spPr/>
        <p:txBody>
          <a:bodyPr/>
          <a:lstStyle/>
          <a:p>
            <a:fld id="{3ADB1FAE-A62B-4CFD-920D-D4DB8A3E810F}" type="slidenum">
              <a:rPr lang="en-GB" smtClean="0"/>
              <a:t>20</a:t>
            </a:fld>
            <a:endParaRPr lang="en-GB" dirty="0"/>
          </a:p>
        </p:txBody>
      </p:sp>
    </p:spTree>
    <p:extLst>
      <p:ext uri="{BB962C8B-B14F-4D97-AF65-F5344CB8AC3E}">
        <p14:creationId xmlns:p14="http://schemas.microsoft.com/office/powerpoint/2010/main" val="39190899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5881">
              <a:defRPr/>
            </a:pPr>
            <a:endParaRPr lang="en-GB" baseline="0"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ADB1FAE-A62B-4CFD-920D-D4DB8A3E810F}"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91934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ADB1FAE-A62B-4CFD-920D-D4DB8A3E810F}"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22463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trike="noStrike"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ADB1FAE-A62B-4CFD-920D-D4DB8A3E810F}"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60197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ADB1FAE-A62B-4CFD-920D-D4DB8A3E810F}"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653080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ADB1FAE-A62B-4CFD-920D-D4DB8A3E810F}"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48821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ADB1FAE-A62B-4CFD-920D-D4DB8A3E810F}"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3459145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ADB1FAE-A62B-4CFD-920D-D4DB8A3E810F}"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8240660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ADB1FAE-A62B-4CFD-920D-D4DB8A3E810F}"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342965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ADB1FAE-A62B-4CFD-920D-D4DB8A3E810F}"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95680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trike="noStrike" dirty="0"/>
          </a:p>
        </p:txBody>
      </p:sp>
      <p:sp>
        <p:nvSpPr>
          <p:cNvPr id="4" name="Slide Number Placeholder 3"/>
          <p:cNvSpPr>
            <a:spLocks noGrp="1"/>
          </p:cNvSpPr>
          <p:nvPr>
            <p:ph type="sldNum" sz="quarter" idx="10"/>
          </p:nvPr>
        </p:nvSpPr>
        <p:spPr/>
        <p:txBody>
          <a:bodyPr/>
          <a:lstStyle/>
          <a:p>
            <a:fld id="{3ADB1FAE-A62B-4CFD-920D-D4DB8A3E810F}" type="slidenum">
              <a:rPr lang="en-GB" smtClean="0"/>
              <a:t>3</a:t>
            </a:fld>
            <a:endParaRPr lang="en-GB" dirty="0"/>
          </a:p>
        </p:txBody>
      </p:sp>
    </p:spTree>
    <p:extLst>
      <p:ext uri="{BB962C8B-B14F-4D97-AF65-F5344CB8AC3E}">
        <p14:creationId xmlns:p14="http://schemas.microsoft.com/office/powerpoint/2010/main" val="423080900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300"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ADB1FAE-A62B-4CFD-920D-D4DB8A3E810F}"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38994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ADB1FAE-A62B-4CFD-920D-D4DB8A3E810F}"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128953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5881">
              <a:defRPr/>
            </a:pPr>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ADB1FAE-A62B-4CFD-920D-D4DB8A3E810F}"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32</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47853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ADB1FAE-A62B-4CFD-920D-D4DB8A3E810F}"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8356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ADB1FAE-A62B-4CFD-920D-D4DB8A3E810F}"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34</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2101735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US" dirty="0"/>
          </a:p>
        </p:txBody>
      </p:sp>
      <p:sp>
        <p:nvSpPr>
          <p:cNvPr id="4" name="Slide Number Placeholder 3"/>
          <p:cNvSpPr>
            <a:spLocks noGrp="1"/>
          </p:cNvSpPr>
          <p:nvPr>
            <p:ph type="sldNum" sz="quarter" idx="10"/>
          </p:nvPr>
        </p:nvSpPr>
        <p:spPr/>
        <p:txBody>
          <a:bodyPr/>
          <a:lstStyle/>
          <a:p>
            <a:fld id="{3ADB1FAE-A62B-4CFD-920D-D4DB8A3E810F}" type="slidenum">
              <a:rPr lang="en-GB" smtClean="0"/>
              <a:t>35</a:t>
            </a:fld>
            <a:endParaRPr lang="en-GB" dirty="0"/>
          </a:p>
        </p:txBody>
      </p:sp>
    </p:spTree>
    <p:extLst>
      <p:ext uri="{BB962C8B-B14F-4D97-AF65-F5344CB8AC3E}">
        <p14:creationId xmlns:p14="http://schemas.microsoft.com/office/powerpoint/2010/main" val="400812484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DB1FAE-A62B-4CFD-920D-D4DB8A3E810F}" type="slidenum">
              <a:rPr lang="en-GB" smtClean="0"/>
              <a:t>36</a:t>
            </a:fld>
            <a:endParaRPr lang="en-GB" dirty="0"/>
          </a:p>
        </p:txBody>
      </p:sp>
    </p:spTree>
    <p:extLst>
      <p:ext uri="{BB962C8B-B14F-4D97-AF65-F5344CB8AC3E}">
        <p14:creationId xmlns:p14="http://schemas.microsoft.com/office/powerpoint/2010/main" val="76299930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DB1FAE-A62B-4CFD-920D-D4DB8A3E810F}" type="slidenum">
              <a:rPr lang="en-GB" smtClean="0"/>
              <a:t>37</a:t>
            </a:fld>
            <a:endParaRPr lang="en-GB" dirty="0"/>
          </a:p>
        </p:txBody>
      </p:sp>
    </p:spTree>
    <p:extLst>
      <p:ext uri="{BB962C8B-B14F-4D97-AF65-F5344CB8AC3E}">
        <p14:creationId xmlns:p14="http://schemas.microsoft.com/office/powerpoint/2010/main" val="95803081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DB1FAE-A62B-4CFD-920D-D4DB8A3E810F}" type="slidenum">
              <a:rPr lang="en-GB" smtClean="0"/>
              <a:t>38</a:t>
            </a:fld>
            <a:endParaRPr lang="en-GB" dirty="0"/>
          </a:p>
        </p:txBody>
      </p:sp>
    </p:spTree>
    <p:extLst>
      <p:ext uri="{BB962C8B-B14F-4D97-AF65-F5344CB8AC3E}">
        <p14:creationId xmlns:p14="http://schemas.microsoft.com/office/powerpoint/2010/main" val="317176774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DB1FAE-A62B-4CFD-920D-D4DB8A3E810F}" type="slidenum">
              <a:rPr lang="en-GB" smtClean="0"/>
              <a:t>39</a:t>
            </a:fld>
            <a:endParaRPr lang="en-GB" dirty="0"/>
          </a:p>
        </p:txBody>
      </p:sp>
    </p:spTree>
    <p:extLst>
      <p:ext uri="{BB962C8B-B14F-4D97-AF65-F5344CB8AC3E}">
        <p14:creationId xmlns:p14="http://schemas.microsoft.com/office/powerpoint/2010/main" val="40101411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5881">
              <a:defRPr/>
            </a:pPr>
            <a:endParaRPr lang="en-GB" dirty="0"/>
          </a:p>
        </p:txBody>
      </p:sp>
      <p:sp>
        <p:nvSpPr>
          <p:cNvPr id="4" name="Slide Number Placeholder 3"/>
          <p:cNvSpPr>
            <a:spLocks noGrp="1"/>
          </p:cNvSpPr>
          <p:nvPr>
            <p:ph type="sldNum" sz="quarter" idx="10"/>
          </p:nvPr>
        </p:nvSpPr>
        <p:spPr/>
        <p:txBody>
          <a:bodyPr/>
          <a:lstStyle/>
          <a:p>
            <a:fld id="{3ADB1FAE-A62B-4CFD-920D-D4DB8A3E810F}" type="slidenum">
              <a:rPr lang="en-GB" smtClean="0"/>
              <a:t>4</a:t>
            </a:fld>
            <a:endParaRPr lang="en-GB" dirty="0"/>
          </a:p>
        </p:txBody>
      </p:sp>
    </p:spTree>
    <p:extLst>
      <p:ext uri="{BB962C8B-B14F-4D97-AF65-F5344CB8AC3E}">
        <p14:creationId xmlns:p14="http://schemas.microsoft.com/office/powerpoint/2010/main" val="286430510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3ADB1FAE-A62B-4CFD-920D-D4DB8A3E810F}" type="slidenum">
              <a:rPr lang="en-GB" smtClean="0"/>
              <a:t>40</a:t>
            </a:fld>
            <a:endParaRPr lang="en-GB" dirty="0"/>
          </a:p>
        </p:txBody>
      </p:sp>
    </p:spTree>
    <p:extLst>
      <p:ext uri="{BB962C8B-B14F-4D97-AF65-F5344CB8AC3E}">
        <p14:creationId xmlns:p14="http://schemas.microsoft.com/office/powerpoint/2010/main" val="357248816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US" dirty="0"/>
          </a:p>
        </p:txBody>
      </p:sp>
      <p:sp>
        <p:nvSpPr>
          <p:cNvPr id="4" name="Slide Number Placeholder 3"/>
          <p:cNvSpPr>
            <a:spLocks noGrp="1"/>
          </p:cNvSpPr>
          <p:nvPr>
            <p:ph type="sldNum" sz="quarter" idx="10"/>
          </p:nvPr>
        </p:nvSpPr>
        <p:spPr/>
        <p:txBody>
          <a:bodyPr/>
          <a:lstStyle/>
          <a:p>
            <a:fld id="{3ADB1FAE-A62B-4CFD-920D-D4DB8A3E810F}" type="slidenum">
              <a:rPr lang="en-GB" smtClean="0"/>
              <a:t>41</a:t>
            </a:fld>
            <a:endParaRPr lang="en-GB" dirty="0"/>
          </a:p>
        </p:txBody>
      </p:sp>
    </p:spTree>
    <p:extLst>
      <p:ext uri="{BB962C8B-B14F-4D97-AF65-F5344CB8AC3E}">
        <p14:creationId xmlns:p14="http://schemas.microsoft.com/office/powerpoint/2010/main" val="46258104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ADB1FAE-A62B-4CFD-920D-D4DB8A3E810F}" type="slidenum">
              <a:rPr lang="en-GB" smtClean="0"/>
              <a:t>42</a:t>
            </a:fld>
            <a:endParaRPr lang="en-GB" dirty="0"/>
          </a:p>
        </p:txBody>
      </p:sp>
    </p:spTree>
    <p:extLst>
      <p:ext uri="{BB962C8B-B14F-4D97-AF65-F5344CB8AC3E}">
        <p14:creationId xmlns:p14="http://schemas.microsoft.com/office/powerpoint/2010/main" val="121835920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ADB1FAE-A62B-4CFD-920D-D4DB8A3E810F}" type="slidenum">
              <a:rPr lang="en-GB" smtClean="0"/>
              <a:t>43</a:t>
            </a:fld>
            <a:endParaRPr lang="en-GB" dirty="0"/>
          </a:p>
        </p:txBody>
      </p:sp>
    </p:spTree>
    <p:extLst>
      <p:ext uri="{BB962C8B-B14F-4D97-AF65-F5344CB8AC3E}">
        <p14:creationId xmlns:p14="http://schemas.microsoft.com/office/powerpoint/2010/main" val="37261810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noProof="0" dirty="0"/>
          </a:p>
        </p:txBody>
      </p:sp>
      <p:sp>
        <p:nvSpPr>
          <p:cNvPr id="4" name="Slide Number Placeholder 3"/>
          <p:cNvSpPr>
            <a:spLocks noGrp="1"/>
          </p:cNvSpPr>
          <p:nvPr>
            <p:ph type="sldNum" sz="quarter" idx="10"/>
          </p:nvPr>
        </p:nvSpPr>
        <p:spPr/>
        <p:txBody>
          <a:bodyPr/>
          <a:lstStyle/>
          <a:p>
            <a:fld id="{3ADB1FAE-A62B-4CFD-920D-D4DB8A3E810F}" type="slidenum">
              <a:rPr lang="en-GB" smtClean="0"/>
              <a:t>5</a:t>
            </a:fld>
            <a:endParaRPr lang="en-GB" dirty="0"/>
          </a:p>
        </p:txBody>
      </p:sp>
    </p:spTree>
    <p:extLst>
      <p:ext uri="{BB962C8B-B14F-4D97-AF65-F5344CB8AC3E}">
        <p14:creationId xmlns:p14="http://schemas.microsoft.com/office/powerpoint/2010/main" val="16733208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10"/>
          </p:nvPr>
        </p:nvSpPr>
        <p:spPr/>
        <p:txBody>
          <a:bodyPr/>
          <a:lstStyle/>
          <a:p>
            <a:fld id="{3ADB1FAE-A62B-4CFD-920D-D4DB8A3E810F}" type="slidenum">
              <a:rPr lang="en-GB" smtClean="0"/>
              <a:t>6</a:t>
            </a:fld>
            <a:endParaRPr lang="en-GB" dirty="0"/>
          </a:p>
        </p:txBody>
      </p:sp>
    </p:spTree>
    <p:extLst>
      <p:ext uri="{BB962C8B-B14F-4D97-AF65-F5344CB8AC3E}">
        <p14:creationId xmlns:p14="http://schemas.microsoft.com/office/powerpoint/2010/main" val="36000210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10"/>
          </p:nvPr>
        </p:nvSpPr>
        <p:spPr/>
        <p:txBody>
          <a:bodyPr/>
          <a:lstStyle/>
          <a:p>
            <a:fld id="{3ADB1FAE-A62B-4CFD-920D-D4DB8A3E810F}" type="slidenum">
              <a:rPr lang="en-GB" smtClean="0"/>
              <a:t>7</a:t>
            </a:fld>
            <a:endParaRPr lang="en-GB" dirty="0"/>
          </a:p>
        </p:txBody>
      </p:sp>
    </p:spTree>
    <p:extLst>
      <p:ext uri="{BB962C8B-B14F-4D97-AF65-F5344CB8AC3E}">
        <p14:creationId xmlns:p14="http://schemas.microsoft.com/office/powerpoint/2010/main" val="352182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10"/>
          </p:nvPr>
        </p:nvSpPr>
        <p:spPr/>
        <p:txBody>
          <a:bodyPr/>
          <a:lstStyle/>
          <a:p>
            <a:fld id="{3ADB1FAE-A62B-4CFD-920D-D4DB8A3E810F}" type="slidenum">
              <a:rPr lang="en-GB" smtClean="0"/>
              <a:t>8</a:t>
            </a:fld>
            <a:endParaRPr lang="en-GB" dirty="0"/>
          </a:p>
        </p:txBody>
      </p:sp>
    </p:spTree>
    <p:extLst>
      <p:ext uri="{BB962C8B-B14F-4D97-AF65-F5344CB8AC3E}">
        <p14:creationId xmlns:p14="http://schemas.microsoft.com/office/powerpoint/2010/main" val="3622022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10"/>
          </p:nvPr>
        </p:nvSpPr>
        <p:spPr/>
        <p:txBody>
          <a:bodyPr/>
          <a:lstStyle/>
          <a:p>
            <a:fld id="{3ADB1FAE-A62B-4CFD-920D-D4DB8A3E810F}" type="slidenum">
              <a:rPr lang="en-GB" smtClean="0"/>
              <a:t>9</a:t>
            </a:fld>
            <a:endParaRPr lang="en-GB" dirty="0"/>
          </a:p>
        </p:txBody>
      </p:sp>
    </p:spTree>
    <p:extLst>
      <p:ext uri="{BB962C8B-B14F-4D97-AF65-F5344CB8AC3E}">
        <p14:creationId xmlns:p14="http://schemas.microsoft.com/office/powerpoint/2010/main" val="23813511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48A87A34-81AB-432B-8DAE-1953F412C126}" type="datetimeFigureOut">
              <a:rPr lang="en-US" smtClean="0"/>
              <a:t>7/4/2016</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D22F896-40B5-4ADD-8801-0D06FADFA095}" type="slidenum">
              <a:rPr lang="en-US" smtClean="0"/>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64652978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48479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65148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7/4/2016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61214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48A87A34-81AB-432B-8DAE-1953F412C126}" type="datetimeFigureOut">
              <a:rPr lang="en-US" smtClean="0"/>
              <a:t>7/4/2016</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D22F896-40B5-4ADD-8801-0D06FADFA095}" type="slidenum">
              <a:rPr lang="en-US" smtClean="0"/>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72585211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7/4/2016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63362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7/4/2016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87113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7/4/2016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61005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7/4/2016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82620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48A87A34-81AB-432B-8DAE-1953F412C126}" type="datetimeFigureOut">
              <a:rPr lang="en-US" smtClean="0"/>
              <a:t>7/4/2016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D22F896-40B5-4ADD-8801-0D06FADFA095}" type="slidenum">
              <a:rPr lang="en-US" smtClean="0"/>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95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48A87A34-81AB-432B-8DAE-1953F412C126}" type="datetimeFigureOut">
              <a:rPr lang="en-US" smtClean="0"/>
              <a:pPr/>
              <a:t>7/4/2016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D22F896-40B5-4ADD-8801-0D06FADFA095}" type="slidenum">
              <a:rPr lang="en-US" smtClean="0"/>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47657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48A87A34-81AB-432B-8DAE-1953F412C126}" type="datetimeFigureOut">
              <a:rPr lang="en-US" smtClean="0"/>
              <a:pPr/>
              <a:t>7/4/2016</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D22F896-40B5-4ADD-8801-0D06FADFA095}" type="slidenum">
              <a:rPr lang="en-US" smtClean="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658275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hyperlink" Target="mailto:ti1g12@soton.ac.uk" TargetMode="External"/><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mailto:ti1g12@soton.ac.uk" TargetMode="External"/><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hyperlink" Target="mailto:ti1g12@soton.ac.uk" TargetMode="External"/><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hyperlink" Target="mailto:ti1g12@soton.ac.uk" TargetMode="External"/><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hyperlink" Target="mailto:ti1g12@soton.ac.uk" TargetMode="External"/><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hyperlink" Target="mailto:ti1g12@soton.ac.uk" TargetMode="External"/><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hyperlink" Target="mailto:ti1g12@soton.ac.uk" TargetMode="External"/><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hyperlink" Target="mailto:ti1g12@soton.ac.uk" TargetMode="External"/><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hyperlink" Target="mailto:ti1g12@soton.ac.uk" TargetMode="External"/><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hyperlink" Target="mailto:ti1g12@soton.ac.uk" TargetMode="External"/><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ti1g12@soton.ac.uk" TargetMode="External"/><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6.xml"/><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7.xml"/><Relationship Id="rId1" Type="http://schemas.openxmlformats.org/officeDocument/2006/relationships/slideLayout" Target="../slideLayouts/slideLayout6.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hyperlink" Target="mailto:ti1g12@soton.ac.uk"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hyperlink" Target="mailto:ti1g12@soton.ac.uk"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hyperlink" Target="mailto:ti1g12@soton.ac.uk"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mailto:ti1g12@soton.ac.uk" TargetMode="External"/><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2010670"/>
            <a:ext cx="8361229" cy="2098226"/>
          </a:xfrm>
        </p:spPr>
        <p:txBody>
          <a:bodyPr>
            <a:noAutofit/>
          </a:bodyPr>
          <a:lstStyle/>
          <a:p>
            <a:r>
              <a:rPr lang="en-GB" sz="4000" b="1" dirty="0">
                <a:solidFill>
                  <a:schemeClr val="accent2">
                    <a:lumMod val="75000"/>
                  </a:schemeClr>
                </a:solidFill>
              </a:rPr>
              <a:t>P</a:t>
            </a:r>
            <a:r>
              <a:rPr lang="en-GB" sz="4000" b="1" cap="none" dirty="0">
                <a:solidFill>
                  <a:schemeClr val="accent2">
                    <a:lumMod val="75000"/>
                  </a:schemeClr>
                </a:solidFill>
              </a:rPr>
              <a:t>h</a:t>
            </a:r>
            <a:r>
              <a:rPr lang="en-GB" sz="4000" b="1" dirty="0">
                <a:solidFill>
                  <a:schemeClr val="accent2">
                    <a:lumMod val="75000"/>
                  </a:schemeClr>
                </a:solidFill>
              </a:rPr>
              <a:t>D </a:t>
            </a:r>
            <a:r>
              <a:rPr lang="en-GB" sz="4000" b="1" dirty="0">
                <a:solidFill>
                  <a:schemeClr val="tx1"/>
                </a:solidFill>
              </a:rPr>
              <a:t>Workshop</a:t>
            </a:r>
            <a:r>
              <a:rPr lang="en-GB" sz="4000" b="1" dirty="0">
                <a:solidFill>
                  <a:schemeClr val="accent2">
                    <a:lumMod val="75000"/>
                  </a:schemeClr>
                </a:solidFill>
              </a:rPr>
              <a:t> </a:t>
            </a:r>
            <a:r>
              <a:rPr lang="en-GB" sz="4000" b="1" dirty="0"/>
              <a:t>“</a:t>
            </a:r>
            <a:r>
              <a:rPr lang="en-GB" sz="4000" b="1" dirty="0">
                <a:solidFill>
                  <a:schemeClr val="tx1"/>
                </a:solidFill>
              </a:rPr>
              <a:t>research</a:t>
            </a:r>
            <a:r>
              <a:rPr lang="en-GB" sz="4000" b="1" dirty="0">
                <a:solidFill>
                  <a:schemeClr val="accent2">
                    <a:lumMod val="75000"/>
                  </a:schemeClr>
                </a:solidFill>
              </a:rPr>
              <a:t> methods</a:t>
            </a:r>
            <a:r>
              <a:rPr lang="en-GB" sz="4000" b="1" dirty="0"/>
              <a:t> </a:t>
            </a:r>
            <a:r>
              <a:rPr lang="en-GB" sz="4000" b="1" dirty="0">
                <a:solidFill>
                  <a:schemeClr val="tx1"/>
                </a:solidFill>
              </a:rPr>
              <a:t>in</a:t>
            </a:r>
            <a:r>
              <a:rPr lang="en-GB" sz="4000" b="1" dirty="0"/>
              <a:t> </a:t>
            </a:r>
            <a:r>
              <a:rPr lang="en-GB" sz="4000" b="1" dirty="0">
                <a:solidFill>
                  <a:schemeClr val="accent2">
                    <a:lumMod val="75000"/>
                  </a:schemeClr>
                </a:solidFill>
              </a:rPr>
              <a:t>ELF</a:t>
            </a:r>
            <a:r>
              <a:rPr lang="en-GB" sz="4000" b="1" dirty="0"/>
              <a:t>”</a:t>
            </a:r>
            <a:br>
              <a:rPr lang="en-GB" sz="4400" dirty="0"/>
            </a:br>
            <a:r>
              <a:rPr lang="en-GB" sz="4400" dirty="0"/>
              <a:t>~</a:t>
            </a:r>
            <a:br>
              <a:rPr lang="en-GB" sz="4400" dirty="0"/>
            </a:br>
            <a:r>
              <a:rPr lang="en-GB" sz="2800" b="1" cap="none" dirty="0">
                <a:solidFill>
                  <a:schemeClr val="tx1"/>
                </a:solidFill>
              </a:rPr>
              <a:t>Exploring </a:t>
            </a:r>
            <a:r>
              <a:rPr lang="en-GB" sz="2800" b="1" i="1" cap="none" dirty="0">
                <a:solidFill>
                  <a:schemeClr val="tx1"/>
                </a:solidFill>
              </a:rPr>
              <a:t>perceptions </a:t>
            </a:r>
            <a:r>
              <a:rPr lang="en-GB" sz="2800" b="1" cap="none" dirty="0">
                <a:solidFill>
                  <a:schemeClr val="tx1"/>
                </a:solidFill>
              </a:rPr>
              <a:t>and</a:t>
            </a:r>
            <a:r>
              <a:rPr lang="en-GB" sz="2800" b="1" i="1" cap="none" dirty="0">
                <a:solidFill>
                  <a:schemeClr val="tx1"/>
                </a:solidFill>
              </a:rPr>
              <a:t> practices </a:t>
            </a:r>
            <a:r>
              <a:rPr lang="en-GB" sz="2800" b="1" cap="none" dirty="0">
                <a:solidFill>
                  <a:schemeClr val="tx1"/>
                </a:solidFill>
              </a:rPr>
              <a:t>in ELF research</a:t>
            </a:r>
            <a:endParaRPr lang="en-GB" sz="2400" b="1" cap="none" dirty="0">
              <a:solidFill>
                <a:schemeClr val="tx1"/>
              </a:solidFill>
            </a:endParaRPr>
          </a:p>
        </p:txBody>
      </p:sp>
      <p:sp>
        <p:nvSpPr>
          <p:cNvPr id="3" name="Subtitle 2"/>
          <p:cNvSpPr>
            <a:spLocks noGrp="1"/>
          </p:cNvSpPr>
          <p:nvPr>
            <p:ph type="subTitle" idx="1"/>
          </p:nvPr>
        </p:nvSpPr>
        <p:spPr>
          <a:xfrm>
            <a:off x="2679905" y="4578486"/>
            <a:ext cx="6831673" cy="1086237"/>
          </a:xfrm>
        </p:spPr>
        <p:txBody>
          <a:bodyPr>
            <a:normAutofit fontScale="85000" lnSpcReduction="20000"/>
          </a:bodyPr>
          <a:lstStyle/>
          <a:p>
            <a:r>
              <a:rPr lang="en-GB" sz="1900" dirty="0"/>
              <a:t>CGE PGR Conference</a:t>
            </a:r>
          </a:p>
          <a:p>
            <a:endParaRPr lang="en-GB" sz="900" dirty="0"/>
          </a:p>
          <a:p>
            <a:r>
              <a:rPr lang="en-GB" sz="1900" dirty="0"/>
              <a:t>Southampton, 24 June 2016</a:t>
            </a:r>
          </a:p>
          <a:p>
            <a:endParaRPr lang="en-GB" sz="1000" dirty="0"/>
          </a:p>
          <a:p>
            <a:r>
              <a:rPr lang="en-GB" sz="1900" dirty="0"/>
              <a:t>Tomokazu Ishikawa   -   Sonia Morán Panero   -   Chittima Sangiamchit </a:t>
            </a:r>
          </a:p>
          <a:p>
            <a:endParaRPr lang="en-GB" sz="2000" dirty="0"/>
          </a:p>
        </p:txBody>
      </p:sp>
      <p:grpSp>
        <p:nvGrpSpPr>
          <p:cNvPr id="4" name="Group 82"/>
          <p:cNvGrpSpPr>
            <a:grpSpLocks/>
          </p:cNvGrpSpPr>
          <p:nvPr/>
        </p:nvGrpSpPr>
        <p:grpSpPr bwMode="auto">
          <a:xfrm>
            <a:off x="9815804" y="270586"/>
            <a:ext cx="2136711" cy="429209"/>
            <a:chOff x="385" y="1412"/>
            <a:chExt cx="2268" cy="492"/>
          </a:xfrm>
          <a:solidFill>
            <a:schemeClr val="accent2">
              <a:lumMod val="75000"/>
            </a:schemeClr>
          </a:solidFill>
        </p:grpSpPr>
        <p:sp>
          <p:nvSpPr>
            <p:cNvPr id="5" name="Freeform 83"/>
            <p:cNvSpPr>
              <a:spLocks/>
            </p:cNvSpPr>
            <p:nvPr/>
          </p:nvSpPr>
          <p:spPr bwMode="auto">
            <a:xfrm>
              <a:off x="385" y="1488"/>
              <a:ext cx="186" cy="316"/>
            </a:xfrm>
            <a:custGeom>
              <a:avLst/>
              <a:gdLst>
                <a:gd name="T0" fmla="*/ 100 w 186"/>
                <a:gd name="T1" fmla="*/ 126 h 316"/>
                <a:gd name="T2" fmla="*/ 148 w 186"/>
                <a:gd name="T3" fmla="*/ 152 h 316"/>
                <a:gd name="T4" fmla="*/ 174 w 186"/>
                <a:gd name="T5" fmla="*/ 178 h 316"/>
                <a:gd name="T6" fmla="*/ 180 w 186"/>
                <a:gd name="T7" fmla="*/ 188 h 316"/>
                <a:gd name="T8" fmla="*/ 186 w 186"/>
                <a:gd name="T9" fmla="*/ 210 h 316"/>
                <a:gd name="T10" fmla="*/ 186 w 186"/>
                <a:gd name="T11" fmla="*/ 224 h 316"/>
                <a:gd name="T12" fmla="*/ 178 w 186"/>
                <a:gd name="T13" fmla="*/ 260 h 316"/>
                <a:gd name="T14" fmla="*/ 156 w 186"/>
                <a:gd name="T15" fmla="*/ 290 h 316"/>
                <a:gd name="T16" fmla="*/ 140 w 186"/>
                <a:gd name="T17" fmla="*/ 302 h 316"/>
                <a:gd name="T18" fmla="*/ 104 w 186"/>
                <a:gd name="T19" fmla="*/ 314 h 316"/>
                <a:gd name="T20" fmla="*/ 86 w 186"/>
                <a:gd name="T21" fmla="*/ 316 h 316"/>
                <a:gd name="T22" fmla="*/ 42 w 186"/>
                <a:gd name="T23" fmla="*/ 310 h 316"/>
                <a:gd name="T24" fmla="*/ 24 w 186"/>
                <a:gd name="T25" fmla="*/ 302 h 316"/>
                <a:gd name="T26" fmla="*/ 0 w 186"/>
                <a:gd name="T27" fmla="*/ 224 h 316"/>
                <a:gd name="T28" fmla="*/ 6 w 186"/>
                <a:gd name="T29" fmla="*/ 238 h 316"/>
                <a:gd name="T30" fmla="*/ 20 w 186"/>
                <a:gd name="T31" fmla="*/ 264 h 316"/>
                <a:gd name="T32" fmla="*/ 30 w 186"/>
                <a:gd name="T33" fmla="*/ 276 h 316"/>
                <a:gd name="T34" fmla="*/ 52 w 186"/>
                <a:gd name="T35" fmla="*/ 292 h 316"/>
                <a:gd name="T36" fmla="*/ 82 w 186"/>
                <a:gd name="T37" fmla="*/ 298 h 316"/>
                <a:gd name="T38" fmla="*/ 98 w 186"/>
                <a:gd name="T39" fmla="*/ 296 h 316"/>
                <a:gd name="T40" fmla="*/ 122 w 186"/>
                <a:gd name="T41" fmla="*/ 286 h 316"/>
                <a:gd name="T42" fmla="*/ 130 w 186"/>
                <a:gd name="T43" fmla="*/ 278 h 316"/>
                <a:gd name="T44" fmla="*/ 140 w 186"/>
                <a:gd name="T45" fmla="*/ 258 h 316"/>
                <a:gd name="T46" fmla="*/ 144 w 186"/>
                <a:gd name="T47" fmla="*/ 236 h 316"/>
                <a:gd name="T48" fmla="*/ 144 w 186"/>
                <a:gd name="T49" fmla="*/ 224 h 316"/>
                <a:gd name="T50" fmla="*/ 136 w 186"/>
                <a:gd name="T51" fmla="*/ 204 h 316"/>
                <a:gd name="T52" fmla="*/ 130 w 186"/>
                <a:gd name="T53" fmla="*/ 196 h 316"/>
                <a:gd name="T54" fmla="*/ 68 w 186"/>
                <a:gd name="T55" fmla="*/ 162 h 316"/>
                <a:gd name="T56" fmla="*/ 52 w 186"/>
                <a:gd name="T57" fmla="*/ 154 h 316"/>
                <a:gd name="T58" fmla="*/ 26 w 186"/>
                <a:gd name="T59" fmla="*/ 136 h 316"/>
                <a:gd name="T60" fmla="*/ 18 w 186"/>
                <a:gd name="T61" fmla="*/ 126 h 316"/>
                <a:gd name="T62" fmla="*/ 6 w 186"/>
                <a:gd name="T63" fmla="*/ 104 h 316"/>
                <a:gd name="T64" fmla="*/ 2 w 186"/>
                <a:gd name="T65" fmla="*/ 80 h 316"/>
                <a:gd name="T66" fmla="*/ 4 w 186"/>
                <a:gd name="T67" fmla="*/ 62 h 316"/>
                <a:gd name="T68" fmla="*/ 18 w 186"/>
                <a:gd name="T69" fmla="*/ 32 h 316"/>
                <a:gd name="T70" fmla="*/ 30 w 186"/>
                <a:gd name="T71" fmla="*/ 20 h 316"/>
                <a:gd name="T72" fmla="*/ 60 w 186"/>
                <a:gd name="T73" fmla="*/ 4 h 316"/>
                <a:gd name="T74" fmla="*/ 96 w 186"/>
                <a:gd name="T75" fmla="*/ 0 h 316"/>
                <a:gd name="T76" fmla="*/ 114 w 186"/>
                <a:gd name="T77" fmla="*/ 0 h 316"/>
                <a:gd name="T78" fmla="*/ 146 w 186"/>
                <a:gd name="T79" fmla="*/ 10 h 316"/>
                <a:gd name="T80" fmla="*/ 162 w 186"/>
                <a:gd name="T81" fmla="*/ 76 h 316"/>
                <a:gd name="T82" fmla="*/ 160 w 186"/>
                <a:gd name="T83" fmla="*/ 66 h 316"/>
                <a:gd name="T84" fmla="*/ 146 w 186"/>
                <a:gd name="T85" fmla="*/ 46 h 316"/>
                <a:gd name="T86" fmla="*/ 138 w 186"/>
                <a:gd name="T87" fmla="*/ 36 h 316"/>
                <a:gd name="T88" fmla="*/ 116 w 186"/>
                <a:gd name="T89" fmla="*/ 22 h 316"/>
                <a:gd name="T90" fmla="*/ 90 w 186"/>
                <a:gd name="T91" fmla="*/ 18 h 316"/>
                <a:gd name="T92" fmla="*/ 76 w 186"/>
                <a:gd name="T93" fmla="*/ 18 h 316"/>
                <a:gd name="T94" fmla="*/ 58 w 186"/>
                <a:gd name="T95" fmla="*/ 26 h 316"/>
                <a:gd name="T96" fmla="*/ 50 w 186"/>
                <a:gd name="T97" fmla="*/ 34 h 316"/>
                <a:gd name="T98" fmla="*/ 42 w 186"/>
                <a:gd name="T99" fmla="*/ 48 h 316"/>
                <a:gd name="T100" fmla="*/ 38 w 186"/>
                <a:gd name="T101" fmla="*/ 66 h 316"/>
                <a:gd name="T102" fmla="*/ 40 w 186"/>
                <a:gd name="T103" fmla="*/ 76 h 316"/>
                <a:gd name="T104" fmla="*/ 46 w 186"/>
                <a:gd name="T105" fmla="*/ 90 h 316"/>
                <a:gd name="T106" fmla="*/ 50 w 186"/>
                <a:gd name="T107" fmla="*/ 98 h 316"/>
                <a:gd name="T108" fmla="*/ 100 w 186"/>
                <a:gd name="T109" fmla="*/ 126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86" h="316">
                  <a:moveTo>
                    <a:pt x="100" y="126"/>
                  </a:moveTo>
                  <a:lnTo>
                    <a:pt x="100" y="126"/>
                  </a:lnTo>
                  <a:lnTo>
                    <a:pt x="148" y="152"/>
                  </a:lnTo>
                  <a:lnTo>
                    <a:pt x="148" y="152"/>
                  </a:lnTo>
                  <a:lnTo>
                    <a:pt x="162" y="164"/>
                  </a:lnTo>
                  <a:lnTo>
                    <a:pt x="174" y="178"/>
                  </a:lnTo>
                  <a:lnTo>
                    <a:pt x="174" y="178"/>
                  </a:lnTo>
                  <a:lnTo>
                    <a:pt x="180" y="188"/>
                  </a:lnTo>
                  <a:lnTo>
                    <a:pt x="184" y="198"/>
                  </a:lnTo>
                  <a:lnTo>
                    <a:pt x="186" y="210"/>
                  </a:lnTo>
                  <a:lnTo>
                    <a:pt x="186" y="224"/>
                  </a:lnTo>
                  <a:lnTo>
                    <a:pt x="186" y="224"/>
                  </a:lnTo>
                  <a:lnTo>
                    <a:pt x="184" y="244"/>
                  </a:lnTo>
                  <a:lnTo>
                    <a:pt x="178" y="260"/>
                  </a:lnTo>
                  <a:lnTo>
                    <a:pt x="168" y="276"/>
                  </a:lnTo>
                  <a:lnTo>
                    <a:pt x="156" y="290"/>
                  </a:lnTo>
                  <a:lnTo>
                    <a:pt x="156" y="290"/>
                  </a:lnTo>
                  <a:lnTo>
                    <a:pt x="140" y="302"/>
                  </a:lnTo>
                  <a:lnTo>
                    <a:pt x="122" y="310"/>
                  </a:lnTo>
                  <a:lnTo>
                    <a:pt x="104" y="314"/>
                  </a:lnTo>
                  <a:lnTo>
                    <a:pt x="86" y="316"/>
                  </a:lnTo>
                  <a:lnTo>
                    <a:pt x="86" y="316"/>
                  </a:lnTo>
                  <a:lnTo>
                    <a:pt x="62" y="314"/>
                  </a:lnTo>
                  <a:lnTo>
                    <a:pt x="42" y="310"/>
                  </a:lnTo>
                  <a:lnTo>
                    <a:pt x="42" y="310"/>
                  </a:lnTo>
                  <a:lnTo>
                    <a:pt x="24" y="302"/>
                  </a:lnTo>
                  <a:lnTo>
                    <a:pt x="2" y="292"/>
                  </a:lnTo>
                  <a:lnTo>
                    <a:pt x="0" y="224"/>
                  </a:lnTo>
                  <a:lnTo>
                    <a:pt x="0" y="224"/>
                  </a:lnTo>
                  <a:lnTo>
                    <a:pt x="6" y="238"/>
                  </a:lnTo>
                  <a:lnTo>
                    <a:pt x="12" y="252"/>
                  </a:lnTo>
                  <a:lnTo>
                    <a:pt x="20" y="264"/>
                  </a:lnTo>
                  <a:lnTo>
                    <a:pt x="30" y="276"/>
                  </a:lnTo>
                  <a:lnTo>
                    <a:pt x="30" y="276"/>
                  </a:lnTo>
                  <a:lnTo>
                    <a:pt x="40" y="286"/>
                  </a:lnTo>
                  <a:lnTo>
                    <a:pt x="52" y="292"/>
                  </a:lnTo>
                  <a:lnTo>
                    <a:pt x="66" y="296"/>
                  </a:lnTo>
                  <a:lnTo>
                    <a:pt x="82" y="298"/>
                  </a:lnTo>
                  <a:lnTo>
                    <a:pt x="82" y="298"/>
                  </a:lnTo>
                  <a:lnTo>
                    <a:pt x="98" y="296"/>
                  </a:lnTo>
                  <a:lnTo>
                    <a:pt x="110" y="292"/>
                  </a:lnTo>
                  <a:lnTo>
                    <a:pt x="122" y="286"/>
                  </a:lnTo>
                  <a:lnTo>
                    <a:pt x="130" y="278"/>
                  </a:lnTo>
                  <a:lnTo>
                    <a:pt x="130" y="278"/>
                  </a:lnTo>
                  <a:lnTo>
                    <a:pt x="136" y="268"/>
                  </a:lnTo>
                  <a:lnTo>
                    <a:pt x="140" y="258"/>
                  </a:lnTo>
                  <a:lnTo>
                    <a:pt x="144" y="248"/>
                  </a:lnTo>
                  <a:lnTo>
                    <a:pt x="144" y="236"/>
                  </a:lnTo>
                  <a:lnTo>
                    <a:pt x="144" y="236"/>
                  </a:lnTo>
                  <a:lnTo>
                    <a:pt x="144" y="224"/>
                  </a:lnTo>
                  <a:lnTo>
                    <a:pt x="140" y="212"/>
                  </a:lnTo>
                  <a:lnTo>
                    <a:pt x="136" y="204"/>
                  </a:lnTo>
                  <a:lnTo>
                    <a:pt x="130" y="196"/>
                  </a:lnTo>
                  <a:lnTo>
                    <a:pt x="130" y="196"/>
                  </a:lnTo>
                  <a:lnTo>
                    <a:pt x="108" y="182"/>
                  </a:lnTo>
                  <a:lnTo>
                    <a:pt x="68" y="162"/>
                  </a:lnTo>
                  <a:lnTo>
                    <a:pt x="68" y="162"/>
                  </a:lnTo>
                  <a:lnTo>
                    <a:pt x="52" y="154"/>
                  </a:lnTo>
                  <a:lnTo>
                    <a:pt x="38" y="144"/>
                  </a:lnTo>
                  <a:lnTo>
                    <a:pt x="26" y="136"/>
                  </a:lnTo>
                  <a:lnTo>
                    <a:pt x="18" y="126"/>
                  </a:lnTo>
                  <a:lnTo>
                    <a:pt x="18" y="126"/>
                  </a:lnTo>
                  <a:lnTo>
                    <a:pt x="10" y="116"/>
                  </a:lnTo>
                  <a:lnTo>
                    <a:pt x="6" y="104"/>
                  </a:lnTo>
                  <a:lnTo>
                    <a:pt x="2" y="92"/>
                  </a:lnTo>
                  <a:lnTo>
                    <a:pt x="2" y="80"/>
                  </a:lnTo>
                  <a:lnTo>
                    <a:pt x="2" y="80"/>
                  </a:lnTo>
                  <a:lnTo>
                    <a:pt x="4" y="62"/>
                  </a:lnTo>
                  <a:lnTo>
                    <a:pt x="8" y="46"/>
                  </a:lnTo>
                  <a:lnTo>
                    <a:pt x="18" y="32"/>
                  </a:lnTo>
                  <a:lnTo>
                    <a:pt x="30" y="20"/>
                  </a:lnTo>
                  <a:lnTo>
                    <a:pt x="30" y="20"/>
                  </a:lnTo>
                  <a:lnTo>
                    <a:pt x="46" y="12"/>
                  </a:lnTo>
                  <a:lnTo>
                    <a:pt x="60" y="4"/>
                  </a:lnTo>
                  <a:lnTo>
                    <a:pt x="78" y="0"/>
                  </a:lnTo>
                  <a:lnTo>
                    <a:pt x="96" y="0"/>
                  </a:lnTo>
                  <a:lnTo>
                    <a:pt x="96" y="0"/>
                  </a:lnTo>
                  <a:lnTo>
                    <a:pt x="114" y="0"/>
                  </a:lnTo>
                  <a:lnTo>
                    <a:pt x="130" y="4"/>
                  </a:lnTo>
                  <a:lnTo>
                    <a:pt x="146" y="10"/>
                  </a:lnTo>
                  <a:lnTo>
                    <a:pt x="160" y="16"/>
                  </a:lnTo>
                  <a:lnTo>
                    <a:pt x="162" y="76"/>
                  </a:lnTo>
                  <a:lnTo>
                    <a:pt x="162" y="76"/>
                  </a:lnTo>
                  <a:lnTo>
                    <a:pt x="160" y="66"/>
                  </a:lnTo>
                  <a:lnTo>
                    <a:pt x="154" y="56"/>
                  </a:lnTo>
                  <a:lnTo>
                    <a:pt x="146" y="46"/>
                  </a:lnTo>
                  <a:lnTo>
                    <a:pt x="138" y="36"/>
                  </a:lnTo>
                  <a:lnTo>
                    <a:pt x="138" y="36"/>
                  </a:lnTo>
                  <a:lnTo>
                    <a:pt x="128" y="28"/>
                  </a:lnTo>
                  <a:lnTo>
                    <a:pt x="116" y="22"/>
                  </a:lnTo>
                  <a:lnTo>
                    <a:pt x="104" y="20"/>
                  </a:lnTo>
                  <a:lnTo>
                    <a:pt x="90" y="18"/>
                  </a:lnTo>
                  <a:lnTo>
                    <a:pt x="90" y="18"/>
                  </a:lnTo>
                  <a:lnTo>
                    <a:pt x="76" y="18"/>
                  </a:lnTo>
                  <a:lnTo>
                    <a:pt x="66" y="22"/>
                  </a:lnTo>
                  <a:lnTo>
                    <a:pt x="58" y="26"/>
                  </a:lnTo>
                  <a:lnTo>
                    <a:pt x="50" y="34"/>
                  </a:lnTo>
                  <a:lnTo>
                    <a:pt x="50" y="34"/>
                  </a:lnTo>
                  <a:lnTo>
                    <a:pt x="46" y="40"/>
                  </a:lnTo>
                  <a:lnTo>
                    <a:pt x="42" y="48"/>
                  </a:lnTo>
                  <a:lnTo>
                    <a:pt x="40" y="58"/>
                  </a:lnTo>
                  <a:lnTo>
                    <a:pt x="38" y="66"/>
                  </a:lnTo>
                  <a:lnTo>
                    <a:pt x="38" y="66"/>
                  </a:lnTo>
                  <a:lnTo>
                    <a:pt x="40" y="76"/>
                  </a:lnTo>
                  <a:lnTo>
                    <a:pt x="42" y="84"/>
                  </a:lnTo>
                  <a:lnTo>
                    <a:pt x="46" y="90"/>
                  </a:lnTo>
                  <a:lnTo>
                    <a:pt x="50" y="98"/>
                  </a:lnTo>
                  <a:lnTo>
                    <a:pt x="50" y="98"/>
                  </a:lnTo>
                  <a:lnTo>
                    <a:pt x="70" y="110"/>
                  </a:lnTo>
                  <a:lnTo>
                    <a:pt x="100" y="126"/>
                  </a:lnTo>
                  <a:lnTo>
                    <a:pt x="100" y="126"/>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6" name="Freeform 84"/>
            <p:cNvSpPr>
              <a:spLocks noEditPoints="1"/>
            </p:cNvSpPr>
            <p:nvPr/>
          </p:nvSpPr>
          <p:spPr bwMode="auto">
            <a:xfrm>
              <a:off x="589" y="1586"/>
              <a:ext cx="198" cy="218"/>
            </a:xfrm>
            <a:custGeom>
              <a:avLst/>
              <a:gdLst>
                <a:gd name="T0" fmla="*/ 100 w 198"/>
                <a:gd name="T1" fmla="*/ 0 h 218"/>
                <a:gd name="T2" fmla="*/ 130 w 198"/>
                <a:gd name="T3" fmla="*/ 4 h 218"/>
                <a:gd name="T4" fmla="*/ 154 w 198"/>
                <a:gd name="T5" fmla="*/ 16 h 218"/>
                <a:gd name="T6" fmla="*/ 166 w 198"/>
                <a:gd name="T7" fmla="*/ 24 h 218"/>
                <a:gd name="T8" fmla="*/ 182 w 198"/>
                <a:gd name="T9" fmla="*/ 44 h 218"/>
                <a:gd name="T10" fmla="*/ 188 w 198"/>
                <a:gd name="T11" fmla="*/ 56 h 218"/>
                <a:gd name="T12" fmla="*/ 196 w 198"/>
                <a:gd name="T13" fmla="*/ 82 h 218"/>
                <a:gd name="T14" fmla="*/ 198 w 198"/>
                <a:gd name="T15" fmla="*/ 110 h 218"/>
                <a:gd name="T16" fmla="*/ 198 w 198"/>
                <a:gd name="T17" fmla="*/ 122 h 218"/>
                <a:gd name="T18" fmla="*/ 192 w 198"/>
                <a:gd name="T19" fmla="*/ 148 h 218"/>
                <a:gd name="T20" fmla="*/ 186 w 198"/>
                <a:gd name="T21" fmla="*/ 162 h 218"/>
                <a:gd name="T22" fmla="*/ 170 w 198"/>
                <a:gd name="T23" fmla="*/ 184 h 218"/>
                <a:gd name="T24" fmla="*/ 150 w 198"/>
                <a:gd name="T25" fmla="*/ 204 h 218"/>
                <a:gd name="T26" fmla="*/ 138 w 198"/>
                <a:gd name="T27" fmla="*/ 210 h 218"/>
                <a:gd name="T28" fmla="*/ 112 w 198"/>
                <a:gd name="T29" fmla="*/ 218 h 218"/>
                <a:gd name="T30" fmla="*/ 98 w 198"/>
                <a:gd name="T31" fmla="*/ 218 h 218"/>
                <a:gd name="T32" fmla="*/ 66 w 198"/>
                <a:gd name="T33" fmla="*/ 214 h 218"/>
                <a:gd name="T34" fmla="*/ 46 w 198"/>
                <a:gd name="T35" fmla="*/ 206 h 218"/>
                <a:gd name="T36" fmla="*/ 32 w 198"/>
                <a:gd name="T37" fmla="*/ 192 h 218"/>
                <a:gd name="T38" fmla="*/ 24 w 198"/>
                <a:gd name="T39" fmla="*/ 186 h 218"/>
                <a:gd name="T40" fmla="*/ 6 w 198"/>
                <a:gd name="T41" fmla="*/ 150 h 218"/>
                <a:gd name="T42" fmla="*/ 0 w 198"/>
                <a:gd name="T43" fmla="*/ 110 h 218"/>
                <a:gd name="T44" fmla="*/ 0 w 198"/>
                <a:gd name="T45" fmla="*/ 96 h 218"/>
                <a:gd name="T46" fmla="*/ 6 w 198"/>
                <a:gd name="T47" fmla="*/ 70 h 218"/>
                <a:gd name="T48" fmla="*/ 12 w 198"/>
                <a:gd name="T49" fmla="*/ 56 h 218"/>
                <a:gd name="T50" fmla="*/ 26 w 198"/>
                <a:gd name="T51" fmla="*/ 34 h 218"/>
                <a:gd name="T52" fmla="*/ 48 w 198"/>
                <a:gd name="T53" fmla="*/ 16 h 218"/>
                <a:gd name="T54" fmla="*/ 58 w 198"/>
                <a:gd name="T55" fmla="*/ 8 h 218"/>
                <a:gd name="T56" fmla="*/ 86 w 198"/>
                <a:gd name="T57" fmla="*/ 0 h 218"/>
                <a:gd name="T58" fmla="*/ 100 w 198"/>
                <a:gd name="T59" fmla="*/ 0 h 218"/>
                <a:gd name="T60" fmla="*/ 96 w 198"/>
                <a:gd name="T61" fmla="*/ 16 h 218"/>
                <a:gd name="T62" fmla="*/ 70 w 198"/>
                <a:gd name="T63" fmla="*/ 24 h 218"/>
                <a:gd name="T64" fmla="*/ 54 w 198"/>
                <a:gd name="T65" fmla="*/ 46 h 218"/>
                <a:gd name="T66" fmla="*/ 48 w 198"/>
                <a:gd name="T67" fmla="*/ 60 h 218"/>
                <a:gd name="T68" fmla="*/ 40 w 198"/>
                <a:gd name="T69" fmla="*/ 92 h 218"/>
                <a:gd name="T70" fmla="*/ 40 w 198"/>
                <a:gd name="T71" fmla="*/ 112 h 218"/>
                <a:gd name="T72" fmla="*/ 46 w 198"/>
                <a:gd name="T73" fmla="*/ 148 h 218"/>
                <a:gd name="T74" fmla="*/ 58 w 198"/>
                <a:gd name="T75" fmla="*/ 176 h 218"/>
                <a:gd name="T76" fmla="*/ 68 w 198"/>
                <a:gd name="T77" fmla="*/ 188 h 218"/>
                <a:gd name="T78" fmla="*/ 90 w 198"/>
                <a:gd name="T79" fmla="*/ 200 h 218"/>
                <a:gd name="T80" fmla="*/ 102 w 198"/>
                <a:gd name="T81" fmla="*/ 200 h 218"/>
                <a:gd name="T82" fmla="*/ 126 w 198"/>
                <a:gd name="T83" fmla="*/ 192 h 218"/>
                <a:gd name="T84" fmla="*/ 144 w 198"/>
                <a:gd name="T85" fmla="*/ 172 h 218"/>
                <a:gd name="T86" fmla="*/ 150 w 198"/>
                <a:gd name="T87" fmla="*/ 158 h 218"/>
                <a:gd name="T88" fmla="*/ 158 w 198"/>
                <a:gd name="T89" fmla="*/ 126 h 218"/>
                <a:gd name="T90" fmla="*/ 158 w 198"/>
                <a:gd name="T91" fmla="*/ 106 h 218"/>
                <a:gd name="T92" fmla="*/ 148 w 198"/>
                <a:gd name="T93" fmla="*/ 60 h 218"/>
                <a:gd name="T94" fmla="*/ 140 w 198"/>
                <a:gd name="T95" fmla="*/ 42 h 218"/>
                <a:gd name="T96" fmla="*/ 128 w 198"/>
                <a:gd name="T97" fmla="*/ 28 h 218"/>
                <a:gd name="T98" fmla="*/ 114 w 198"/>
                <a:gd name="T99" fmla="*/ 20 h 218"/>
                <a:gd name="T100" fmla="*/ 96 w 198"/>
                <a:gd name="T101" fmla="*/ 16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98" h="218">
                  <a:moveTo>
                    <a:pt x="100" y="0"/>
                  </a:moveTo>
                  <a:lnTo>
                    <a:pt x="100" y="0"/>
                  </a:lnTo>
                  <a:lnTo>
                    <a:pt x="116" y="0"/>
                  </a:lnTo>
                  <a:lnTo>
                    <a:pt x="130" y="4"/>
                  </a:lnTo>
                  <a:lnTo>
                    <a:pt x="142" y="8"/>
                  </a:lnTo>
                  <a:lnTo>
                    <a:pt x="154" y="16"/>
                  </a:lnTo>
                  <a:lnTo>
                    <a:pt x="154" y="16"/>
                  </a:lnTo>
                  <a:lnTo>
                    <a:pt x="166" y="24"/>
                  </a:lnTo>
                  <a:lnTo>
                    <a:pt x="174" y="34"/>
                  </a:lnTo>
                  <a:lnTo>
                    <a:pt x="182" y="44"/>
                  </a:lnTo>
                  <a:lnTo>
                    <a:pt x="188" y="56"/>
                  </a:lnTo>
                  <a:lnTo>
                    <a:pt x="188" y="56"/>
                  </a:lnTo>
                  <a:lnTo>
                    <a:pt x="192" y="70"/>
                  </a:lnTo>
                  <a:lnTo>
                    <a:pt x="196" y="82"/>
                  </a:lnTo>
                  <a:lnTo>
                    <a:pt x="198" y="96"/>
                  </a:lnTo>
                  <a:lnTo>
                    <a:pt x="198" y="110"/>
                  </a:lnTo>
                  <a:lnTo>
                    <a:pt x="198" y="110"/>
                  </a:lnTo>
                  <a:lnTo>
                    <a:pt x="198" y="122"/>
                  </a:lnTo>
                  <a:lnTo>
                    <a:pt x="196" y="136"/>
                  </a:lnTo>
                  <a:lnTo>
                    <a:pt x="192" y="148"/>
                  </a:lnTo>
                  <a:lnTo>
                    <a:pt x="186" y="162"/>
                  </a:lnTo>
                  <a:lnTo>
                    <a:pt x="186" y="162"/>
                  </a:lnTo>
                  <a:lnTo>
                    <a:pt x="178" y="174"/>
                  </a:lnTo>
                  <a:lnTo>
                    <a:pt x="170" y="184"/>
                  </a:lnTo>
                  <a:lnTo>
                    <a:pt x="162" y="194"/>
                  </a:lnTo>
                  <a:lnTo>
                    <a:pt x="150" y="204"/>
                  </a:lnTo>
                  <a:lnTo>
                    <a:pt x="150" y="204"/>
                  </a:lnTo>
                  <a:lnTo>
                    <a:pt x="138" y="210"/>
                  </a:lnTo>
                  <a:lnTo>
                    <a:pt x="126" y="214"/>
                  </a:lnTo>
                  <a:lnTo>
                    <a:pt x="112" y="218"/>
                  </a:lnTo>
                  <a:lnTo>
                    <a:pt x="98" y="218"/>
                  </a:lnTo>
                  <a:lnTo>
                    <a:pt x="98" y="218"/>
                  </a:lnTo>
                  <a:lnTo>
                    <a:pt x="76" y="216"/>
                  </a:lnTo>
                  <a:lnTo>
                    <a:pt x="66" y="214"/>
                  </a:lnTo>
                  <a:lnTo>
                    <a:pt x="56" y="210"/>
                  </a:lnTo>
                  <a:lnTo>
                    <a:pt x="46" y="206"/>
                  </a:lnTo>
                  <a:lnTo>
                    <a:pt x="38" y="200"/>
                  </a:lnTo>
                  <a:lnTo>
                    <a:pt x="32" y="192"/>
                  </a:lnTo>
                  <a:lnTo>
                    <a:pt x="24" y="186"/>
                  </a:lnTo>
                  <a:lnTo>
                    <a:pt x="24" y="186"/>
                  </a:lnTo>
                  <a:lnTo>
                    <a:pt x="14" y="168"/>
                  </a:lnTo>
                  <a:lnTo>
                    <a:pt x="6" y="150"/>
                  </a:lnTo>
                  <a:lnTo>
                    <a:pt x="0" y="130"/>
                  </a:lnTo>
                  <a:lnTo>
                    <a:pt x="0" y="110"/>
                  </a:lnTo>
                  <a:lnTo>
                    <a:pt x="0" y="110"/>
                  </a:lnTo>
                  <a:lnTo>
                    <a:pt x="0" y="96"/>
                  </a:lnTo>
                  <a:lnTo>
                    <a:pt x="2" y="82"/>
                  </a:lnTo>
                  <a:lnTo>
                    <a:pt x="6" y="70"/>
                  </a:lnTo>
                  <a:lnTo>
                    <a:pt x="12" y="56"/>
                  </a:lnTo>
                  <a:lnTo>
                    <a:pt x="12" y="56"/>
                  </a:lnTo>
                  <a:lnTo>
                    <a:pt x="18" y="44"/>
                  </a:lnTo>
                  <a:lnTo>
                    <a:pt x="26" y="34"/>
                  </a:lnTo>
                  <a:lnTo>
                    <a:pt x="36" y="24"/>
                  </a:lnTo>
                  <a:lnTo>
                    <a:pt x="48" y="16"/>
                  </a:lnTo>
                  <a:lnTo>
                    <a:pt x="48" y="16"/>
                  </a:lnTo>
                  <a:lnTo>
                    <a:pt x="58" y="8"/>
                  </a:lnTo>
                  <a:lnTo>
                    <a:pt x="72" y="4"/>
                  </a:lnTo>
                  <a:lnTo>
                    <a:pt x="86" y="0"/>
                  </a:lnTo>
                  <a:lnTo>
                    <a:pt x="100" y="0"/>
                  </a:lnTo>
                  <a:lnTo>
                    <a:pt x="100" y="0"/>
                  </a:lnTo>
                  <a:close/>
                  <a:moveTo>
                    <a:pt x="96" y="16"/>
                  </a:moveTo>
                  <a:lnTo>
                    <a:pt x="96" y="16"/>
                  </a:lnTo>
                  <a:lnTo>
                    <a:pt x="82" y="18"/>
                  </a:lnTo>
                  <a:lnTo>
                    <a:pt x="70" y="24"/>
                  </a:lnTo>
                  <a:lnTo>
                    <a:pt x="62" y="34"/>
                  </a:lnTo>
                  <a:lnTo>
                    <a:pt x="54" y="46"/>
                  </a:lnTo>
                  <a:lnTo>
                    <a:pt x="54" y="46"/>
                  </a:lnTo>
                  <a:lnTo>
                    <a:pt x="48" y="60"/>
                  </a:lnTo>
                  <a:lnTo>
                    <a:pt x="44" y="76"/>
                  </a:lnTo>
                  <a:lnTo>
                    <a:pt x="40" y="92"/>
                  </a:lnTo>
                  <a:lnTo>
                    <a:pt x="40" y="112"/>
                  </a:lnTo>
                  <a:lnTo>
                    <a:pt x="40" y="112"/>
                  </a:lnTo>
                  <a:lnTo>
                    <a:pt x="42" y="130"/>
                  </a:lnTo>
                  <a:lnTo>
                    <a:pt x="46" y="148"/>
                  </a:lnTo>
                  <a:lnTo>
                    <a:pt x="52" y="162"/>
                  </a:lnTo>
                  <a:lnTo>
                    <a:pt x="58" y="176"/>
                  </a:lnTo>
                  <a:lnTo>
                    <a:pt x="58" y="176"/>
                  </a:lnTo>
                  <a:lnTo>
                    <a:pt x="68" y="188"/>
                  </a:lnTo>
                  <a:lnTo>
                    <a:pt x="78" y="196"/>
                  </a:lnTo>
                  <a:lnTo>
                    <a:pt x="90" y="200"/>
                  </a:lnTo>
                  <a:lnTo>
                    <a:pt x="102" y="200"/>
                  </a:lnTo>
                  <a:lnTo>
                    <a:pt x="102" y="200"/>
                  </a:lnTo>
                  <a:lnTo>
                    <a:pt x="116" y="198"/>
                  </a:lnTo>
                  <a:lnTo>
                    <a:pt x="126" y="192"/>
                  </a:lnTo>
                  <a:lnTo>
                    <a:pt x="136" y="184"/>
                  </a:lnTo>
                  <a:lnTo>
                    <a:pt x="144" y="172"/>
                  </a:lnTo>
                  <a:lnTo>
                    <a:pt x="144" y="172"/>
                  </a:lnTo>
                  <a:lnTo>
                    <a:pt x="150" y="158"/>
                  </a:lnTo>
                  <a:lnTo>
                    <a:pt x="154" y="142"/>
                  </a:lnTo>
                  <a:lnTo>
                    <a:pt x="158" y="126"/>
                  </a:lnTo>
                  <a:lnTo>
                    <a:pt x="158" y="106"/>
                  </a:lnTo>
                  <a:lnTo>
                    <a:pt x="158" y="106"/>
                  </a:lnTo>
                  <a:lnTo>
                    <a:pt x="154" y="82"/>
                  </a:lnTo>
                  <a:lnTo>
                    <a:pt x="148" y="60"/>
                  </a:lnTo>
                  <a:lnTo>
                    <a:pt x="148" y="60"/>
                  </a:lnTo>
                  <a:lnTo>
                    <a:pt x="140" y="42"/>
                  </a:lnTo>
                  <a:lnTo>
                    <a:pt x="128" y="28"/>
                  </a:lnTo>
                  <a:lnTo>
                    <a:pt x="128" y="28"/>
                  </a:lnTo>
                  <a:lnTo>
                    <a:pt x="122" y="22"/>
                  </a:lnTo>
                  <a:lnTo>
                    <a:pt x="114" y="20"/>
                  </a:lnTo>
                  <a:lnTo>
                    <a:pt x="106" y="16"/>
                  </a:lnTo>
                  <a:lnTo>
                    <a:pt x="96" y="16"/>
                  </a:lnTo>
                  <a:lnTo>
                    <a:pt x="96" y="16"/>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7" name="Freeform 85"/>
            <p:cNvSpPr>
              <a:spLocks/>
            </p:cNvSpPr>
            <p:nvPr/>
          </p:nvSpPr>
          <p:spPr bwMode="auto">
            <a:xfrm>
              <a:off x="1007" y="1550"/>
              <a:ext cx="128" cy="254"/>
            </a:xfrm>
            <a:custGeom>
              <a:avLst/>
              <a:gdLst>
                <a:gd name="T0" fmla="*/ 60 w 128"/>
                <a:gd name="T1" fmla="*/ 0 h 254"/>
                <a:gd name="T2" fmla="*/ 60 w 128"/>
                <a:gd name="T3" fmla="*/ 42 h 254"/>
                <a:gd name="T4" fmla="*/ 122 w 128"/>
                <a:gd name="T5" fmla="*/ 42 h 254"/>
                <a:gd name="T6" fmla="*/ 106 w 128"/>
                <a:gd name="T7" fmla="*/ 60 h 254"/>
                <a:gd name="T8" fmla="*/ 58 w 128"/>
                <a:gd name="T9" fmla="*/ 60 h 254"/>
                <a:gd name="T10" fmla="*/ 58 w 128"/>
                <a:gd name="T11" fmla="*/ 188 h 254"/>
                <a:gd name="T12" fmla="*/ 58 w 128"/>
                <a:gd name="T13" fmla="*/ 188 h 254"/>
                <a:gd name="T14" fmla="*/ 58 w 128"/>
                <a:gd name="T15" fmla="*/ 200 h 254"/>
                <a:gd name="T16" fmla="*/ 60 w 128"/>
                <a:gd name="T17" fmla="*/ 208 h 254"/>
                <a:gd name="T18" fmla="*/ 64 w 128"/>
                <a:gd name="T19" fmla="*/ 216 h 254"/>
                <a:gd name="T20" fmla="*/ 68 w 128"/>
                <a:gd name="T21" fmla="*/ 224 h 254"/>
                <a:gd name="T22" fmla="*/ 74 w 128"/>
                <a:gd name="T23" fmla="*/ 228 h 254"/>
                <a:gd name="T24" fmla="*/ 82 w 128"/>
                <a:gd name="T25" fmla="*/ 232 h 254"/>
                <a:gd name="T26" fmla="*/ 90 w 128"/>
                <a:gd name="T27" fmla="*/ 234 h 254"/>
                <a:gd name="T28" fmla="*/ 100 w 128"/>
                <a:gd name="T29" fmla="*/ 236 h 254"/>
                <a:gd name="T30" fmla="*/ 100 w 128"/>
                <a:gd name="T31" fmla="*/ 236 h 254"/>
                <a:gd name="T32" fmla="*/ 110 w 128"/>
                <a:gd name="T33" fmla="*/ 234 h 254"/>
                <a:gd name="T34" fmla="*/ 116 w 128"/>
                <a:gd name="T35" fmla="*/ 232 h 254"/>
                <a:gd name="T36" fmla="*/ 116 w 128"/>
                <a:gd name="T37" fmla="*/ 232 h 254"/>
                <a:gd name="T38" fmla="*/ 128 w 128"/>
                <a:gd name="T39" fmla="*/ 224 h 254"/>
                <a:gd name="T40" fmla="*/ 128 w 128"/>
                <a:gd name="T41" fmla="*/ 224 h 254"/>
                <a:gd name="T42" fmla="*/ 128 w 128"/>
                <a:gd name="T43" fmla="*/ 228 h 254"/>
                <a:gd name="T44" fmla="*/ 126 w 128"/>
                <a:gd name="T45" fmla="*/ 234 h 254"/>
                <a:gd name="T46" fmla="*/ 114 w 128"/>
                <a:gd name="T47" fmla="*/ 244 h 254"/>
                <a:gd name="T48" fmla="*/ 114 w 128"/>
                <a:gd name="T49" fmla="*/ 244 h 254"/>
                <a:gd name="T50" fmla="*/ 108 w 128"/>
                <a:gd name="T51" fmla="*/ 248 h 254"/>
                <a:gd name="T52" fmla="*/ 100 w 128"/>
                <a:gd name="T53" fmla="*/ 252 h 254"/>
                <a:gd name="T54" fmla="*/ 92 w 128"/>
                <a:gd name="T55" fmla="*/ 254 h 254"/>
                <a:gd name="T56" fmla="*/ 82 w 128"/>
                <a:gd name="T57" fmla="*/ 254 h 254"/>
                <a:gd name="T58" fmla="*/ 82 w 128"/>
                <a:gd name="T59" fmla="*/ 254 h 254"/>
                <a:gd name="T60" fmla="*/ 70 w 128"/>
                <a:gd name="T61" fmla="*/ 254 h 254"/>
                <a:gd name="T62" fmla="*/ 58 w 128"/>
                <a:gd name="T63" fmla="*/ 250 h 254"/>
                <a:gd name="T64" fmla="*/ 46 w 128"/>
                <a:gd name="T65" fmla="*/ 244 h 254"/>
                <a:gd name="T66" fmla="*/ 38 w 128"/>
                <a:gd name="T67" fmla="*/ 236 h 254"/>
                <a:gd name="T68" fmla="*/ 38 w 128"/>
                <a:gd name="T69" fmla="*/ 236 h 254"/>
                <a:gd name="T70" fmla="*/ 30 w 128"/>
                <a:gd name="T71" fmla="*/ 228 h 254"/>
                <a:gd name="T72" fmla="*/ 24 w 128"/>
                <a:gd name="T73" fmla="*/ 216 h 254"/>
                <a:gd name="T74" fmla="*/ 20 w 128"/>
                <a:gd name="T75" fmla="*/ 204 h 254"/>
                <a:gd name="T76" fmla="*/ 20 w 128"/>
                <a:gd name="T77" fmla="*/ 188 h 254"/>
                <a:gd name="T78" fmla="*/ 20 w 128"/>
                <a:gd name="T79" fmla="*/ 60 h 254"/>
                <a:gd name="T80" fmla="*/ 0 w 128"/>
                <a:gd name="T81" fmla="*/ 60 h 254"/>
                <a:gd name="T82" fmla="*/ 60 w 128"/>
                <a:gd name="T83" fmla="*/ 0 h 254"/>
                <a:gd name="T84" fmla="*/ 60 w 128"/>
                <a:gd name="T85" fmla="*/ 0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28" h="254">
                  <a:moveTo>
                    <a:pt x="60" y="0"/>
                  </a:moveTo>
                  <a:lnTo>
                    <a:pt x="60" y="42"/>
                  </a:lnTo>
                  <a:lnTo>
                    <a:pt x="122" y="42"/>
                  </a:lnTo>
                  <a:lnTo>
                    <a:pt x="106" y="60"/>
                  </a:lnTo>
                  <a:lnTo>
                    <a:pt x="58" y="60"/>
                  </a:lnTo>
                  <a:lnTo>
                    <a:pt x="58" y="188"/>
                  </a:lnTo>
                  <a:lnTo>
                    <a:pt x="58" y="188"/>
                  </a:lnTo>
                  <a:lnTo>
                    <a:pt x="58" y="200"/>
                  </a:lnTo>
                  <a:lnTo>
                    <a:pt x="60" y="208"/>
                  </a:lnTo>
                  <a:lnTo>
                    <a:pt x="64" y="216"/>
                  </a:lnTo>
                  <a:lnTo>
                    <a:pt x="68" y="224"/>
                  </a:lnTo>
                  <a:lnTo>
                    <a:pt x="74" y="228"/>
                  </a:lnTo>
                  <a:lnTo>
                    <a:pt x="82" y="232"/>
                  </a:lnTo>
                  <a:lnTo>
                    <a:pt x="90" y="234"/>
                  </a:lnTo>
                  <a:lnTo>
                    <a:pt x="100" y="236"/>
                  </a:lnTo>
                  <a:lnTo>
                    <a:pt x="100" y="236"/>
                  </a:lnTo>
                  <a:lnTo>
                    <a:pt x="110" y="234"/>
                  </a:lnTo>
                  <a:lnTo>
                    <a:pt x="116" y="232"/>
                  </a:lnTo>
                  <a:lnTo>
                    <a:pt x="116" y="232"/>
                  </a:lnTo>
                  <a:lnTo>
                    <a:pt x="128" y="224"/>
                  </a:lnTo>
                  <a:lnTo>
                    <a:pt x="128" y="224"/>
                  </a:lnTo>
                  <a:lnTo>
                    <a:pt x="128" y="228"/>
                  </a:lnTo>
                  <a:lnTo>
                    <a:pt x="126" y="234"/>
                  </a:lnTo>
                  <a:lnTo>
                    <a:pt x="114" y="244"/>
                  </a:lnTo>
                  <a:lnTo>
                    <a:pt x="114" y="244"/>
                  </a:lnTo>
                  <a:lnTo>
                    <a:pt x="108" y="248"/>
                  </a:lnTo>
                  <a:lnTo>
                    <a:pt x="100" y="252"/>
                  </a:lnTo>
                  <a:lnTo>
                    <a:pt x="92" y="254"/>
                  </a:lnTo>
                  <a:lnTo>
                    <a:pt x="82" y="254"/>
                  </a:lnTo>
                  <a:lnTo>
                    <a:pt x="82" y="254"/>
                  </a:lnTo>
                  <a:lnTo>
                    <a:pt x="70" y="254"/>
                  </a:lnTo>
                  <a:lnTo>
                    <a:pt x="58" y="250"/>
                  </a:lnTo>
                  <a:lnTo>
                    <a:pt x="46" y="244"/>
                  </a:lnTo>
                  <a:lnTo>
                    <a:pt x="38" y="236"/>
                  </a:lnTo>
                  <a:lnTo>
                    <a:pt x="38" y="236"/>
                  </a:lnTo>
                  <a:lnTo>
                    <a:pt x="30" y="228"/>
                  </a:lnTo>
                  <a:lnTo>
                    <a:pt x="24" y="216"/>
                  </a:lnTo>
                  <a:lnTo>
                    <a:pt x="20" y="204"/>
                  </a:lnTo>
                  <a:lnTo>
                    <a:pt x="20" y="188"/>
                  </a:lnTo>
                  <a:lnTo>
                    <a:pt x="20" y="60"/>
                  </a:lnTo>
                  <a:lnTo>
                    <a:pt x="0" y="60"/>
                  </a:lnTo>
                  <a:lnTo>
                    <a:pt x="60" y="0"/>
                  </a:lnTo>
                  <a:lnTo>
                    <a:pt x="60" y="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8" name="Freeform 86"/>
            <p:cNvSpPr>
              <a:spLocks/>
            </p:cNvSpPr>
            <p:nvPr/>
          </p:nvSpPr>
          <p:spPr bwMode="auto">
            <a:xfrm>
              <a:off x="1149" y="1488"/>
              <a:ext cx="204" cy="312"/>
            </a:xfrm>
            <a:custGeom>
              <a:avLst/>
              <a:gdLst>
                <a:gd name="T0" fmla="*/ 124 w 204"/>
                <a:gd name="T1" fmla="*/ 98 h 312"/>
                <a:gd name="T2" fmla="*/ 150 w 204"/>
                <a:gd name="T3" fmla="*/ 102 h 312"/>
                <a:gd name="T4" fmla="*/ 172 w 204"/>
                <a:gd name="T5" fmla="*/ 114 h 312"/>
                <a:gd name="T6" fmla="*/ 180 w 204"/>
                <a:gd name="T7" fmla="*/ 124 h 312"/>
                <a:gd name="T8" fmla="*/ 190 w 204"/>
                <a:gd name="T9" fmla="*/ 146 h 312"/>
                <a:gd name="T10" fmla="*/ 192 w 204"/>
                <a:gd name="T11" fmla="*/ 296 h 312"/>
                <a:gd name="T12" fmla="*/ 192 w 204"/>
                <a:gd name="T13" fmla="*/ 302 h 312"/>
                <a:gd name="T14" fmla="*/ 194 w 204"/>
                <a:gd name="T15" fmla="*/ 306 h 312"/>
                <a:gd name="T16" fmla="*/ 140 w 204"/>
                <a:gd name="T17" fmla="*/ 312 h 312"/>
                <a:gd name="T18" fmla="*/ 146 w 204"/>
                <a:gd name="T19" fmla="*/ 308 h 312"/>
                <a:gd name="T20" fmla="*/ 152 w 204"/>
                <a:gd name="T21" fmla="*/ 300 h 312"/>
                <a:gd name="T22" fmla="*/ 152 w 204"/>
                <a:gd name="T23" fmla="*/ 176 h 312"/>
                <a:gd name="T24" fmla="*/ 152 w 204"/>
                <a:gd name="T25" fmla="*/ 164 h 312"/>
                <a:gd name="T26" fmla="*/ 146 w 204"/>
                <a:gd name="T27" fmla="*/ 146 h 312"/>
                <a:gd name="T28" fmla="*/ 142 w 204"/>
                <a:gd name="T29" fmla="*/ 138 h 312"/>
                <a:gd name="T30" fmla="*/ 126 w 204"/>
                <a:gd name="T31" fmla="*/ 128 h 312"/>
                <a:gd name="T32" fmla="*/ 104 w 204"/>
                <a:gd name="T33" fmla="*/ 124 h 312"/>
                <a:gd name="T34" fmla="*/ 90 w 204"/>
                <a:gd name="T35" fmla="*/ 126 h 312"/>
                <a:gd name="T36" fmla="*/ 76 w 204"/>
                <a:gd name="T37" fmla="*/ 132 h 312"/>
                <a:gd name="T38" fmla="*/ 54 w 204"/>
                <a:gd name="T39" fmla="*/ 148 h 312"/>
                <a:gd name="T40" fmla="*/ 54 w 204"/>
                <a:gd name="T41" fmla="*/ 296 h 312"/>
                <a:gd name="T42" fmla="*/ 58 w 204"/>
                <a:gd name="T43" fmla="*/ 304 h 312"/>
                <a:gd name="T44" fmla="*/ 62 w 204"/>
                <a:gd name="T45" fmla="*/ 308 h 312"/>
                <a:gd name="T46" fmla="*/ 4 w 204"/>
                <a:gd name="T47" fmla="*/ 312 h 312"/>
                <a:gd name="T48" fmla="*/ 8 w 204"/>
                <a:gd name="T49" fmla="*/ 308 h 312"/>
                <a:gd name="T50" fmla="*/ 14 w 204"/>
                <a:gd name="T51" fmla="*/ 300 h 312"/>
                <a:gd name="T52" fmla="*/ 14 w 204"/>
                <a:gd name="T53" fmla="*/ 28 h 312"/>
                <a:gd name="T54" fmla="*/ 14 w 204"/>
                <a:gd name="T55" fmla="*/ 22 h 312"/>
                <a:gd name="T56" fmla="*/ 12 w 204"/>
                <a:gd name="T57" fmla="*/ 16 h 312"/>
                <a:gd name="T58" fmla="*/ 54 w 204"/>
                <a:gd name="T59" fmla="*/ 0 h 312"/>
                <a:gd name="T60" fmla="*/ 54 w 204"/>
                <a:gd name="T61" fmla="*/ 130 h 312"/>
                <a:gd name="T62" fmla="*/ 90 w 204"/>
                <a:gd name="T63" fmla="*/ 106 h 312"/>
                <a:gd name="T64" fmla="*/ 124 w 204"/>
                <a:gd name="T65" fmla="*/ 98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04" h="312">
                  <a:moveTo>
                    <a:pt x="124" y="98"/>
                  </a:moveTo>
                  <a:lnTo>
                    <a:pt x="124" y="98"/>
                  </a:lnTo>
                  <a:lnTo>
                    <a:pt x="136" y="98"/>
                  </a:lnTo>
                  <a:lnTo>
                    <a:pt x="150" y="102"/>
                  </a:lnTo>
                  <a:lnTo>
                    <a:pt x="162" y="108"/>
                  </a:lnTo>
                  <a:lnTo>
                    <a:pt x="172" y="114"/>
                  </a:lnTo>
                  <a:lnTo>
                    <a:pt x="172" y="114"/>
                  </a:lnTo>
                  <a:lnTo>
                    <a:pt x="180" y="124"/>
                  </a:lnTo>
                  <a:lnTo>
                    <a:pt x="186" y="134"/>
                  </a:lnTo>
                  <a:lnTo>
                    <a:pt x="190" y="146"/>
                  </a:lnTo>
                  <a:lnTo>
                    <a:pt x="192" y="160"/>
                  </a:lnTo>
                  <a:lnTo>
                    <a:pt x="192" y="296"/>
                  </a:lnTo>
                  <a:lnTo>
                    <a:pt x="192" y="296"/>
                  </a:lnTo>
                  <a:lnTo>
                    <a:pt x="192" y="302"/>
                  </a:lnTo>
                  <a:lnTo>
                    <a:pt x="194" y="306"/>
                  </a:lnTo>
                  <a:lnTo>
                    <a:pt x="194" y="306"/>
                  </a:lnTo>
                  <a:lnTo>
                    <a:pt x="204" y="312"/>
                  </a:lnTo>
                  <a:lnTo>
                    <a:pt x="140" y="312"/>
                  </a:lnTo>
                  <a:lnTo>
                    <a:pt x="140" y="312"/>
                  </a:lnTo>
                  <a:lnTo>
                    <a:pt x="146" y="308"/>
                  </a:lnTo>
                  <a:lnTo>
                    <a:pt x="150" y="304"/>
                  </a:lnTo>
                  <a:lnTo>
                    <a:pt x="152" y="300"/>
                  </a:lnTo>
                  <a:lnTo>
                    <a:pt x="152" y="296"/>
                  </a:lnTo>
                  <a:lnTo>
                    <a:pt x="152" y="176"/>
                  </a:lnTo>
                  <a:lnTo>
                    <a:pt x="152" y="176"/>
                  </a:lnTo>
                  <a:lnTo>
                    <a:pt x="152" y="164"/>
                  </a:lnTo>
                  <a:lnTo>
                    <a:pt x="150" y="154"/>
                  </a:lnTo>
                  <a:lnTo>
                    <a:pt x="146" y="146"/>
                  </a:lnTo>
                  <a:lnTo>
                    <a:pt x="142" y="138"/>
                  </a:lnTo>
                  <a:lnTo>
                    <a:pt x="142" y="138"/>
                  </a:lnTo>
                  <a:lnTo>
                    <a:pt x="134" y="132"/>
                  </a:lnTo>
                  <a:lnTo>
                    <a:pt x="126" y="128"/>
                  </a:lnTo>
                  <a:lnTo>
                    <a:pt x="116" y="126"/>
                  </a:lnTo>
                  <a:lnTo>
                    <a:pt x="104" y="124"/>
                  </a:lnTo>
                  <a:lnTo>
                    <a:pt x="104" y="124"/>
                  </a:lnTo>
                  <a:lnTo>
                    <a:pt x="90" y="126"/>
                  </a:lnTo>
                  <a:lnTo>
                    <a:pt x="76" y="132"/>
                  </a:lnTo>
                  <a:lnTo>
                    <a:pt x="76" y="132"/>
                  </a:lnTo>
                  <a:lnTo>
                    <a:pt x="64" y="138"/>
                  </a:lnTo>
                  <a:lnTo>
                    <a:pt x="54" y="148"/>
                  </a:lnTo>
                  <a:lnTo>
                    <a:pt x="54" y="296"/>
                  </a:lnTo>
                  <a:lnTo>
                    <a:pt x="54" y="296"/>
                  </a:lnTo>
                  <a:lnTo>
                    <a:pt x="56" y="300"/>
                  </a:lnTo>
                  <a:lnTo>
                    <a:pt x="58" y="304"/>
                  </a:lnTo>
                  <a:lnTo>
                    <a:pt x="58" y="304"/>
                  </a:lnTo>
                  <a:lnTo>
                    <a:pt x="62" y="308"/>
                  </a:lnTo>
                  <a:lnTo>
                    <a:pt x="68" y="312"/>
                  </a:lnTo>
                  <a:lnTo>
                    <a:pt x="4" y="312"/>
                  </a:lnTo>
                  <a:lnTo>
                    <a:pt x="4" y="312"/>
                  </a:lnTo>
                  <a:lnTo>
                    <a:pt x="8" y="308"/>
                  </a:lnTo>
                  <a:lnTo>
                    <a:pt x="12" y="304"/>
                  </a:lnTo>
                  <a:lnTo>
                    <a:pt x="14" y="300"/>
                  </a:lnTo>
                  <a:lnTo>
                    <a:pt x="14" y="296"/>
                  </a:lnTo>
                  <a:lnTo>
                    <a:pt x="14" y="28"/>
                  </a:lnTo>
                  <a:lnTo>
                    <a:pt x="14" y="28"/>
                  </a:lnTo>
                  <a:lnTo>
                    <a:pt x="14" y="22"/>
                  </a:lnTo>
                  <a:lnTo>
                    <a:pt x="12" y="16"/>
                  </a:lnTo>
                  <a:lnTo>
                    <a:pt x="12" y="16"/>
                  </a:lnTo>
                  <a:lnTo>
                    <a:pt x="0" y="10"/>
                  </a:lnTo>
                  <a:lnTo>
                    <a:pt x="54" y="0"/>
                  </a:lnTo>
                  <a:lnTo>
                    <a:pt x="54" y="130"/>
                  </a:lnTo>
                  <a:lnTo>
                    <a:pt x="54" y="130"/>
                  </a:lnTo>
                  <a:lnTo>
                    <a:pt x="72" y="116"/>
                  </a:lnTo>
                  <a:lnTo>
                    <a:pt x="90" y="106"/>
                  </a:lnTo>
                  <a:lnTo>
                    <a:pt x="108" y="100"/>
                  </a:lnTo>
                  <a:lnTo>
                    <a:pt x="124" y="98"/>
                  </a:lnTo>
                  <a:lnTo>
                    <a:pt x="124" y="9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9" name="Freeform 87"/>
            <p:cNvSpPr>
              <a:spLocks/>
            </p:cNvSpPr>
            <p:nvPr/>
          </p:nvSpPr>
          <p:spPr bwMode="auto">
            <a:xfrm>
              <a:off x="1557" y="1586"/>
              <a:ext cx="334" cy="214"/>
            </a:xfrm>
            <a:custGeom>
              <a:avLst/>
              <a:gdLst>
                <a:gd name="T0" fmla="*/ 256 w 334"/>
                <a:gd name="T1" fmla="*/ 0 h 214"/>
                <a:gd name="T2" fmla="*/ 280 w 334"/>
                <a:gd name="T3" fmla="*/ 4 h 214"/>
                <a:gd name="T4" fmla="*/ 302 w 334"/>
                <a:gd name="T5" fmla="*/ 16 h 214"/>
                <a:gd name="T6" fmla="*/ 312 w 334"/>
                <a:gd name="T7" fmla="*/ 26 h 214"/>
                <a:gd name="T8" fmla="*/ 322 w 334"/>
                <a:gd name="T9" fmla="*/ 48 h 214"/>
                <a:gd name="T10" fmla="*/ 322 w 334"/>
                <a:gd name="T11" fmla="*/ 198 h 214"/>
                <a:gd name="T12" fmla="*/ 324 w 334"/>
                <a:gd name="T13" fmla="*/ 202 h 214"/>
                <a:gd name="T14" fmla="*/ 326 w 334"/>
                <a:gd name="T15" fmla="*/ 206 h 214"/>
                <a:gd name="T16" fmla="*/ 272 w 334"/>
                <a:gd name="T17" fmla="*/ 214 h 214"/>
                <a:gd name="T18" fmla="*/ 276 w 334"/>
                <a:gd name="T19" fmla="*/ 210 h 214"/>
                <a:gd name="T20" fmla="*/ 284 w 334"/>
                <a:gd name="T21" fmla="*/ 202 h 214"/>
                <a:gd name="T22" fmla="*/ 284 w 334"/>
                <a:gd name="T23" fmla="*/ 76 h 214"/>
                <a:gd name="T24" fmla="*/ 284 w 334"/>
                <a:gd name="T25" fmla="*/ 64 h 214"/>
                <a:gd name="T26" fmla="*/ 278 w 334"/>
                <a:gd name="T27" fmla="*/ 46 h 214"/>
                <a:gd name="T28" fmla="*/ 272 w 334"/>
                <a:gd name="T29" fmla="*/ 40 h 214"/>
                <a:gd name="T30" fmla="*/ 258 w 334"/>
                <a:gd name="T31" fmla="*/ 30 h 214"/>
                <a:gd name="T32" fmla="*/ 236 w 334"/>
                <a:gd name="T33" fmla="*/ 26 h 214"/>
                <a:gd name="T34" fmla="*/ 222 w 334"/>
                <a:gd name="T35" fmla="*/ 28 h 214"/>
                <a:gd name="T36" fmla="*/ 198 w 334"/>
                <a:gd name="T37" fmla="*/ 42 h 214"/>
                <a:gd name="T38" fmla="*/ 188 w 334"/>
                <a:gd name="T39" fmla="*/ 54 h 214"/>
                <a:gd name="T40" fmla="*/ 188 w 334"/>
                <a:gd name="T41" fmla="*/ 198 h 214"/>
                <a:gd name="T42" fmla="*/ 190 w 334"/>
                <a:gd name="T43" fmla="*/ 202 h 214"/>
                <a:gd name="T44" fmla="*/ 192 w 334"/>
                <a:gd name="T45" fmla="*/ 206 h 214"/>
                <a:gd name="T46" fmla="*/ 136 w 334"/>
                <a:gd name="T47" fmla="*/ 214 h 214"/>
                <a:gd name="T48" fmla="*/ 142 w 334"/>
                <a:gd name="T49" fmla="*/ 210 h 214"/>
                <a:gd name="T50" fmla="*/ 148 w 334"/>
                <a:gd name="T51" fmla="*/ 202 h 214"/>
                <a:gd name="T52" fmla="*/ 148 w 334"/>
                <a:gd name="T53" fmla="*/ 74 h 214"/>
                <a:gd name="T54" fmla="*/ 148 w 334"/>
                <a:gd name="T55" fmla="*/ 62 h 214"/>
                <a:gd name="T56" fmla="*/ 142 w 334"/>
                <a:gd name="T57" fmla="*/ 44 h 214"/>
                <a:gd name="T58" fmla="*/ 130 w 334"/>
                <a:gd name="T59" fmla="*/ 32 h 214"/>
                <a:gd name="T60" fmla="*/ 112 w 334"/>
                <a:gd name="T61" fmla="*/ 26 h 214"/>
                <a:gd name="T62" fmla="*/ 102 w 334"/>
                <a:gd name="T63" fmla="*/ 26 h 214"/>
                <a:gd name="T64" fmla="*/ 76 w 334"/>
                <a:gd name="T65" fmla="*/ 32 h 214"/>
                <a:gd name="T66" fmla="*/ 56 w 334"/>
                <a:gd name="T67" fmla="*/ 48 h 214"/>
                <a:gd name="T68" fmla="*/ 56 w 334"/>
                <a:gd name="T69" fmla="*/ 198 h 214"/>
                <a:gd name="T70" fmla="*/ 58 w 334"/>
                <a:gd name="T71" fmla="*/ 206 h 214"/>
                <a:gd name="T72" fmla="*/ 68 w 334"/>
                <a:gd name="T73" fmla="*/ 214 h 214"/>
                <a:gd name="T74" fmla="*/ 4 w 334"/>
                <a:gd name="T75" fmla="*/ 214 h 214"/>
                <a:gd name="T76" fmla="*/ 14 w 334"/>
                <a:gd name="T77" fmla="*/ 206 h 214"/>
                <a:gd name="T78" fmla="*/ 16 w 334"/>
                <a:gd name="T79" fmla="*/ 198 h 214"/>
                <a:gd name="T80" fmla="*/ 16 w 334"/>
                <a:gd name="T81" fmla="*/ 28 h 214"/>
                <a:gd name="T82" fmla="*/ 12 w 334"/>
                <a:gd name="T83" fmla="*/ 16 h 214"/>
                <a:gd name="T84" fmla="*/ 6 w 334"/>
                <a:gd name="T85" fmla="*/ 12 h 214"/>
                <a:gd name="T86" fmla="*/ 56 w 334"/>
                <a:gd name="T87" fmla="*/ 0 h 214"/>
                <a:gd name="T88" fmla="*/ 56 w 334"/>
                <a:gd name="T89" fmla="*/ 30 h 214"/>
                <a:gd name="T90" fmla="*/ 86 w 334"/>
                <a:gd name="T91" fmla="*/ 10 h 214"/>
                <a:gd name="T92" fmla="*/ 94 w 334"/>
                <a:gd name="T93" fmla="*/ 6 h 214"/>
                <a:gd name="T94" fmla="*/ 112 w 334"/>
                <a:gd name="T95" fmla="*/ 0 h 214"/>
                <a:gd name="T96" fmla="*/ 122 w 334"/>
                <a:gd name="T97" fmla="*/ 0 h 214"/>
                <a:gd name="T98" fmla="*/ 142 w 334"/>
                <a:gd name="T99" fmla="*/ 2 h 214"/>
                <a:gd name="T100" fmla="*/ 160 w 334"/>
                <a:gd name="T101" fmla="*/ 10 h 214"/>
                <a:gd name="T102" fmla="*/ 168 w 334"/>
                <a:gd name="T103" fmla="*/ 16 h 214"/>
                <a:gd name="T104" fmla="*/ 180 w 334"/>
                <a:gd name="T105" fmla="*/ 30 h 214"/>
                <a:gd name="T106" fmla="*/ 184 w 334"/>
                <a:gd name="T107" fmla="*/ 40 h 214"/>
                <a:gd name="T108" fmla="*/ 216 w 334"/>
                <a:gd name="T109" fmla="*/ 12 h 214"/>
                <a:gd name="T110" fmla="*/ 226 w 334"/>
                <a:gd name="T111" fmla="*/ 6 h 214"/>
                <a:gd name="T112" fmla="*/ 246 w 334"/>
                <a:gd name="T113" fmla="*/ 0 h 214"/>
                <a:gd name="T114" fmla="*/ 256 w 334"/>
                <a:gd name="T115" fmla="*/ 0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34" h="214">
                  <a:moveTo>
                    <a:pt x="256" y="0"/>
                  </a:moveTo>
                  <a:lnTo>
                    <a:pt x="256" y="0"/>
                  </a:lnTo>
                  <a:lnTo>
                    <a:pt x="268" y="0"/>
                  </a:lnTo>
                  <a:lnTo>
                    <a:pt x="280" y="4"/>
                  </a:lnTo>
                  <a:lnTo>
                    <a:pt x="292" y="10"/>
                  </a:lnTo>
                  <a:lnTo>
                    <a:pt x="302" y="16"/>
                  </a:lnTo>
                  <a:lnTo>
                    <a:pt x="302" y="16"/>
                  </a:lnTo>
                  <a:lnTo>
                    <a:pt x="312" y="26"/>
                  </a:lnTo>
                  <a:lnTo>
                    <a:pt x="318" y="36"/>
                  </a:lnTo>
                  <a:lnTo>
                    <a:pt x="322" y="48"/>
                  </a:lnTo>
                  <a:lnTo>
                    <a:pt x="322" y="62"/>
                  </a:lnTo>
                  <a:lnTo>
                    <a:pt x="322" y="198"/>
                  </a:lnTo>
                  <a:lnTo>
                    <a:pt x="322" y="198"/>
                  </a:lnTo>
                  <a:lnTo>
                    <a:pt x="324" y="202"/>
                  </a:lnTo>
                  <a:lnTo>
                    <a:pt x="326" y="206"/>
                  </a:lnTo>
                  <a:lnTo>
                    <a:pt x="326" y="206"/>
                  </a:lnTo>
                  <a:lnTo>
                    <a:pt x="334" y="214"/>
                  </a:lnTo>
                  <a:lnTo>
                    <a:pt x="272" y="214"/>
                  </a:lnTo>
                  <a:lnTo>
                    <a:pt x="272" y="214"/>
                  </a:lnTo>
                  <a:lnTo>
                    <a:pt x="276" y="210"/>
                  </a:lnTo>
                  <a:lnTo>
                    <a:pt x="280" y="206"/>
                  </a:lnTo>
                  <a:lnTo>
                    <a:pt x="284" y="202"/>
                  </a:lnTo>
                  <a:lnTo>
                    <a:pt x="284" y="198"/>
                  </a:lnTo>
                  <a:lnTo>
                    <a:pt x="284" y="76"/>
                  </a:lnTo>
                  <a:lnTo>
                    <a:pt x="284" y="76"/>
                  </a:lnTo>
                  <a:lnTo>
                    <a:pt x="284" y="64"/>
                  </a:lnTo>
                  <a:lnTo>
                    <a:pt x="282" y="56"/>
                  </a:lnTo>
                  <a:lnTo>
                    <a:pt x="278" y="46"/>
                  </a:lnTo>
                  <a:lnTo>
                    <a:pt x="272" y="40"/>
                  </a:lnTo>
                  <a:lnTo>
                    <a:pt x="272" y="40"/>
                  </a:lnTo>
                  <a:lnTo>
                    <a:pt x="266" y="34"/>
                  </a:lnTo>
                  <a:lnTo>
                    <a:pt x="258" y="30"/>
                  </a:lnTo>
                  <a:lnTo>
                    <a:pt x="248" y="26"/>
                  </a:lnTo>
                  <a:lnTo>
                    <a:pt x="236" y="26"/>
                  </a:lnTo>
                  <a:lnTo>
                    <a:pt x="236" y="26"/>
                  </a:lnTo>
                  <a:lnTo>
                    <a:pt x="222" y="28"/>
                  </a:lnTo>
                  <a:lnTo>
                    <a:pt x="210" y="32"/>
                  </a:lnTo>
                  <a:lnTo>
                    <a:pt x="198" y="42"/>
                  </a:lnTo>
                  <a:lnTo>
                    <a:pt x="188" y="54"/>
                  </a:lnTo>
                  <a:lnTo>
                    <a:pt x="188" y="54"/>
                  </a:lnTo>
                  <a:lnTo>
                    <a:pt x="188" y="60"/>
                  </a:lnTo>
                  <a:lnTo>
                    <a:pt x="188" y="198"/>
                  </a:lnTo>
                  <a:lnTo>
                    <a:pt x="188" y="198"/>
                  </a:lnTo>
                  <a:lnTo>
                    <a:pt x="190" y="202"/>
                  </a:lnTo>
                  <a:lnTo>
                    <a:pt x="192" y="206"/>
                  </a:lnTo>
                  <a:lnTo>
                    <a:pt x="192" y="206"/>
                  </a:lnTo>
                  <a:lnTo>
                    <a:pt x="200" y="214"/>
                  </a:lnTo>
                  <a:lnTo>
                    <a:pt x="136" y="214"/>
                  </a:lnTo>
                  <a:lnTo>
                    <a:pt x="136" y="214"/>
                  </a:lnTo>
                  <a:lnTo>
                    <a:pt x="142" y="210"/>
                  </a:lnTo>
                  <a:lnTo>
                    <a:pt x="146" y="206"/>
                  </a:lnTo>
                  <a:lnTo>
                    <a:pt x="148" y="202"/>
                  </a:lnTo>
                  <a:lnTo>
                    <a:pt x="148" y="198"/>
                  </a:lnTo>
                  <a:lnTo>
                    <a:pt x="148" y="74"/>
                  </a:lnTo>
                  <a:lnTo>
                    <a:pt x="148" y="74"/>
                  </a:lnTo>
                  <a:lnTo>
                    <a:pt x="148" y="62"/>
                  </a:lnTo>
                  <a:lnTo>
                    <a:pt x="146" y="52"/>
                  </a:lnTo>
                  <a:lnTo>
                    <a:pt x="142" y="44"/>
                  </a:lnTo>
                  <a:lnTo>
                    <a:pt x="136" y="38"/>
                  </a:lnTo>
                  <a:lnTo>
                    <a:pt x="130" y="32"/>
                  </a:lnTo>
                  <a:lnTo>
                    <a:pt x="122" y="28"/>
                  </a:lnTo>
                  <a:lnTo>
                    <a:pt x="112" y="26"/>
                  </a:lnTo>
                  <a:lnTo>
                    <a:pt x="102" y="26"/>
                  </a:lnTo>
                  <a:lnTo>
                    <a:pt x="102" y="26"/>
                  </a:lnTo>
                  <a:lnTo>
                    <a:pt x="88" y="28"/>
                  </a:lnTo>
                  <a:lnTo>
                    <a:pt x="76" y="32"/>
                  </a:lnTo>
                  <a:lnTo>
                    <a:pt x="66" y="38"/>
                  </a:lnTo>
                  <a:lnTo>
                    <a:pt x="56" y="48"/>
                  </a:lnTo>
                  <a:lnTo>
                    <a:pt x="56" y="198"/>
                  </a:lnTo>
                  <a:lnTo>
                    <a:pt x="56" y="198"/>
                  </a:lnTo>
                  <a:lnTo>
                    <a:pt x="56" y="202"/>
                  </a:lnTo>
                  <a:lnTo>
                    <a:pt x="58" y="206"/>
                  </a:lnTo>
                  <a:lnTo>
                    <a:pt x="58" y="206"/>
                  </a:lnTo>
                  <a:lnTo>
                    <a:pt x="68" y="214"/>
                  </a:lnTo>
                  <a:lnTo>
                    <a:pt x="4" y="214"/>
                  </a:lnTo>
                  <a:lnTo>
                    <a:pt x="4" y="214"/>
                  </a:lnTo>
                  <a:lnTo>
                    <a:pt x="10" y="210"/>
                  </a:lnTo>
                  <a:lnTo>
                    <a:pt x="14" y="206"/>
                  </a:lnTo>
                  <a:lnTo>
                    <a:pt x="16" y="202"/>
                  </a:lnTo>
                  <a:lnTo>
                    <a:pt x="16" y="198"/>
                  </a:lnTo>
                  <a:lnTo>
                    <a:pt x="16" y="28"/>
                  </a:lnTo>
                  <a:lnTo>
                    <a:pt x="16" y="28"/>
                  </a:lnTo>
                  <a:lnTo>
                    <a:pt x="16" y="22"/>
                  </a:lnTo>
                  <a:lnTo>
                    <a:pt x="12" y="16"/>
                  </a:lnTo>
                  <a:lnTo>
                    <a:pt x="12" y="16"/>
                  </a:lnTo>
                  <a:lnTo>
                    <a:pt x="6" y="12"/>
                  </a:lnTo>
                  <a:lnTo>
                    <a:pt x="0" y="10"/>
                  </a:lnTo>
                  <a:lnTo>
                    <a:pt x="56" y="0"/>
                  </a:lnTo>
                  <a:lnTo>
                    <a:pt x="56" y="30"/>
                  </a:lnTo>
                  <a:lnTo>
                    <a:pt x="56" y="30"/>
                  </a:lnTo>
                  <a:lnTo>
                    <a:pt x="70" y="20"/>
                  </a:lnTo>
                  <a:lnTo>
                    <a:pt x="86" y="10"/>
                  </a:lnTo>
                  <a:lnTo>
                    <a:pt x="86" y="10"/>
                  </a:lnTo>
                  <a:lnTo>
                    <a:pt x="94" y="6"/>
                  </a:lnTo>
                  <a:lnTo>
                    <a:pt x="102" y="2"/>
                  </a:lnTo>
                  <a:lnTo>
                    <a:pt x="112" y="0"/>
                  </a:lnTo>
                  <a:lnTo>
                    <a:pt x="122" y="0"/>
                  </a:lnTo>
                  <a:lnTo>
                    <a:pt x="122" y="0"/>
                  </a:lnTo>
                  <a:lnTo>
                    <a:pt x="132" y="0"/>
                  </a:lnTo>
                  <a:lnTo>
                    <a:pt x="142" y="2"/>
                  </a:lnTo>
                  <a:lnTo>
                    <a:pt x="150" y="6"/>
                  </a:lnTo>
                  <a:lnTo>
                    <a:pt x="160" y="10"/>
                  </a:lnTo>
                  <a:lnTo>
                    <a:pt x="160" y="10"/>
                  </a:lnTo>
                  <a:lnTo>
                    <a:pt x="168" y="16"/>
                  </a:lnTo>
                  <a:lnTo>
                    <a:pt x="174" y="22"/>
                  </a:lnTo>
                  <a:lnTo>
                    <a:pt x="180" y="30"/>
                  </a:lnTo>
                  <a:lnTo>
                    <a:pt x="184" y="40"/>
                  </a:lnTo>
                  <a:lnTo>
                    <a:pt x="184" y="40"/>
                  </a:lnTo>
                  <a:lnTo>
                    <a:pt x="198" y="24"/>
                  </a:lnTo>
                  <a:lnTo>
                    <a:pt x="216" y="12"/>
                  </a:lnTo>
                  <a:lnTo>
                    <a:pt x="216" y="12"/>
                  </a:lnTo>
                  <a:lnTo>
                    <a:pt x="226" y="6"/>
                  </a:lnTo>
                  <a:lnTo>
                    <a:pt x="236" y="2"/>
                  </a:lnTo>
                  <a:lnTo>
                    <a:pt x="246" y="0"/>
                  </a:lnTo>
                  <a:lnTo>
                    <a:pt x="256" y="0"/>
                  </a:lnTo>
                  <a:lnTo>
                    <a:pt x="256" y="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0" name="Freeform 88"/>
            <p:cNvSpPr>
              <a:spLocks/>
            </p:cNvSpPr>
            <p:nvPr/>
          </p:nvSpPr>
          <p:spPr bwMode="auto">
            <a:xfrm>
              <a:off x="2117" y="1550"/>
              <a:ext cx="130" cy="254"/>
            </a:xfrm>
            <a:custGeom>
              <a:avLst/>
              <a:gdLst>
                <a:gd name="T0" fmla="*/ 60 w 130"/>
                <a:gd name="T1" fmla="*/ 0 h 254"/>
                <a:gd name="T2" fmla="*/ 60 w 130"/>
                <a:gd name="T3" fmla="*/ 42 h 254"/>
                <a:gd name="T4" fmla="*/ 122 w 130"/>
                <a:gd name="T5" fmla="*/ 42 h 254"/>
                <a:gd name="T6" fmla="*/ 106 w 130"/>
                <a:gd name="T7" fmla="*/ 60 h 254"/>
                <a:gd name="T8" fmla="*/ 58 w 130"/>
                <a:gd name="T9" fmla="*/ 60 h 254"/>
                <a:gd name="T10" fmla="*/ 58 w 130"/>
                <a:gd name="T11" fmla="*/ 188 h 254"/>
                <a:gd name="T12" fmla="*/ 58 w 130"/>
                <a:gd name="T13" fmla="*/ 188 h 254"/>
                <a:gd name="T14" fmla="*/ 60 w 130"/>
                <a:gd name="T15" fmla="*/ 200 h 254"/>
                <a:gd name="T16" fmla="*/ 62 w 130"/>
                <a:gd name="T17" fmla="*/ 208 h 254"/>
                <a:gd name="T18" fmla="*/ 64 w 130"/>
                <a:gd name="T19" fmla="*/ 216 h 254"/>
                <a:gd name="T20" fmla="*/ 70 w 130"/>
                <a:gd name="T21" fmla="*/ 224 h 254"/>
                <a:gd name="T22" fmla="*/ 74 w 130"/>
                <a:gd name="T23" fmla="*/ 228 h 254"/>
                <a:gd name="T24" fmla="*/ 82 w 130"/>
                <a:gd name="T25" fmla="*/ 232 h 254"/>
                <a:gd name="T26" fmla="*/ 90 w 130"/>
                <a:gd name="T27" fmla="*/ 234 h 254"/>
                <a:gd name="T28" fmla="*/ 100 w 130"/>
                <a:gd name="T29" fmla="*/ 236 h 254"/>
                <a:gd name="T30" fmla="*/ 100 w 130"/>
                <a:gd name="T31" fmla="*/ 236 h 254"/>
                <a:gd name="T32" fmla="*/ 110 w 130"/>
                <a:gd name="T33" fmla="*/ 234 h 254"/>
                <a:gd name="T34" fmla="*/ 116 w 130"/>
                <a:gd name="T35" fmla="*/ 232 h 254"/>
                <a:gd name="T36" fmla="*/ 116 w 130"/>
                <a:gd name="T37" fmla="*/ 232 h 254"/>
                <a:gd name="T38" fmla="*/ 130 w 130"/>
                <a:gd name="T39" fmla="*/ 224 h 254"/>
                <a:gd name="T40" fmla="*/ 130 w 130"/>
                <a:gd name="T41" fmla="*/ 224 h 254"/>
                <a:gd name="T42" fmla="*/ 128 w 130"/>
                <a:gd name="T43" fmla="*/ 228 h 254"/>
                <a:gd name="T44" fmla="*/ 126 w 130"/>
                <a:gd name="T45" fmla="*/ 234 h 254"/>
                <a:gd name="T46" fmla="*/ 114 w 130"/>
                <a:gd name="T47" fmla="*/ 244 h 254"/>
                <a:gd name="T48" fmla="*/ 114 w 130"/>
                <a:gd name="T49" fmla="*/ 244 h 254"/>
                <a:gd name="T50" fmla="*/ 108 w 130"/>
                <a:gd name="T51" fmla="*/ 248 h 254"/>
                <a:gd name="T52" fmla="*/ 100 w 130"/>
                <a:gd name="T53" fmla="*/ 252 h 254"/>
                <a:gd name="T54" fmla="*/ 92 w 130"/>
                <a:gd name="T55" fmla="*/ 254 h 254"/>
                <a:gd name="T56" fmla="*/ 84 w 130"/>
                <a:gd name="T57" fmla="*/ 254 h 254"/>
                <a:gd name="T58" fmla="*/ 84 w 130"/>
                <a:gd name="T59" fmla="*/ 254 h 254"/>
                <a:gd name="T60" fmla="*/ 70 w 130"/>
                <a:gd name="T61" fmla="*/ 254 h 254"/>
                <a:gd name="T62" fmla="*/ 58 w 130"/>
                <a:gd name="T63" fmla="*/ 250 h 254"/>
                <a:gd name="T64" fmla="*/ 46 w 130"/>
                <a:gd name="T65" fmla="*/ 244 h 254"/>
                <a:gd name="T66" fmla="*/ 38 w 130"/>
                <a:gd name="T67" fmla="*/ 236 h 254"/>
                <a:gd name="T68" fmla="*/ 38 w 130"/>
                <a:gd name="T69" fmla="*/ 236 h 254"/>
                <a:gd name="T70" fmla="*/ 30 w 130"/>
                <a:gd name="T71" fmla="*/ 228 h 254"/>
                <a:gd name="T72" fmla="*/ 24 w 130"/>
                <a:gd name="T73" fmla="*/ 216 h 254"/>
                <a:gd name="T74" fmla="*/ 22 w 130"/>
                <a:gd name="T75" fmla="*/ 204 h 254"/>
                <a:gd name="T76" fmla="*/ 20 w 130"/>
                <a:gd name="T77" fmla="*/ 188 h 254"/>
                <a:gd name="T78" fmla="*/ 20 w 130"/>
                <a:gd name="T79" fmla="*/ 60 h 254"/>
                <a:gd name="T80" fmla="*/ 0 w 130"/>
                <a:gd name="T81" fmla="*/ 60 h 254"/>
                <a:gd name="T82" fmla="*/ 60 w 130"/>
                <a:gd name="T83" fmla="*/ 0 h 254"/>
                <a:gd name="T84" fmla="*/ 60 w 130"/>
                <a:gd name="T85" fmla="*/ 0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30" h="254">
                  <a:moveTo>
                    <a:pt x="60" y="0"/>
                  </a:moveTo>
                  <a:lnTo>
                    <a:pt x="60" y="42"/>
                  </a:lnTo>
                  <a:lnTo>
                    <a:pt x="122" y="42"/>
                  </a:lnTo>
                  <a:lnTo>
                    <a:pt x="106" y="60"/>
                  </a:lnTo>
                  <a:lnTo>
                    <a:pt x="58" y="60"/>
                  </a:lnTo>
                  <a:lnTo>
                    <a:pt x="58" y="188"/>
                  </a:lnTo>
                  <a:lnTo>
                    <a:pt x="58" y="188"/>
                  </a:lnTo>
                  <a:lnTo>
                    <a:pt x="60" y="200"/>
                  </a:lnTo>
                  <a:lnTo>
                    <a:pt x="62" y="208"/>
                  </a:lnTo>
                  <a:lnTo>
                    <a:pt x="64" y="216"/>
                  </a:lnTo>
                  <a:lnTo>
                    <a:pt x="70" y="224"/>
                  </a:lnTo>
                  <a:lnTo>
                    <a:pt x="74" y="228"/>
                  </a:lnTo>
                  <a:lnTo>
                    <a:pt x="82" y="232"/>
                  </a:lnTo>
                  <a:lnTo>
                    <a:pt x="90" y="234"/>
                  </a:lnTo>
                  <a:lnTo>
                    <a:pt x="100" y="236"/>
                  </a:lnTo>
                  <a:lnTo>
                    <a:pt x="100" y="236"/>
                  </a:lnTo>
                  <a:lnTo>
                    <a:pt x="110" y="234"/>
                  </a:lnTo>
                  <a:lnTo>
                    <a:pt x="116" y="232"/>
                  </a:lnTo>
                  <a:lnTo>
                    <a:pt x="116" y="232"/>
                  </a:lnTo>
                  <a:lnTo>
                    <a:pt x="130" y="224"/>
                  </a:lnTo>
                  <a:lnTo>
                    <a:pt x="130" y="224"/>
                  </a:lnTo>
                  <a:lnTo>
                    <a:pt x="128" y="228"/>
                  </a:lnTo>
                  <a:lnTo>
                    <a:pt x="126" y="234"/>
                  </a:lnTo>
                  <a:lnTo>
                    <a:pt x="114" y="244"/>
                  </a:lnTo>
                  <a:lnTo>
                    <a:pt x="114" y="244"/>
                  </a:lnTo>
                  <a:lnTo>
                    <a:pt x="108" y="248"/>
                  </a:lnTo>
                  <a:lnTo>
                    <a:pt x="100" y="252"/>
                  </a:lnTo>
                  <a:lnTo>
                    <a:pt x="92" y="254"/>
                  </a:lnTo>
                  <a:lnTo>
                    <a:pt x="84" y="254"/>
                  </a:lnTo>
                  <a:lnTo>
                    <a:pt x="84" y="254"/>
                  </a:lnTo>
                  <a:lnTo>
                    <a:pt x="70" y="254"/>
                  </a:lnTo>
                  <a:lnTo>
                    <a:pt x="58" y="250"/>
                  </a:lnTo>
                  <a:lnTo>
                    <a:pt x="46" y="244"/>
                  </a:lnTo>
                  <a:lnTo>
                    <a:pt x="38" y="236"/>
                  </a:lnTo>
                  <a:lnTo>
                    <a:pt x="38" y="236"/>
                  </a:lnTo>
                  <a:lnTo>
                    <a:pt x="30" y="228"/>
                  </a:lnTo>
                  <a:lnTo>
                    <a:pt x="24" y="216"/>
                  </a:lnTo>
                  <a:lnTo>
                    <a:pt x="22" y="204"/>
                  </a:lnTo>
                  <a:lnTo>
                    <a:pt x="20" y="188"/>
                  </a:lnTo>
                  <a:lnTo>
                    <a:pt x="20" y="60"/>
                  </a:lnTo>
                  <a:lnTo>
                    <a:pt x="0" y="60"/>
                  </a:lnTo>
                  <a:lnTo>
                    <a:pt x="60" y="0"/>
                  </a:lnTo>
                  <a:lnTo>
                    <a:pt x="60" y="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1" name="Freeform 89"/>
            <p:cNvSpPr>
              <a:spLocks noEditPoints="1"/>
            </p:cNvSpPr>
            <p:nvPr/>
          </p:nvSpPr>
          <p:spPr bwMode="auto">
            <a:xfrm>
              <a:off x="2245" y="1586"/>
              <a:ext cx="200" cy="218"/>
            </a:xfrm>
            <a:custGeom>
              <a:avLst/>
              <a:gdLst>
                <a:gd name="T0" fmla="*/ 102 w 200"/>
                <a:gd name="T1" fmla="*/ 0 h 218"/>
                <a:gd name="T2" fmla="*/ 130 w 200"/>
                <a:gd name="T3" fmla="*/ 4 h 218"/>
                <a:gd name="T4" fmla="*/ 156 w 200"/>
                <a:gd name="T5" fmla="*/ 16 h 218"/>
                <a:gd name="T6" fmla="*/ 166 w 200"/>
                <a:gd name="T7" fmla="*/ 24 h 218"/>
                <a:gd name="T8" fmla="*/ 184 w 200"/>
                <a:gd name="T9" fmla="*/ 44 h 218"/>
                <a:gd name="T10" fmla="*/ 190 w 200"/>
                <a:gd name="T11" fmla="*/ 56 h 218"/>
                <a:gd name="T12" fmla="*/ 198 w 200"/>
                <a:gd name="T13" fmla="*/ 82 h 218"/>
                <a:gd name="T14" fmla="*/ 200 w 200"/>
                <a:gd name="T15" fmla="*/ 110 h 218"/>
                <a:gd name="T16" fmla="*/ 200 w 200"/>
                <a:gd name="T17" fmla="*/ 122 h 218"/>
                <a:gd name="T18" fmla="*/ 192 w 200"/>
                <a:gd name="T19" fmla="*/ 148 h 218"/>
                <a:gd name="T20" fmla="*/ 188 w 200"/>
                <a:gd name="T21" fmla="*/ 162 h 218"/>
                <a:gd name="T22" fmla="*/ 172 w 200"/>
                <a:gd name="T23" fmla="*/ 184 h 218"/>
                <a:gd name="T24" fmla="*/ 152 w 200"/>
                <a:gd name="T25" fmla="*/ 204 h 218"/>
                <a:gd name="T26" fmla="*/ 140 w 200"/>
                <a:gd name="T27" fmla="*/ 210 h 218"/>
                <a:gd name="T28" fmla="*/ 114 w 200"/>
                <a:gd name="T29" fmla="*/ 218 h 218"/>
                <a:gd name="T30" fmla="*/ 100 w 200"/>
                <a:gd name="T31" fmla="*/ 218 h 218"/>
                <a:gd name="T32" fmla="*/ 66 w 200"/>
                <a:gd name="T33" fmla="*/ 214 h 218"/>
                <a:gd name="T34" fmla="*/ 48 w 200"/>
                <a:gd name="T35" fmla="*/ 206 h 218"/>
                <a:gd name="T36" fmla="*/ 32 w 200"/>
                <a:gd name="T37" fmla="*/ 192 h 218"/>
                <a:gd name="T38" fmla="*/ 26 w 200"/>
                <a:gd name="T39" fmla="*/ 186 h 218"/>
                <a:gd name="T40" fmla="*/ 8 w 200"/>
                <a:gd name="T41" fmla="*/ 150 h 218"/>
                <a:gd name="T42" fmla="*/ 0 w 200"/>
                <a:gd name="T43" fmla="*/ 110 h 218"/>
                <a:gd name="T44" fmla="*/ 2 w 200"/>
                <a:gd name="T45" fmla="*/ 96 h 218"/>
                <a:gd name="T46" fmla="*/ 8 w 200"/>
                <a:gd name="T47" fmla="*/ 70 h 218"/>
                <a:gd name="T48" fmla="*/ 14 w 200"/>
                <a:gd name="T49" fmla="*/ 56 h 218"/>
                <a:gd name="T50" fmla="*/ 28 w 200"/>
                <a:gd name="T51" fmla="*/ 34 h 218"/>
                <a:gd name="T52" fmla="*/ 48 w 200"/>
                <a:gd name="T53" fmla="*/ 16 h 218"/>
                <a:gd name="T54" fmla="*/ 60 w 200"/>
                <a:gd name="T55" fmla="*/ 8 h 218"/>
                <a:gd name="T56" fmla="*/ 86 w 200"/>
                <a:gd name="T57" fmla="*/ 0 h 218"/>
                <a:gd name="T58" fmla="*/ 102 w 200"/>
                <a:gd name="T59" fmla="*/ 0 h 218"/>
                <a:gd name="T60" fmla="*/ 98 w 200"/>
                <a:gd name="T61" fmla="*/ 16 h 218"/>
                <a:gd name="T62" fmla="*/ 72 w 200"/>
                <a:gd name="T63" fmla="*/ 24 h 218"/>
                <a:gd name="T64" fmla="*/ 54 w 200"/>
                <a:gd name="T65" fmla="*/ 46 h 218"/>
                <a:gd name="T66" fmla="*/ 48 w 200"/>
                <a:gd name="T67" fmla="*/ 60 h 218"/>
                <a:gd name="T68" fmla="*/ 42 w 200"/>
                <a:gd name="T69" fmla="*/ 92 h 218"/>
                <a:gd name="T70" fmla="*/ 42 w 200"/>
                <a:gd name="T71" fmla="*/ 112 h 218"/>
                <a:gd name="T72" fmla="*/ 48 w 200"/>
                <a:gd name="T73" fmla="*/ 148 h 218"/>
                <a:gd name="T74" fmla="*/ 60 w 200"/>
                <a:gd name="T75" fmla="*/ 176 h 218"/>
                <a:gd name="T76" fmla="*/ 68 w 200"/>
                <a:gd name="T77" fmla="*/ 188 h 218"/>
                <a:gd name="T78" fmla="*/ 90 w 200"/>
                <a:gd name="T79" fmla="*/ 200 h 218"/>
                <a:gd name="T80" fmla="*/ 104 w 200"/>
                <a:gd name="T81" fmla="*/ 200 h 218"/>
                <a:gd name="T82" fmla="*/ 128 w 200"/>
                <a:gd name="T83" fmla="*/ 192 h 218"/>
                <a:gd name="T84" fmla="*/ 146 w 200"/>
                <a:gd name="T85" fmla="*/ 172 h 218"/>
                <a:gd name="T86" fmla="*/ 152 w 200"/>
                <a:gd name="T87" fmla="*/ 158 h 218"/>
                <a:gd name="T88" fmla="*/ 158 w 200"/>
                <a:gd name="T89" fmla="*/ 126 h 218"/>
                <a:gd name="T90" fmla="*/ 158 w 200"/>
                <a:gd name="T91" fmla="*/ 106 h 218"/>
                <a:gd name="T92" fmla="*/ 150 w 200"/>
                <a:gd name="T93" fmla="*/ 60 h 218"/>
                <a:gd name="T94" fmla="*/ 142 w 200"/>
                <a:gd name="T95" fmla="*/ 42 h 218"/>
                <a:gd name="T96" fmla="*/ 130 w 200"/>
                <a:gd name="T97" fmla="*/ 28 h 218"/>
                <a:gd name="T98" fmla="*/ 116 w 200"/>
                <a:gd name="T99" fmla="*/ 20 h 218"/>
                <a:gd name="T100" fmla="*/ 98 w 200"/>
                <a:gd name="T101" fmla="*/ 16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00" h="218">
                  <a:moveTo>
                    <a:pt x="102" y="0"/>
                  </a:moveTo>
                  <a:lnTo>
                    <a:pt x="102" y="0"/>
                  </a:lnTo>
                  <a:lnTo>
                    <a:pt x="116" y="0"/>
                  </a:lnTo>
                  <a:lnTo>
                    <a:pt x="130" y="4"/>
                  </a:lnTo>
                  <a:lnTo>
                    <a:pt x="144" y="8"/>
                  </a:lnTo>
                  <a:lnTo>
                    <a:pt x="156" y="16"/>
                  </a:lnTo>
                  <a:lnTo>
                    <a:pt x="156" y="16"/>
                  </a:lnTo>
                  <a:lnTo>
                    <a:pt x="166" y="24"/>
                  </a:lnTo>
                  <a:lnTo>
                    <a:pt x="176" y="34"/>
                  </a:lnTo>
                  <a:lnTo>
                    <a:pt x="184" y="44"/>
                  </a:lnTo>
                  <a:lnTo>
                    <a:pt x="190" y="56"/>
                  </a:lnTo>
                  <a:lnTo>
                    <a:pt x="190" y="56"/>
                  </a:lnTo>
                  <a:lnTo>
                    <a:pt x="194" y="70"/>
                  </a:lnTo>
                  <a:lnTo>
                    <a:pt x="198" y="82"/>
                  </a:lnTo>
                  <a:lnTo>
                    <a:pt x="200" y="96"/>
                  </a:lnTo>
                  <a:lnTo>
                    <a:pt x="200" y="110"/>
                  </a:lnTo>
                  <a:lnTo>
                    <a:pt x="200" y="110"/>
                  </a:lnTo>
                  <a:lnTo>
                    <a:pt x="200" y="122"/>
                  </a:lnTo>
                  <a:lnTo>
                    <a:pt x="196" y="136"/>
                  </a:lnTo>
                  <a:lnTo>
                    <a:pt x="192" y="148"/>
                  </a:lnTo>
                  <a:lnTo>
                    <a:pt x="188" y="162"/>
                  </a:lnTo>
                  <a:lnTo>
                    <a:pt x="188" y="162"/>
                  </a:lnTo>
                  <a:lnTo>
                    <a:pt x="180" y="174"/>
                  </a:lnTo>
                  <a:lnTo>
                    <a:pt x="172" y="184"/>
                  </a:lnTo>
                  <a:lnTo>
                    <a:pt x="162" y="194"/>
                  </a:lnTo>
                  <a:lnTo>
                    <a:pt x="152" y="204"/>
                  </a:lnTo>
                  <a:lnTo>
                    <a:pt x="152" y="204"/>
                  </a:lnTo>
                  <a:lnTo>
                    <a:pt x="140" y="210"/>
                  </a:lnTo>
                  <a:lnTo>
                    <a:pt x="128" y="214"/>
                  </a:lnTo>
                  <a:lnTo>
                    <a:pt x="114" y="218"/>
                  </a:lnTo>
                  <a:lnTo>
                    <a:pt x="100" y="218"/>
                  </a:lnTo>
                  <a:lnTo>
                    <a:pt x="100" y="218"/>
                  </a:lnTo>
                  <a:lnTo>
                    <a:pt x="78" y="216"/>
                  </a:lnTo>
                  <a:lnTo>
                    <a:pt x="66" y="214"/>
                  </a:lnTo>
                  <a:lnTo>
                    <a:pt x="58" y="210"/>
                  </a:lnTo>
                  <a:lnTo>
                    <a:pt x="48" y="206"/>
                  </a:lnTo>
                  <a:lnTo>
                    <a:pt x="40" y="200"/>
                  </a:lnTo>
                  <a:lnTo>
                    <a:pt x="32" y="192"/>
                  </a:lnTo>
                  <a:lnTo>
                    <a:pt x="26" y="186"/>
                  </a:lnTo>
                  <a:lnTo>
                    <a:pt x="26" y="186"/>
                  </a:lnTo>
                  <a:lnTo>
                    <a:pt x="14" y="168"/>
                  </a:lnTo>
                  <a:lnTo>
                    <a:pt x="8" y="150"/>
                  </a:lnTo>
                  <a:lnTo>
                    <a:pt x="2" y="130"/>
                  </a:lnTo>
                  <a:lnTo>
                    <a:pt x="0" y="110"/>
                  </a:lnTo>
                  <a:lnTo>
                    <a:pt x="0" y="110"/>
                  </a:lnTo>
                  <a:lnTo>
                    <a:pt x="2" y="96"/>
                  </a:lnTo>
                  <a:lnTo>
                    <a:pt x="4" y="82"/>
                  </a:lnTo>
                  <a:lnTo>
                    <a:pt x="8" y="70"/>
                  </a:lnTo>
                  <a:lnTo>
                    <a:pt x="14" y="56"/>
                  </a:lnTo>
                  <a:lnTo>
                    <a:pt x="14" y="56"/>
                  </a:lnTo>
                  <a:lnTo>
                    <a:pt x="20" y="44"/>
                  </a:lnTo>
                  <a:lnTo>
                    <a:pt x="28" y="34"/>
                  </a:lnTo>
                  <a:lnTo>
                    <a:pt x="38" y="24"/>
                  </a:lnTo>
                  <a:lnTo>
                    <a:pt x="48" y="16"/>
                  </a:lnTo>
                  <a:lnTo>
                    <a:pt x="48" y="16"/>
                  </a:lnTo>
                  <a:lnTo>
                    <a:pt x="60" y="8"/>
                  </a:lnTo>
                  <a:lnTo>
                    <a:pt x="74" y="4"/>
                  </a:lnTo>
                  <a:lnTo>
                    <a:pt x="86" y="0"/>
                  </a:lnTo>
                  <a:lnTo>
                    <a:pt x="102" y="0"/>
                  </a:lnTo>
                  <a:lnTo>
                    <a:pt x="102" y="0"/>
                  </a:lnTo>
                  <a:close/>
                  <a:moveTo>
                    <a:pt x="98" y="16"/>
                  </a:moveTo>
                  <a:lnTo>
                    <a:pt x="98" y="16"/>
                  </a:lnTo>
                  <a:lnTo>
                    <a:pt x="84" y="18"/>
                  </a:lnTo>
                  <a:lnTo>
                    <a:pt x="72" y="24"/>
                  </a:lnTo>
                  <a:lnTo>
                    <a:pt x="62" y="34"/>
                  </a:lnTo>
                  <a:lnTo>
                    <a:pt x="54" y="46"/>
                  </a:lnTo>
                  <a:lnTo>
                    <a:pt x="54" y="46"/>
                  </a:lnTo>
                  <a:lnTo>
                    <a:pt x="48" y="60"/>
                  </a:lnTo>
                  <a:lnTo>
                    <a:pt x="44" y="76"/>
                  </a:lnTo>
                  <a:lnTo>
                    <a:pt x="42" y="92"/>
                  </a:lnTo>
                  <a:lnTo>
                    <a:pt x="42" y="112"/>
                  </a:lnTo>
                  <a:lnTo>
                    <a:pt x="42" y="112"/>
                  </a:lnTo>
                  <a:lnTo>
                    <a:pt x="44" y="130"/>
                  </a:lnTo>
                  <a:lnTo>
                    <a:pt x="48" y="148"/>
                  </a:lnTo>
                  <a:lnTo>
                    <a:pt x="52" y="162"/>
                  </a:lnTo>
                  <a:lnTo>
                    <a:pt x="60" y="176"/>
                  </a:lnTo>
                  <a:lnTo>
                    <a:pt x="60" y="176"/>
                  </a:lnTo>
                  <a:lnTo>
                    <a:pt x="68" y="188"/>
                  </a:lnTo>
                  <a:lnTo>
                    <a:pt x="80" y="196"/>
                  </a:lnTo>
                  <a:lnTo>
                    <a:pt x="90" y="200"/>
                  </a:lnTo>
                  <a:lnTo>
                    <a:pt x="104" y="200"/>
                  </a:lnTo>
                  <a:lnTo>
                    <a:pt x="104" y="200"/>
                  </a:lnTo>
                  <a:lnTo>
                    <a:pt x="116" y="198"/>
                  </a:lnTo>
                  <a:lnTo>
                    <a:pt x="128" y="192"/>
                  </a:lnTo>
                  <a:lnTo>
                    <a:pt x="138" y="184"/>
                  </a:lnTo>
                  <a:lnTo>
                    <a:pt x="146" y="172"/>
                  </a:lnTo>
                  <a:lnTo>
                    <a:pt x="146" y="172"/>
                  </a:lnTo>
                  <a:lnTo>
                    <a:pt x="152" y="158"/>
                  </a:lnTo>
                  <a:lnTo>
                    <a:pt x="156" y="142"/>
                  </a:lnTo>
                  <a:lnTo>
                    <a:pt x="158" y="126"/>
                  </a:lnTo>
                  <a:lnTo>
                    <a:pt x="158" y="106"/>
                  </a:lnTo>
                  <a:lnTo>
                    <a:pt x="158" y="106"/>
                  </a:lnTo>
                  <a:lnTo>
                    <a:pt x="156" y="82"/>
                  </a:lnTo>
                  <a:lnTo>
                    <a:pt x="150" y="60"/>
                  </a:lnTo>
                  <a:lnTo>
                    <a:pt x="150" y="60"/>
                  </a:lnTo>
                  <a:lnTo>
                    <a:pt x="142" y="42"/>
                  </a:lnTo>
                  <a:lnTo>
                    <a:pt x="130" y="28"/>
                  </a:lnTo>
                  <a:lnTo>
                    <a:pt x="130" y="28"/>
                  </a:lnTo>
                  <a:lnTo>
                    <a:pt x="124" y="22"/>
                  </a:lnTo>
                  <a:lnTo>
                    <a:pt x="116" y="20"/>
                  </a:lnTo>
                  <a:lnTo>
                    <a:pt x="106" y="16"/>
                  </a:lnTo>
                  <a:lnTo>
                    <a:pt x="98" y="16"/>
                  </a:lnTo>
                  <a:lnTo>
                    <a:pt x="98" y="16"/>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2" name="Freeform 90"/>
            <p:cNvSpPr>
              <a:spLocks/>
            </p:cNvSpPr>
            <p:nvPr/>
          </p:nvSpPr>
          <p:spPr bwMode="auto">
            <a:xfrm>
              <a:off x="2453" y="1586"/>
              <a:ext cx="200" cy="214"/>
            </a:xfrm>
            <a:custGeom>
              <a:avLst/>
              <a:gdLst>
                <a:gd name="T0" fmla="*/ 120 w 200"/>
                <a:gd name="T1" fmla="*/ 0 h 214"/>
                <a:gd name="T2" fmla="*/ 154 w 200"/>
                <a:gd name="T3" fmla="*/ 8 h 214"/>
                <a:gd name="T4" fmla="*/ 168 w 200"/>
                <a:gd name="T5" fmla="*/ 16 h 214"/>
                <a:gd name="T6" fmla="*/ 178 w 200"/>
                <a:gd name="T7" fmla="*/ 30 h 214"/>
                <a:gd name="T8" fmla="*/ 186 w 200"/>
                <a:gd name="T9" fmla="*/ 44 h 214"/>
                <a:gd name="T10" fmla="*/ 188 w 200"/>
                <a:gd name="T11" fmla="*/ 62 h 214"/>
                <a:gd name="T12" fmla="*/ 188 w 200"/>
                <a:gd name="T13" fmla="*/ 198 h 214"/>
                <a:gd name="T14" fmla="*/ 190 w 200"/>
                <a:gd name="T15" fmla="*/ 206 h 214"/>
                <a:gd name="T16" fmla="*/ 200 w 200"/>
                <a:gd name="T17" fmla="*/ 214 h 214"/>
                <a:gd name="T18" fmla="*/ 138 w 200"/>
                <a:gd name="T19" fmla="*/ 214 h 214"/>
                <a:gd name="T20" fmla="*/ 146 w 200"/>
                <a:gd name="T21" fmla="*/ 206 h 214"/>
                <a:gd name="T22" fmla="*/ 150 w 200"/>
                <a:gd name="T23" fmla="*/ 198 h 214"/>
                <a:gd name="T24" fmla="*/ 150 w 200"/>
                <a:gd name="T25" fmla="*/ 78 h 214"/>
                <a:gd name="T26" fmla="*/ 146 w 200"/>
                <a:gd name="T27" fmla="*/ 56 h 214"/>
                <a:gd name="T28" fmla="*/ 138 w 200"/>
                <a:gd name="T29" fmla="*/ 40 h 214"/>
                <a:gd name="T30" fmla="*/ 122 w 200"/>
                <a:gd name="T31" fmla="*/ 30 h 214"/>
                <a:gd name="T32" fmla="*/ 102 w 200"/>
                <a:gd name="T33" fmla="*/ 26 h 214"/>
                <a:gd name="T34" fmla="*/ 88 w 200"/>
                <a:gd name="T35" fmla="*/ 28 h 214"/>
                <a:gd name="T36" fmla="*/ 76 w 200"/>
                <a:gd name="T37" fmla="*/ 34 h 214"/>
                <a:gd name="T38" fmla="*/ 56 w 200"/>
                <a:gd name="T39" fmla="*/ 50 h 214"/>
                <a:gd name="T40" fmla="*/ 56 w 200"/>
                <a:gd name="T41" fmla="*/ 198 h 214"/>
                <a:gd name="T42" fmla="*/ 58 w 200"/>
                <a:gd name="T43" fmla="*/ 206 h 214"/>
                <a:gd name="T44" fmla="*/ 68 w 200"/>
                <a:gd name="T45" fmla="*/ 214 h 214"/>
                <a:gd name="T46" fmla="*/ 4 w 200"/>
                <a:gd name="T47" fmla="*/ 214 h 214"/>
                <a:gd name="T48" fmla="*/ 12 w 200"/>
                <a:gd name="T49" fmla="*/ 206 h 214"/>
                <a:gd name="T50" fmla="*/ 16 w 200"/>
                <a:gd name="T51" fmla="*/ 198 h 214"/>
                <a:gd name="T52" fmla="*/ 16 w 200"/>
                <a:gd name="T53" fmla="*/ 28 h 214"/>
                <a:gd name="T54" fmla="*/ 12 w 200"/>
                <a:gd name="T55" fmla="*/ 18 h 214"/>
                <a:gd name="T56" fmla="*/ 0 w 200"/>
                <a:gd name="T57" fmla="*/ 10 h 214"/>
                <a:gd name="T58" fmla="*/ 56 w 200"/>
                <a:gd name="T59" fmla="*/ 32 h 214"/>
                <a:gd name="T60" fmla="*/ 68 w 200"/>
                <a:gd name="T61" fmla="*/ 20 h 214"/>
                <a:gd name="T62" fmla="*/ 84 w 200"/>
                <a:gd name="T63" fmla="*/ 10 h 214"/>
                <a:gd name="T64" fmla="*/ 102 w 200"/>
                <a:gd name="T65" fmla="*/ 2 h 214"/>
                <a:gd name="T66" fmla="*/ 120 w 200"/>
                <a:gd name="T67" fmla="*/ 0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00" h="214">
                  <a:moveTo>
                    <a:pt x="120" y="0"/>
                  </a:moveTo>
                  <a:lnTo>
                    <a:pt x="120" y="0"/>
                  </a:lnTo>
                  <a:lnTo>
                    <a:pt x="138" y="2"/>
                  </a:lnTo>
                  <a:lnTo>
                    <a:pt x="154" y="8"/>
                  </a:lnTo>
                  <a:lnTo>
                    <a:pt x="154" y="8"/>
                  </a:lnTo>
                  <a:lnTo>
                    <a:pt x="168" y="16"/>
                  </a:lnTo>
                  <a:lnTo>
                    <a:pt x="178" y="30"/>
                  </a:lnTo>
                  <a:lnTo>
                    <a:pt x="178" y="30"/>
                  </a:lnTo>
                  <a:lnTo>
                    <a:pt x="182" y="36"/>
                  </a:lnTo>
                  <a:lnTo>
                    <a:pt x="186" y="44"/>
                  </a:lnTo>
                  <a:lnTo>
                    <a:pt x="188" y="54"/>
                  </a:lnTo>
                  <a:lnTo>
                    <a:pt x="188" y="62"/>
                  </a:lnTo>
                  <a:lnTo>
                    <a:pt x="188" y="198"/>
                  </a:lnTo>
                  <a:lnTo>
                    <a:pt x="188" y="198"/>
                  </a:lnTo>
                  <a:lnTo>
                    <a:pt x="188" y="202"/>
                  </a:lnTo>
                  <a:lnTo>
                    <a:pt x="190" y="206"/>
                  </a:lnTo>
                  <a:lnTo>
                    <a:pt x="190" y="206"/>
                  </a:lnTo>
                  <a:lnTo>
                    <a:pt x="200" y="214"/>
                  </a:lnTo>
                  <a:lnTo>
                    <a:pt x="138" y="214"/>
                  </a:lnTo>
                  <a:lnTo>
                    <a:pt x="138" y="214"/>
                  </a:lnTo>
                  <a:lnTo>
                    <a:pt x="142" y="212"/>
                  </a:lnTo>
                  <a:lnTo>
                    <a:pt x="146" y="206"/>
                  </a:lnTo>
                  <a:lnTo>
                    <a:pt x="148" y="202"/>
                  </a:lnTo>
                  <a:lnTo>
                    <a:pt x="150" y="198"/>
                  </a:lnTo>
                  <a:lnTo>
                    <a:pt x="150" y="78"/>
                  </a:lnTo>
                  <a:lnTo>
                    <a:pt x="150" y="78"/>
                  </a:lnTo>
                  <a:lnTo>
                    <a:pt x="148" y="66"/>
                  </a:lnTo>
                  <a:lnTo>
                    <a:pt x="146" y="56"/>
                  </a:lnTo>
                  <a:lnTo>
                    <a:pt x="142" y="46"/>
                  </a:lnTo>
                  <a:lnTo>
                    <a:pt x="138" y="40"/>
                  </a:lnTo>
                  <a:lnTo>
                    <a:pt x="130" y="34"/>
                  </a:lnTo>
                  <a:lnTo>
                    <a:pt x="122" y="30"/>
                  </a:lnTo>
                  <a:lnTo>
                    <a:pt x="112" y="28"/>
                  </a:lnTo>
                  <a:lnTo>
                    <a:pt x="102" y="26"/>
                  </a:lnTo>
                  <a:lnTo>
                    <a:pt x="102" y="26"/>
                  </a:lnTo>
                  <a:lnTo>
                    <a:pt x="88" y="28"/>
                  </a:lnTo>
                  <a:lnTo>
                    <a:pt x="76" y="34"/>
                  </a:lnTo>
                  <a:lnTo>
                    <a:pt x="76" y="34"/>
                  </a:lnTo>
                  <a:lnTo>
                    <a:pt x="64" y="40"/>
                  </a:lnTo>
                  <a:lnTo>
                    <a:pt x="56" y="50"/>
                  </a:lnTo>
                  <a:lnTo>
                    <a:pt x="56" y="198"/>
                  </a:lnTo>
                  <a:lnTo>
                    <a:pt x="56" y="198"/>
                  </a:lnTo>
                  <a:lnTo>
                    <a:pt x="56" y="202"/>
                  </a:lnTo>
                  <a:lnTo>
                    <a:pt x="58" y="206"/>
                  </a:lnTo>
                  <a:lnTo>
                    <a:pt x="58" y="206"/>
                  </a:lnTo>
                  <a:lnTo>
                    <a:pt x="68" y="214"/>
                  </a:lnTo>
                  <a:lnTo>
                    <a:pt x="4" y="214"/>
                  </a:lnTo>
                  <a:lnTo>
                    <a:pt x="4" y="214"/>
                  </a:lnTo>
                  <a:lnTo>
                    <a:pt x="10" y="212"/>
                  </a:lnTo>
                  <a:lnTo>
                    <a:pt x="12" y="206"/>
                  </a:lnTo>
                  <a:lnTo>
                    <a:pt x="14" y="202"/>
                  </a:lnTo>
                  <a:lnTo>
                    <a:pt x="16" y="198"/>
                  </a:lnTo>
                  <a:lnTo>
                    <a:pt x="16" y="28"/>
                  </a:lnTo>
                  <a:lnTo>
                    <a:pt x="16" y="28"/>
                  </a:lnTo>
                  <a:lnTo>
                    <a:pt x="14" y="22"/>
                  </a:lnTo>
                  <a:lnTo>
                    <a:pt x="12" y="18"/>
                  </a:lnTo>
                  <a:lnTo>
                    <a:pt x="8" y="14"/>
                  </a:lnTo>
                  <a:lnTo>
                    <a:pt x="0" y="10"/>
                  </a:lnTo>
                  <a:lnTo>
                    <a:pt x="56" y="0"/>
                  </a:lnTo>
                  <a:lnTo>
                    <a:pt x="56" y="32"/>
                  </a:lnTo>
                  <a:lnTo>
                    <a:pt x="56" y="32"/>
                  </a:lnTo>
                  <a:lnTo>
                    <a:pt x="68" y="20"/>
                  </a:lnTo>
                  <a:lnTo>
                    <a:pt x="84" y="10"/>
                  </a:lnTo>
                  <a:lnTo>
                    <a:pt x="84" y="10"/>
                  </a:lnTo>
                  <a:lnTo>
                    <a:pt x="94" y="6"/>
                  </a:lnTo>
                  <a:lnTo>
                    <a:pt x="102" y="2"/>
                  </a:lnTo>
                  <a:lnTo>
                    <a:pt x="112" y="0"/>
                  </a:lnTo>
                  <a:lnTo>
                    <a:pt x="120" y="0"/>
                  </a:lnTo>
                  <a:lnTo>
                    <a:pt x="120" y="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3" name="Freeform 91"/>
            <p:cNvSpPr>
              <a:spLocks/>
            </p:cNvSpPr>
            <p:nvPr/>
          </p:nvSpPr>
          <p:spPr bwMode="auto">
            <a:xfrm>
              <a:off x="1901" y="1586"/>
              <a:ext cx="206" cy="318"/>
            </a:xfrm>
            <a:custGeom>
              <a:avLst/>
              <a:gdLst>
                <a:gd name="T0" fmla="*/ 198 w 206"/>
                <a:gd name="T1" fmla="*/ 60 h 318"/>
                <a:gd name="T2" fmla="*/ 176 w 206"/>
                <a:gd name="T3" fmla="*/ 26 h 318"/>
                <a:gd name="T4" fmla="*/ 162 w 206"/>
                <a:gd name="T5" fmla="*/ 14 h 318"/>
                <a:gd name="T6" fmla="*/ 148 w 206"/>
                <a:gd name="T7" fmla="*/ 6 h 318"/>
                <a:gd name="T8" fmla="*/ 116 w 206"/>
                <a:gd name="T9" fmla="*/ 0 h 318"/>
                <a:gd name="T10" fmla="*/ 98 w 206"/>
                <a:gd name="T11" fmla="*/ 2 h 318"/>
                <a:gd name="T12" fmla="*/ 80 w 206"/>
                <a:gd name="T13" fmla="*/ 8 h 318"/>
                <a:gd name="T14" fmla="*/ 54 w 206"/>
                <a:gd name="T15" fmla="*/ 28 h 318"/>
                <a:gd name="T16" fmla="*/ 0 w 206"/>
                <a:gd name="T17" fmla="*/ 12 h 318"/>
                <a:gd name="T18" fmla="*/ 6 w 206"/>
                <a:gd name="T19" fmla="*/ 14 h 318"/>
                <a:gd name="T20" fmla="*/ 14 w 206"/>
                <a:gd name="T21" fmla="*/ 24 h 318"/>
                <a:gd name="T22" fmla="*/ 16 w 206"/>
                <a:gd name="T23" fmla="*/ 300 h 318"/>
                <a:gd name="T24" fmla="*/ 14 w 206"/>
                <a:gd name="T25" fmla="*/ 306 h 318"/>
                <a:gd name="T26" fmla="*/ 8 w 206"/>
                <a:gd name="T27" fmla="*/ 316 h 318"/>
                <a:gd name="T28" fmla="*/ 66 w 206"/>
                <a:gd name="T29" fmla="*/ 318 h 318"/>
                <a:gd name="T30" fmla="*/ 62 w 206"/>
                <a:gd name="T31" fmla="*/ 316 h 318"/>
                <a:gd name="T32" fmla="*/ 56 w 206"/>
                <a:gd name="T33" fmla="*/ 306 h 318"/>
                <a:gd name="T34" fmla="*/ 54 w 206"/>
                <a:gd name="T35" fmla="*/ 48 h 318"/>
                <a:gd name="T36" fmla="*/ 64 w 206"/>
                <a:gd name="T37" fmla="*/ 38 h 318"/>
                <a:gd name="T38" fmla="*/ 74 w 206"/>
                <a:gd name="T39" fmla="*/ 32 h 318"/>
                <a:gd name="T40" fmla="*/ 100 w 206"/>
                <a:gd name="T41" fmla="*/ 24 h 318"/>
                <a:gd name="T42" fmla="*/ 112 w 206"/>
                <a:gd name="T43" fmla="*/ 26 h 318"/>
                <a:gd name="T44" fmla="*/ 134 w 206"/>
                <a:gd name="T45" fmla="*/ 36 h 318"/>
                <a:gd name="T46" fmla="*/ 144 w 206"/>
                <a:gd name="T47" fmla="*/ 44 h 318"/>
                <a:gd name="T48" fmla="*/ 158 w 206"/>
                <a:gd name="T49" fmla="*/ 70 h 318"/>
                <a:gd name="T50" fmla="*/ 162 w 206"/>
                <a:gd name="T51" fmla="*/ 110 h 318"/>
                <a:gd name="T52" fmla="*/ 162 w 206"/>
                <a:gd name="T53" fmla="*/ 130 h 318"/>
                <a:gd name="T54" fmla="*/ 152 w 206"/>
                <a:gd name="T55" fmla="*/ 164 h 318"/>
                <a:gd name="T56" fmla="*/ 144 w 206"/>
                <a:gd name="T57" fmla="*/ 176 h 318"/>
                <a:gd name="T58" fmla="*/ 124 w 206"/>
                <a:gd name="T59" fmla="*/ 194 h 318"/>
                <a:gd name="T60" fmla="*/ 96 w 206"/>
                <a:gd name="T61" fmla="*/ 200 h 318"/>
                <a:gd name="T62" fmla="*/ 86 w 206"/>
                <a:gd name="T63" fmla="*/ 200 h 318"/>
                <a:gd name="T64" fmla="*/ 70 w 206"/>
                <a:gd name="T65" fmla="*/ 194 h 318"/>
                <a:gd name="T66" fmla="*/ 72 w 206"/>
                <a:gd name="T67" fmla="*/ 214 h 318"/>
                <a:gd name="T68" fmla="*/ 86 w 206"/>
                <a:gd name="T69" fmla="*/ 218 h 318"/>
                <a:gd name="T70" fmla="*/ 102 w 206"/>
                <a:gd name="T71" fmla="*/ 218 h 318"/>
                <a:gd name="T72" fmla="*/ 134 w 206"/>
                <a:gd name="T73" fmla="*/ 214 h 318"/>
                <a:gd name="T74" fmla="*/ 154 w 206"/>
                <a:gd name="T75" fmla="*/ 204 h 318"/>
                <a:gd name="T76" fmla="*/ 170 w 206"/>
                <a:gd name="T77" fmla="*/ 192 h 318"/>
                <a:gd name="T78" fmla="*/ 178 w 206"/>
                <a:gd name="T79" fmla="*/ 184 h 318"/>
                <a:gd name="T80" fmla="*/ 198 w 206"/>
                <a:gd name="T81" fmla="*/ 148 h 318"/>
                <a:gd name="T82" fmla="*/ 206 w 206"/>
                <a:gd name="T83" fmla="*/ 108 h 318"/>
                <a:gd name="T84" fmla="*/ 204 w 206"/>
                <a:gd name="T85" fmla="*/ 82 h 318"/>
                <a:gd name="T86" fmla="*/ 198 w 206"/>
                <a:gd name="T87" fmla="*/ 60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06" h="318">
                  <a:moveTo>
                    <a:pt x="198" y="60"/>
                  </a:moveTo>
                  <a:lnTo>
                    <a:pt x="198" y="60"/>
                  </a:lnTo>
                  <a:lnTo>
                    <a:pt x="188" y="40"/>
                  </a:lnTo>
                  <a:lnTo>
                    <a:pt x="176" y="26"/>
                  </a:lnTo>
                  <a:lnTo>
                    <a:pt x="176" y="26"/>
                  </a:lnTo>
                  <a:lnTo>
                    <a:pt x="162" y="14"/>
                  </a:lnTo>
                  <a:lnTo>
                    <a:pt x="148" y="6"/>
                  </a:lnTo>
                  <a:lnTo>
                    <a:pt x="148" y="6"/>
                  </a:lnTo>
                  <a:lnTo>
                    <a:pt x="132" y="2"/>
                  </a:lnTo>
                  <a:lnTo>
                    <a:pt x="116" y="0"/>
                  </a:lnTo>
                  <a:lnTo>
                    <a:pt x="116" y="0"/>
                  </a:lnTo>
                  <a:lnTo>
                    <a:pt x="98" y="2"/>
                  </a:lnTo>
                  <a:lnTo>
                    <a:pt x="80" y="8"/>
                  </a:lnTo>
                  <a:lnTo>
                    <a:pt x="80" y="8"/>
                  </a:lnTo>
                  <a:lnTo>
                    <a:pt x="66" y="18"/>
                  </a:lnTo>
                  <a:lnTo>
                    <a:pt x="54" y="28"/>
                  </a:lnTo>
                  <a:lnTo>
                    <a:pt x="54" y="0"/>
                  </a:lnTo>
                  <a:lnTo>
                    <a:pt x="0" y="12"/>
                  </a:lnTo>
                  <a:lnTo>
                    <a:pt x="0" y="12"/>
                  </a:lnTo>
                  <a:lnTo>
                    <a:pt x="6" y="14"/>
                  </a:lnTo>
                  <a:lnTo>
                    <a:pt x="12" y="18"/>
                  </a:lnTo>
                  <a:lnTo>
                    <a:pt x="14" y="24"/>
                  </a:lnTo>
                  <a:lnTo>
                    <a:pt x="16" y="30"/>
                  </a:lnTo>
                  <a:lnTo>
                    <a:pt x="16" y="300"/>
                  </a:lnTo>
                  <a:lnTo>
                    <a:pt x="16" y="300"/>
                  </a:lnTo>
                  <a:lnTo>
                    <a:pt x="14" y="306"/>
                  </a:lnTo>
                  <a:lnTo>
                    <a:pt x="12" y="312"/>
                  </a:lnTo>
                  <a:lnTo>
                    <a:pt x="8" y="316"/>
                  </a:lnTo>
                  <a:lnTo>
                    <a:pt x="4" y="318"/>
                  </a:lnTo>
                  <a:lnTo>
                    <a:pt x="66" y="318"/>
                  </a:lnTo>
                  <a:lnTo>
                    <a:pt x="66" y="318"/>
                  </a:lnTo>
                  <a:lnTo>
                    <a:pt x="62" y="316"/>
                  </a:lnTo>
                  <a:lnTo>
                    <a:pt x="58" y="312"/>
                  </a:lnTo>
                  <a:lnTo>
                    <a:pt x="56" y="306"/>
                  </a:lnTo>
                  <a:lnTo>
                    <a:pt x="54" y="300"/>
                  </a:lnTo>
                  <a:lnTo>
                    <a:pt x="54" y="48"/>
                  </a:lnTo>
                  <a:lnTo>
                    <a:pt x="54" y="48"/>
                  </a:lnTo>
                  <a:lnTo>
                    <a:pt x="64" y="38"/>
                  </a:lnTo>
                  <a:lnTo>
                    <a:pt x="74" y="32"/>
                  </a:lnTo>
                  <a:lnTo>
                    <a:pt x="74" y="32"/>
                  </a:lnTo>
                  <a:lnTo>
                    <a:pt x="86" y="26"/>
                  </a:lnTo>
                  <a:lnTo>
                    <a:pt x="100" y="24"/>
                  </a:lnTo>
                  <a:lnTo>
                    <a:pt x="100" y="24"/>
                  </a:lnTo>
                  <a:lnTo>
                    <a:pt x="112" y="26"/>
                  </a:lnTo>
                  <a:lnTo>
                    <a:pt x="122" y="30"/>
                  </a:lnTo>
                  <a:lnTo>
                    <a:pt x="134" y="36"/>
                  </a:lnTo>
                  <a:lnTo>
                    <a:pt x="144" y="44"/>
                  </a:lnTo>
                  <a:lnTo>
                    <a:pt x="144" y="44"/>
                  </a:lnTo>
                  <a:lnTo>
                    <a:pt x="152" y="56"/>
                  </a:lnTo>
                  <a:lnTo>
                    <a:pt x="158" y="70"/>
                  </a:lnTo>
                  <a:lnTo>
                    <a:pt x="162" y="88"/>
                  </a:lnTo>
                  <a:lnTo>
                    <a:pt x="162" y="110"/>
                  </a:lnTo>
                  <a:lnTo>
                    <a:pt x="162" y="110"/>
                  </a:lnTo>
                  <a:lnTo>
                    <a:pt x="162" y="130"/>
                  </a:lnTo>
                  <a:lnTo>
                    <a:pt x="158" y="148"/>
                  </a:lnTo>
                  <a:lnTo>
                    <a:pt x="152" y="164"/>
                  </a:lnTo>
                  <a:lnTo>
                    <a:pt x="144" y="176"/>
                  </a:lnTo>
                  <a:lnTo>
                    <a:pt x="144" y="176"/>
                  </a:lnTo>
                  <a:lnTo>
                    <a:pt x="134" y="188"/>
                  </a:lnTo>
                  <a:lnTo>
                    <a:pt x="124" y="194"/>
                  </a:lnTo>
                  <a:lnTo>
                    <a:pt x="110" y="200"/>
                  </a:lnTo>
                  <a:lnTo>
                    <a:pt x="96" y="200"/>
                  </a:lnTo>
                  <a:lnTo>
                    <a:pt x="96" y="200"/>
                  </a:lnTo>
                  <a:lnTo>
                    <a:pt x="86" y="200"/>
                  </a:lnTo>
                  <a:lnTo>
                    <a:pt x="78" y="198"/>
                  </a:lnTo>
                  <a:lnTo>
                    <a:pt x="70" y="194"/>
                  </a:lnTo>
                  <a:lnTo>
                    <a:pt x="62" y="186"/>
                  </a:lnTo>
                  <a:lnTo>
                    <a:pt x="72" y="214"/>
                  </a:lnTo>
                  <a:lnTo>
                    <a:pt x="72" y="214"/>
                  </a:lnTo>
                  <a:lnTo>
                    <a:pt x="86" y="218"/>
                  </a:lnTo>
                  <a:lnTo>
                    <a:pt x="102" y="218"/>
                  </a:lnTo>
                  <a:lnTo>
                    <a:pt x="102" y="218"/>
                  </a:lnTo>
                  <a:lnTo>
                    <a:pt x="124" y="216"/>
                  </a:lnTo>
                  <a:lnTo>
                    <a:pt x="134" y="214"/>
                  </a:lnTo>
                  <a:lnTo>
                    <a:pt x="144" y="210"/>
                  </a:lnTo>
                  <a:lnTo>
                    <a:pt x="154" y="204"/>
                  </a:lnTo>
                  <a:lnTo>
                    <a:pt x="162" y="200"/>
                  </a:lnTo>
                  <a:lnTo>
                    <a:pt x="170" y="192"/>
                  </a:lnTo>
                  <a:lnTo>
                    <a:pt x="178" y="184"/>
                  </a:lnTo>
                  <a:lnTo>
                    <a:pt x="178" y="184"/>
                  </a:lnTo>
                  <a:lnTo>
                    <a:pt x="190" y="166"/>
                  </a:lnTo>
                  <a:lnTo>
                    <a:pt x="198" y="148"/>
                  </a:lnTo>
                  <a:lnTo>
                    <a:pt x="204" y="128"/>
                  </a:lnTo>
                  <a:lnTo>
                    <a:pt x="206" y="108"/>
                  </a:lnTo>
                  <a:lnTo>
                    <a:pt x="206" y="108"/>
                  </a:lnTo>
                  <a:lnTo>
                    <a:pt x="204" y="82"/>
                  </a:lnTo>
                  <a:lnTo>
                    <a:pt x="198" y="60"/>
                  </a:lnTo>
                  <a:lnTo>
                    <a:pt x="198" y="6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4" name="Freeform 92"/>
            <p:cNvSpPr>
              <a:spLocks/>
            </p:cNvSpPr>
            <p:nvPr/>
          </p:nvSpPr>
          <p:spPr bwMode="auto">
            <a:xfrm>
              <a:off x="795" y="1586"/>
              <a:ext cx="146" cy="218"/>
            </a:xfrm>
            <a:custGeom>
              <a:avLst/>
              <a:gdLst>
                <a:gd name="T0" fmla="*/ 128 w 146"/>
                <a:gd name="T1" fmla="*/ 186 h 218"/>
                <a:gd name="T2" fmla="*/ 128 w 146"/>
                <a:gd name="T3" fmla="*/ 186 h 218"/>
                <a:gd name="T4" fmla="*/ 116 w 146"/>
                <a:gd name="T5" fmla="*/ 190 h 218"/>
                <a:gd name="T6" fmla="*/ 102 w 146"/>
                <a:gd name="T7" fmla="*/ 192 h 218"/>
                <a:gd name="T8" fmla="*/ 102 w 146"/>
                <a:gd name="T9" fmla="*/ 192 h 218"/>
                <a:gd name="T10" fmla="*/ 92 w 146"/>
                <a:gd name="T11" fmla="*/ 192 h 218"/>
                <a:gd name="T12" fmla="*/ 84 w 146"/>
                <a:gd name="T13" fmla="*/ 188 h 218"/>
                <a:gd name="T14" fmla="*/ 76 w 146"/>
                <a:gd name="T15" fmla="*/ 184 h 218"/>
                <a:gd name="T16" fmla="*/ 70 w 146"/>
                <a:gd name="T17" fmla="*/ 176 h 218"/>
                <a:gd name="T18" fmla="*/ 70 w 146"/>
                <a:gd name="T19" fmla="*/ 176 h 218"/>
                <a:gd name="T20" fmla="*/ 64 w 146"/>
                <a:gd name="T21" fmla="*/ 168 h 218"/>
                <a:gd name="T22" fmla="*/ 58 w 146"/>
                <a:gd name="T23" fmla="*/ 158 h 218"/>
                <a:gd name="T24" fmla="*/ 56 w 146"/>
                <a:gd name="T25" fmla="*/ 146 h 218"/>
                <a:gd name="T26" fmla="*/ 56 w 146"/>
                <a:gd name="T27" fmla="*/ 134 h 218"/>
                <a:gd name="T28" fmla="*/ 56 w 146"/>
                <a:gd name="T29" fmla="*/ 0 h 218"/>
                <a:gd name="T30" fmla="*/ 0 w 146"/>
                <a:gd name="T31" fmla="*/ 10 h 218"/>
                <a:gd name="T32" fmla="*/ 0 w 146"/>
                <a:gd name="T33" fmla="*/ 10 h 218"/>
                <a:gd name="T34" fmla="*/ 8 w 146"/>
                <a:gd name="T35" fmla="*/ 14 h 218"/>
                <a:gd name="T36" fmla="*/ 12 w 146"/>
                <a:gd name="T37" fmla="*/ 18 h 218"/>
                <a:gd name="T38" fmla="*/ 16 w 146"/>
                <a:gd name="T39" fmla="*/ 22 h 218"/>
                <a:gd name="T40" fmla="*/ 16 w 146"/>
                <a:gd name="T41" fmla="*/ 28 h 218"/>
                <a:gd name="T42" fmla="*/ 16 w 146"/>
                <a:gd name="T43" fmla="*/ 134 h 218"/>
                <a:gd name="T44" fmla="*/ 16 w 146"/>
                <a:gd name="T45" fmla="*/ 134 h 218"/>
                <a:gd name="T46" fmla="*/ 18 w 146"/>
                <a:gd name="T47" fmla="*/ 154 h 218"/>
                <a:gd name="T48" fmla="*/ 22 w 146"/>
                <a:gd name="T49" fmla="*/ 172 h 218"/>
                <a:gd name="T50" fmla="*/ 28 w 146"/>
                <a:gd name="T51" fmla="*/ 186 h 218"/>
                <a:gd name="T52" fmla="*/ 38 w 146"/>
                <a:gd name="T53" fmla="*/ 198 h 218"/>
                <a:gd name="T54" fmla="*/ 38 w 146"/>
                <a:gd name="T55" fmla="*/ 198 h 218"/>
                <a:gd name="T56" fmla="*/ 50 w 146"/>
                <a:gd name="T57" fmla="*/ 208 h 218"/>
                <a:gd name="T58" fmla="*/ 60 w 146"/>
                <a:gd name="T59" fmla="*/ 214 h 218"/>
                <a:gd name="T60" fmla="*/ 72 w 146"/>
                <a:gd name="T61" fmla="*/ 218 h 218"/>
                <a:gd name="T62" fmla="*/ 86 w 146"/>
                <a:gd name="T63" fmla="*/ 218 h 218"/>
                <a:gd name="T64" fmla="*/ 86 w 146"/>
                <a:gd name="T65" fmla="*/ 218 h 218"/>
                <a:gd name="T66" fmla="*/ 100 w 146"/>
                <a:gd name="T67" fmla="*/ 218 h 218"/>
                <a:gd name="T68" fmla="*/ 114 w 146"/>
                <a:gd name="T69" fmla="*/ 214 h 218"/>
                <a:gd name="T70" fmla="*/ 126 w 146"/>
                <a:gd name="T71" fmla="*/ 208 h 218"/>
                <a:gd name="T72" fmla="*/ 138 w 146"/>
                <a:gd name="T73" fmla="*/ 198 h 218"/>
                <a:gd name="T74" fmla="*/ 146 w 146"/>
                <a:gd name="T75" fmla="*/ 172 h 218"/>
                <a:gd name="T76" fmla="*/ 146 w 146"/>
                <a:gd name="T77" fmla="*/ 172 h 218"/>
                <a:gd name="T78" fmla="*/ 138 w 146"/>
                <a:gd name="T79" fmla="*/ 180 h 218"/>
                <a:gd name="T80" fmla="*/ 128 w 146"/>
                <a:gd name="T81" fmla="*/ 186 h 218"/>
                <a:gd name="T82" fmla="*/ 128 w 146"/>
                <a:gd name="T83" fmla="*/ 186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46" h="218">
                  <a:moveTo>
                    <a:pt x="128" y="186"/>
                  </a:moveTo>
                  <a:lnTo>
                    <a:pt x="128" y="186"/>
                  </a:lnTo>
                  <a:lnTo>
                    <a:pt x="116" y="190"/>
                  </a:lnTo>
                  <a:lnTo>
                    <a:pt x="102" y="192"/>
                  </a:lnTo>
                  <a:lnTo>
                    <a:pt x="102" y="192"/>
                  </a:lnTo>
                  <a:lnTo>
                    <a:pt x="92" y="192"/>
                  </a:lnTo>
                  <a:lnTo>
                    <a:pt x="84" y="188"/>
                  </a:lnTo>
                  <a:lnTo>
                    <a:pt x="76" y="184"/>
                  </a:lnTo>
                  <a:lnTo>
                    <a:pt x="70" y="176"/>
                  </a:lnTo>
                  <a:lnTo>
                    <a:pt x="70" y="176"/>
                  </a:lnTo>
                  <a:lnTo>
                    <a:pt x="64" y="168"/>
                  </a:lnTo>
                  <a:lnTo>
                    <a:pt x="58" y="158"/>
                  </a:lnTo>
                  <a:lnTo>
                    <a:pt x="56" y="146"/>
                  </a:lnTo>
                  <a:lnTo>
                    <a:pt x="56" y="134"/>
                  </a:lnTo>
                  <a:lnTo>
                    <a:pt x="56" y="0"/>
                  </a:lnTo>
                  <a:lnTo>
                    <a:pt x="0" y="10"/>
                  </a:lnTo>
                  <a:lnTo>
                    <a:pt x="0" y="10"/>
                  </a:lnTo>
                  <a:lnTo>
                    <a:pt x="8" y="14"/>
                  </a:lnTo>
                  <a:lnTo>
                    <a:pt x="12" y="18"/>
                  </a:lnTo>
                  <a:lnTo>
                    <a:pt x="16" y="22"/>
                  </a:lnTo>
                  <a:lnTo>
                    <a:pt x="16" y="28"/>
                  </a:lnTo>
                  <a:lnTo>
                    <a:pt x="16" y="134"/>
                  </a:lnTo>
                  <a:lnTo>
                    <a:pt x="16" y="134"/>
                  </a:lnTo>
                  <a:lnTo>
                    <a:pt x="18" y="154"/>
                  </a:lnTo>
                  <a:lnTo>
                    <a:pt x="22" y="172"/>
                  </a:lnTo>
                  <a:lnTo>
                    <a:pt x="28" y="186"/>
                  </a:lnTo>
                  <a:lnTo>
                    <a:pt x="38" y="198"/>
                  </a:lnTo>
                  <a:lnTo>
                    <a:pt x="38" y="198"/>
                  </a:lnTo>
                  <a:lnTo>
                    <a:pt x="50" y="208"/>
                  </a:lnTo>
                  <a:lnTo>
                    <a:pt x="60" y="214"/>
                  </a:lnTo>
                  <a:lnTo>
                    <a:pt x="72" y="218"/>
                  </a:lnTo>
                  <a:lnTo>
                    <a:pt x="86" y="218"/>
                  </a:lnTo>
                  <a:lnTo>
                    <a:pt x="86" y="218"/>
                  </a:lnTo>
                  <a:lnTo>
                    <a:pt x="100" y="218"/>
                  </a:lnTo>
                  <a:lnTo>
                    <a:pt x="114" y="214"/>
                  </a:lnTo>
                  <a:lnTo>
                    <a:pt x="126" y="208"/>
                  </a:lnTo>
                  <a:lnTo>
                    <a:pt x="138" y="198"/>
                  </a:lnTo>
                  <a:lnTo>
                    <a:pt x="146" y="172"/>
                  </a:lnTo>
                  <a:lnTo>
                    <a:pt x="146" y="172"/>
                  </a:lnTo>
                  <a:lnTo>
                    <a:pt x="138" y="180"/>
                  </a:lnTo>
                  <a:lnTo>
                    <a:pt x="128" y="186"/>
                  </a:lnTo>
                  <a:lnTo>
                    <a:pt x="128" y="186"/>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5" name="Freeform 93"/>
            <p:cNvSpPr>
              <a:spLocks/>
            </p:cNvSpPr>
            <p:nvPr/>
          </p:nvSpPr>
          <p:spPr bwMode="auto">
            <a:xfrm>
              <a:off x="929" y="1586"/>
              <a:ext cx="74" cy="218"/>
            </a:xfrm>
            <a:custGeom>
              <a:avLst/>
              <a:gdLst>
                <a:gd name="T0" fmla="*/ 56 w 74"/>
                <a:gd name="T1" fmla="*/ 178 h 218"/>
                <a:gd name="T2" fmla="*/ 56 w 74"/>
                <a:gd name="T3" fmla="*/ 0 h 218"/>
                <a:gd name="T4" fmla="*/ 0 w 74"/>
                <a:gd name="T5" fmla="*/ 10 h 218"/>
                <a:gd name="T6" fmla="*/ 0 w 74"/>
                <a:gd name="T7" fmla="*/ 10 h 218"/>
                <a:gd name="T8" fmla="*/ 8 w 74"/>
                <a:gd name="T9" fmla="*/ 12 h 218"/>
                <a:gd name="T10" fmla="*/ 12 w 74"/>
                <a:gd name="T11" fmla="*/ 16 h 218"/>
                <a:gd name="T12" fmla="*/ 12 w 74"/>
                <a:gd name="T13" fmla="*/ 16 h 218"/>
                <a:gd name="T14" fmla="*/ 16 w 74"/>
                <a:gd name="T15" fmla="*/ 22 h 218"/>
                <a:gd name="T16" fmla="*/ 16 w 74"/>
                <a:gd name="T17" fmla="*/ 28 h 218"/>
                <a:gd name="T18" fmla="*/ 16 w 74"/>
                <a:gd name="T19" fmla="*/ 168 h 218"/>
                <a:gd name="T20" fmla="*/ 18 w 74"/>
                <a:gd name="T21" fmla="*/ 186 h 218"/>
                <a:gd name="T22" fmla="*/ 18 w 74"/>
                <a:gd name="T23" fmla="*/ 186 h 218"/>
                <a:gd name="T24" fmla="*/ 18 w 74"/>
                <a:gd name="T25" fmla="*/ 186 h 218"/>
                <a:gd name="T26" fmla="*/ 18 w 74"/>
                <a:gd name="T27" fmla="*/ 186 h 218"/>
                <a:gd name="T28" fmla="*/ 18 w 74"/>
                <a:gd name="T29" fmla="*/ 198 h 218"/>
                <a:gd name="T30" fmla="*/ 22 w 74"/>
                <a:gd name="T31" fmla="*/ 206 h 218"/>
                <a:gd name="T32" fmla="*/ 22 w 74"/>
                <a:gd name="T33" fmla="*/ 206 h 218"/>
                <a:gd name="T34" fmla="*/ 26 w 74"/>
                <a:gd name="T35" fmla="*/ 212 h 218"/>
                <a:gd name="T36" fmla="*/ 34 w 74"/>
                <a:gd name="T37" fmla="*/ 218 h 218"/>
                <a:gd name="T38" fmla="*/ 74 w 74"/>
                <a:gd name="T39" fmla="*/ 204 h 218"/>
                <a:gd name="T40" fmla="*/ 74 w 74"/>
                <a:gd name="T41" fmla="*/ 204 h 218"/>
                <a:gd name="T42" fmla="*/ 66 w 74"/>
                <a:gd name="T43" fmla="*/ 202 h 218"/>
                <a:gd name="T44" fmla="*/ 60 w 74"/>
                <a:gd name="T45" fmla="*/ 196 h 218"/>
                <a:gd name="T46" fmla="*/ 56 w 74"/>
                <a:gd name="T47" fmla="*/ 188 h 218"/>
                <a:gd name="T48" fmla="*/ 56 w 74"/>
                <a:gd name="T49" fmla="*/ 178 h 218"/>
                <a:gd name="T50" fmla="*/ 56 w 74"/>
                <a:gd name="T51" fmla="*/ 178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4" h="218">
                  <a:moveTo>
                    <a:pt x="56" y="178"/>
                  </a:moveTo>
                  <a:lnTo>
                    <a:pt x="56" y="0"/>
                  </a:lnTo>
                  <a:lnTo>
                    <a:pt x="0" y="10"/>
                  </a:lnTo>
                  <a:lnTo>
                    <a:pt x="0" y="10"/>
                  </a:lnTo>
                  <a:lnTo>
                    <a:pt x="8" y="12"/>
                  </a:lnTo>
                  <a:lnTo>
                    <a:pt x="12" y="16"/>
                  </a:lnTo>
                  <a:lnTo>
                    <a:pt x="12" y="16"/>
                  </a:lnTo>
                  <a:lnTo>
                    <a:pt x="16" y="22"/>
                  </a:lnTo>
                  <a:lnTo>
                    <a:pt x="16" y="28"/>
                  </a:lnTo>
                  <a:lnTo>
                    <a:pt x="16" y="168"/>
                  </a:lnTo>
                  <a:lnTo>
                    <a:pt x="18" y="186"/>
                  </a:lnTo>
                  <a:lnTo>
                    <a:pt x="18" y="186"/>
                  </a:lnTo>
                  <a:lnTo>
                    <a:pt x="18" y="186"/>
                  </a:lnTo>
                  <a:lnTo>
                    <a:pt x="18" y="186"/>
                  </a:lnTo>
                  <a:lnTo>
                    <a:pt x="18" y="198"/>
                  </a:lnTo>
                  <a:lnTo>
                    <a:pt x="22" y="206"/>
                  </a:lnTo>
                  <a:lnTo>
                    <a:pt x="22" y="206"/>
                  </a:lnTo>
                  <a:lnTo>
                    <a:pt x="26" y="212"/>
                  </a:lnTo>
                  <a:lnTo>
                    <a:pt x="34" y="218"/>
                  </a:lnTo>
                  <a:lnTo>
                    <a:pt x="74" y="204"/>
                  </a:lnTo>
                  <a:lnTo>
                    <a:pt x="74" y="204"/>
                  </a:lnTo>
                  <a:lnTo>
                    <a:pt x="66" y="202"/>
                  </a:lnTo>
                  <a:lnTo>
                    <a:pt x="60" y="196"/>
                  </a:lnTo>
                  <a:lnTo>
                    <a:pt x="56" y="188"/>
                  </a:lnTo>
                  <a:lnTo>
                    <a:pt x="56" y="178"/>
                  </a:lnTo>
                  <a:lnTo>
                    <a:pt x="56" y="17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6" name="Freeform 94"/>
            <p:cNvSpPr>
              <a:spLocks/>
            </p:cNvSpPr>
            <p:nvPr/>
          </p:nvSpPr>
          <p:spPr bwMode="auto">
            <a:xfrm>
              <a:off x="1371" y="1586"/>
              <a:ext cx="176" cy="218"/>
            </a:xfrm>
            <a:custGeom>
              <a:avLst/>
              <a:gdLst>
                <a:gd name="T0" fmla="*/ 164 w 176"/>
                <a:gd name="T1" fmla="*/ 196 h 218"/>
                <a:gd name="T2" fmla="*/ 162 w 176"/>
                <a:gd name="T3" fmla="*/ 182 h 218"/>
                <a:gd name="T4" fmla="*/ 162 w 176"/>
                <a:gd name="T5" fmla="*/ 60 h 218"/>
                <a:gd name="T6" fmla="*/ 156 w 176"/>
                <a:gd name="T7" fmla="*/ 32 h 218"/>
                <a:gd name="T8" fmla="*/ 140 w 176"/>
                <a:gd name="T9" fmla="*/ 12 h 218"/>
                <a:gd name="T10" fmla="*/ 130 w 176"/>
                <a:gd name="T11" fmla="*/ 8 h 218"/>
                <a:gd name="T12" fmla="*/ 104 w 176"/>
                <a:gd name="T13" fmla="*/ 0 h 218"/>
                <a:gd name="T14" fmla="*/ 90 w 176"/>
                <a:gd name="T15" fmla="*/ 0 h 218"/>
                <a:gd name="T16" fmla="*/ 54 w 176"/>
                <a:gd name="T17" fmla="*/ 6 h 218"/>
                <a:gd name="T18" fmla="*/ 20 w 176"/>
                <a:gd name="T19" fmla="*/ 22 h 218"/>
                <a:gd name="T20" fmla="*/ 20 w 176"/>
                <a:gd name="T21" fmla="*/ 78 h 218"/>
                <a:gd name="T22" fmla="*/ 30 w 176"/>
                <a:gd name="T23" fmla="*/ 52 h 218"/>
                <a:gd name="T24" fmla="*/ 44 w 176"/>
                <a:gd name="T25" fmla="*/ 34 h 218"/>
                <a:gd name="T26" fmla="*/ 52 w 176"/>
                <a:gd name="T27" fmla="*/ 26 h 218"/>
                <a:gd name="T28" fmla="*/ 74 w 176"/>
                <a:gd name="T29" fmla="*/ 18 h 218"/>
                <a:gd name="T30" fmla="*/ 86 w 176"/>
                <a:gd name="T31" fmla="*/ 16 h 218"/>
                <a:gd name="T32" fmla="*/ 102 w 176"/>
                <a:gd name="T33" fmla="*/ 20 h 218"/>
                <a:gd name="T34" fmla="*/ 114 w 176"/>
                <a:gd name="T35" fmla="*/ 28 h 218"/>
                <a:gd name="T36" fmla="*/ 120 w 176"/>
                <a:gd name="T37" fmla="*/ 34 h 218"/>
                <a:gd name="T38" fmla="*/ 124 w 176"/>
                <a:gd name="T39" fmla="*/ 48 h 218"/>
                <a:gd name="T40" fmla="*/ 124 w 176"/>
                <a:gd name="T41" fmla="*/ 56 h 218"/>
                <a:gd name="T42" fmla="*/ 122 w 176"/>
                <a:gd name="T43" fmla="*/ 76 h 218"/>
                <a:gd name="T44" fmla="*/ 116 w 176"/>
                <a:gd name="T45" fmla="*/ 82 h 218"/>
                <a:gd name="T46" fmla="*/ 106 w 176"/>
                <a:gd name="T47" fmla="*/ 86 h 218"/>
                <a:gd name="T48" fmla="*/ 68 w 176"/>
                <a:gd name="T49" fmla="*/ 98 h 218"/>
                <a:gd name="T50" fmla="*/ 30 w 176"/>
                <a:gd name="T51" fmla="*/ 112 h 218"/>
                <a:gd name="T52" fmla="*/ 16 w 176"/>
                <a:gd name="T53" fmla="*/ 122 h 218"/>
                <a:gd name="T54" fmla="*/ 2 w 176"/>
                <a:gd name="T55" fmla="*/ 148 h 218"/>
                <a:gd name="T56" fmla="*/ 0 w 176"/>
                <a:gd name="T57" fmla="*/ 164 h 218"/>
                <a:gd name="T58" fmla="*/ 4 w 176"/>
                <a:gd name="T59" fmla="*/ 182 h 218"/>
                <a:gd name="T60" fmla="*/ 14 w 176"/>
                <a:gd name="T61" fmla="*/ 200 h 218"/>
                <a:gd name="T62" fmla="*/ 22 w 176"/>
                <a:gd name="T63" fmla="*/ 208 h 218"/>
                <a:gd name="T64" fmla="*/ 42 w 176"/>
                <a:gd name="T65" fmla="*/ 218 h 218"/>
                <a:gd name="T66" fmla="*/ 54 w 176"/>
                <a:gd name="T67" fmla="*/ 218 h 218"/>
                <a:gd name="T68" fmla="*/ 84 w 176"/>
                <a:gd name="T69" fmla="*/ 214 h 218"/>
                <a:gd name="T70" fmla="*/ 112 w 176"/>
                <a:gd name="T71" fmla="*/ 196 h 218"/>
                <a:gd name="T72" fmla="*/ 120 w 176"/>
                <a:gd name="T73" fmla="*/ 174 h 218"/>
                <a:gd name="T74" fmla="*/ 98 w 176"/>
                <a:gd name="T75" fmla="*/ 188 h 218"/>
                <a:gd name="T76" fmla="*/ 72 w 176"/>
                <a:gd name="T77" fmla="*/ 192 h 218"/>
                <a:gd name="T78" fmla="*/ 66 w 176"/>
                <a:gd name="T79" fmla="*/ 192 h 218"/>
                <a:gd name="T80" fmla="*/ 52 w 176"/>
                <a:gd name="T81" fmla="*/ 188 h 218"/>
                <a:gd name="T82" fmla="*/ 48 w 176"/>
                <a:gd name="T83" fmla="*/ 182 h 218"/>
                <a:gd name="T84" fmla="*/ 40 w 176"/>
                <a:gd name="T85" fmla="*/ 170 h 218"/>
                <a:gd name="T86" fmla="*/ 38 w 176"/>
                <a:gd name="T87" fmla="*/ 156 h 218"/>
                <a:gd name="T88" fmla="*/ 38 w 176"/>
                <a:gd name="T89" fmla="*/ 148 h 218"/>
                <a:gd name="T90" fmla="*/ 44 w 176"/>
                <a:gd name="T91" fmla="*/ 136 h 218"/>
                <a:gd name="T92" fmla="*/ 48 w 176"/>
                <a:gd name="T93" fmla="*/ 130 h 218"/>
                <a:gd name="T94" fmla="*/ 76 w 176"/>
                <a:gd name="T95" fmla="*/ 114 h 218"/>
                <a:gd name="T96" fmla="*/ 108 w 176"/>
                <a:gd name="T97" fmla="*/ 104 h 218"/>
                <a:gd name="T98" fmla="*/ 124 w 176"/>
                <a:gd name="T99" fmla="*/ 170 h 218"/>
                <a:gd name="T100" fmla="*/ 124 w 176"/>
                <a:gd name="T101" fmla="*/ 184 h 218"/>
                <a:gd name="T102" fmla="*/ 126 w 176"/>
                <a:gd name="T103" fmla="*/ 198 h 218"/>
                <a:gd name="T104" fmla="*/ 128 w 176"/>
                <a:gd name="T105" fmla="*/ 206 h 218"/>
                <a:gd name="T106" fmla="*/ 140 w 176"/>
                <a:gd name="T107" fmla="*/ 218 h 218"/>
                <a:gd name="T108" fmla="*/ 176 w 176"/>
                <a:gd name="T109" fmla="*/ 204 h 218"/>
                <a:gd name="T110" fmla="*/ 164 w 176"/>
                <a:gd name="T111" fmla="*/ 196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76" h="218">
                  <a:moveTo>
                    <a:pt x="164" y="196"/>
                  </a:moveTo>
                  <a:lnTo>
                    <a:pt x="164" y="196"/>
                  </a:lnTo>
                  <a:lnTo>
                    <a:pt x="162" y="192"/>
                  </a:lnTo>
                  <a:lnTo>
                    <a:pt x="162" y="182"/>
                  </a:lnTo>
                  <a:lnTo>
                    <a:pt x="162" y="60"/>
                  </a:lnTo>
                  <a:lnTo>
                    <a:pt x="162" y="60"/>
                  </a:lnTo>
                  <a:lnTo>
                    <a:pt x="160" y="44"/>
                  </a:lnTo>
                  <a:lnTo>
                    <a:pt x="156" y="32"/>
                  </a:lnTo>
                  <a:lnTo>
                    <a:pt x="150" y="20"/>
                  </a:lnTo>
                  <a:lnTo>
                    <a:pt x="140" y="12"/>
                  </a:lnTo>
                  <a:lnTo>
                    <a:pt x="140" y="12"/>
                  </a:lnTo>
                  <a:lnTo>
                    <a:pt x="130" y="8"/>
                  </a:lnTo>
                  <a:lnTo>
                    <a:pt x="118" y="4"/>
                  </a:lnTo>
                  <a:lnTo>
                    <a:pt x="104" y="0"/>
                  </a:lnTo>
                  <a:lnTo>
                    <a:pt x="90" y="0"/>
                  </a:lnTo>
                  <a:lnTo>
                    <a:pt x="90" y="0"/>
                  </a:lnTo>
                  <a:lnTo>
                    <a:pt x="72" y="2"/>
                  </a:lnTo>
                  <a:lnTo>
                    <a:pt x="54" y="6"/>
                  </a:lnTo>
                  <a:lnTo>
                    <a:pt x="36" y="12"/>
                  </a:lnTo>
                  <a:lnTo>
                    <a:pt x="20" y="22"/>
                  </a:lnTo>
                  <a:lnTo>
                    <a:pt x="20" y="78"/>
                  </a:lnTo>
                  <a:lnTo>
                    <a:pt x="20" y="78"/>
                  </a:lnTo>
                  <a:lnTo>
                    <a:pt x="26" y="64"/>
                  </a:lnTo>
                  <a:lnTo>
                    <a:pt x="30" y="52"/>
                  </a:lnTo>
                  <a:lnTo>
                    <a:pt x="38" y="42"/>
                  </a:lnTo>
                  <a:lnTo>
                    <a:pt x="44" y="34"/>
                  </a:lnTo>
                  <a:lnTo>
                    <a:pt x="44" y="34"/>
                  </a:lnTo>
                  <a:lnTo>
                    <a:pt x="52" y="26"/>
                  </a:lnTo>
                  <a:lnTo>
                    <a:pt x="62" y="22"/>
                  </a:lnTo>
                  <a:lnTo>
                    <a:pt x="74" y="18"/>
                  </a:lnTo>
                  <a:lnTo>
                    <a:pt x="86" y="16"/>
                  </a:lnTo>
                  <a:lnTo>
                    <a:pt x="86" y="16"/>
                  </a:lnTo>
                  <a:lnTo>
                    <a:pt x="94" y="18"/>
                  </a:lnTo>
                  <a:lnTo>
                    <a:pt x="102" y="20"/>
                  </a:lnTo>
                  <a:lnTo>
                    <a:pt x="110" y="24"/>
                  </a:lnTo>
                  <a:lnTo>
                    <a:pt x="114" y="28"/>
                  </a:lnTo>
                  <a:lnTo>
                    <a:pt x="114" y="28"/>
                  </a:lnTo>
                  <a:lnTo>
                    <a:pt x="120" y="34"/>
                  </a:lnTo>
                  <a:lnTo>
                    <a:pt x="122" y="42"/>
                  </a:lnTo>
                  <a:lnTo>
                    <a:pt x="124" y="48"/>
                  </a:lnTo>
                  <a:lnTo>
                    <a:pt x="124" y="56"/>
                  </a:lnTo>
                  <a:lnTo>
                    <a:pt x="124" y="56"/>
                  </a:lnTo>
                  <a:lnTo>
                    <a:pt x="124" y="70"/>
                  </a:lnTo>
                  <a:lnTo>
                    <a:pt x="122" y="76"/>
                  </a:lnTo>
                  <a:lnTo>
                    <a:pt x="122" y="76"/>
                  </a:lnTo>
                  <a:lnTo>
                    <a:pt x="116" y="82"/>
                  </a:lnTo>
                  <a:lnTo>
                    <a:pt x="106" y="86"/>
                  </a:lnTo>
                  <a:lnTo>
                    <a:pt x="106" y="86"/>
                  </a:lnTo>
                  <a:lnTo>
                    <a:pt x="68" y="98"/>
                  </a:lnTo>
                  <a:lnTo>
                    <a:pt x="68" y="98"/>
                  </a:lnTo>
                  <a:lnTo>
                    <a:pt x="44" y="106"/>
                  </a:lnTo>
                  <a:lnTo>
                    <a:pt x="30" y="112"/>
                  </a:lnTo>
                  <a:lnTo>
                    <a:pt x="30" y="112"/>
                  </a:lnTo>
                  <a:lnTo>
                    <a:pt x="16" y="122"/>
                  </a:lnTo>
                  <a:lnTo>
                    <a:pt x="8" y="134"/>
                  </a:lnTo>
                  <a:lnTo>
                    <a:pt x="2" y="148"/>
                  </a:lnTo>
                  <a:lnTo>
                    <a:pt x="0" y="164"/>
                  </a:lnTo>
                  <a:lnTo>
                    <a:pt x="0" y="164"/>
                  </a:lnTo>
                  <a:lnTo>
                    <a:pt x="0" y="172"/>
                  </a:lnTo>
                  <a:lnTo>
                    <a:pt x="4" y="182"/>
                  </a:lnTo>
                  <a:lnTo>
                    <a:pt x="8" y="190"/>
                  </a:lnTo>
                  <a:lnTo>
                    <a:pt x="14" y="200"/>
                  </a:lnTo>
                  <a:lnTo>
                    <a:pt x="14" y="200"/>
                  </a:lnTo>
                  <a:lnTo>
                    <a:pt x="22" y="208"/>
                  </a:lnTo>
                  <a:lnTo>
                    <a:pt x="30" y="214"/>
                  </a:lnTo>
                  <a:lnTo>
                    <a:pt x="42" y="218"/>
                  </a:lnTo>
                  <a:lnTo>
                    <a:pt x="54" y="218"/>
                  </a:lnTo>
                  <a:lnTo>
                    <a:pt x="54" y="218"/>
                  </a:lnTo>
                  <a:lnTo>
                    <a:pt x="70" y="218"/>
                  </a:lnTo>
                  <a:lnTo>
                    <a:pt x="84" y="214"/>
                  </a:lnTo>
                  <a:lnTo>
                    <a:pt x="98" y="206"/>
                  </a:lnTo>
                  <a:lnTo>
                    <a:pt x="112" y="196"/>
                  </a:lnTo>
                  <a:lnTo>
                    <a:pt x="120" y="174"/>
                  </a:lnTo>
                  <a:lnTo>
                    <a:pt x="120" y="174"/>
                  </a:lnTo>
                  <a:lnTo>
                    <a:pt x="110" y="182"/>
                  </a:lnTo>
                  <a:lnTo>
                    <a:pt x="98" y="188"/>
                  </a:lnTo>
                  <a:lnTo>
                    <a:pt x="86" y="192"/>
                  </a:lnTo>
                  <a:lnTo>
                    <a:pt x="72" y="192"/>
                  </a:lnTo>
                  <a:lnTo>
                    <a:pt x="72" y="192"/>
                  </a:lnTo>
                  <a:lnTo>
                    <a:pt x="66" y="192"/>
                  </a:lnTo>
                  <a:lnTo>
                    <a:pt x="58" y="190"/>
                  </a:lnTo>
                  <a:lnTo>
                    <a:pt x="52" y="188"/>
                  </a:lnTo>
                  <a:lnTo>
                    <a:pt x="48" y="182"/>
                  </a:lnTo>
                  <a:lnTo>
                    <a:pt x="48" y="182"/>
                  </a:lnTo>
                  <a:lnTo>
                    <a:pt x="44" y="178"/>
                  </a:lnTo>
                  <a:lnTo>
                    <a:pt x="40" y="170"/>
                  </a:lnTo>
                  <a:lnTo>
                    <a:pt x="38" y="164"/>
                  </a:lnTo>
                  <a:lnTo>
                    <a:pt x="38" y="156"/>
                  </a:lnTo>
                  <a:lnTo>
                    <a:pt x="38" y="156"/>
                  </a:lnTo>
                  <a:lnTo>
                    <a:pt x="38" y="148"/>
                  </a:lnTo>
                  <a:lnTo>
                    <a:pt x="40" y="142"/>
                  </a:lnTo>
                  <a:lnTo>
                    <a:pt x="44" y="136"/>
                  </a:lnTo>
                  <a:lnTo>
                    <a:pt x="48" y="130"/>
                  </a:lnTo>
                  <a:lnTo>
                    <a:pt x="48" y="130"/>
                  </a:lnTo>
                  <a:lnTo>
                    <a:pt x="60" y="122"/>
                  </a:lnTo>
                  <a:lnTo>
                    <a:pt x="76" y="114"/>
                  </a:lnTo>
                  <a:lnTo>
                    <a:pt x="76" y="114"/>
                  </a:lnTo>
                  <a:lnTo>
                    <a:pt x="108" y="104"/>
                  </a:lnTo>
                  <a:lnTo>
                    <a:pt x="124" y="96"/>
                  </a:lnTo>
                  <a:lnTo>
                    <a:pt x="124" y="170"/>
                  </a:lnTo>
                  <a:lnTo>
                    <a:pt x="124" y="170"/>
                  </a:lnTo>
                  <a:lnTo>
                    <a:pt x="124" y="184"/>
                  </a:lnTo>
                  <a:lnTo>
                    <a:pt x="124" y="184"/>
                  </a:lnTo>
                  <a:lnTo>
                    <a:pt x="126" y="198"/>
                  </a:lnTo>
                  <a:lnTo>
                    <a:pt x="128" y="206"/>
                  </a:lnTo>
                  <a:lnTo>
                    <a:pt x="128" y="206"/>
                  </a:lnTo>
                  <a:lnTo>
                    <a:pt x="134" y="212"/>
                  </a:lnTo>
                  <a:lnTo>
                    <a:pt x="140" y="218"/>
                  </a:lnTo>
                  <a:lnTo>
                    <a:pt x="176" y="204"/>
                  </a:lnTo>
                  <a:lnTo>
                    <a:pt x="176" y="204"/>
                  </a:lnTo>
                  <a:lnTo>
                    <a:pt x="168" y="200"/>
                  </a:lnTo>
                  <a:lnTo>
                    <a:pt x="164" y="196"/>
                  </a:lnTo>
                  <a:lnTo>
                    <a:pt x="164" y="196"/>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7" name="Freeform 95"/>
            <p:cNvSpPr>
              <a:spLocks/>
            </p:cNvSpPr>
            <p:nvPr/>
          </p:nvSpPr>
          <p:spPr bwMode="auto">
            <a:xfrm>
              <a:off x="1273" y="1414"/>
              <a:ext cx="96" cy="120"/>
            </a:xfrm>
            <a:custGeom>
              <a:avLst/>
              <a:gdLst>
                <a:gd name="T0" fmla="*/ 22 w 96"/>
                <a:gd name="T1" fmla="*/ 8 h 120"/>
                <a:gd name="T2" fmla="*/ 22 w 96"/>
                <a:gd name="T3" fmla="*/ 82 h 120"/>
                <a:gd name="T4" fmla="*/ 22 w 96"/>
                <a:gd name="T5" fmla="*/ 82 h 120"/>
                <a:gd name="T6" fmla="*/ 24 w 96"/>
                <a:gd name="T7" fmla="*/ 92 h 120"/>
                <a:gd name="T8" fmla="*/ 28 w 96"/>
                <a:gd name="T9" fmla="*/ 100 h 120"/>
                <a:gd name="T10" fmla="*/ 32 w 96"/>
                <a:gd name="T11" fmla="*/ 106 h 120"/>
                <a:gd name="T12" fmla="*/ 36 w 96"/>
                <a:gd name="T13" fmla="*/ 108 h 120"/>
                <a:gd name="T14" fmla="*/ 44 w 96"/>
                <a:gd name="T15" fmla="*/ 110 h 120"/>
                <a:gd name="T16" fmla="*/ 52 w 96"/>
                <a:gd name="T17" fmla="*/ 112 h 120"/>
                <a:gd name="T18" fmla="*/ 52 w 96"/>
                <a:gd name="T19" fmla="*/ 112 h 120"/>
                <a:gd name="T20" fmla="*/ 60 w 96"/>
                <a:gd name="T21" fmla="*/ 112 h 120"/>
                <a:gd name="T22" fmla="*/ 66 w 96"/>
                <a:gd name="T23" fmla="*/ 110 h 120"/>
                <a:gd name="T24" fmla="*/ 72 w 96"/>
                <a:gd name="T25" fmla="*/ 106 h 120"/>
                <a:gd name="T26" fmla="*/ 76 w 96"/>
                <a:gd name="T27" fmla="*/ 102 h 120"/>
                <a:gd name="T28" fmla="*/ 78 w 96"/>
                <a:gd name="T29" fmla="*/ 98 h 120"/>
                <a:gd name="T30" fmla="*/ 80 w 96"/>
                <a:gd name="T31" fmla="*/ 92 h 120"/>
                <a:gd name="T32" fmla="*/ 82 w 96"/>
                <a:gd name="T33" fmla="*/ 82 h 120"/>
                <a:gd name="T34" fmla="*/ 82 w 96"/>
                <a:gd name="T35" fmla="*/ 8 h 120"/>
                <a:gd name="T36" fmla="*/ 82 w 96"/>
                <a:gd name="T37" fmla="*/ 8 h 120"/>
                <a:gd name="T38" fmla="*/ 80 w 96"/>
                <a:gd name="T39" fmla="*/ 2 h 120"/>
                <a:gd name="T40" fmla="*/ 76 w 96"/>
                <a:gd name="T41" fmla="*/ 0 h 120"/>
                <a:gd name="T42" fmla="*/ 96 w 96"/>
                <a:gd name="T43" fmla="*/ 0 h 120"/>
                <a:gd name="T44" fmla="*/ 96 w 96"/>
                <a:gd name="T45" fmla="*/ 0 h 120"/>
                <a:gd name="T46" fmla="*/ 92 w 96"/>
                <a:gd name="T47" fmla="*/ 2 h 120"/>
                <a:gd name="T48" fmla="*/ 92 w 96"/>
                <a:gd name="T49" fmla="*/ 8 h 120"/>
                <a:gd name="T50" fmla="*/ 90 w 96"/>
                <a:gd name="T51" fmla="*/ 80 h 120"/>
                <a:gd name="T52" fmla="*/ 90 w 96"/>
                <a:gd name="T53" fmla="*/ 80 h 120"/>
                <a:gd name="T54" fmla="*/ 90 w 96"/>
                <a:gd name="T55" fmla="*/ 90 h 120"/>
                <a:gd name="T56" fmla="*/ 88 w 96"/>
                <a:gd name="T57" fmla="*/ 98 h 120"/>
                <a:gd name="T58" fmla="*/ 84 w 96"/>
                <a:gd name="T59" fmla="*/ 106 h 120"/>
                <a:gd name="T60" fmla="*/ 78 w 96"/>
                <a:gd name="T61" fmla="*/ 110 h 120"/>
                <a:gd name="T62" fmla="*/ 72 w 96"/>
                <a:gd name="T63" fmla="*/ 114 h 120"/>
                <a:gd name="T64" fmla="*/ 66 w 96"/>
                <a:gd name="T65" fmla="*/ 118 h 120"/>
                <a:gd name="T66" fmla="*/ 50 w 96"/>
                <a:gd name="T67" fmla="*/ 120 h 120"/>
                <a:gd name="T68" fmla="*/ 50 w 96"/>
                <a:gd name="T69" fmla="*/ 120 h 120"/>
                <a:gd name="T70" fmla="*/ 36 w 96"/>
                <a:gd name="T71" fmla="*/ 118 h 120"/>
                <a:gd name="T72" fmla="*/ 28 w 96"/>
                <a:gd name="T73" fmla="*/ 116 h 120"/>
                <a:gd name="T74" fmla="*/ 22 w 96"/>
                <a:gd name="T75" fmla="*/ 112 h 120"/>
                <a:gd name="T76" fmla="*/ 14 w 96"/>
                <a:gd name="T77" fmla="*/ 106 h 120"/>
                <a:gd name="T78" fmla="*/ 10 w 96"/>
                <a:gd name="T79" fmla="*/ 100 h 120"/>
                <a:gd name="T80" fmla="*/ 6 w 96"/>
                <a:gd name="T81" fmla="*/ 90 h 120"/>
                <a:gd name="T82" fmla="*/ 6 w 96"/>
                <a:gd name="T83" fmla="*/ 80 h 120"/>
                <a:gd name="T84" fmla="*/ 6 w 96"/>
                <a:gd name="T85" fmla="*/ 8 h 120"/>
                <a:gd name="T86" fmla="*/ 6 w 96"/>
                <a:gd name="T87" fmla="*/ 8 h 120"/>
                <a:gd name="T88" fmla="*/ 4 w 96"/>
                <a:gd name="T89" fmla="*/ 2 h 120"/>
                <a:gd name="T90" fmla="*/ 0 w 96"/>
                <a:gd name="T91" fmla="*/ 0 h 120"/>
                <a:gd name="T92" fmla="*/ 28 w 96"/>
                <a:gd name="T93" fmla="*/ 0 h 120"/>
                <a:gd name="T94" fmla="*/ 28 w 96"/>
                <a:gd name="T95" fmla="*/ 0 h 120"/>
                <a:gd name="T96" fmla="*/ 24 w 96"/>
                <a:gd name="T97" fmla="*/ 2 h 120"/>
                <a:gd name="T98" fmla="*/ 22 w 96"/>
                <a:gd name="T99" fmla="*/ 8 h 120"/>
                <a:gd name="T100" fmla="*/ 22 w 96"/>
                <a:gd name="T101" fmla="*/ 8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 h="120">
                  <a:moveTo>
                    <a:pt x="22" y="8"/>
                  </a:moveTo>
                  <a:lnTo>
                    <a:pt x="22" y="82"/>
                  </a:lnTo>
                  <a:lnTo>
                    <a:pt x="22" y="82"/>
                  </a:lnTo>
                  <a:lnTo>
                    <a:pt x="24" y="92"/>
                  </a:lnTo>
                  <a:lnTo>
                    <a:pt x="28" y="100"/>
                  </a:lnTo>
                  <a:lnTo>
                    <a:pt x="32" y="106"/>
                  </a:lnTo>
                  <a:lnTo>
                    <a:pt x="36" y="108"/>
                  </a:lnTo>
                  <a:lnTo>
                    <a:pt x="44" y="110"/>
                  </a:lnTo>
                  <a:lnTo>
                    <a:pt x="52" y="112"/>
                  </a:lnTo>
                  <a:lnTo>
                    <a:pt x="52" y="112"/>
                  </a:lnTo>
                  <a:lnTo>
                    <a:pt x="60" y="112"/>
                  </a:lnTo>
                  <a:lnTo>
                    <a:pt x="66" y="110"/>
                  </a:lnTo>
                  <a:lnTo>
                    <a:pt x="72" y="106"/>
                  </a:lnTo>
                  <a:lnTo>
                    <a:pt x="76" y="102"/>
                  </a:lnTo>
                  <a:lnTo>
                    <a:pt x="78" y="98"/>
                  </a:lnTo>
                  <a:lnTo>
                    <a:pt x="80" y="92"/>
                  </a:lnTo>
                  <a:lnTo>
                    <a:pt x="82" y="82"/>
                  </a:lnTo>
                  <a:lnTo>
                    <a:pt x="82" y="8"/>
                  </a:lnTo>
                  <a:lnTo>
                    <a:pt x="82" y="8"/>
                  </a:lnTo>
                  <a:lnTo>
                    <a:pt x="80" y="2"/>
                  </a:lnTo>
                  <a:lnTo>
                    <a:pt x="76" y="0"/>
                  </a:lnTo>
                  <a:lnTo>
                    <a:pt x="96" y="0"/>
                  </a:lnTo>
                  <a:lnTo>
                    <a:pt x="96" y="0"/>
                  </a:lnTo>
                  <a:lnTo>
                    <a:pt x="92" y="2"/>
                  </a:lnTo>
                  <a:lnTo>
                    <a:pt x="92" y="8"/>
                  </a:lnTo>
                  <a:lnTo>
                    <a:pt x="90" y="80"/>
                  </a:lnTo>
                  <a:lnTo>
                    <a:pt x="90" y="80"/>
                  </a:lnTo>
                  <a:lnTo>
                    <a:pt x="90" y="90"/>
                  </a:lnTo>
                  <a:lnTo>
                    <a:pt x="88" y="98"/>
                  </a:lnTo>
                  <a:lnTo>
                    <a:pt x="84" y="106"/>
                  </a:lnTo>
                  <a:lnTo>
                    <a:pt x="78" y="110"/>
                  </a:lnTo>
                  <a:lnTo>
                    <a:pt x="72" y="114"/>
                  </a:lnTo>
                  <a:lnTo>
                    <a:pt x="66" y="118"/>
                  </a:lnTo>
                  <a:lnTo>
                    <a:pt x="50" y="120"/>
                  </a:lnTo>
                  <a:lnTo>
                    <a:pt x="50" y="120"/>
                  </a:lnTo>
                  <a:lnTo>
                    <a:pt x="36" y="118"/>
                  </a:lnTo>
                  <a:lnTo>
                    <a:pt x="28" y="116"/>
                  </a:lnTo>
                  <a:lnTo>
                    <a:pt x="22" y="112"/>
                  </a:lnTo>
                  <a:lnTo>
                    <a:pt x="14" y="106"/>
                  </a:lnTo>
                  <a:lnTo>
                    <a:pt x="10" y="100"/>
                  </a:lnTo>
                  <a:lnTo>
                    <a:pt x="6" y="90"/>
                  </a:lnTo>
                  <a:lnTo>
                    <a:pt x="6" y="80"/>
                  </a:lnTo>
                  <a:lnTo>
                    <a:pt x="6" y="8"/>
                  </a:lnTo>
                  <a:lnTo>
                    <a:pt x="6" y="8"/>
                  </a:lnTo>
                  <a:lnTo>
                    <a:pt x="4" y="2"/>
                  </a:lnTo>
                  <a:lnTo>
                    <a:pt x="0" y="0"/>
                  </a:lnTo>
                  <a:lnTo>
                    <a:pt x="28" y="0"/>
                  </a:lnTo>
                  <a:lnTo>
                    <a:pt x="28" y="0"/>
                  </a:lnTo>
                  <a:lnTo>
                    <a:pt x="24" y="2"/>
                  </a:lnTo>
                  <a:lnTo>
                    <a:pt x="22" y="8"/>
                  </a:lnTo>
                  <a:lnTo>
                    <a:pt x="22" y="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8" name="Freeform 96"/>
            <p:cNvSpPr>
              <a:spLocks/>
            </p:cNvSpPr>
            <p:nvPr/>
          </p:nvSpPr>
          <p:spPr bwMode="auto">
            <a:xfrm>
              <a:off x="1379" y="1414"/>
              <a:ext cx="108" cy="122"/>
            </a:xfrm>
            <a:custGeom>
              <a:avLst/>
              <a:gdLst>
                <a:gd name="T0" fmla="*/ 94 w 108"/>
                <a:gd name="T1" fmla="*/ 8 h 122"/>
                <a:gd name="T2" fmla="*/ 94 w 108"/>
                <a:gd name="T3" fmla="*/ 8 h 122"/>
                <a:gd name="T4" fmla="*/ 94 w 108"/>
                <a:gd name="T5" fmla="*/ 2 h 122"/>
                <a:gd name="T6" fmla="*/ 90 w 108"/>
                <a:gd name="T7" fmla="*/ 0 h 122"/>
                <a:gd name="T8" fmla="*/ 108 w 108"/>
                <a:gd name="T9" fmla="*/ 0 h 122"/>
                <a:gd name="T10" fmla="*/ 108 w 108"/>
                <a:gd name="T11" fmla="*/ 0 h 122"/>
                <a:gd name="T12" fmla="*/ 104 w 108"/>
                <a:gd name="T13" fmla="*/ 2 h 122"/>
                <a:gd name="T14" fmla="*/ 104 w 108"/>
                <a:gd name="T15" fmla="*/ 8 h 122"/>
                <a:gd name="T16" fmla="*/ 104 w 108"/>
                <a:gd name="T17" fmla="*/ 122 h 122"/>
                <a:gd name="T18" fmla="*/ 104 w 108"/>
                <a:gd name="T19" fmla="*/ 122 h 122"/>
                <a:gd name="T20" fmla="*/ 62 w 108"/>
                <a:gd name="T21" fmla="*/ 70 h 122"/>
                <a:gd name="T22" fmla="*/ 20 w 108"/>
                <a:gd name="T23" fmla="*/ 18 h 122"/>
                <a:gd name="T24" fmla="*/ 20 w 108"/>
                <a:gd name="T25" fmla="*/ 110 h 122"/>
                <a:gd name="T26" fmla="*/ 20 w 108"/>
                <a:gd name="T27" fmla="*/ 110 h 122"/>
                <a:gd name="T28" fmla="*/ 22 w 108"/>
                <a:gd name="T29" fmla="*/ 116 h 122"/>
                <a:gd name="T30" fmla="*/ 24 w 108"/>
                <a:gd name="T31" fmla="*/ 118 h 122"/>
                <a:gd name="T32" fmla="*/ 6 w 108"/>
                <a:gd name="T33" fmla="*/ 118 h 122"/>
                <a:gd name="T34" fmla="*/ 6 w 108"/>
                <a:gd name="T35" fmla="*/ 118 h 122"/>
                <a:gd name="T36" fmla="*/ 10 w 108"/>
                <a:gd name="T37" fmla="*/ 116 h 122"/>
                <a:gd name="T38" fmla="*/ 10 w 108"/>
                <a:gd name="T39" fmla="*/ 110 h 122"/>
                <a:gd name="T40" fmla="*/ 10 w 108"/>
                <a:gd name="T41" fmla="*/ 14 h 122"/>
                <a:gd name="T42" fmla="*/ 10 w 108"/>
                <a:gd name="T43" fmla="*/ 14 h 122"/>
                <a:gd name="T44" fmla="*/ 10 w 108"/>
                <a:gd name="T45" fmla="*/ 10 h 122"/>
                <a:gd name="T46" fmla="*/ 8 w 108"/>
                <a:gd name="T47" fmla="*/ 6 h 122"/>
                <a:gd name="T48" fmla="*/ 8 w 108"/>
                <a:gd name="T49" fmla="*/ 6 h 122"/>
                <a:gd name="T50" fmla="*/ 6 w 108"/>
                <a:gd name="T51" fmla="*/ 2 h 122"/>
                <a:gd name="T52" fmla="*/ 0 w 108"/>
                <a:gd name="T53" fmla="*/ 0 h 122"/>
                <a:gd name="T54" fmla="*/ 26 w 108"/>
                <a:gd name="T55" fmla="*/ 0 h 122"/>
                <a:gd name="T56" fmla="*/ 94 w 108"/>
                <a:gd name="T57" fmla="*/ 84 h 122"/>
                <a:gd name="T58" fmla="*/ 94 w 108"/>
                <a:gd name="T59" fmla="*/ 8 h 122"/>
                <a:gd name="T60" fmla="*/ 94 w 108"/>
                <a:gd name="T61" fmla="*/ 8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8" h="122">
                  <a:moveTo>
                    <a:pt x="94" y="8"/>
                  </a:moveTo>
                  <a:lnTo>
                    <a:pt x="94" y="8"/>
                  </a:lnTo>
                  <a:lnTo>
                    <a:pt x="94" y="2"/>
                  </a:lnTo>
                  <a:lnTo>
                    <a:pt x="90" y="0"/>
                  </a:lnTo>
                  <a:lnTo>
                    <a:pt x="108" y="0"/>
                  </a:lnTo>
                  <a:lnTo>
                    <a:pt x="108" y="0"/>
                  </a:lnTo>
                  <a:lnTo>
                    <a:pt x="104" y="2"/>
                  </a:lnTo>
                  <a:lnTo>
                    <a:pt x="104" y="8"/>
                  </a:lnTo>
                  <a:lnTo>
                    <a:pt x="104" y="122"/>
                  </a:lnTo>
                  <a:lnTo>
                    <a:pt x="104" y="122"/>
                  </a:lnTo>
                  <a:lnTo>
                    <a:pt x="62" y="70"/>
                  </a:lnTo>
                  <a:lnTo>
                    <a:pt x="20" y="18"/>
                  </a:lnTo>
                  <a:lnTo>
                    <a:pt x="20" y="110"/>
                  </a:lnTo>
                  <a:lnTo>
                    <a:pt x="20" y="110"/>
                  </a:lnTo>
                  <a:lnTo>
                    <a:pt x="22" y="116"/>
                  </a:lnTo>
                  <a:lnTo>
                    <a:pt x="24" y="118"/>
                  </a:lnTo>
                  <a:lnTo>
                    <a:pt x="6" y="118"/>
                  </a:lnTo>
                  <a:lnTo>
                    <a:pt x="6" y="118"/>
                  </a:lnTo>
                  <a:lnTo>
                    <a:pt x="10" y="116"/>
                  </a:lnTo>
                  <a:lnTo>
                    <a:pt x="10" y="110"/>
                  </a:lnTo>
                  <a:lnTo>
                    <a:pt x="10" y="14"/>
                  </a:lnTo>
                  <a:lnTo>
                    <a:pt x="10" y="14"/>
                  </a:lnTo>
                  <a:lnTo>
                    <a:pt x="10" y="10"/>
                  </a:lnTo>
                  <a:lnTo>
                    <a:pt x="8" y="6"/>
                  </a:lnTo>
                  <a:lnTo>
                    <a:pt x="8" y="6"/>
                  </a:lnTo>
                  <a:lnTo>
                    <a:pt x="6" y="2"/>
                  </a:lnTo>
                  <a:lnTo>
                    <a:pt x="0" y="0"/>
                  </a:lnTo>
                  <a:lnTo>
                    <a:pt x="26" y="0"/>
                  </a:lnTo>
                  <a:lnTo>
                    <a:pt x="94" y="84"/>
                  </a:lnTo>
                  <a:lnTo>
                    <a:pt x="94" y="8"/>
                  </a:lnTo>
                  <a:lnTo>
                    <a:pt x="94" y="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9" name="Freeform 97"/>
            <p:cNvSpPr>
              <a:spLocks/>
            </p:cNvSpPr>
            <p:nvPr/>
          </p:nvSpPr>
          <p:spPr bwMode="auto">
            <a:xfrm>
              <a:off x="1505" y="1414"/>
              <a:ext cx="26" cy="118"/>
            </a:xfrm>
            <a:custGeom>
              <a:avLst/>
              <a:gdLst>
                <a:gd name="T0" fmla="*/ 26 w 26"/>
                <a:gd name="T1" fmla="*/ 0 h 118"/>
                <a:gd name="T2" fmla="*/ 26 w 26"/>
                <a:gd name="T3" fmla="*/ 0 h 118"/>
                <a:gd name="T4" fmla="*/ 22 w 26"/>
                <a:gd name="T5" fmla="*/ 2 h 118"/>
                <a:gd name="T6" fmla="*/ 20 w 26"/>
                <a:gd name="T7" fmla="*/ 8 h 118"/>
                <a:gd name="T8" fmla="*/ 20 w 26"/>
                <a:gd name="T9" fmla="*/ 110 h 118"/>
                <a:gd name="T10" fmla="*/ 20 w 26"/>
                <a:gd name="T11" fmla="*/ 110 h 118"/>
                <a:gd name="T12" fmla="*/ 22 w 26"/>
                <a:gd name="T13" fmla="*/ 116 h 118"/>
                <a:gd name="T14" fmla="*/ 26 w 26"/>
                <a:gd name="T15" fmla="*/ 118 h 118"/>
                <a:gd name="T16" fmla="*/ 0 w 26"/>
                <a:gd name="T17" fmla="*/ 118 h 118"/>
                <a:gd name="T18" fmla="*/ 0 w 26"/>
                <a:gd name="T19" fmla="*/ 118 h 118"/>
                <a:gd name="T20" fmla="*/ 2 w 26"/>
                <a:gd name="T21" fmla="*/ 116 h 118"/>
                <a:gd name="T22" fmla="*/ 4 w 26"/>
                <a:gd name="T23" fmla="*/ 110 h 118"/>
                <a:gd name="T24" fmla="*/ 4 w 26"/>
                <a:gd name="T25" fmla="*/ 8 h 118"/>
                <a:gd name="T26" fmla="*/ 4 w 26"/>
                <a:gd name="T27" fmla="*/ 8 h 118"/>
                <a:gd name="T28" fmla="*/ 2 w 26"/>
                <a:gd name="T29" fmla="*/ 2 h 118"/>
                <a:gd name="T30" fmla="*/ 0 w 26"/>
                <a:gd name="T31" fmla="*/ 0 h 118"/>
                <a:gd name="T32" fmla="*/ 26 w 26"/>
                <a:gd name="T33" fmla="*/ 0 h 118"/>
                <a:gd name="T34" fmla="*/ 26 w 26"/>
                <a:gd name="T35"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18">
                  <a:moveTo>
                    <a:pt x="26" y="0"/>
                  </a:moveTo>
                  <a:lnTo>
                    <a:pt x="26" y="0"/>
                  </a:lnTo>
                  <a:lnTo>
                    <a:pt x="22" y="2"/>
                  </a:lnTo>
                  <a:lnTo>
                    <a:pt x="20" y="8"/>
                  </a:lnTo>
                  <a:lnTo>
                    <a:pt x="20" y="110"/>
                  </a:lnTo>
                  <a:lnTo>
                    <a:pt x="20" y="110"/>
                  </a:lnTo>
                  <a:lnTo>
                    <a:pt x="22" y="116"/>
                  </a:lnTo>
                  <a:lnTo>
                    <a:pt x="26" y="118"/>
                  </a:lnTo>
                  <a:lnTo>
                    <a:pt x="0" y="118"/>
                  </a:lnTo>
                  <a:lnTo>
                    <a:pt x="0" y="118"/>
                  </a:lnTo>
                  <a:lnTo>
                    <a:pt x="2" y="116"/>
                  </a:lnTo>
                  <a:lnTo>
                    <a:pt x="4" y="110"/>
                  </a:lnTo>
                  <a:lnTo>
                    <a:pt x="4" y="8"/>
                  </a:lnTo>
                  <a:lnTo>
                    <a:pt x="4" y="8"/>
                  </a:lnTo>
                  <a:lnTo>
                    <a:pt x="2" y="2"/>
                  </a:lnTo>
                  <a:lnTo>
                    <a:pt x="0" y="0"/>
                  </a:lnTo>
                  <a:lnTo>
                    <a:pt x="26" y="0"/>
                  </a:lnTo>
                  <a:lnTo>
                    <a:pt x="26" y="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0" name="Freeform 98"/>
            <p:cNvSpPr>
              <a:spLocks/>
            </p:cNvSpPr>
            <p:nvPr/>
          </p:nvSpPr>
          <p:spPr bwMode="auto">
            <a:xfrm>
              <a:off x="1539" y="1414"/>
              <a:ext cx="108" cy="122"/>
            </a:xfrm>
            <a:custGeom>
              <a:avLst/>
              <a:gdLst>
                <a:gd name="T0" fmla="*/ 92 w 108"/>
                <a:gd name="T1" fmla="*/ 8 h 122"/>
                <a:gd name="T2" fmla="*/ 92 w 108"/>
                <a:gd name="T3" fmla="*/ 8 h 122"/>
                <a:gd name="T4" fmla="*/ 92 w 108"/>
                <a:gd name="T5" fmla="*/ 2 h 122"/>
                <a:gd name="T6" fmla="*/ 88 w 108"/>
                <a:gd name="T7" fmla="*/ 0 h 122"/>
                <a:gd name="T8" fmla="*/ 108 w 108"/>
                <a:gd name="T9" fmla="*/ 0 h 122"/>
                <a:gd name="T10" fmla="*/ 108 w 108"/>
                <a:gd name="T11" fmla="*/ 0 h 122"/>
                <a:gd name="T12" fmla="*/ 104 w 108"/>
                <a:gd name="T13" fmla="*/ 4 h 122"/>
                <a:gd name="T14" fmla="*/ 100 w 108"/>
                <a:gd name="T15" fmla="*/ 8 h 122"/>
                <a:gd name="T16" fmla="*/ 100 w 108"/>
                <a:gd name="T17" fmla="*/ 8 h 122"/>
                <a:gd name="T18" fmla="*/ 58 w 108"/>
                <a:gd name="T19" fmla="*/ 122 h 122"/>
                <a:gd name="T20" fmla="*/ 58 w 108"/>
                <a:gd name="T21" fmla="*/ 122 h 122"/>
                <a:gd name="T22" fmla="*/ 10 w 108"/>
                <a:gd name="T23" fmla="*/ 8 h 122"/>
                <a:gd name="T24" fmla="*/ 10 w 108"/>
                <a:gd name="T25" fmla="*/ 8 h 122"/>
                <a:gd name="T26" fmla="*/ 6 w 108"/>
                <a:gd name="T27" fmla="*/ 4 h 122"/>
                <a:gd name="T28" fmla="*/ 0 w 108"/>
                <a:gd name="T29" fmla="*/ 0 h 122"/>
                <a:gd name="T30" fmla="*/ 32 w 108"/>
                <a:gd name="T31" fmla="*/ 0 h 122"/>
                <a:gd name="T32" fmla="*/ 32 w 108"/>
                <a:gd name="T33" fmla="*/ 0 h 122"/>
                <a:gd name="T34" fmla="*/ 30 w 108"/>
                <a:gd name="T35" fmla="*/ 2 h 122"/>
                <a:gd name="T36" fmla="*/ 28 w 108"/>
                <a:gd name="T37" fmla="*/ 4 h 122"/>
                <a:gd name="T38" fmla="*/ 30 w 108"/>
                <a:gd name="T39" fmla="*/ 10 h 122"/>
                <a:gd name="T40" fmla="*/ 30 w 108"/>
                <a:gd name="T41" fmla="*/ 10 h 122"/>
                <a:gd name="T42" fmla="*/ 60 w 108"/>
                <a:gd name="T43" fmla="*/ 90 h 122"/>
                <a:gd name="T44" fmla="*/ 60 w 108"/>
                <a:gd name="T45" fmla="*/ 90 h 122"/>
                <a:gd name="T46" fmla="*/ 92 w 108"/>
                <a:gd name="T47" fmla="*/ 8 h 122"/>
                <a:gd name="T48" fmla="*/ 92 w 108"/>
                <a:gd name="T49" fmla="*/ 8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08" h="122">
                  <a:moveTo>
                    <a:pt x="92" y="8"/>
                  </a:moveTo>
                  <a:lnTo>
                    <a:pt x="92" y="8"/>
                  </a:lnTo>
                  <a:lnTo>
                    <a:pt x="92" y="2"/>
                  </a:lnTo>
                  <a:lnTo>
                    <a:pt x="88" y="0"/>
                  </a:lnTo>
                  <a:lnTo>
                    <a:pt x="108" y="0"/>
                  </a:lnTo>
                  <a:lnTo>
                    <a:pt x="108" y="0"/>
                  </a:lnTo>
                  <a:lnTo>
                    <a:pt x="104" y="4"/>
                  </a:lnTo>
                  <a:lnTo>
                    <a:pt x="100" y="8"/>
                  </a:lnTo>
                  <a:lnTo>
                    <a:pt x="100" y="8"/>
                  </a:lnTo>
                  <a:lnTo>
                    <a:pt x="58" y="122"/>
                  </a:lnTo>
                  <a:lnTo>
                    <a:pt x="58" y="122"/>
                  </a:lnTo>
                  <a:lnTo>
                    <a:pt x="10" y="8"/>
                  </a:lnTo>
                  <a:lnTo>
                    <a:pt x="10" y="8"/>
                  </a:lnTo>
                  <a:lnTo>
                    <a:pt x="6" y="4"/>
                  </a:lnTo>
                  <a:lnTo>
                    <a:pt x="0" y="0"/>
                  </a:lnTo>
                  <a:lnTo>
                    <a:pt x="32" y="0"/>
                  </a:lnTo>
                  <a:lnTo>
                    <a:pt x="32" y="0"/>
                  </a:lnTo>
                  <a:lnTo>
                    <a:pt x="30" y="2"/>
                  </a:lnTo>
                  <a:lnTo>
                    <a:pt x="28" y="4"/>
                  </a:lnTo>
                  <a:lnTo>
                    <a:pt x="30" y="10"/>
                  </a:lnTo>
                  <a:lnTo>
                    <a:pt x="30" y="10"/>
                  </a:lnTo>
                  <a:lnTo>
                    <a:pt x="60" y="90"/>
                  </a:lnTo>
                  <a:lnTo>
                    <a:pt x="60" y="90"/>
                  </a:lnTo>
                  <a:lnTo>
                    <a:pt x="92" y="8"/>
                  </a:lnTo>
                  <a:lnTo>
                    <a:pt x="92" y="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1" name="Freeform 99"/>
            <p:cNvSpPr>
              <a:spLocks/>
            </p:cNvSpPr>
            <p:nvPr/>
          </p:nvSpPr>
          <p:spPr bwMode="auto">
            <a:xfrm>
              <a:off x="1653" y="1414"/>
              <a:ext cx="74" cy="118"/>
            </a:xfrm>
            <a:custGeom>
              <a:avLst/>
              <a:gdLst>
                <a:gd name="T0" fmla="*/ 66 w 74"/>
                <a:gd name="T1" fmla="*/ 16 h 118"/>
                <a:gd name="T2" fmla="*/ 66 w 74"/>
                <a:gd name="T3" fmla="*/ 16 h 118"/>
                <a:gd name="T4" fmla="*/ 60 w 74"/>
                <a:gd name="T5" fmla="*/ 10 h 118"/>
                <a:gd name="T6" fmla="*/ 52 w 74"/>
                <a:gd name="T7" fmla="*/ 8 h 118"/>
                <a:gd name="T8" fmla="*/ 52 w 74"/>
                <a:gd name="T9" fmla="*/ 8 h 118"/>
                <a:gd name="T10" fmla="*/ 22 w 74"/>
                <a:gd name="T11" fmla="*/ 8 h 118"/>
                <a:gd name="T12" fmla="*/ 22 w 74"/>
                <a:gd name="T13" fmla="*/ 48 h 118"/>
                <a:gd name="T14" fmla="*/ 50 w 74"/>
                <a:gd name="T15" fmla="*/ 48 h 118"/>
                <a:gd name="T16" fmla="*/ 50 w 74"/>
                <a:gd name="T17" fmla="*/ 48 h 118"/>
                <a:gd name="T18" fmla="*/ 54 w 74"/>
                <a:gd name="T19" fmla="*/ 46 h 118"/>
                <a:gd name="T20" fmla="*/ 56 w 74"/>
                <a:gd name="T21" fmla="*/ 44 h 118"/>
                <a:gd name="T22" fmla="*/ 56 w 74"/>
                <a:gd name="T23" fmla="*/ 62 h 118"/>
                <a:gd name="T24" fmla="*/ 56 w 74"/>
                <a:gd name="T25" fmla="*/ 62 h 118"/>
                <a:gd name="T26" fmla="*/ 54 w 74"/>
                <a:gd name="T27" fmla="*/ 58 h 118"/>
                <a:gd name="T28" fmla="*/ 50 w 74"/>
                <a:gd name="T29" fmla="*/ 58 h 118"/>
                <a:gd name="T30" fmla="*/ 22 w 74"/>
                <a:gd name="T31" fmla="*/ 58 h 118"/>
                <a:gd name="T32" fmla="*/ 22 w 74"/>
                <a:gd name="T33" fmla="*/ 108 h 118"/>
                <a:gd name="T34" fmla="*/ 22 w 74"/>
                <a:gd name="T35" fmla="*/ 108 h 118"/>
                <a:gd name="T36" fmla="*/ 42 w 74"/>
                <a:gd name="T37" fmla="*/ 110 h 118"/>
                <a:gd name="T38" fmla="*/ 42 w 74"/>
                <a:gd name="T39" fmla="*/ 110 h 118"/>
                <a:gd name="T40" fmla="*/ 54 w 74"/>
                <a:gd name="T41" fmla="*/ 110 h 118"/>
                <a:gd name="T42" fmla="*/ 62 w 74"/>
                <a:gd name="T43" fmla="*/ 108 h 118"/>
                <a:gd name="T44" fmla="*/ 68 w 74"/>
                <a:gd name="T45" fmla="*/ 104 h 118"/>
                <a:gd name="T46" fmla="*/ 74 w 74"/>
                <a:gd name="T47" fmla="*/ 98 h 118"/>
                <a:gd name="T48" fmla="*/ 70 w 74"/>
                <a:gd name="T49" fmla="*/ 118 h 118"/>
                <a:gd name="T50" fmla="*/ 0 w 74"/>
                <a:gd name="T51" fmla="*/ 118 h 118"/>
                <a:gd name="T52" fmla="*/ 0 w 74"/>
                <a:gd name="T53" fmla="*/ 118 h 118"/>
                <a:gd name="T54" fmla="*/ 4 w 74"/>
                <a:gd name="T55" fmla="*/ 116 h 118"/>
                <a:gd name="T56" fmla="*/ 6 w 74"/>
                <a:gd name="T57" fmla="*/ 110 h 118"/>
                <a:gd name="T58" fmla="*/ 6 w 74"/>
                <a:gd name="T59" fmla="*/ 8 h 118"/>
                <a:gd name="T60" fmla="*/ 6 w 74"/>
                <a:gd name="T61" fmla="*/ 8 h 118"/>
                <a:gd name="T62" fmla="*/ 4 w 74"/>
                <a:gd name="T63" fmla="*/ 2 h 118"/>
                <a:gd name="T64" fmla="*/ 0 w 74"/>
                <a:gd name="T65" fmla="*/ 0 h 118"/>
                <a:gd name="T66" fmla="*/ 66 w 74"/>
                <a:gd name="T67" fmla="*/ 0 h 118"/>
                <a:gd name="T68" fmla="*/ 66 w 74"/>
                <a:gd name="T69" fmla="*/ 16 h 118"/>
                <a:gd name="T70" fmla="*/ 66 w 74"/>
                <a:gd name="T71" fmla="*/ 1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4" h="118">
                  <a:moveTo>
                    <a:pt x="66" y="16"/>
                  </a:moveTo>
                  <a:lnTo>
                    <a:pt x="66" y="16"/>
                  </a:lnTo>
                  <a:lnTo>
                    <a:pt x="60" y="10"/>
                  </a:lnTo>
                  <a:lnTo>
                    <a:pt x="52" y="8"/>
                  </a:lnTo>
                  <a:lnTo>
                    <a:pt x="52" y="8"/>
                  </a:lnTo>
                  <a:lnTo>
                    <a:pt x="22" y="8"/>
                  </a:lnTo>
                  <a:lnTo>
                    <a:pt x="22" y="48"/>
                  </a:lnTo>
                  <a:lnTo>
                    <a:pt x="50" y="48"/>
                  </a:lnTo>
                  <a:lnTo>
                    <a:pt x="50" y="48"/>
                  </a:lnTo>
                  <a:lnTo>
                    <a:pt x="54" y="46"/>
                  </a:lnTo>
                  <a:lnTo>
                    <a:pt x="56" y="44"/>
                  </a:lnTo>
                  <a:lnTo>
                    <a:pt x="56" y="62"/>
                  </a:lnTo>
                  <a:lnTo>
                    <a:pt x="56" y="62"/>
                  </a:lnTo>
                  <a:lnTo>
                    <a:pt x="54" y="58"/>
                  </a:lnTo>
                  <a:lnTo>
                    <a:pt x="50" y="58"/>
                  </a:lnTo>
                  <a:lnTo>
                    <a:pt x="22" y="58"/>
                  </a:lnTo>
                  <a:lnTo>
                    <a:pt x="22" y="108"/>
                  </a:lnTo>
                  <a:lnTo>
                    <a:pt x="22" y="108"/>
                  </a:lnTo>
                  <a:lnTo>
                    <a:pt x="42" y="110"/>
                  </a:lnTo>
                  <a:lnTo>
                    <a:pt x="42" y="110"/>
                  </a:lnTo>
                  <a:lnTo>
                    <a:pt x="54" y="110"/>
                  </a:lnTo>
                  <a:lnTo>
                    <a:pt x="62" y="108"/>
                  </a:lnTo>
                  <a:lnTo>
                    <a:pt x="68" y="104"/>
                  </a:lnTo>
                  <a:lnTo>
                    <a:pt x="74" y="98"/>
                  </a:lnTo>
                  <a:lnTo>
                    <a:pt x="70" y="118"/>
                  </a:lnTo>
                  <a:lnTo>
                    <a:pt x="0" y="118"/>
                  </a:lnTo>
                  <a:lnTo>
                    <a:pt x="0" y="118"/>
                  </a:lnTo>
                  <a:lnTo>
                    <a:pt x="4" y="116"/>
                  </a:lnTo>
                  <a:lnTo>
                    <a:pt x="6" y="110"/>
                  </a:lnTo>
                  <a:lnTo>
                    <a:pt x="6" y="8"/>
                  </a:lnTo>
                  <a:lnTo>
                    <a:pt x="6" y="8"/>
                  </a:lnTo>
                  <a:lnTo>
                    <a:pt x="4" y="2"/>
                  </a:lnTo>
                  <a:lnTo>
                    <a:pt x="0" y="0"/>
                  </a:lnTo>
                  <a:lnTo>
                    <a:pt x="66" y="0"/>
                  </a:lnTo>
                  <a:lnTo>
                    <a:pt x="66" y="16"/>
                  </a:lnTo>
                  <a:lnTo>
                    <a:pt x="66" y="16"/>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2" name="Freeform 100"/>
            <p:cNvSpPr>
              <a:spLocks noEditPoints="1"/>
            </p:cNvSpPr>
            <p:nvPr/>
          </p:nvSpPr>
          <p:spPr bwMode="auto">
            <a:xfrm>
              <a:off x="1735" y="1414"/>
              <a:ext cx="102" cy="118"/>
            </a:xfrm>
            <a:custGeom>
              <a:avLst/>
              <a:gdLst>
                <a:gd name="T0" fmla="*/ 48 w 102"/>
                <a:gd name="T1" fmla="*/ 58 h 118"/>
                <a:gd name="T2" fmla="*/ 60 w 102"/>
                <a:gd name="T3" fmla="*/ 64 h 118"/>
                <a:gd name="T4" fmla="*/ 66 w 102"/>
                <a:gd name="T5" fmla="*/ 72 h 118"/>
                <a:gd name="T6" fmla="*/ 84 w 102"/>
                <a:gd name="T7" fmla="*/ 102 h 118"/>
                <a:gd name="T8" fmla="*/ 92 w 102"/>
                <a:gd name="T9" fmla="*/ 112 h 118"/>
                <a:gd name="T10" fmla="*/ 102 w 102"/>
                <a:gd name="T11" fmla="*/ 118 h 118"/>
                <a:gd name="T12" fmla="*/ 84 w 102"/>
                <a:gd name="T13" fmla="*/ 118 h 118"/>
                <a:gd name="T14" fmla="*/ 76 w 102"/>
                <a:gd name="T15" fmla="*/ 116 h 118"/>
                <a:gd name="T16" fmla="*/ 70 w 102"/>
                <a:gd name="T17" fmla="*/ 110 h 118"/>
                <a:gd name="T18" fmla="*/ 50 w 102"/>
                <a:gd name="T19" fmla="*/ 78 h 118"/>
                <a:gd name="T20" fmla="*/ 38 w 102"/>
                <a:gd name="T21" fmla="*/ 64 h 118"/>
                <a:gd name="T22" fmla="*/ 32 w 102"/>
                <a:gd name="T23" fmla="*/ 64 h 118"/>
                <a:gd name="T24" fmla="*/ 22 w 102"/>
                <a:gd name="T25" fmla="*/ 110 h 118"/>
                <a:gd name="T26" fmla="*/ 24 w 102"/>
                <a:gd name="T27" fmla="*/ 116 h 118"/>
                <a:gd name="T28" fmla="*/ 0 w 102"/>
                <a:gd name="T29" fmla="*/ 118 h 118"/>
                <a:gd name="T30" fmla="*/ 4 w 102"/>
                <a:gd name="T31" fmla="*/ 116 h 118"/>
                <a:gd name="T32" fmla="*/ 6 w 102"/>
                <a:gd name="T33" fmla="*/ 8 h 118"/>
                <a:gd name="T34" fmla="*/ 4 w 102"/>
                <a:gd name="T35" fmla="*/ 2 h 118"/>
                <a:gd name="T36" fmla="*/ 34 w 102"/>
                <a:gd name="T37" fmla="*/ 0 h 118"/>
                <a:gd name="T38" fmla="*/ 46 w 102"/>
                <a:gd name="T39" fmla="*/ 0 h 118"/>
                <a:gd name="T40" fmla="*/ 62 w 102"/>
                <a:gd name="T41" fmla="*/ 6 h 118"/>
                <a:gd name="T42" fmla="*/ 72 w 102"/>
                <a:gd name="T43" fmla="*/ 14 h 118"/>
                <a:gd name="T44" fmla="*/ 76 w 102"/>
                <a:gd name="T45" fmla="*/ 28 h 118"/>
                <a:gd name="T46" fmla="*/ 76 w 102"/>
                <a:gd name="T47" fmla="*/ 36 h 118"/>
                <a:gd name="T48" fmla="*/ 70 w 102"/>
                <a:gd name="T49" fmla="*/ 46 h 118"/>
                <a:gd name="T50" fmla="*/ 58 w 102"/>
                <a:gd name="T51" fmla="*/ 56 h 118"/>
                <a:gd name="T52" fmla="*/ 48 w 102"/>
                <a:gd name="T53" fmla="*/ 58 h 118"/>
                <a:gd name="T54" fmla="*/ 22 w 102"/>
                <a:gd name="T55" fmla="*/ 54 h 118"/>
                <a:gd name="T56" fmla="*/ 32 w 102"/>
                <a:gd name="T57" fmla="*/ 54 h 118"/>
                <a:gd name="T58" fmla="*/ 42 w 102"/>
                <a:gd name="T59" fmla="*/ 54 h 118"/>
                <a:gd name="T60" fmla="*/ 54 w 102"/>
                <a:gd name="T61" fmla="*/ 46 h 118"/>
                <a:gd name="T62" fmla="*/ 58 w 102"/>
                <a:gd name="T63" fmla="*/ 36 h 118"/>
                <a:gd name="T64" fmla="*/ 58 w 102"/>
                <a:gd name="T65" fmla="*/ 30 h 118"/>
                <a:gd name="T66" fmla="*/ 54 w 102"/>
                <a:gd name="T67" fmla="*/ 14 h 118"/>
                <a:gd name="T68" fmla="*/ 42 w 102"/>
                <a:gd name="T69" fmla="*/ 8 h 118"/>
                <a:gd name="T70" fmla="*/ 34 w 102"/>
                <a:gd name="T71" fmla="*/ 6 h 118"/>
                <a:gd name="T72" fmla="*/ 22 w 102"/>
                <a:gd name="T73" fmla="*/ 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118">
                  <a:moveTo>
                    <a:pt x="48" y="58"/>
                  </a:moveTo>
                  <a:lnTo>
                    <a:pt x="48" y="58"/>
                  </a:lnTo>
                  <a:lnTo>
                    <a:pt x="54" y="60"/>
                  </a:lnTo>
                  <a:lnTo>
                    <a:pt x="60" y="64"/>
                  </a:lnTo>
                  <a:lnTo>
                    <a:pt x="66" y="72"/>
                  </a:lnTo>
                  <a:lnTo>
                    <a:pt x="66" y="72"/>
                  </a:lnTo>
                  <a:lnTo>
                    <a:pt x="76" y="88"/>
                  </a:lnTo>
                  <a:lnTo>
                    <a:pt x="84" y="102"/>
                  </a:lnTo>
                  <a:lnTo>
                    <a:pt x="92" y="112"/>
                  </a:lnTo>
                  <a:lnTo>
                    <a:pt x="92" y="112"/>
                  </a:lnTo>
                  <a:lnTo>
                    <a:pt x="98" y="116"/>
                  </a:lnTo>
                  <a:lnTo>
                    <a:pt x="102" y="118"/>
                  </a:lnTo>
                  <a:lnTo>
                    <a:pt x="84" y="118"/>
                  </a:lnTo>
                  <a:lnTo>
                    <a:pt x="84" y="118"/>
                  </a:lnTo>
                  <a:lnTo>
                    <a:pt x="80" y="118"/>
                  </a:lnTo>
                  <a:lnTo>
                    <a:pt x="76" y="116"/>
                  </a:lnTo>
                  <a:lnTo>
                    <a:pt x="70" y="110"/>
                  </a:lnTo>
                  <a:lnTo>
                    <a:pt x="70" y="110"/>
                  </a:lnTo>
                  <a:lnTo>
                    <a:pt x="50" y="78"/>
                  </a:lnTo>
                  <a:lnTo>
                    <a:pt x="50" y="78"/>
                  </a:lnTo>
                  <a:lnTo>
                    <a:pt x="42" y="68"/>
                  </a:lnTo>
                  <a:lnTo>
                    <a:pt x="38" y="64"/>
                  </a:lnTo>
                  <a:lnTo>
                    <a:pt x="32" y="64"/>
                  </a:lnTo>
                  <a:lnTo>
                    <a:pt x="32" y="64"/>
                  </a:lnTo>
                  <a:lnTo>
                    <a:pt x="22" y="64"/>
                  </a:lnTo>
                  <a:lnTo>
                    <a:pt x="22" y="110"/>
                  </a:lnTo>
                  <a:lnTo>
                    <a:pt x="22" y="110"/>
                  </a:lnTo>
                  <a:lnTo>
                    <a:pt x="24" y="116"/>
                  </a:lnTo>
                  <a:lnTo>
                    <a:pt x="26" y="118"/>
                  </a:lnTo>
                  <a:lnTo>
                    <a:pt x="0" y="118"/>
                  </a:lnTo>
                  <a:lnTo>
                    <a:pt x="0" y="118"/>
                  </a:lnTo>
                  <a:lnTo>
                    <a:pt x="4" y="116"/>
                  </a:lnTo>
                  <a:lnTo>
                    <a:pt x="6" y="110"/>
                  </a:lnTo>
                  <a:lnTo>
                    <a:pt x="6" y="8"/>
                  </a:lnTo>
                  <a:lnTo>
                    <a:pt x="6" y="8"/>
                  </a:lnTo>
                  <a:lnTo>
                    <a:pt x="4" y="2"/>
                  </a:lnTo>
                  <a:lnTo>
                    <a:pt x="0" y="0"/>
                  </a:lnTo>
                  <a:lnTo>
                    <a:pt x="34" y="0"/>
                  </a:lnTo>
                  <a:lnTo>
                    <a:pt x="34" y="0"/>
                  </a:lnTo>
                  <a:lnTo>
                    <a:pt x="46" y="0"/>
                  </a:lnTo>
                  <a:lnTo>
                    <a:pt x="54" y="2"/>
                  </a:lnTo>
                  <a:lnTo>
                    <a:pt x="62" y="6"/>
                  </a:lnTo>
                  <a:lnTo>
                    <a:pt x="68" y="10"/>
                  </a:lnTo>
                  <a:lnTo>
                    <a:pt x="72" y="14"/>
                  </a:lnTo>
                  <a:lnTo>
                    <a:pt x="74" y="20"/>
                  </a:lnTo>
                  <a:lnTo>
                    <a:pt x="76" y="28"/>
                  </a:lnTo>
                  <a:lnTo>
                    <a:pt x="76" y="28"/>
                  </a:lnTo>
                  <a:lnTo>
                    <a:pt x="76" y="36"/>
                  </a:lnTo>
                  <a:lnTo>
                    <a:pt x="74" y="42"/>
                  </a:lnTo>
                  <a:lnTo>
                    <a:pt x="70" y="46"/>
                  </a:lnTo>
                  <a:lnTo>
                    <a:pt x="66" y="50"/>
                  </a:lnTo>
                  <a:lnTo>
                    <a:pt x="58" y="56"/>
                  </a:lnTo>
                  <a:lnTo>
                    <a:pt x="48" y="58"/>
                  </a:lnTo>
                  <a:lnTo>
                    <a:pt x="48" y="58"/>
                  </a:lnTo>
                  <a:close/>
                  <a:moveTo>
                    <a:pt x="22" y="8"/>
                  </a:moveTo>
                  <a:lnTo>
                    <a:pt x="22" y="54"/>
                  </a:lnTo>
                  <a:lnTo>
                    <a:pt x="22" y="54"/>
                  </a:lnTo>
                  <a:lnTo>
                    <a:pt x="32" y="54"/>
                  </a:lnTo>
                  <a:lnTo>
                    <a:pt x="32" y="54"/>
                  </a:lnTo>
                  <a:lnTo>
                    <a:pt x="42" y="54"/>
                  </a:lnTo>
                  <a:lnTo>
                    <a:pt x="50" y="48"/>
                  </a:lnTo>
                  <a:lnTo>
                    <a:pt x="54" y="46"/>
                  </a:lnTo>
                  <a:lnTo>
                    <a:pt x="56" y="40"/>
                  </a:lnTo>
                  <a:lnTo>
                    <a:pt x="58" y="36"/>
                  </a:lnTo>
                  <a:lnTo>
                    <a:pt x="58" y="30"/>
                  </a:lnTo>
                  <a:lnTo>
                    <a:pt x="58" y="30"/>
                  </a:lnTo>
                  <a:lnTo>
                    <a:pt x="58" y="22"/>
                  </a:lnTo>
                  <a:lnTo>
                    <a:pt x="54" y="14"/>
                  </a:lnTo>
                  <a:lnTo>
                    <a:pt x="46" y="8"/>
                  </a:lnTo>
                  <a:lnTo>
                    <a:pt x="42" y="8"/>
                  </a:lnTo>
                  <a:lnTo>
                    <a:pt x="34" y="6"/>
                  </a:lnTo>
                  <a:lnTo>
                    <a:pt x="34" y="6"/>
                  </a:lnTo>
                  <a:lnTo>
                    <a:pt x="22" y="8"/>
                  </a:lnTo>
                  <a:lnTo>
                    <a:pt x="22" y="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3" name="Freeform 101"/>
            <p:cNvSpPr>
              <a:spLocks/>
            </p:cNvSpPr>
            <p:nvPr/>
          </p:nvSpPr>
          <p:spPr bwMode="auto">
            <a:xfrm>
              <a:off x="1837" y="1412"/>
              <a:ext cx="72" cy="122"/>
            </a:xfrm>
            <a:custGeom>
              <a:avLst/>
              <a:gdLst>
                <a:gd name="T0" fmla="*/ 72 w 72"/>
                <a:gd name="T1" fmla="*/ 86 h 122"/>
                <a:gd name="T2" fmla="*/ 68 w 72"/>
                <a:gd name="T3" fmla="*/ 100 h 122"/>
                <a:gd name="T4" fmla="*/ 60 w 72"/>
                <a:gd name="T5" fmla="*/ 112 h 122"/>
                <a:gd name="T6" fmla="*/ 48 w 72"/>
                <a:gd name="T7" fmla="*/ 120 h 122"/>
                <a:gd name="T8" fmla="*/ 34 w 72"/>
                <a:gd name="T9" fmla="*/ 122 h 122"/>
                <a:gd name="T10" fmla="*/ 24 w 72"/>
                <a:gd name="T11" fmla="*/ 120 h 122"/>
                <a:gd name="T12" fmla="*/ 2 w 72"/>
                <a:gd name="T13" fmla="*/ 112 h 122"/>
                <a:gd name="T14" fmla="*/ 0 w 72"/>
                <a:gd name="T15" fmla="*/ 86 h 122"/>
                <a:gd name="T16" fmla="*/ 10 w 72"/>
                <a:gd name="T17" fmla="*/ 104 h 122"/>
                <a:gd name="T18" fmla="*/ 26 w 72"/>
                <a:gd name="T19" fmla="*/ 114 h 122"/>
                <a:gd name="T20" fmla="*/ 32 w 72"/>
                <a:gd name="T21" fmla="*/ 114 h 122"/>
                <a:gd name="T22" fmla="*/ 44 w 72"/>
                <a:gd name="T23" fmla="*/ 112 h 122"/>
                <a:gd name="T24" fmla="*/ 52 w 72"/>
                <a:gd name="T25" fmla="*/ 106 h 122"/>
                <a:gd name="T26" fmla="*/ 56 w 72"/>
                <a:gd name="T27" fmla="*/ 92 h 122"/>
                <a:gd name="T28" fmla="*/ 56 w 72"/>
                <a:gd name="T29" fmla="*/ 86 h 122"/>
                <a:gd name="T30" fmla="*/ 48 w 72"/>
                <a:gd name="T31" fmla="*/ 74 h 122"/>
                <a:gd name="T32" fmla="*/ 26 w 72"/>
                <a:gd name="T33" fmla="*/ 62 h 122"/>
                <a:gd name="T34" fmla="*/ 16 w 72"/>
                <a:gd name="T35" fmla="*/ 56 h 122"/>
                <a:gd name="T36" fmla="*/ 2 w 72"/>
                <a:gd name="T37" fmla="*/ 40 h 122"/>
                <a:gd name="T38" fmla="*/ 2 w 72"/>
                <a:gd name="T39" fmla="*/ 30 h 122"/>
                <a:gd name="T40" fmla="*/ 4 w 72"/>
                <a:gd name="T41" fmla="*/ 18 h 122"/>
                <a:gd name="T42" fmla="*/ 14 w 72"/>
                <a:gd name="T43" fmla="*/ 8 h 122"/>
                <a:gd name="T44" fmla="*/ 38 w 72"/>
                <a:gd name="T45" fmla="*/ 0 h 122"/>
                <a:gd name="T46" fmla="*/ 50 w 72"/>
                <a:gd name="T47" fmla="*/ 2 h 122"/>
                <a:gd name="T48" fmla="*/ 62 w 72"/>
                <a:gd name="T49" fmla="*/ 6 h 122"/>
                <a:gd name="T50" fmla="*/ 64 w 72"/>
                <a:gd name="T51" fmla="*/ 30 h 122"/>
                <a:gd name="T52" fmla="*/ 54 w 72"/>
                <a:gd name="T53" fmla="*/ 16 h 122"/>
                <a:gd name="T54" fmla="*/ 40 w 72"/>
                <a:gd name="T55" fmla="*/ 8 h 122"/>
                <a:gd name="T56" fmla="*/ 34 w 72"/>
                <a:gd name="T57" fmla="*/ 8 h 122"/>
                <a:gd name="T58" fmla="*/ 20 w 72"/>
                <a:gd name="T59" fmla="*/ 14 h 122"/>
                <a:gd name="T60" fmla="*/ 16 w 72"/>
                <a:gd name="T61" fmla="*/ 26 h 122"/>
                <a:gd name="T62" fmla="*/ 16 w 72"/>
                <a:gd name="T63" fmla="*/ 32 h 122"/>
                <a:gd name="T64" fmla="*/ 28 w 72"/>
                <a:gd name="T65" fmla="*/ 44 h 122"/>
                <a:gd name="T66" fmla="*/ 40 w 72"/>
                <a:gd name="T67" fmla="*/ 48 h 122"/>
                <a:gd name="T68" fmla="*/ 62 w 72"/>
                <a:gd name="T69" fmla="*/ 62 h 122"/>
                <a:gd name="T70" fmla="*/ 70 w 72"/>
                <a:gd name="T71" fmla="*/ 72 h 122"/>
                <a:gd name="T72" fmla="*/ 72 w 72"/>
                <a:gd name="T73" fmla="*/ 86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72" h="122">
                  <a:moveTo>
                    <a:pt x="72" y="86"/>
                  </a:moveTo>
                  <a:lnTo>
                    <a:pt x="72" y="86"/>
                  </a:lnTo>
                  <a:lnTo>
                    <a:pt x="72" y="94"/>
                  </a:lnTo>
                  <a:lnTo>
                    <a:pt x="68" y="100"/>
                  </a:lnTo>
                  <a:lnTo>
                    <a:pt x="64" y="106"/>
                  </a:lnTo>
                  <a:lnTo>
                    <a:pt x="60" y="112"/>
                  </a:lnTo>
                  <a:lnTo>
                    <a:pt x="54" y="116"/>
                  </a:lnTo>
                  <a:lnTo>
                    <a:pt x="48" y="120"/>
                  </a:lnTo>
                  <a:lnTo>
                    <a:pt x="40" y="122"/>
                  </a:lnTo>
                  <a:lnTo>
                    <a:pt x="34" y="122"/>
                  </a:lnTo>
                  <a:lnTo>
                    <a:pt x="34" y="122"/>
                  </a:lnTo>
                  <a:lnTo>
                    <a:pt x="24" y="120"/>
                  </a:lnTo>
                  <a:lnTo>
                    <a:pt x="14" y="118"/>
                  </a:lnTo>
                  <a:lnTo>
                    <a:pt x="2" y="112"/>
                  </a:lnTo>
                  <a:lnTo>
                    <a:pt x="0" y="86"/>
                  </a:lnTo>
                  <a:lnTo>
                    <a:pt x="0" y="86"/>
                  </a:lnTo>
                  <a:lnTo>
                    <a:pt x="4" y="96"/>
                  </a:lnTo>
                  <a:lnTo>
                    <a:pt x="10" y="104"/>
                  </a:lnTo>
                  <a:lnTo>
                    <a:pt x="20" y="112"/>
                  </a:lnTo>
                  <a:lnTo>
                    <a:pt x="26" y="114"/>
                  </a:lnTo>
                  <a:lnTo>
                    <a:pt x="32" y="114"/>
                  </a:lnTo>
                  <a:lnTo>
                    <a:pt x="32" y="114"/>
                  </a:lnTo>
                  <a:lnTo>
                    <a:pt x="38" y="114"/>
                  </a:lnTo>
                  <a:lnTo>
                    <a:pt x="44" y="112"/>
                  </a:lnTo>
                  <a:lnTo>
                    <a:pt x="48" y="110"/>
                  </a:lnTo>
                  <a:lnTo>
                    <a:pt x="52" y="106"/>
                  </a:lnTo>
                  <a:lnTo>
                    <a:pt x="56" y="98"/>
                  </a:lnTo>
                  <a:lnTo>
                    <a:pt x="56" y="92"/>
                  </a:lnTo>
                  <a:lnTo>
                    <a:pt x="56" y="92"/>
                  </a:lnTo>
                  <a:lnTo>
                    <a:pt x="56" y="86"/>
                  </a:lnTo>
                  <a:lnTo>
                    <a:pt x="54" y="80"/>
                  </a:lnTo>
                  <a:lnTo>
                    <a:pt x="48" y="74"/>
                  </a:lnTo>
                  <a:lnTo>
                    <a:pt x="38" y="68"/>
                  </a:lnTo>
                  <a:lnTo>
                    <a:pt x="26" y="62"/>
                  </a:lnTo>
                  <a:lnTo>
                    <a:pt x="26" y="62"/>
                  </a:lnTo>
                  <a:lnTo>
                    <a:pt x="16" y="56"/>
                  </a:lnTo>
                  <a:lnTo>
                    <a:pt x="8" y="48"/>
                  </a:lnTo>
                  <a:lnTo>
                    <a:pt x="2" y="40"/>
                  </a:lnTo>
                  <a:lnTo>
                    <a:pt x="2" y="30"/>
                  </a:lnTo>
                  <a:lnTo>
                    <a:pt x="2" y="30"/>
                  </a:lnTo>
                  <a:lnTo>
                    <a:pt x="2" y="24"/>
                  </a:lnTo>
                  <a:lnTo>
                    <a:pt x="4" y="18"/>
                  </a:lnTo>
                  <a:lnTo>
                    <a:pt x="8" y="12"/>
                  </a:lnTo>
                  <a:lnTo>
                    <a:pt x="14" y="8"/>
                  </a:lnTo>
                  <a:lnTo>
                    <a:pt x="24" y="2"/>
                  </a:lnTo>
                  <a:lnTo>
                    <a:pt x="38" y="0"/>
                  </a:lnTo>
                  <a:lnTo>
                    <a:pt x="38" y="0"/>
                  </a:lnTo>
                  <a:lnTo>
                    <a:pt x="50" y="2"/>
                  </a:lnTo>
                  <a:lnTo>
                    <a:pt x="56" y="4"/>
                  </a:lnTo>
                  <a:lnTo>
                    <a:pt x="62" y="6"/>
                  </a:lnTo>
                  <a:lnTo>
                    <a:pt x="64" y="30"/>
                  </a:lnTo>
                  <a:lnTo>
                    <a:pt x="64" y="30"/>
                  </a:lnTo>
                  <a:lnTo>
                    <a:pt x="60" y="22"/>
                  </a:lnTo>
                  <a:lnTo>
                    <a:pt x="54" y="16"/>
                  </a:lnTo>
                  <a:lnTo>
                    <a:pt x="46" y="10"/>
                  </a:lnTo>
                  <a:lnTo>
                    <a:pt x="40" y="8"/>
                  </a:lnTo>
                  <a:lnTo>
                    <a:pt x="34" y="8"/>
                  </a:lnTo>
                  <a:lnTo>
                    <a:pt x="34" y="8"/>
                  </a:lnTo>
                  <a:lnTo>
                    <a:pt x="26" y="8"/>
                  </a:lnTo>
                  <a:lnTo>
                    <a:pt x="20" y="14"/>
                  </a:lnTo>
                  <a:lnTo>
                    <a:pt x="16" y="20"/>
                  </a:lnTo>
                  <a:lnTo>
                    <a:pt x="16" y="26"/>
                  </a:lnTo>
                  <a:lnTo>
                    <a:pt x="16" y="26"/>
                  </a:lnTo>
                  <a:lnTo>
                    <a:pt x="16" y="32"/>
                  </a:lnTo>
                  <a:lnTo>
                    <a:pt x="22" y="38"/>
                  </a:lnTo>
                  <a:lnTo>
                    <a:pt x="28" y="44"/>
                  </a:lnTo>
                  <a:lnTo>
                    <a:pt x="40" y="48"/>
                  </a:lnTo>
                  <a:lnTo>
                    <a:pt x="40" y="48"/>
                  </a:lnTo>
                  <a:lnTo>
                    <a:pt x="52" y="54"/>
                  </a:lnTo>
                  <a:lnTo>
                    <a:pt x="62" y="62"/>
                  </a:lnTo>
                  <a:lnTo>
                    <a:pt x="66" y="66"/>
                  </a:lnTo>
                  <a:lnTo>
                    <a:pt x="70" y="72"/>
                  </a:lnTo>
                  <a:lnTo>
                    <a:pt x="72" y="78"/>
                  </a:lnTo>
                  <a:lnTo>
                    <a:pt x="72" y="86"/>
                  </a:lnTo>
                  <a:lnTo>
                    <a:pt x="72" y="86"/>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4" name="Freeform 102"/>
            <p:cNvSpPr>
              <a:spLocks/>
            </p:cNvSpPr>
            <p:nvPr/>
          </p:nvSpPr>
          <p:spPr bwMode="auto">
            <a:xfrm>
              <a:off x="1921" y="1414"/>
              <a:ext cx="26" cy="118"/>
            </a:xfrm>
            <a:custGeom>
              <a:avLst/>
              <a:gdLst>
                <a:gd name="T0" fmla="*/ 26 w 26"/>
                <a:gd name="T1" fmla="*/ 0 h 118"/>
                <a:gd name="T2" fmla="*/ 26 w 26"/>
                <a:gd name="T3" fmla="*/ 0 h 118"/>
                <a:gd name="T4" fmla="*/ 22 w 26"/>
                <a:gd name="T5" fmla="*/ 2 h 118"/>
                <a:gd name="T6" fmla="*/ 20 w 26"/>
                <a:gd name="T7" fmla="*/ 8 h 118"/>
                <a:gd name="T8" fmla="*/ 20 w 26"/>
                <a:gd name="T9" fmla="*/ 110 h 118"/>
                <a:gd name="T10" fmla="*/ 20 w 26"/>
                <a:gd name="T11" fmla="*/ 110 h 118"/>
                <a:gd name="T12" fmla="*/ 22 w 26"/>
                <a:gd name="T13" fmla="*/ 116 h 118"/>
                <a:gd name="T14" fmla="*/ 26 w 26"/>
                <a:gd name="T15" fmla="*/ 118 h 118"/>
                <a:gd name="T16" fmla="*/ 0 w 26"/>
                <a:gd name="T17" fmla="*/ 118 h 118"/>
                <a:gd name="T18" fmla="*/ 0 w 26"/>
                <a:gd name="T19" fmla="*/ 118 h 118"/>
                <a:gd name="T20" fmla="*/ 2 w 26"/>
                <a:gd name="T21" fmla="*/ 116 h 118"/>
                <a:gd name="T22" fmla="*/ 4 w 26"/>
                <a:gd name="T23" fmla="*/ 110 h 118"/>
                <a:gd name="T24" fmla="*/ 4 w 26"/>
                <a:gd name="T25" fmla="*/ 8 h 118"/>
                <a:gd name="T26" fmla="*/ 4 w 26"/>
                <a:gd name="T27" fmla="*/ 8 h 118"/>
                <a:gd name="T28" fmla="*/ 2 w 26"/>
                <a:gd name="T29" fmla="*/ 2 h 118"/>
                <a:gd name="T30" fmla="*/ 0 w 26"/>
                <a:gd name="T31" fmla="*/ 0 h 118"/>
                <a:gd name="T32" fmla="*/ 26 w 26"/>
                <a:gd name="T33" fmla="*/ 0 h 118"/>
                <a:gd name="T34" fmla="*/ 26 w 26"/>
                <a:gd name="T35"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18">
                  <a:moveTo>
                    <a:pt x="26" y="0"/>
                  </a:moveTo>
                  <a:lnTo>
                    <a:pt x="26" y="0"/>
                  </a:lnTo>
                  <a:lnTo>
                    <a:pt x="22" y="2"/>
                  </a:lnTo>
                  <a:lnTo>
                    <a:pt x="20" y="8"/>
                  </a:lnTo>
                  <a:lnTo>
                    <a:pt x="20" y="110"/>
                  </a:lnTo>
                  <a:lnTo>
                    <a:pt x="20" y="110"/>
                  </a:lnTo>
                  <a:lnTo>
                    <a:pt x="22" y="116"/>
                  </a:lnTo>
                  <a:lnTo>
                    <a:pt x="26" y="118"/>
                  </a:lnTo>
                  <a:lnTo>
                    <a:pt x="0" y="118"/>
                  </a:lnTo>
                  <a:lnTo>
                    <a:pt x="0" y="118"/>
                  </a:lnTo>
                  <a:lnTo>
                    <a:pt x="2" y="116"/>
                  </a:lnTo>
                  <a:lnTo>
                    <a:pt x="4" y="110"/>
                  </a:lnTo>
                  <a:lnTo>
                    <a:pt x="4" y="8"/>
                  </a:lnTo>
                  <a:lnTo>
                    <a:pt x="4" y="8"/>
                  </a:lnTo>
                  <a:lnTo>
                    <a:pt x="2" y="2"/>
                  </a:lnTo>
                  <a:lnTo>
                    <a:pt x="0" y="0"/>
                  </a:lnTo>
                  <a:lnTo>
                    <a:pt x="26" y="0"/>
                  </a:lnTo>
                  <a:lnTo>
                    <a:pt x="26" y="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5" name="Freeform 103"/>
            <p:cNvSpPr>
              <a:spLocks/>
            </p:cNvSpPr>
            <p:nvPr/>
          </p:nvSpPr>
          <p:spPr bwMode="auto">
            <a:xfrm>
              <a:off x="1955" y="1414"/>
              <a:ext cx="92" cy="118"/>
            </a:xfrm>
            <a:custGeom>
              <a:avLst/>
              <a:gdLst>
                <a:gd name="T0" fmla="*/ 56 w 92"/>
                <a:gd name="T1" fmla="*/ 8 h 118"/>
                <a:gd name="T2" fmla="*/ 56 w 92"/>
                <a:gd name="T3" fmla="*/ 110 h 118"/>
                <a:gd name="T4" fmla="*/ 56 w 92"/>
                <a:gd name="T5" fmla="*/ 110 h 118"/>
                <a:gd name="T6" fmla="*/ 56 w 92"/>
                <a:gd name="T7" fmla="*/ 116 h 118"/>
                <a:gd name="T8" fmla="*/ 60 w 92"/>
                <a:gd name="T9" fmla="*/ 118 h 118"/>
                <a:gd name="T10" fmla="*/ 34 w 92"/>
                <a:gd name="T11" fmla="*/ 118 h 118"/>
                <a:gd name="T12" fmla="*/ 34 w 92"/>
                <a:gd name="T13" fmla="*/ 118 h 118"/>
                <a:gd name="T14" fmla="*/ 38 w 92"/>
                <a:gd name="T15" fmla="*/ 116 h 118"/>
                <a:gd name="T16" fmla="*/ 38 w 92"/>
                <a:gd name="T17" fmla="*/ 110 h 118"/>
                <a:gd name="T18" fmla="*/ 38 w 92"/>
                <a:gd name="T19" fmla="*/ 8 h 118"/>
                <a:gd name="T20" fmla="*/ 38 w 92"/>
                <a:gd name="T21" fmla="*/ 8 h 118"/>
                <a:gd name="T22" fmla="*/ 10 w 92"/>
                <a:gd name="T23" fmla="*/ 10 h 118"/>
                <a:gd name="T24" fmla="*/ 10 w 92"/>
                <a:gd name="T25" fmla="*/ 10 h 118"/>
                <a:gd name="T26" fmla="*/ 8 w 92"/>
                <a:gd name="T27" fmla="*/ 10 h 118"/>
                <a:gd name="T28" fmla="*/ 4 w 92"/>
                <a:gd name="T29" fmla="*/ 12 h 118"/>
                <a:gd name="T30" fmla="*/ 0 w 92"/>
                <a:gd name="T31" fmla="*/ 16 h 118"/>
                <a:gd name="T32" fmla="*/ 0 w 92"/>
                <a:gd name="T33" fmla="*/ 0 h 118"/>
                <a:gd name="T34" fmla="*/ 92 w 92"/>
                <a:gd name="T35" fmla="*/ 0 h 118"/>
                <a:gd name="T36" fmla="*/ 92 w 92"/>
                <a:gd name="T37" fmla="*/ 16 h 118"/>
                <a:gd name="T38" fmla="*/ 92 w 92"/>
                <a:gd name="T39" fmla="*/ 16 h 118"/>
                <a:gd name="T40" fmla="*/ 90 w 92"/>
                <a:gd name="T41" fmla="*/ 12 h 118"/>
                <a:gd name="T42" fmla="*/ 84 w 92"/>
                <a:gd name="T43" fmla="*/ 10 h 118"/>
                <a:gd name="T44" fmla="*/ 84 w 92"/>
                <a:gd name="T45" fmla="*/ 10 h 118"/>
                <a:gd name="T46" fmla="*/ 56 w 92"/>
                <a:gd name="T47" fmla="*/ 8 h 118"/>
                <a:gd name="T48" fmla="*/ 56 w 92"/>
                <a:gd name="T49" fmla="*/ 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2" h="118">
                  <a:moveTo>
                    <a:pt x="56" y="8"/>
                  </a:moveTo>
                  <a:lnTo>
                    <a:pt x="56" y="110"/>
                  </a:lnTo>
                  <a:lnTo>
                    <a:pt x="56" y="110"/>
                  </a:lnTo>
                  <a:lnTo>
                    <a:pt x="56" y="116"/>
                  </a:lnTo>
                  <a:lnTo>
                    <a:pt x="60" y="118"/>
                  </a:lnTo>
                  <a:lnTo>
                    <a:pt x="34" y="118"/>
                  </a:lnTo>
                  <a:lnTo>
                    <a:pt x="34" y="118"/>
                  </a:lnTo>
                  <a:lnTo>
                    <a:pt x="38" y="116"/>
                  </a:lnTo>
                  <a:lnTo>
                    <a:pt x="38" y="110"/>
                  </a:lnTo>
                  <a:lnTo>
                    <a:pt x="38" y="8"/>
                  </a:lnTo>
                  <a:lnTo>
                    <a:pt x="38" y="8"/>
                  </a:lnTo>
                  <a:lnTo>
                    <a:pt x="10" y="10"/>
                  </a:lnTo>
                  <a:lnTo>
                    <a:pt x="10" y="10"/>
                  </a:lnTo>
                  <a:lnTo>
                    <a:pt x="8" y="10"/>
                  </a:lnTo>
                  <a:lnTo>
                    <a:pt x="4" y="12"/>
                  </a:lnTo>
                  <a:lnTo>
                    <a:pt x="0" y="16"/>
                  </a:lnTo>
                  <a:lnTo>
                    <a:pt x="0" y="0"/>
                  </a:lnTo>
                  <a:lnTo>
                    <a:pt x="92" y="0"/>
                  </a:lnTo>
                  <a:lnTo>
                    <a:pt x="92" y="16"/>
                  </a:lnTo>
                  <a:lnTo>
                    <a:pt x="92" y="16"/>
                  </a:lnTo>
                  <a:lnTo>
                    <a:pt x="90" y="12"/>
                  </a:lnTo>
                  <a:lnTo>
                    <a:pt x="84" y="10"/>
                  </a:lnTo>
                  <a:lnTo>
                    <a:pt x="84" y="10"/>
                  </a:lnTo>
                  <a:lnTo>
                    <a:pt x="56" y="8"/>
                  </a:lnTo>
                  <a:lnTo>
                    <a:pt x="56" y="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6" name="Freeform 104"/>
            <p:cNvSpPr>
              <a:spLocks/>
            </p:cNvSpPr>
            <p:nvPr/>
          </p:nvSpPr>
          <p:spPr bwMode="auto">
            <a:xfrm>
              <a:off x="2051" y="1414"/>
              <a:ext cx="100" cy="118"/>
            </a:xfrm>
            <a:custGeom>
              <a:avLst/>
              <a:gdLst>
                <a:gd name="T0" fmla="*/ 100 w 100"/>
                <a:gd name="T1" fmla="*/ 0 h 118"/>
                <a:gd name="T2" fmla="*/ 100 w 100"/>
                <a:gd name="T3" fmla="*/ 0 h 118"/>
                <a:gd name="T4" fmla="*/ 92 w 100"/>
                <a:gd name="T5" fmla="*/ 4 h 118"/>
                <a:gd name="T6" fmla="*/ 88 w 100"/>
                <a:gd name="T7" fmla="*/ 10 h 118"/>
                <a:gd name="T8" fmla="*/ 60 w 100"/>
                <a:gd name="T9" fmla="*/ 62 h 118"/>
                <a:gd name="T10" fmla="*/ 60 w 100"/>
                <a:gd name="T11" fmla="*/ 110 h 118"/>
                <a:gd name="T12" fmla="*/ 60 w 100"/>
                <a:gd name="T13" fmla="*/ 110 h 118"/>
                <a:gd name="T14" fmla="*/ 62 w 100"/>
                <a:gd name="T15" fmla="*/ 116 h 118"/>
                <a:gd name="T16" fmla="*/ 68 w 100"/>
                <a:gd name="T17" fmla="*/ 118 h 118"/>
                <a:gd name="T18" fmla="*/ 38 w 100"/>
                <a:gd name="T19" fmla="*/ 118 h 118"/>
                <a:gd name="T20" fmla="*/ 38 w 100"/>
                <a:gd name="T21" fmla="*/ 118 h 118"/>
                <a:gd name="T22" fmla="*/ 42 w 100"/>
                <a:gd name="T23" fmla="*/ 116 h 118"/>
                <a:gd name="T24" fmla="*/ 44 w 100"/>
                <a:gd name="T25" fmla="*/ 114 h 118"/>
                <a:gd name="T26" fmla="*/ 44 w 100"/>
                <a:gd name="T27" fmla="*/ 110 h 118"/>
                <a:gd name="T28" fmla="*/ 44 w 100"/>
                <a:gd name="T29" fmla="*/ 62 h 118"/>
                <a:gd name="T30" fmla="*/ 10 w 100"/>
                <a:gd name="T31" fmla="*/ 8 h 118"/>
                <a:gd name="T32" fmla="*/ 10 w 100"/>
                <a:gd name="T33" fmla="*/ 8 h 118"/>
                <a:gd name="T34" fmla="*/ 6 w 100"/>
                <a:gd name="T35" fmla="*/ 4 h 118"/>
                <a:gd name="T36" fmla="*/ 0 w 100"/>
                <a:gd name="T37" fmla="*/ 0 h 118"/>
                <a:gd name="T38" fmla="*/ 34 w 100"/>
                <a:gd name="T39" fmla="*/ 0 h 118"/>
                <a:gd name="T40" fmla="*/ 34 w 100"/>
                <a:gd name="T41" fmla="*/ 0 h 118"/>
                <a:gd name="T42" fmla="*/ 32 w 100"/>
                <a:gd name="T43" fmla="*/ 0 h 118"/>
                <a:gd name="T44" fmla="*/ 30 w 100"/>
                <a:gd name="T45" fmla="*/ 2 h 118"/>
                <a:gd name="T46" fmla="*/ 30 w 100"/>
                <a:gd name="T47" fmla="*/ 6 h 118"/>
                <a:gd name="T48" fmla="*/ 32 w 100"/>
                <a:gd name="T49" fmla="*/ 10 h 118"/>
                <a:gd name="T50" fmla="*/ 56 w 100"/>
                <a:gd name="T51" fmla="*/ 54 h 118"/>
                <a:gd name="T52" fmla="*/ 80 w 100"/>
                <a:gd name="T53" fmla="*/ 8 h 118"/>
                <a:gd name="T54" fmla="*/ 80 w 100"/>
                <a:gd name="T55" fmla="*/ 8 h 118"/>
                <a:gd name="T56" fmla="*/ 80 w 100"/>
                <a:gd name="T57" fmla="*/ 4 h 118"/>
                <a:gd name="T58" fmla="*/ 80 w 100"/>
                <a:gd name="T59" fmla="*/ 2 h 118"/>
                <a:gd name="T60" fmla="*/ 76 w 100"/>
                <a:gd name="T61" fmla="*/ 0 h 118"/>
                <a:gd name="T62" fmla="*/ 100 w 100"/>
                <a:gd name="T63" fmla="*/ 0 h 118"/>
                <a:gd name="T64" fmla="*/ 100 w 100"/>
                <a:gd name="T65"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18">
                  <a:moveTo>
                    <a:pt x="100" y="0"/>
                  </a:moveTo>
                  <a:lnTo>
                    <a:pt x="100" y="0"/>
                  </a:lnTo>
                  <a:lnTo>
                    <a:pt x="92" y="4"/>
                  </a:lnTo>
                  <a:lnTo>
                    <a:pt x="88" y="10"/>
                  </a:lnTo>
                  <a:lnTo>
                    <a:pt x="60" y="62"/>
                  </a:lnTo>
                  <a:lnTo>
                    <a:pt x="60" y="110"/>
                  </a:lnTo>
                  <a:lnTo>
                    <a:pt x="60" y="110"/>
                  </a:lnTo>
                  <a:lnTo>
                    <a:pt x="62" y="116"/>
                  </a:lnTo>
                  <a:lnTo>
                    <a:pt x="68" y="118"/>
                  </a:lnTo>
                  <a:lnTo>
                    <a:pt x="38" y="118"/>
                  </a:lnTo>
                  <a:lnTo>
                    <a:pt x="38" y="118"/>
                  </a:lnTo>
                  <a:lnTo>
                    <a:pt x="42" y="116"/>
                  </a:lnTo>
                  <a:lnTo>
                    <a:pt x="44" y="114"/>
                  </a:lnTo>
                  <a:lnTo>
                    <a:pt x="44" y="110"/>
                  </a:lnTo>
                  <a:lnTo>
                    <a:pt x="44" y="62"/>
                  </a:lnTo>
                  <a:lnTo>
                    <a:pt x="10" y="8"/>
                  </a:lnTo>
                  <a:lnTo>
                    <a:pt x="10" y="8"/>
                  </a:lnTo>
                  <a:lnTo>
                    <a:pt x="6" y="4"/>
                  </a:lnTo>
                  <a:lnTo>
                    <a:pt x="0" y="0"/>
                  </a:lnTo>
                  <a:lnTo>
                    <a:pt x="34" y="0"/>
                  </a:lnTo>
                  <a:lnTo>
                    <a:pt x="34" y="0"/>
                  </a:lnTo>
                  <a:lnTo>
                    <a:pt x="32" y="0"/>
                  </a:lnTo>
                  <a:lnTo>
                    <a:pt x="30" y="2"/>
                  </a:lnTo>
                  <a:lnTo>
                    <a:pt x="30" y="6"/>
                  </a:lnTo>
                  <a:lnTo>
                    <a:pt x="32" y="10"/>
                  </a:lnTo>
                  <a:lnTo>
                    <a:pt x="56" y="54"/>
                  </a:lnTo>
                  <a:lnTo>
                    <a:pt x="80" y="8"/>
                  </a:lnTo>
                  <a:lnTo>
                    <a:pt x="80" y="8"/>
                  </a:lnTo>
                  <a:lnTo>
                    <a:pt x="80" y="4"/>
                  </a:lnTo>
                  <a:lnTo>
                    <a:pt x="80" y="2"/>
                  </a:lnTo>
                  <a:lnTo>
                    <a:pt x="76" y="0"/>
                  </a:lnTo>
                  <a:lnTo>
                    <a:pt x="100" y="0"/>
                  </a:lnTo>
                  <a:lnTo>
                    <a:pt x="100" y="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7" name="Freeform 105"/>
            <p:cNvSpPr>
              <a:spLocks noEditPoints="1"/>
            </p:cNvSpPr>
            <p:nvPr/>
          </p:nvSpPr>
          <p:spPr bwMode="auto">
            <a:xfrm>
              <a:off x="2203" y="1412"/>
              <a:ext cx="110" cy="122"/>
            </a:xfrm>
            <a:custGeom>
              <a:avLst/>
              <a:gdLst>
                <a:gd name="T0" fmla="*/ 54 w 110"/>
                <a:gd name="T1" fmla="*/ 122 h 122"/>
                <a:gd name="T2" fmla="*/ 34 w 110"/>
                <a:gd name="T3" fmla="*/ 116 h 122"/>
                <a:gd name="T4" fmla="*/ 16 w 110"/>
                <a:gd name="T5" fmla="*/ 104 h 122"/>
                <a:gd name="T6" fmla="*/ 4 w 110"/>
                <a:gd name="T7" fmla="*/ 84 h 122"/>
                <a:gd name="T8" fmla="*/ 0 w 110"/>
                <a:gd name="T9" fmla="*/ 60 h 122"/>
                <a:gd name="T10" fmla="*/ 2 w 110"/>
                <a:gd name="T11" fmla="*/ 48 h 122"/>
                <a:gd name="T12" fmla="*/ 10 w 110"/>
                <a:gd name="T13" fmla="*/ 28 h 122"/>
                <a:gd name="T14" fmla="*/ 24 w 110"/>
                <a:gd name="T15" fmla="*/ 10 h 122"/>
                <a:gd name="T16" fmla="*/ 44 w 110"/>
                <a:gd name="T17" fmla="*/ 2 h 122"/>
                <a:gd name="T18" fmla="*/ 58 w 110"/>
                <a:gd name="T19" fmla="*/ 0 h 122"/>
                <a:gd name="T20" fmla="*/ 76 w 110"/>
                <a:gd name="T21" fmla="*/ 4 h 122"/>
                <a:gd name="T22" fmla="*/ 94 w 110"/>
                <a:gd name="T23" fmla="*/ 16 h 122"/>
                <a:gd name="T24" fmla="*/ 106 w 110"/>
                <a:gd name="T25" fmla="*/ 36 h 122"/>
                <a:gd name="T26" fmla="*/ 110 w 110"/>
                <a:gd name="T27" fmla="*/ 62 h 122"/>
                <a:gd name="T28" fmla="*/ 110 w 110"/>
                <a:gd name="T29" fmla="*/ 76 h 122"/>
                <a:gd name="T30" fmla="*/ 100 w 110"/>
                <a:gd name="T31" fmla="*/ 98 h 122"/>
                <a:gd name="T32" fmla="*/ 84 w 110"/>
                <a:gd name="T33" fmla="*/ 114 h 122"/>
                <a:gd name="T34" fmla="*/ 64 w 110"/>
                <a:gd name="T35" fmla="*/ 122 h 122"/>
                <a:gd name="T36" fmla="*/ 54 w 110"/>
                <a:gd name="T37" fmla="*/ 122 h 122"/>
                <a:gd name="T38" fmla="*/ 18 w 110"/>
                <a:gd name="T39" fmla="*/ 58 h 122"/>
                <a:gd name="T40" fmla="*/ 22 w 110"/>
                <a:gd name="T41" fmla="*/ 84 h 122"/>
                <a:gd name="T42" fmla="*/ 30 w 110"/>
                <a:gd name="T43" fmla="*/ 100 h 122"/>
                <a:gd name="T44" fmla="*/ 42 w 110"/>
                <a:gd name="T45" fmla="*/ 110 h 122"/>
                <a:gd name="T46" fmla="*/ 56 w 110"/>
                <a:gd name="T47" fmla="*/ 114 h 122"/>
                <a:gd name="T48" fmla="*/ 64 w 110"/>
                <a:gd name="T49" fmla="*/ 112 h 122"/>
                <a:gd name="T50" fmla="*/ 78 w 110"/>
                <a:gd name="T51" fmla="*/ 106 h 122"/>
                <a:gd name="T52" fmla="*/ 86 w 110"/>
                <a:gd name="T53" fmla="*/ 92 h 122"/>
                <a:gd name="T54" fmla="*/ 92 w 110"/>
                <a:gd name="T55" fmla="*/ 74 h 122"/>
                <a:gd name="T56" fmla="*/ 92 w 110"/>
                <a:gd name="T57" fmla="*/ 62 h 122"/>
                <a:gd name="T58" fmla="*/ 90 w 110"/>
                <a:gd name="T59" fmla="*/ 40 h 122"/>
                <a:gd name="T60" fmla="*/ 82 w 110"/>
                <a:gd name="T61" fmla="*/ 22 h 122"/>
                <a:gd name="T62" fmla="*/ 72 w 110"/>
                <a:gd name="T63" fmla="*/ 12 h 122"/>
                <a:gd name="T64" fmla="*/ 56 w 110"/>
                <a:gd name="T65" fmla="*/ 8 h 122"/>
                <a:gd name="T66" fmla="*/ 48 w 110"/>
                <a:gd name="T67" fmla="*/ 8 h 122"/>
                <a:gd name="T68" fmla="*/ 34 w 110"/>
                <a:gd name="T69" fmla="*/ 16 h 122"/>
                <a:gd name="T70" fmla="*/ 24 w 110"/>
                <a:gd name="T71" fmla="*/ 28 h 122"/>
                <a:gd name="T72" fmla="*/ 20 w 110"/>
                <a:gd name="T73" fmla="*/ 46 h 122"/>
                <a:gd name="T74" fmla="*/ 18 w 110"/>
                <a:gd name="T75" fmla="*/ 58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0" h="122">
                  <a:moveTo>
                    <a:pt x="54" y="122"/>
                  </a:moveTo>
                  <a:lnTo>
                    <a:pt x="54" y="122"/>
                  </a:lnTo>
                  <a:lnTo>
                    <a:pt x="44" y="120"/>
                  </a:lnTo>
                  <a:lnTo>
                    <a:pt x="34" y="116"/>
                  </a:lnTo>
                  <a:lnTo>
                    <a:pt x="24" y="112"/>
                  </a:lnTo>
                  <a:lnTo>
                    <a:pt x="16" y="104"/>
                  </a:lnTo>
                  <a:lnTo>
                    <a:pt x="10" y="94"/>
                  </a:lnTo>
                  <a:lnTo>
                    <a:pt x="4" y="84"/>
                  </a:lnTo>
                  <a:lnTo>
                    <a:pt x="2" y="72"/>
                  </a:lnTo>
                  <a:lnTo>
                    <a:pt x="0" y="60"/>
                  </a:lnTo>
                  <a:lnTo>
                    <a:pt x="0" y="60"/>
                  </a:lnTo>
                  <a:lnTo>
                    <a:pt x="2" y="48"/>
                  </a:lnTo>
                  <a:lnTo>
                    <a:pt x="4" y="38"/>
                  </a:lnTo>
                  <a:lnTo>
                    <a:pt x="10" y="28"/>
                  </a:lnTo>
                  <a:lnTo>
                    <a:pt x="16" y="18"/>
                  </a:lnTo>
                  <a:lnTo>
                    <a:pt x="24" y="10"/>
                  </a:lnTo>
                  <a:lnTo>
                    <a:pt x="34" y="4"/>
                  </a:lnTo>
                  <a:lnTo>
                    <a:pt x="44" y="2"/>
                  </a:lnTo>
                  <a:lnTo>
                    <a:pt x="58" y="0"/>
                  </a:lnTo>
                  <a:lnTo>
                    <a:pt x="58" y="0"/>
                  </a:lnTo>
                  <a:lnTo>
                    <a:pt x="66" y="2"/>
                  </a:lnTo>
                  <a:lnTo>
                    <a:pt x="76" y="4"/>
                  </a:lnTo>
                  <a:lnTo>
                    <a:pt x="86" y="10"/>
                  </a:lnTo>
                  <a:lnTo>
                    <a:pt x="94" y="16"/>
                  </a:lnTo>
                  <a:lnTo>
                    <a:pt x="100" y="26"/>
                  </a:lnTo>
                  <a:lnTo>
                    <a:pt x="106" y="36"/>
                  </a:lnTo>
                  <a:lnTo>
                    <a:pt x="110" y="48"/>
                  </a:lnTo>
                  <a:lnTo>
                    <a:pt x="110" y="62"/>
                  </a:lnTo>
                  <a:lnTo>
                    <a:pt x="110" y="62"/>
                  </a:lnTo>
                  <a:lnTo>
                    <a:pt x="110" y="76"/>
                  </a:lnTo>
                  <a:lnTo>
                    <a:pt x="106" y="88"/>
                  </a:lnTo>
                  <a:lnTo>
                    <a:pt x="100" y="98"/>
                  </a:lnTo>
                  <a:lnTo>
                    <a:pt x="92" y="108"/>
                  </a:lnTo>
                  <a:lnTo>
                    <a:pt x="84" y="114"/>
                  </a:lnTo>
                  <a:lnTo>
                    <a:pt x="74" y="118"/>
                  </a:lnTo>
                  <a:lnTo>
                    <a:pt x="64" y="122"/>
                  </a:lnTo>
                  <a:lnTo>
                    <a:pt x="54" y="122"/>
                  </a:lnTo>
                  <a:lnTo>
                    <a:pt x="54" y="122"/>
                  </a:lnTo>
                  <a:close/>
                  <a:moveTo>
                    <a:pt x="18" y="58"/>
                  </a:moveTo>
                  <a:lnTo>
                    <a:pt x="18" y="58"/>
                  </a:lnTo>
                  <a:lnTo>
                    <a:pt x="20" y="72"/>
                  </a:lnTo>
                  <a:lnTo>
                    <a:pt x="22" y="84"/>
                  </a:lnTo>
                  <a:lnTo>
                    <a:pt x="26" y="92"/>
                  </a:lnTo>
                  <a:lnTo>
                    <a:pt x="30" y="100"/>
                  </a:lnTo>
                  <a:lnTo>
                    <a:pt x="36" y="106"/>
                  </a:lnTo>
                  <a:lnTo>
                    <a:pt x="42" y="110"/>
                  </a:lnTo>
                  <a:lnTo>
                    <a:pt x="50" y="112"/>
                  </a:lnTo>
                  <a:lnTo>
                    <a:pt x="56" y="114"/>
                  </a:lnTo>
                  <a:lnTo>
                    <a:pt x="56" y="114"/>
                  </a:lnTo>
                  <a:lnTo>
                    <a:pt x="64" y="112"/>
                  </a:lnTo>
                  <a:lnTo>
                    <a:pt x="72" y="110"/>
                  </a:lnTo>
                  <a:lnTo>
                    <a:pt x="78" y="106"/>
                  </a:lnTo>
                  <a:lnTo>
                    <a:pt x="82" y="100"/>
                  </a:lnTo>
                  <a:lnTo>
                    <a:pt x="86" y="92"/>
                  </a:lnTo>
                  <a:lnTo>
                    <a:pt x="90" y="84"/>
                  </a:lnTo>
                  <a:lnTo>
                    <a:pt x="92" y="74"/>
                  </a:lnTo>
                  <a:lnTo>
                    <a:pt x="92" y="62"/>
                  </a:lnTo>
                  <a:lnTo>
                    <a:pt x="92" y="62"/>
                  </a:lnTo>
                  <a:lnTo>
                    <a:pt x="92" y="50"/>
                  </a:lnTo>
                  <a:lnTo>
                    <a:pt x="90" y="40"/>
                  </a:lnTo>
                  <a:lnTo>
                    <a:pt x="86" y="30"/>
                  </a:lnTo>
                  <a:lnTo>
                    <a:pt x="82" y="22"/>
                  </a:lnTo>
                  <a:lnTo>
                    <a:pt x="78" y="16"/>
                  </a:lnTo>
                  <a:lnTo>
                    <a:pt x="72" y="12"/>
                  </a:lnTo>
                  <a:lnTo>
                    <a:pt x="64" y="8"/>
                  </a:lnTo>
                  <a:lnTo>
                    <a:pt x="56" y="8"/>
                  </a:lnTo>
                  <a:lnTo>
                    <a:pt x="56" y="8"/>
                  </a:lnTo>
                  <a:lnTo>
                    <a:pt x="48" y="8"/>
                  </a:lnTo>
                  <a:lnTo>
                    <a:pt x="40" y="10"/>
                  </a:lnTo>
                  <a:lnTo>
                    <a:pt x="34" y="16"/>
                  </a:lnTo>
                  <a:lnTo>
                    <a:pt x="28" y="20"/>
                  </a:lnTo>
                  <a:lnTo>
                    <a:pt x="24" y="28"/>
                  </a:lnTo>
                  <a:lnTo>
                    <a:pt x="22" y="36"/>
                  </a:lnTo>
                  <a:lnTo>
                    <a:pt x="20" y="46"/>
                  </a:lnTo>
                  <a:lnTo>
                    <a:pt x="18" y="58"/>
                  </a:lnTo>
                  <a:lnTo>
                    <a:pt x="18" y="5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8" name="Freeform 106"/>
            <p:cNvSpPr>
              <a:spLocks/>
            </p:cNvSpPr>
            <p:nvPr/>
          </p:nvSpPr>
          <p:spPr bwMode="auto">
            <a:xfrm>
              <a:off x="2325" y="1414"/>
              <a:ext cx="70" cy="118"/>
            </a:xfrm>
            <a:custGeom>
              <a:avLst/>
              <a:gdLst>
                <a:gd name="T0" fmla="*/ 26 w 70"/>
                <a:gd name="T1" fmla="*/ 118 h 118"/>
                <a:gd name="T2" fmla="*/ 0 w 70"/>
                <a:gd name="T3" fmla="*/ 118 h 118"/>
                <a:gd name="T4" fmla="*/ 0 w 70"/>
                <a:gd name="T5" fmla="*/ 118 h 118"/>
                <a:gd name="T6" fmla="*/ 4 w 70"/>
                <a:gd name="T7" fmla="*/ 116 h 118"/>
                <a:gd name="T8" fmla="*/ 4 w 70"/>
                <a:gd name="T9" fmla="*/ 110 h 118"/>
                <a:gd name="T10" fmla="*/ 4 w 70"/>
                <a:gd name="T11" fmla="*/ 8 h 118"/>
                <a:gd name="T12" fmla="*/ 4 w 70"/>
                <a:gd name="T13" fmla="*/ 8 h 118"/>
                <a:gd name="T14" fmla="*/ 4 w 70"/>
                <a:gd name="T15" fmla="*/ 2 h 118"/>
                <a:gd name="T16" fmla="*/ 0 w 70"/>
                <a:gd name="T17" fmla="*/ 0 h 118"/>
                <a:gd name="T18" fmla="*/ 70 w 70"/>
                <a:gd name="T19" fmla="*/ 0 h 118"/>
                <a:gd name="T20" fmla="*/ 70 w 70"/>
                <a:gd name="T21" fmla="*/ 16 h 118"/>
                <a:gd name="T22" fmla="*/ 70 w 70"/>
                <a:gd name="T23" fmla="*/ 16 h 118"/>
                <a:gd name="T24" fmla="*/ 64 w 70"/>
                <a:gd name="T25" fmla="*/ 10 h 118"/>
                <a:gd name="T26" fmla="*/ 54 w 70"/>
                <a:gd name="T27" fmla="*/ 8 h 118"/>
                <a:gd name="T28" fmla="*/ 54 w 70"/>
                <a:gd name="T29" fmla="*/ 8 h 118"/>
                <a:gd name="T30" fmla="*/ 22 w 70"/>
                <a:gd name="T31" fmla="*/ 8 h 118"/>
                <a:gd name="T32" fmla="*/ 22 w 70"/>
                <a:gd name="T33" fmla="*/ 48 h 118"/>
                <a:gd name="T34" fmla="*/ 50 w 70"/>
                <a:gd name="T35" fmla="*/ 48 h 118"/>
                <a:gd name="T36" fmla="*/ 50 w 70"/>
                <a:gd name="T37" fmla="*/ 48 h 118"/>
                <a:gd name="T38" fmla="*/ 54 w 70"/>
                <a:gd name="T39" fmla="*/ 46 h 118"/>
                <a:gd name="T40" fmla="*/ 56 w 70"/>
                <a:gd name="T41" fmla="*/ 44 h 118"/>
                <a:gd name="T42" fmla="*/ 56 w 70"/>
                <a:gd name="T43" fmla="*/ 62 h 118"/>
                <a:gd name="T44" fmla="*/ 56 w 70"/>
                <a:gd name="T45" fmla="*/ 62 h 118"/>
                <a:gd name="T46" fmla="*/ 54 w 70"/>
                <a:gd name="T47" fmla="*/ 58 h 118"/>
                <a:gd name="T48" fmla="*/ 50 w 70"/>
                <a:gd name="T49" fmla="*/ 58 h 118"/>
                <a:gd name="T50" fmla="*/ 22 w 70"/>
                <a:gd name="T51" fmla="*/ 58 h 118"/>
                <a:gd name="T52" fmla="*/ 22 w 70"/>
                <a:gd name="T53" fmla="*/ 110 h 118"/>
                <a:gd name="T54" fmla="*/ 22 w 70"/>
                <a:gd name="T55" fmla="*/ 110 h 118"/>
                <a:gd name="T56" fmla="*/ 22 w 70"/>
                <a:gd name="T57" fmla="*/ 116 h 118"/>
                <a:gd name="T58" fmla="*/ 26 w 70"/>
                <a:gd name="T59" fmla="*/ 118 h 118"/>
                <a:gd name="T60" fmla="*/ 26 w 70"/>
                <a:gd name="T61"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0" h="118">
                  <a:moveTo>
                    <a:pt x="26" y="118"/>
                  </a:moveTo>
                  <a:lnTo>
                    <a:pt x="0" y="118"/>
                  </a:lnTo>
                  <a:lnTo>
                    <a:pt x="0" y="118"/>
                  </a:lnTo>
                  <a:lnTo>
                    <a:pt x="4" y="116"/>
                  </a:lnTo>
                  <a:lnTo>
                    <a:pt x="4" y="110"/>
                  </a:lnTo>
                  <a:lnTo>
                    <a:pt x="4" y="8"/>
                  </a:lnTo>
                  <a:lnTo>
                    <a:pt x="4" y="8"/>
                  </a:lnTo>
                  <a:lnTo>
                    <a:pt x="4" y="2"/>
                  </a:lnTo>
                  <a:lnTo>
                    <a:pt x="0" y="0"/>
                  </a:lnTo>
                  <a:lnTo>
                    <a:pt x="70" y="0"/>
                  </a:lnTo>
                  <a:lnTo>
                    <a:pt x="70" y="16"/>
                  </a:lnTo>
                  <a:lnTo>
                    <a:pt x="70" y="16"/>
                  </a:lnTo>
                  <a:lnTo>
                    <a:pt x="64" y="10"/>
                  </a:lnTo>
                  <a:lnTo>
                    <a:pt x="54" y="8"/>
                  </a:lnTo>
                  <a:lnTo>
                    <a:pt x="54" y="8"/>
                  </a:lnTo>
                  <a:lnTo>
                    <a:pt x="22" y="8"/>
                  </a:lnTo>
                  <a:lnTo>
                    <a:pt x="22" y="48"/>
                  </a:lnTo>
                  <a:lnTo>
                    <a:pt x="50" y="48"/>
                  </a:lnTo>
                  <a:lnTo>
                    <a:pt x="50" y="48"/>
                  </a:lnTo>
                  <a:lnTo>
                    <a:pt x="54" y="46"/>
                  </a:lnTo>
                  <a:lnTo>
                    <a:pt x="56" y="44"/>
                  </a:lnTo>
                  <a:lnTo>
                    <a:pt x="56" y="62"/>
                  </a:lnTo>
                  <a:lnTo>
                    <a:pt x="56" y="62"/>
                  </a:lnTo>
                  <a:lnTo>
                    <a:pt x="54" y="58"/>
                  </a:lnTo>
                  <a:lnTo>
                    <a:pt x="50" y="58"/>
                  </a:lnTo>
                  <a:lnTo>
                    <a:pt x="22" y="58"/>
                  </a:lnTo>
                  <a:lnTo>
                    <a:pt x="22" y="110"/>
                  </a:lnTo>
                  <a:lnTo>
                    <a:pt x="22" y="110"/>
                  </a:lnTo>
                  <a:lnTo>
                    <a:pt x="22" y="116"/>
                  </a:lnTo>
                  <a:lnTo>
                    <a:pt x="26" y="118"/>
                  </a:lnTo>
                  <a:lnTo>
                    <a:pt x="26" y="11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grpSp>
      <p:pic>
        <p:nvPicPr>
          <p:cNvPr id="30" name="Picture 29"/>
          <p:cNvPicPr>
            <a:picLocks noChangeAspect="1"/>
          </p:cNvPicPr>
          <p:nvPr/>
        </p:nvPicPr>
        <p:blipFill>
          <a:blip r:embed="rId3">
            <a:extLst>
              <a:ext uri="{BEBA8EAE-BF5A-486C-A8C5-ECC9F3942E4B}">
                <a14:imgProps xmlns:a14="http://schemas.microsoft.com/office/drawing/2010/main">
                  <a14:imgLayer r:embed="rId4">
                    <a14:imgEffect>
                      <a14:colorTemperature colorTemp="8800"/>
                    </a14:imgEffect>
                  </a14:imgLayer>
                </a14:imgProps>
              </a:ext>
              <a:ext uri="{28A0092B-C50C-407E-A947-70E740481C1C}">
                <a14:useLocalDpi xmlns:a14="http://schemas.microsoft.com/office/drawing/2010/main" val="0"/>
              </a:ext>
            </a:extLst>
          </a:blip>
          <a:stretch>
            <a:fillRect/>
          </a:stretch>
        </p:blipFill>
        <p:spPr>
          <a:xfrm>
            <a:off x="98733" y="5507008"/>
            <a:ext cx="1816395" cy="1148870"/>
          </a:xfrm>
          <a:prstGeom prst="ellipse">
            <a:avLst/>
          </a:prstGeom>
          <a:ln>
            <a:noFill/>
          </a:ln>
          <a:effectLst>
            <a:softEdge rad="112500"/>
          </a:effectLst>
        </p:spPr>
      </p:pic>
    </p:spTree>
    <p:extLst>
      <p:ext uri="{BB962C8B-B14F-4D97-AF65-F5344CB8AC3E}">
        <p14:creationId xmlns:p14="http://schemas.microsoft.com/office/powerpoint/2010/main" val="32302433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1014984" y="443878"/>
            <a:ext cx="10872216" cy="677711"/>
          </a:xfrm>
        </p:spPr>
        <p:txBody>
          <a:bodyPr>
            <a:normAutofit/>
          </a:bodyPr>
          <a:lstStyle/>
          <a:p>
            <a:r>
              <a:rPr kumimoji="1" lang="en-GB" sz="4000" b="1" dirty="0">
                <a:solidFill>
                  <a:srgbClr val="002060"/>
                </a:solidFill>
              </a:rPr>
              <a:t>Indirect approach: The MGT </a:t>
            </a:r>
            <a:r>
              <a:rPr kumimoji="1" lang="en-GB" sz="2800" dirty="0">
                <a:solidFill>
                  <a:srgbClr val="002060"/>
                </a:solidFill>
              </a:rPr>
              <a:t>(e.g., Lambert et al. 1960)</a:t>
            </a:r>
          </a:p>
        </p:txBody>
      </p:sp>
      <p:sp>
        <p:nvSpPr>
          <p:cNvPr id="5" name="テキスト プレースホルダー 4"/>
          <p:cNvSpPr>
            <a:spLocks noGrp="1"/>
          </p:cNvSpPr>
          <p:nvPr>
            <p:ph type="body" idx="1"/>
          </p:nvPr>
        </p:nvSpPr>
        <p:spPr>
          <a:xfrm>
            <a:off x="3713356" y="89210"/>
            <a:ext cx="8478644" cy="354668"/>
          </a:xfrm>
        </p:spPr>
        <p:txBody>
          <a:bodyPr/>
          <a:lstStyle/>
          <a:p>
            <a:r>
              <a:rPr kumimoji="1" lang="en-GB" sz="2000" i="1" dirty="0">
                <a:solidFill>
                  <a:srgbClr val="FF0000"/>
                </a:solidFill>
              </a:rPr>
              <a:t>Researching language perceptions: Research methods 3</a:t>
            </a:r>
          </a:p>
        </p:txBody>
      </p:sp>
      <p:sp>
        <p:nvSpPr>
          <p:cNvPr id="6" name="コンテンツ プレースホルダー 5"/>
          <p:cNvSpPr>
            <a:spLocks noGrp="1"/>
          </p:cNvSpPr>
          <p:nvPr>
            <p:ph sz="half" idx="2"/>
          </p:nvPr>
        </p:nvSpPr>
        <p:spPr>
          <a:xfrm>
            <a:off x="1014984" y="1315844"/>
            <a:ext cx="10872216" cy="5151864"/>
          </a:xfrm>
        </p:spPr>
        <p:txBody>
          <a:bodyPr>
            <a:noAutofit/>
          </a:bodyPr>
          <a:lstStyle/>
          <a:p>
            <a:r>
              <a:rPr lang="en-GB" altLang="ja-JP" sz="3600" dirty="0"/>
              <a:t>the same audio text in various languages/language varieties</a:t>
            </a:r>
            <a:endParaRPr lang="ja-JP" altLang="ja-JP" sz="3600" dirty="0"/>
          </a:p>
          <a:p>
            <a:r>
              <a:rPr lang="en-GB" altLang="ja-JP" sz="3600" dirty="0"/>
              <a:t>the same speaker(s) under ‘guises’</a:t>
            </a:r>
            <a:endParaRPr lang="ja-JP" altLang="ja-JP" sz="3600" dirty="0"/>
          </a:p>
          <a:p>
            <a:r>
              <a:rPr lang="en-GB" altLang="ja-JP" sz="3600" dirty="0"/>
              <a:t>a questionnaire with rating scales</a:t>
            </a:r>
          </a:p>
          <a:p>
            <a:pPr marL="4483100" indent="0">
              <a:buNone/>
            </a:pPr>
            <a:r>
              <a:rPr lang="en-GB" altLang="ja-JP" sz="2800" dirty="0"/>
              <a:t>(e.g. pleasant 1 2 3 4 5 6 7 unpleasant)</a:t>
            </a:r>
          </a:p>
          <a:p>
            <a:pPr marL="714375" indent="-382588">
              <a:buNone/>
            </a:pPr>
            <a:r>
              <a:rPr lang="en-GB" altLang="ja-JP" sz="2800" i="1" dirty="0"/>
              <a:t>Limitations</a:t>
            </a:r>
          </a:p>
          <a:p>
            <a:pPr marL="714375" indent="-382588"/>
            <a:r>
              <a:rPr lang="en-GB" altLang="ja-JP" sz="2800" i="1" dirty="0"/>
              <a:t>stereotypes, representativeness (e.g., Jenkins 2007)</a:t>
            </a:r>
          </a:p>
          <a:p>
            <a:pPr marL="714375" indent="-382588"/>
            <a:r>
              <a:rPr lang="en-GB" altLang="ja-JP" sz="2800" i="1" dirty="0"/>
              <a:t>non-spontaneous speech, practicality (e.g., McKenzie 2010)</a:t>
            </a:r>
            <a:endParaRPr kumimoji="1" lang="en-GB" altLang="ja-JP" sz="2800" b="1" i="1" dirty="0"/>
          </a:p>
          <a:p>
            <a:pPr marL="0" indent="0">
              <a:buNone/>
            </a:pPr>
            <a:endParaRPr kumimoji="1" lang="en-GB" sz="3600" dirty="0"/>
          </a:p>
        </p:txBody>
      </p:sp>
      <p:sp>
        <p:nvSpPr>
          <p:cNvPr id="7" name="テキスト プレースホルダー 6"/>
          <p:cNvSpPr>
            <a:spLocks noGrp="1"/>
          </p:cNvSpPr>
          <p:nvPr>
            <p:ph type="body" sz="quarter" idx="3"/>
          </p:nvPr>
        </p:nvSpPr>
        <p:spPr>
          <a:xfrm>
            <a:off x="8575289" y="6467708"/>
            <a:ext cx="3616712" cy="303358"/>
          </a:xfrm>
        </p:spPr>
        <p:txBody>
          <a:bodyPr/>
          <a:lstStyle/>
          <a:p>
            <a:r>
              <a:rPr kumimoji="1" lang="en-GB" sz="1400" i="1" dirty="0"/>
              <a:t>Tomokazu Ishikawa (</a:t>
            </a:r>
            <a:r>
              <a:rPr kumimoji="1" lang="en-GB" sz="1400" i="1" dirty="0">
                <a:hlinkClick r:id="rId3"/>
              </a:rPr>
              <a:t>ti1g12@soton.ac.uk</a:t>
            </a:r>
            <a:r>
              <a:rPr kumimoji="1" lang="en-GB" sz="1400" i="1" dirty="0"/>
              <a:t>)</a:t>
            </a:r>
          </a:p>
        </p:txBody>
      </p:sp>
    </p:spTree>
    <p:extLst>
      <p:ext uri="{BB962C8B-B14F-4D97-AF65-F5344CB8AC3E}">
        <p14:creationId xmlns:p14="http://schemas.microsoft.com/office/powerpoint/2010/main" val="1762501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1014984" y="443878"/>
            <a:ext cx="10872216" cy="677711"/>
          </a:xfrm>
        </p:spPr>
        <p:txBody>
          <a:bodyPr>
            <a:normAutofit/>
          </a:bodyPr>
          <a:lstStyle/>
          <a:p>
            <a:r>
              <a:rPr kumimoji="1" lang="en-GB" sz="4000" b="1" dirty="0">
                <a:solidFill>
                  <a:srgbClr val="002060"/>
                </a:solidFill>
              </a:rPr>
              <a:t>Indirect approach: The VGT </a:t>
            </a:r>
            <a:r>
              <a:rPr kumimoji="1" lang="en-GB" sz="2800" dirty="0">
                <a:solidFill>
                  <a:srgbClr val="002060"/>
                </a:solidFill>
              </a:rPr>
              <a:t>(e.g., Gallois and Callan 1981)</a:t>
            </a:r>
          </a:p>
        </p:txBody>
      </p:sp>
      <p:sp>
        <p:nvSpPr>
          <p:cNvPr id="5" name="テキスト プレースホルダー 4"/>
          <p:cNvSpPr>
            <a:spLocks noGrp="1"/>
          </p:cNvSpPr>
          <p:nvPr>
            <p:ph type="body" idx="1"/>
          </p:nvPr>
        </p:nvSpPr>
        <p:spPr>
          <a:xfrm>
            <a:off x="3713356" y="89210"/>
            <a:ext cx="8478644" cy="354668"/>
          </a:xfrm>
        </p:spPr>
        <p:txBody>
          <a:bodyPr/>
          <a:lstStyle/>
          <a:p>
            <a:r>
              <a:rPr kumimoji="1" lang="en-GB" sz="2000" i="1" dirty="0">
                <a:solidFill>
                  <a:srgbClr val="FF0000"/>
                </a:solidFill>
              </a:rPr>
              <a:t>Researching language perceptions: Research methods 4</a:t>
            </a:r>
          </a:p>
        </p:txBody>
      </p:sp>
      <p:sp>
        <p:nvSpPr>
          <p:cNvPr id="6" name="コンテンツ プレースホルダー 5"/>
          <p:cNvSpPr>
            <a:spLocks noGrp="1"/>
          </p:cNvSpPr>
          <p:nvPr>
            <p:ph sz="half" idx="2"/>
          </p:nvPr>
        </p:nvSpPr>
        <p:spPr>
          <a:xfrm>
            <a:off x="1014984" y="1315844"/>
            <a:ext cx="10872216" cy="5151864"/>
          </a:xfrm>
        </p:spPr>
        <p:txBody>
          <a:bodyPr>
            <a:noAutofit/>
          </a:bodyPr>
          <a:lstStyle/>
          <a:p>
            <a:r>
              <a:rPr lang="en-GB" altLang="ja-JP" sz="3600" dirty="0"/>
              <a:t>actual speakers of each language/language variety</a:t>
            </a:r>
            <a:endParaRPr lang="ja-JP" altLang="ja-JP" sz="3600" dirty="0"/>
          </a:p>
          <a:p>
            <a:r>
              <a:rPr lang="en-GB" altLang="ja-JP" sz="3600" dirty="0"/>
              <a:t>a questionnaire with rating scales</a:t>
            </a:r>
          </a:p>
          <a:p>
            <a:pPr marL="0" indent="0">
              <a:buNone/>
            </a:pPr>
            <a:endParaRPr lang="en-GB" altLang="ja-JP" sz="600" i="1" dirty="0"/>
          </a:p>
          <a:p>
            <a:pPr marL="714375" indent="-382588">
              <a:buNone/>
            </a:pPr>
            <a:r>
              <a:rPr lang="en-GB" altLang="ja-JP" sz="2800" i="1" dirty="0"/>
              <a:t>Limitations</a:t>
            </a:r>
          </a:p>
          <a:p>
            <a:pPr marL="714375" indent="-382588"/>
            <a:r>
              <a:rPr lang="en-GB" altLang="ja-JP" sz="2800" i="1" dirty="0"/>
              <a:t>speech factors (e.g., Jenkins 2007)</a:t>
            </a:r>
          </a:p>
          <a:p>
            <a:pPr marL="714375" indent="-382588"/>
            <a:r>
              <a:rPr lang="en-GB" altLang="ja-JP" sz="2800" i="1" dirty="0"/>
              <a:t>variety recognition (e.g., McKenzie 2010)</a:t>
            </a:r>
          </a:p>
          <a:p>
            <a:pPr marL="714375" indent="-382588">
              <a:buNone/>
            </a:pPr>
            <a:endParaRPr lang="en-GB" altLang="ja-JP" sz="600" i="1" dirty="0"/>
          </a:p>
          <a:p>
            <a:pPr marL="714375" indent="-382588"/>
            <a:r>
              <a:rPr lang="en-GB" altLang="ja-JP" sz="2800" i="1" dirty="0"/>
              <a:t>‘stereotypical’ MGT/VGT samples imposed (e.g., Ishikawa PhD thesis)</a:t>
            </a:r>
            <a:endParaRPr kumimoji="1" lang="en-GB" altLang="ja-JP" sz="2800" i="1" dirty="0"/>
          </a:p>
          <a:p>
            <a:pPr marL="0" indent="0">
              <a:buNone/>
            </a:pPr>
            <a:endParaRPr kumimoji="1" lang="en-GB" sz="2800" i="1" dirty="0"/>
          </a:p>
        </p:txBody>
      </p:sp>
      <p:sp>
        <p:nvSpPr>
          <p:cNvPr id="7" name="テキスト プレースホルダー 6"/>
          <p:cNvSpPr>
            <a:spLocks noGrp="1"/>
          </p:cNvSpPr>
          <p:nvPr>
            <p:ph type="body" sz="quarter" idx="3"/>
          </p:nvPr>
        </p:nvSpPr>
        <p:spPr>
          <a:xfrm>
            <a:off x="8575289" y="6467708"/>
            <a:ext cx="3616712" cy="303358"/>
          </a:xfrm>
        </p:spPr>
        <p:txBody>
          <a:bodyPr/>
          <a:lstStyle/>
          <a:p>
            <a:r>
              <a:rPr kumimoji="1" lang="en-GB" sz="1400" i="1" dirty="0"/>
              <a:t>Tomokazu Ishikawa (</a:t>
            </a:r>
            <a:r>
              <a:rPr kumimoji="1" lang="en-GB" sz="1400" i="1" dirty="0">
                <a:hlinkClick r:id="rId3"/>
              </a:rPr>
              <a:t>ti1g12@soton.ac.uk</a:t>
            </a:r>
            <a:r>
              <a:rPr kumimoji="1" lang="en-GB" sz="1400" i="1" dirty="0"/>
              <a:t>)</a:t>
            </a:r>
          </a:p>
        </p:txBody>
      </p:sp>
    </p:spTree>
    <p:extLst>
      <p:ext uri="{BB962C8B-B14F-4D97-AF65-F5344CB8AC3E}">
        <p14:creationId xmlns:p14="http://schemas.microsoft.com/office/powerpoint/2010/main" val="1539476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1014984" y="443878"/>
            <a:ext cx="10872216" cy="677711"/>
          </a:xfrm>
        </p:spPr>
        <p:txBody>
          <a:bodyPr>
            <a:normAutofit/>
          </a:bodyPr>
          <a:lstStyle/>
          <a:p>
            <a:r>
              <a:rPr kumimoji="1" lang="en-GB" sz="4000" b="1" dirty="0">
                <a:solidFill>
                  <a:srgbClr val="002060"/>
                </a:solidFill>
              </a:rPr>
              <a:t>Direct approach</a:t>
            </a:r>
            <a:endParaRPr kumimoji="1" lang="en-GB" sz="2800" dirty="0">
              <a:solidFill>
                <a:srgbClr val="002060"/>
              </a:solidFill>
            </a:endParaRPr>
          </a:p>
        </p:txBody>
      </p:sp>
      <p:sp>
        <p:nvSpPr>
          <p:cNvPr id="5" name="テキスト プレースホルダー 4"/>
          <p:cNvSpPr>
            <a:spLocks noGrp="1"/>
          </p:cNvSpPr>
          <p:nvPr>
            <p:ph type="body" idx="1"/>
          </p:nvPr>
        </p:nvSpPr>
        <p:spPr>
          <a:xfrm>
            <a:off x="3713356" y="89210"/>
            <a:ext cx="8478644" cy="354668"/>
          </a:xfrm>
        </p:spPr>
        <p:txBody>
          <a:bodyPr/>
          <a:lstStyle/>
          <a:p>
            <a:r>
              <a:rPr kumimoji="1" lang="en-GB" sz="2000" i="1" dirty="0">
                <a:solidFill>
                  <a:srgbClr val="FF0000"/>
                </a:solidFill>
              </a:rPr>
              <a:t>Researching language perceptions: Research methods 5</a:t>
            </a:r>
          </a:p>
        </p:txBody>
      </p:sp>
      <p:sp>
        <p:nvSpPr>
          <p:cNvPr id="6" name="コンテンツ プレースホルダー 5"/>
          <p:cNvSpPr>
            <a:spLocks noGrp="1"/>
          </p:cNvSpPr>
          <p:nvPr>
            <p:ph sz="half" idx="2"/>
          </p:nvPr>
        </p:nvSpPr>
        <p:spPr>
          <a:xfrm>
            <a:off x="1014984" y="1315844"/>
            <a:ext cx="10872216" cy="5151864"/>
          </a:xfrm>
        </p:spPr>
        <p:txBody>
          <a:bodyPr>
            <a:noAutofit/>
          </a:bodyPr>
          <a:lstStyle/>
          <a:p>
            <a:pPr marL="0" indent="0">
              <a:buNone/>
            </a:pPr>
            <a:r>
              <a:rPr lang="en-GB" altLang="ja-JP" sz="3600" b="1" dirty="0"/>
              <a:t>Questionnaire and interviews</a:t>
            </a:r>
            <a:endParaRPr lang="ja-JP" altLang="ja-JP" sz="3600" b="1" dirty="0"/>
          </a:p>
          <a:p>
            <a:r>
              <a:rPr lang="en-GB" altLang="ja-JP" sz="3600" dirty="0"/>
              <a:t>“the asking of direct questions about language evaluation, preference etc.” </a:t>
            </a:r>
            <a:r>
              <a:rPr lang="en-GB" altLang="ja-JP" sz="2800" dirty="0"/>
              <a:t>(Garrett et al. 2003: 16)</a:t>
            </a:r>
            <a:endParaRPr kumimoji="1" lang="en-GB" sz="2800" dirty="0"/>
          </a:p>
        </p:txBody>
      </p:sp>
      <p:sp>
        <p:nvSpPr>
          <p:cNvPr id="7" name="テキスト プレースホルダー 6"/>
          <p:cNvSpPr>
            <a:spLocks noGrp="1"/>
          </p:cNvSpPr>
          <p:nvPr>
            <p:ph type="body" sz="quarter" idx="3"/>
          </p:nvPr>
        </p:nvSpPr>
        <p:spPr>
          <a:xfrm>
            <a:off x="8575289" y="6467708"/>
            <a:ext cx="3616712" cy="303358"/>
          </a:xfrm>
        </p:spPr>
        <p:txBody>
          <a:bodyPr/>
          <a:lstStyle/>
          <a:p>
            <a:r>
              <a:rPr kumimoji="1" lang="en-GB" sz="1400" i="1" dirty="0"/>
              <a:t>Tomokazu Ishikawa (</a:t>
            </a:r>
            <a:r>
              <a:rPr kumimoji="1" lang="en-GB" sz="1400" i="1" dirty="0">
                <a:hlinkClick r:id="rId3"/>
              </a:rPr>
              <a:t>ti1g12@soton.ac.uk</a:t>
            </a:r>
            <a:r>
              <a:rPr kumimoji="1" lang="en-GB" sz="1400" i="1" dirty="0"/>
              <a:t>)</a:t>
            </a:r>
          </a:p>
        </p:txBody>
      </p:sp>
    </p:spTree>
    <p:extLst>
      <p:ext uri="{BB962C8B-B14F-4D97-AF65-F5344CB8AC3E}">
        <p14:creationId xmlns:p14="http://schemas.microsoft.com/office/powerpoint/2010/main" val="2403889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1014984" y="443878"/>
            <a:ext cx="10872216" cy="677711"/>
          </a:xfrm>
        </p:spPr>
        <p:txBody>
          <a:bodyPr>
            <a:normAutofit/>
          </a:bodyPr>
          <a:lstStyle/>
          <a:p>
            <a:r>
              <a:rPr kumimoji="1" lang="en-GB" sz="4000" b="1" dirty="0">
                <a:solidFill>
                  <a:srgbClr val="002060"/>
                </a:solidFill>
              </a:rPr>
              <a:t>Direct approach: Questionnaire</a:t>
            </a:r>
            <a:endParaRPr kumimoji="1" lang="en-GB" sz="2800" dirty="0">
              <a:solidFill>
                <a:srgbClr val="002060"/>
              </a:solidFill>
            </a:endParaRPr>
          </a:p>
        </p:txBody>
      </p:sp>
      <p:sp>
        <p:nvSpPr>
          <p:cNvPr id="5" name="テキスト プレースホルダー 4"/>
          <p:cNvSpPr>
            <a:spLocks noGrp="1"/>
          </p:cNvSpPr>
          <p:nvPr>
            <p:ph type="body" idx="1"/>
          </p:nvPr>
        </p:nvSpPr>
        <p:spPr>
          <a:xfrm>
            <a:off x="3713356" y="89210"/>
            <a:ext cx="8478644" cy="354668"/>
          </a:xfrm>
        </p:spPr>
        <p:txBody>
          <a:bodyPr/>
          <a:lstStyle/>
          <a:p>
            <a:r>
              <a:rPr kumimoji="1" lang="en-GB" sz="2000" i="1" dirty="0">
                <a:solidFill>
                  <a:srgbClr val="FF0000"/>
                </a:solidFill>
              </a:rPr>
              <a:t>Researching language perceptions: Research methods 6</a:t>
            </a:r>
          </a:p>
        </p:txBody>
      </p:sp>
      <p:sp>
        <p:nvSpPr>
          <p:cNvPr id="6" name="コンテンツ プレースホルダー 5"/>
          <p:cNvSpPr>
            <a:spLocks noGrp="1"/>
          </p:cNvSpPr>
          <p:nvPr>
            <p:ph sz="half" idx="2"/>
          </p:nvPr>
        </p:nvSpPr>
        <p:spPr>
          <a:xfrm>
            <a:off x="1014984" y="1315844"/>
            <a:ext cx="10872216" cy="5151864"/>
          </a:xfrm>
        </p:spPr>
        <p:txBody>
          <a:bodyPr>
            <a:noAutofit/>
          </a:bodyPr>
          <a:lstStyle/>
          <a:p>
            <a:pPr marL="0" indent="0">
              <a:buNone/>
            </a:pPr>
            <a:r>
              <a:rPr lang="en-GB" altLang="ja-JP" sz="3600" b="1" dirty="0"/>
              <a:t>Rating scales and other closed-response items</a:t>
            </a:r>
            <a:r>
              <a:rPr lang="en-GB" altLang="ja-JP" sz="3600" dirty="0"/>
              <a:t> </a:t>
            </a:r>
            <a:r>
              <a:rPr lang="en-GB" altLang="ja-JP" sz="2800" dirty="0"/>
              <a:t>(e.g., Coupland and Bishop 2007)</a:t>
            </a:r>
            <a:endParaRPr lang="ja-JP" altLang="ja-JP" sz="2800" dirty="0"/>
          </a:p>
          <a:p>
            <a:r>
              <a:rPr lang="en-US" altLang="ja-JP" sz="3600" dirty="0"/>
              <a:t>“The standard method of analyzing quantitative questionnaire data involves submitting them to </a:t>
            </a:r>
            <a:r>
              <a:rPr lang="en-US" altLang="ja-JP" sz="3600" dirty="0">
                <a:solidFill>
                  <a:schemeClr val="accent6">
                    <a:lumMod val="75000"/>
                  </a:schemeClr>
                </a:solidFill>
              </a:rPr>
              <a:t>various statistical procedures</a:t>
            </a:r>
            <a:r>
              <a:rPr lang="en-US" altLang="ja-JP" sz="3600" dirty="0"/>
              <a:t>” </a:t>
            </a:r>
            <a:r>
              <a:rPr lang="en-US" altLang="ja-JP" sz="2800" dirty="0"/>
              <a:t>(Dörnyei and Taguchi 2010: 96)</a:t>
            </a:r>
            <a:endParaRPr lang="ja-JP" altLang="ja-JP" sz="2800" dirty="0"/>
          </a:p>
          <a:p>
            <a:pPr marL="357188" indent="0">
              <a:buNone/>
            </a:pPr>
            <a:r>
              <a:rPr lang="en-GB" altLang="ja-JP" sz="2800" i="1" dirty="0"/>
              <a:t>Limitation: “confined to predetermined categories” (Garrett et al. 2003: 35)</a:t>
            </a:r>
            <a:endParaRPr kumimoji="1" lang="en-GB" sz="2800" i="1" dirty="0"/>
          </a:p>
        </p:txBody>
      </p:sp>
      <p:sp>
        <p:nvSpPr>
          <p:cNvPr id="7" name="テキスト プレースホルダー 6"/>
          <p:cNvSpPr>
            <a:spLocks noGrp="1"/>
          </p:cNvSpPr>
          <p:nvPr>
            <p:ph type="body" sz="quarter" idx="3"/>
          </p:nvPr>
        </p:nvSpPr>
        <p:spPr>
          <a:xfrm>
            <a:off x="8575289" y="6467708"/>
            <a:ext cx="3616712" cy="303358"/>
          </a:xfrm>
        </p:spPr>
        <p:txBody>
          <a:bodyPr/>
          <a:lstStyle/>
          <a:p>
            <a:r>
              <a:rPr kumimoji="1" lang="en-GB" sz="1400" i="1" dirty="0"/>
              <a:t>Tomokazu Ishikawa (</a:t>
            </a:r>
            <a:r>
              <a:rPr kumimoji="1" lang="en-GB" sz="1400" i="1" dirty="0">
                <a:hlinkClick r:id="rId3"/>
              </a:rPr>
              <a:t>ti1g12@soton.ac.uk</a:t>
            </a:r>
            <a:r>
              <a:rPr kumimoji="1" lang="en-GB" sz="1400" i="1" dirty="0"/>
              <a:t>)</a:t>
            </a:r>
          </a:p>
        </p:txBody>
      </p:sp>
    </p:spTree>
    <p:extLst>
      <p:ext uri="{BB962C8B-B14F-4D97-AF65-F5344CB8AC3E}">
        <p14:creationId xmlns:p14="http://schemas.microsoft.com/office/powerpoint/2010/main" val="2253238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1014984" y="443878"/>
            <a:ext cx="10872216" cy="677711"/>
          </a:xfrm>
        </p:spPr>
        <p:txBody>
          <a:bodyPr>
            <a:normAutofit/>
          </a:bodyPr>
          <a:lstStyle/>
          <a:p>
            <a:r>
              <a:rPr kumimoji="1" lang="en-GB" sz="4000" b="1" dirty="0">
                <a:solidFill>
                  <a:srgbClr val="002060"/>
                </a:solidFill>
              </a:rPr>
              <a:t>Direct approach: Questionnaire</a:t>
            </a:r>
            <a:endParaRPr kumimoji="1" lang="en-GB" sz="2800" dirty="0">
              <a:solidFill>
                <a:srgbClr val="002060"/>
              </a:solidFill>
            </a:endParaRPr>
          </a:p>
        </p:txBody>
      </p:sp>
      <p:sp>
        <p:nvSpPr>
          <p:cNvPr id="5" name="テキスト プレースホルダー 4"/>
          <p:cNvSpPr>
            <a:spLocks noGrp="1"/>
          </p:cNvSpPr>
          <p:nvPr>
            <p:ph type="body" idx="1"/>
          </p:nvPr>
        </p:nvSpPr>
        <p:spPr>
          <a:xfrm>
            <a:off x="3713356" y="89210"/>
            <a:ext cx="8478644" cy="354668"/>
          </a:xfrm>
        </p:spPr>
        <p:txBody>
          <a:bodyPr/>
          <a:lstStyle/>
          <a:p>
            <a:r>
              <a:rPr kumimoji="1" lang="en-GB" sz="2000" i="1" dirty="0">
                <a:solidFill>
                  <a:srgbClr val="FF0000"/>
                </a:solidFill>
              </a:rPr>
              <a:t>Researching language perceptions: Research methods 7</a:t>
            </a:r>
          </a:p>
        </p:txBody>
      </p:sp>
      <p:sp>
        <p:nvSpPr>
          <p:cNvPr id="6" name="コンテンツ プレースホルダー 5"/>
          <p:cNvSpPr>
            <a:spLocks noGrp="1"/>
          </p:cNvSpPr>
          <p:nvPr>
            <p:ph sz="half" idx="2"/>
          </p:nvPr>
        </p:nvSpPr>
        <p:spPr>
          <a:xfrm>
            <a:off x="1014984" y="1315844"/>
            <a:ext cx="10872216" cy="5151864"/>
          </a:xfrm>
        </p:spPr>
        <p:txBody>
          <a:bodyPr>
            <a:noAutofit/>
          </a:bodyPr>
          <a:lstStyle/>
          <a:p>
            <a:pPr marL="0" indent="0">
              <a:buNone/>
            </a:pPr>
            <a:r>
              <a:rPr lang="en-GB" altLang="ja-JP" sz="3600" b="1" dirty="0"/>
              <a:t>Perceptual dialectology</a:t>
            </a:r>
            <a:r>
              <a:rPr lang="en-GB" altLang="ja-JP" sz="3600" dirty="0"/>
              <a:t> </a:t>
            </a:r>
            <a:r>
              <a:rPr lang="en-GB" altLang="ja-JP" sz="2800" dirty="0"/>
              <a:t>(e.g., Long and Preston 2002)</a:t>
            </a:r>
            <a:endParaRPr lang="ja-JP" altLang="ja-JP" sz="2800" dirty="0"/>
          </a:p>
          <a:p>
            <a:r>
              <a:rPr lang="en-GB" altLang="ja-JP" sz="3600" dirty="0"/>
              <a:t>“to label maps with where different dialects are spoken, or to rate various areas … on how ‘correct’ and ‘pleasant’ the language spoken there is” </a:t>
            </a:r>
            <a:r>
              <a:rPr lang="en-GB" altLang="ja-JP" sz="2800" dirty="0"/>
              <a:t>(Lindemann 2005: 189)</a:t>
            </a:r>
            <a:endParaRPr lang="ja-JP" altLang="ja-JP" sz="2800" dirty="0"/>
          </a:p>
          <a:p>
            <a:pPr marL="357188" indent="0">
              <a:buNone/>
            </a:pPr>
            <a:r>
              <a:rPr lang="en-GB" altLang="ja-JP" sz="2800" i="1" dirty="0"/>
              <a:t>Limitation: constrained to respond </a:t>
            </a:r>
            <a:r>
              <a:rPr lang="en-GB" altLang="ja-JP" sz="2800" i="1" dirty="0">
                <a:solidFill>
                  <a:schemeClr val="accent6">
                    <a:lumMod val="75000"/>
                  </a:schemeClr>
                </a:solidFill>
              </a:rPr>
              <a:t>geographically</a:t>
            </a:r>
            <a:endParaRPr kumimoji="1" lang="en-GB" sz="2800" i="1" dirty="0">
              <a:solidFill>
                <a:schemeClr val="accent6">
                  <a:lumMod val="75000"/>
                </a:schemeClr>
              </a:solidFill>
            </a:endParaRPr>
          </a:p>
        </p:txBody>
      </p:sp>
      <p:sp>
        <p:nvSpPr>
          <p:cNvPr id="7" name="テキスト プレースホルダー 6"/>
          <p:cNvSpPr>
            <a:spLocks noGrp="1"/>
          </p:cNvSpPr>
          <p:nvPr>
            <p:ph type="body" sz="quarter" idx="3"/>
          </p:nvPr>
        </p:nvSpPr>
        <p:spPr>
          <a:xfrm>
            <a:off x="8575289" y="6467708"/>
            <a:ext cx="3616712" cy="303358"/>
          </a:xfrm>
        </p:spPr>
        <p:txBody>
          <a:bodyPr/>
          <a:lstStyle/>
          <a:p>
            <a:r>
              <a:rPr kumimoji="1" lang="en-GB" sz="1400" i="1" dirty="0"/>
              <a:t>Tomokazu Ishikawa (</a:t>
            </a:r>
            <a:r>
              <a:rPr kumimoji="1" lang="en-GB" sz="1400" i="1" dirty="0">
                <a:hlinkClick r:id="rId3"/>
              </a:rPr>
              <a:t>ti1g12@soton.ac.uk</a:t>
            </a:r>
            <a:r>
              <a:rPr kumimoji="1" lang="en-GB" sz="1400" i="1" dirty="0"/>
              <a:t>)</a:t>
            </a:r>
          </a:p>
        </p:txBody>
      </p:sp>
    </p:spTree>
    <p:extLst>
      <p:ext uri="{BB962C8B-B14F-4D97-AF65-F5344CB8AC3E}">
        <p14:creationId xmlns:p14="http://schemas.microsoft.com/office/powerpoint/2010/main" val="35782286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1014984" y="443878"/>
            <a:ext cx="10872216" cy="677711"/>
          </a:xfrm>
        </p:spPr>
        <p:txBody>
          <a:bodyPr>
            <a:normAutofit/>
          </a:bodyPr>
          <a:lstStyle/>
          <a:p>
            <a:r>
              <a:rPr kumimoji="1" lang="en-GB" sz="4000" b="1" dirty="0">
                <a:solidFill>
                  <a:srgbClr val="002060"/>
                </a:solidFill>
              </a:rPr>
              <a:t>Direct approach: Questionnaire</a:t>
            </a:r>
            <a:endParaRPr kumimoji="1" lang="en-GB" sz="2800" dirty="0">
              <a:solidFill>
                <a:srgbClr val="002060"/>
              </a:solidFill>
            </a:endParaRPr>
          </a:p>
        </p:txBody>
      </p:sp>
      <p:sp>
        <p:nvSpPr>
          <p:cNvPr id="5" name="テキスト プレースホルダー 4"/>
          <p:cNvSpPr>
            <a:spLocks noGrp="1"/>
          </p:cNvSpPr>
          <p:nvPr>
            <p:ph type="body" idx="1"/>
          </p:nvPr>
        </p:nvSpPr>
        <p:spPr>
          <a:xfrm>
            <a:off x="3713356" y="89210"/>
            <a:ext cx="8478644" cy="354668"/>
          </a:xfrm>
        </p:spPr>
        <p:txBody>
          <a:bodyPr/>
          <a:lstStyle/>
          <a:p>
            <a:r>
              <a:rPr kumimoji="1" lang="en-GB" sz="2000" i="1" dirty="0">
                <a:solidFill>
                  <a:srgbClr val="FF0000"/>
                </a:solidFill>
              </a:rPr>
              <a:t>Researching language perceptions: Research methods 8</a:t>
            </a:r>
          </a:p>
        </p:txBody>
      </p:sp>
      <p:sp>
        <p:nvSpPr>
          <p:cNvPr id="6" name="コンテンツ プレースホルダー 5"/>
          <p:cNvSpPr>
            <a:spLocks noGrp="1"/>
          </p:cNvSpPr>
          <p:nvPr>
            <p:ph sz="half" idx="2"/>
          </p:nvPr>
        </p:nvSpPr>
        <p:spPr>
          <a:xfrm>
            <a:off x="1014984" y="1315844"/>
            <a:ext cx="10872216" cy="5151864"/>
          </a:xfrm>
        </p:spPr>
        <p:txBody>
          <a:bodyPr>
            <a:noAutofit/>
          </a:bodyPr>
          <a:lstStyle/>
          <a:p>
            <a:pPr marL="0" indent="0">
              <a:buNone/>
            </a:pPr>
            <a:r>
              <a:rPr lang="en-GB" altLang="ja-JP" sz="3600" b="1" dirty="0"/>
              <a:t>Open-ended questionnaire</a:t>
            </a:r>
            <a:r>
              <a:rPr lang="en-GB" altLang="ja-JP" sz="3600" dirty="0"/>
              <a:t> </a:t>
            </a:r>
            <a:r>
              <a:rPr lang="en-GB" altLang="ja-JP" sz="2800" dirty="0"/>
              <a:t>(e.g., Evans and Imai 2011 [2 items])</a:t>
            </a:r>
            <a:endParaRPr lang="ja-JP" altLang="ja-JP" sz="2800" dirty="0"/>
          </a:p>
          <a:p>
            <a:r>
              <a:rPr lang="en-GB" altLang="ja-JP" sz="3600" dirty="0"/>
              <a:t>“questionnaires are unsuitable for probing deeply into an issue” </a:t>
            </a:r>
            <a:r>
              <a:rPr lang="en-GB" altLang="ja-JP" sz="2800" dirty="0"/>
              <a:t>(Dörnyei and Taguchi 2010: 7)</a:t>
            </a:r>
            <a:endParaRPr lang="ja-JP" altLang="ja-JP" sz="2800" dirty="0"/>
          </a:p>
          <a:p>
            <a:pPr marL="0" indent="0" algn="ctr">
              <a:buNone/>
            </a:pPr>
            <a:r>
              <a:rPr lang="ja-JP" altLang="ja-JP" sz="2800" dirty="0">
                <a:solidFill>
                  <a:schemeClr val="accent6">
                    <a:lumMod val="75000"/>
                  </a:schemeClr>
                </a:solidFill>
              </a:rPr>
              <a:t>↕</a:t>
            </a:r>
          </a:p>
          <a:p>
            <a:pPr marL="714375" indent="-382588">
              <a:buNone/>
            </a:pPr>
            <a:r>
              <a:rPr lang="en-GB" altLang="ja-JP" sz="2800" dirty="0">
                <a:solidFill>
                  <a:schemeClr val="accent6">
                    <a:lumMod val="75000"/>
                  </a:schemeClr>
                </a:solidFill>
              </a:rPr>
              <a:t>Jenkins’ (2014) open-ended email questionnaire [10 items]</a:t>
            </a:r>
            <a:endParaRPr lang="ja-JP" altLang="ja-JP" sz="2800" dirty="0">
              <a:solidFill>
                <a:schemeClr val="accent6">
                  <a:lumMod val="75000"/>
                </a:schemeClr>
              </a:solidFill>
            </a:endParaRPr>
          </a:p>
          <a:p>
            <a:pPr marL="714375" indent="-382588"/>
            <a:r>
              <a:rPr lang="en-GB" altLang="ja-JP" sz="2800" dirty="0">
                <a:solidFill>
                  <a:schemeClr val="accent6">
                    <a:lumMod val="75000"/>
                  </a:schemeClr>
                </a:solidFill>
              </a:rPr>
              <a:t>respondents’ capability to express themselves in written words</a:t>
            </a:r>
            <a:endParaRPr lang="ja-JP" altLang="ja-JP" sz="2800" dirty="0">
              <a:solidFill>
                <a:schemeClr val="accent6">
                  <a:lumMod val="75000"/>
                </a:schemeClr>
              </a:solidFill>
            </a:endParaRPr>
          </a:p>
          <a:p>
            <a:pPr marL="714375" indent="-382588"/>
            <a:r>
              <a:rPr lang="en-GB" altLang="ja-JP" sz="2800" dirty="0">
                <a:solidFill>
                  <a:schemeClr val="accent6">
                    <a:lumMod val="75000"/>
                  </a:schemeClr>
                </a:solidFill>
              </a:rPr>
              <a:t>relevance of the theme to them</a:t>
            </a:r>
            <a:endParaRPr kumimoji="1" lang="en-GB" sz="2800" dirty="0">
              <a:solidFill>
                <a:schemeClr val="accent6">
                  <a:lumMod val="75000"/>
                </a:schemeClr>
              </a:solidFill>
            </a:endParaRPr>
          </a:p>
        </p:txBody>
      </p:sp>
      <p:sp>
        <p:nvSpPr>
          <p:cNvPr id="7" name="テキスト プレースホルダー 6"/>
          <p:cNvSpPr>
            <a:spLocks noGrp="1"/>
          </p:cNvSpPr>
          <p:nvPr>
            <p:ph type="body" sz="quarter" idx="3"/>
          </p:nvPr>
        </p:nvSpPr>
        <p:spPr>
          <a:xfrm>
            <a:off x="8575289" y="6467708"/>
            <a:ext cx="3616712" cy="303358"/>
          </a:xfrm>
        </p:spPr>
        <p:txBody>
          <a:bodyPr/>
          <a:lstStyle/>
          <a:p>
            <a:r>
              <a:rPr kumimoji="1" lang="en-GB" sz="1400" i="1" dirty="0"/>
              <a:t>Tomokazu Ishikawa (</a:t>
            </a:r>
            <a:r>
              <a:rPr kumimoji="1" lang="en-GB" sz="1400" i="1" dirty="0">
                <a:hlinkClick r:id="rId3"/>
              </a:rPr>
              <a:t>ti1g12@soton.ac.uk</a:t>
            </a:r>
            <a:r>
              <a:rPr kumimoji="1" lang="en-GB" sz="1400" i="1" dirty="0"/>
              <a:t>)</a:t>
            </a:r>
          </a:p>
        </p:txBody>
      </p:sp>
    </p:spTree>
    <p:extLst>
      <p:ext uri="{BB962C8B-B14F-4D97-AF65-F5344CB8AC3E}">
        <p14:creationId xmlns:p14="http://schemas.microsoft.com/office/powerpoint/2010/main" val="3334930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1014984" y="443878"/>
            <a:ext cx="10872216" cy="677711"/>
          </a:xfrm>
        </p:spPr>
        <p:txBody>
          <a:bodyPr>
            <a:normAutofit/>
          </a:bodyPr>
          <a:lstStyle/>
          <a:p>
            <a:r>
              <a:rPr kumimoji="1" lang="en-GB" sz="4000" b="1" dirty="0">
                <a:solidFill>
                  <a:srgbClr val="002060"/>
                </a:solidFill>
              </a:rPr>
              <a:t>Direct approach: Interviews</a:t>
            </a:r>
            <a:endParaRPr kumimoji="1" lang="en-GB" sz="2800" dirty="0">
              <a:solidFill>
                <a:srgbClr val="002060"/>
              </a:solidFill>
            </a:endParaRPr>
          </a:p>
        </p:txBody>
      </p:sp>
      <p:sp>
        <p:nvSpPr>
          <p:cNvPr id="5" name="テキスト プレースホルダー 4"/>
          <p:cNvSpPr>
            <a:spLocks noGrp="1"/>
          </p:cNvSpPr>
          <p:nvPr>
            <p:ph type="body" idx="1"/>
          </p:nvPr>
        </p:nvSpPr>
        <p:spPr>
          <a:xfrm>
            <a:off x="3713356" y="89210"/>
            <a:ext cx="8478644" cy="354668"/>
          </a:xfrm>
        </p:spPr>
        <p:txBody>
          <a:bodyPr/>
          <a:lstStyle/>
          <a:p>
            <a:r>
              <a:rPr kumimoji="1" lang="en-GB" sz="2000" i="1" dirty="0">
                <a:solidFill>
                  <a:srgbClr val="FF0000"/>
                </a:solidFill>
              </a:rPr>
              <a:t>Researching language perceptions: Research methods 9</a:t>
            </a:r>
          </a:p>
        </p:txBody>
      </p:sp>
      <p:sp>
        <p:nvSpPr>
          <p:cNvPr id="6" name="コンテンツ プレースホルダー 5"/>
          <p:cNvSpPr>
            <a:spLocks noGrp="1"/>
          </p:cNvSpPr>
          <p:nvPr>
            <p:ph sz="half" idx="2"/>
          </p:nvPr>
        </p:nvSpPr>
        <p:spPr>
          <a:xfrm>
            <a:off x="1014984" y="1315844"/>
            <a:ext cx="10872216" cy="5151864"/>
          </a:xfrm>
        </p:spPr>
        <p:txBody>
          <a:bodyPr>
            <a:noAutofit/>
          </a:bodyPr>
          <a:lstStyle/>
          <a:p>
            <a:pPr marL="0" indent="0">
              <a:buNone/>
            </a:pPr>
            <a:r>
              <a:rPr lang="en-GB" altLang="ja-JP" sz="3600" b="1" dirty="0"/>
              <a:t>Unstructured interviews as casual conversations</a:t>
            </a:r>
            <a:r>
              <a:rPr lang="en-GB" altLang="ja-JP" sz="3600" dirty="0"/>
              <a:t> </a:t>
            </a:r>
            <a:r>
              <a:rPr lang="en-GB" altLang="ja-JP" sz="2800" dirty="0"/>
              <a:t>(e.g., Jenkins 2014)</a:t>
            </a:r>
            <a:endParaRPr lang="ja-JP" altLang="ja-JP" sz="2800" dirty="0"/>
          </a:p>
          <a:p>
            <a:pPr marL="0" indent="0">
              <a:buNone/>
            </a:pPr>
            <a:endParaRPr lang="ja-JP" altLang="ja-JP" sz="600" dirty="0"/>
          </a:p>
          <a:p>
            <a:pPr marL="714375" indent="-382588">
              <a:buNone/>
            </a:pPr>
            <a:r>
              <a:rPr lang="en-GB" altLang="ja-JP" sz="2800" dirty="0"/>
              <a:t>Casual conversations (Eggins and Slade 1997/2004)</a:t>
            </a:r>
            <a:endParaRPr lang="ja-JP" altLang="ja-JP" sz="2800" dirty="0"/>
          </a:p>
          <a:p>
            <a:pPr marL="714375" indent="-382588"/>
            <a:r>
              <a:rPr lang="en-GB" altLang="ja-JP" sz="2800" dirty="0"/>
              <a:t>unpredictable flow and only vaguely around the research focus</a:t>
            </a:r>
            <a:endParaRPr lang="ja-JP" altLang="ja-JP" sz="2800" dirty="0"/>
          </a:p>
          <a:p>
            <a:pPr marL="714375" indent="-382588"/>
            <a:r>
              <a:rPr lang="en-GB" altLang="ja-JP" sz="2800" dirty="0"/>
              <a:t>dynamic, sometimes humorous, interaction accompanied by occasional smiles and laughter</a:t>
            </a:r>
            <a:endParaRPr lang="ja-JP" altLang="ja-JP" sz="2800" dirty="0"/>
          </a:p>
          <a:p>
            <a:pPr marL="714375" indent="-382588"/>
            <a:r>
              <a:rPr lang="en-GB" altLang="ja-JP" sz="2800" dirty="0"/>
              <a:t>relatively long</a:t>
            </a:r>
            <a:endParaRPr kumimoji="1" lang="en-GB" sz="2800" dirty="0"/>
          </a:p>
        </p:txBody>
      </p:sp>
      <p:sp>
        <p:nvSpPr>
          <p:cNvPr id="7" name="テキスト プレースホルダー 6"/>
          <p:cNvSpPr>
            <a:spLocks noGrp="1"/>
          </p:cNvSpPr>
          <p:nvPr>
            <p:ph type="body" sz="quarter" idx="3"/>
          </p:nvPr>
        </p:nvSpPr>
        <p:spPr>
          <a:xfrm>
            <a:off x="8575289" y="6467708"/>
            <a:ext cx="3616712" cy="303358"/>
          </a:xfrm>
        </p:spPr>
        <p:txBody>
          <a:bodyPr/>
          <a:lstStyle/>
          <a:p>
            <a:r>
              <a:rPr kumimoji="1" lang="en-GB" sz="1400" i="1" dirty="0"/>
              <a:t>Tomokazu Ishikawa (</a:t>
            </a:r>
            <a:r>
              <a:rPr kumimoji="1" lang="en-GB" sz="1400" i="1" dirty="0">
                <a:hlinkClick r:id="rId3"/>
              </a:rPr>
              <a:t>ti1g12@soton.ac.uk</a:t>
            </a:r>
            <a:r>
              <a:rPr kumimoji="1" lang="en-GB" sz="1400" i="1" dirty="0"/>
              <a:t>)</a:t>
            </a:r>
          </a:p>
        </p:txBody>
      </p:sp>
    </p:spTree>
    <p:extLst>
      <p:ext uri="{BB962C8B-B14F-4D97-AF65-F5344CB8AC3E}">
        <p14:creationId xmlns:p14="http://schemas.microsoft.com/office/powerpoint/2010/main" val="1756262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1014984" y="443878"/>
            <a:ext cx="10872216" cy="677711"/>
          </a:xfrm>
        </p:spPr>
        <p:txBody>
          <a:bodyPr>
            <a:normAutofit/>
          </a:bodyPr>
          <a:lstStyle/>
          <a:p>
            <a:r>
              <a:rPr kumimoji="1" lang="en-GB" sz="4000" b="1" dirty="0">
                <a:solidFill>
                  <a:srgbClr val="002060"/>
                </a:solidFill>
              </a:rPr>
              <a:t>Qualitative content analysis</a:t>
            </a:r>
          </a:p>
        </p:txBody>
      </p:sp>
      <p:sp>
        <p:nvSpPr>
          <p:cNvPr id="5" name="テキスト プレースホルダー 4"/>
          <p:cNvSpPr>
            <a:spLocks noGrp="1"/>
          </p:cNvSpPr>
          <p:nvPr>
            <p:ph type="body" idx="1"/>
          </p:nvPr>
        </p:nvSpPr>
        <p:spPr>
          <a:xfrm>
            <a:off x="3713356" y="89210"/>
            <a:ext cx="8478644" cy="354668"/>
          </a:xfrm>
        </p:spPr>
        <p:txBody>
          <a:bodyPr/>
          <a:lstStyle/>
          <a:p>
            <a:r>
              <a:rPr kumimoji="1" lang="en-GB" sz="2000" i="1" dirty="0">
                <a:solidFill>
                  <a:srgbClr val="FF0000"/>
                </a:solidFill>
              </a:rPr>
              <a:t>Researching language perceptions: Analytical frameworks 1</a:t>
            </a:r>
          </a:p>
        </p:txBody>
      </p:sp>
      <p:sp>
        <p:nvSpPr>
          <p:cNvPr id="6" name="コンテンツ プレースホルダー 5"/>
          <p:cNvSpPr>
            <a:spLocks noGrp="1"/>
          </p:cNvSpPr>
          <p:nvPr>
            <p:ph sz="half" idx="2"/>
          </p:nvPr>
        </p:nvSpPr>
        <p:spPr>
          <a:xfrm>
            <a:off x="1014984" y="1315844"/>
            <a:ext cx="10872216" cy="5151864"/>
          </a:xfrm>
        </p:spPr>
        <p:txBody>
          <a:bodyPr>
            <a:normAutofit/>
          </a:bodyPr>
          <a:lstStyle/>
          <a:p>
            <a:r>
              <a:rPr lang="en-GB" altLang="ja-JP" sz="3600" dirty="0"/>
              <a:t>to capture the underlying structures of surface-level accounts </a:t>
            </a:r>
            <a:r>
              <a:rPr lang="en-GB" altLang="ja-JP" sz="2800" dirty="0"/>
              <a:t>(e.g., Berg and Lune 2012)</a:t>
            </a:r>
          </a:p>
          <a:p>
            <a:r>
              <a:rPr lang="en-GB" altLang="ja-JP" sz="3600" dirty="0"/>
              <a:t>coding, categorising and interpreting </a:t>
            </a:r>
            <a:r>
              <a:rPr lang="en-GB" altLang="ja-JP" sz="2800" dirty="0"/>
              <a:t>(e.g., Schreier 2012)</a:t>
            </a:r>
            <a:endParaRPr lang="ja-JP" altLang="ja-JP" sz="2800" dirty="0"/>
          </a:p>
          <a:p>
            <a:pPr marL="0" indent="0">
              <a:buNone/>
            </a:pPr>
            <a:endParaRPr lang="ja-JP" altLang="ja-JP" sz="600" dirty="0"/>
          </a:p>
          <a:p>
            <a:pPr marL="357188" indent="0">
              <a:buNone/>
            </a:pPr>
            <a:r>
              <a:rPr lang="en-GB" altLang="ja-JP" sz="2800" i="1" dirty="0"/>
              <a:t>Limitation(?): Influenced by the research focus and interests (e.g., Miles et al. 2014)</a:t>
            </a:r>
            <a:endParaRPr kumimoji="1" lang="en-GB" sz="2800" i="1" dirty="0"/>
          </a:p>
        </p:txBody>
      </p:sp>
      <p:sp>
        <p:nvSpPr>
          <p:cNvPr id="7" name="テキスト プレースホルダー 6"/>
          <p:cNvSpPr>
            <a:spLocks noGrp="1"/>
          </p:cNvSpPr>
          <p:nvPr>
            <p:ph type="body" sz="quarter" idx="3"/>
          </p:nvPr>
        </p:nvSpPr>
        <p:spPr>
          <a:xfrm>
            <a:off x="8575289" y="6467708"/>
            <a:ext cx="3616712" cy="303358"/>
          </a:xfrm>
        </p:spPr>
        <p:txBody>
          <a:bodyPr/>
          <a:lstStyle/>
          <a:p>
            <a:r>
              <a:rPr kumimoji="1" lang="en-GB" sz="1400" i="1" dirty="0"/>
              <a:t>Tomokazu Ishikawa (</a:t>
            </a:r>
            <a:r>
              <a:rPr kumimoji="1" lang="en-GB" sz="1400" i="1" dirty="0">
                <a:hlinkClick r:id="rId3"/>
              </a:rPr>
              <a:t>ti1g12@soton.ac.uk</a:t>
            </a:r>
            <a:r>
              <a:rPr kumimoji="1" lang="en-GB" sz="1400" i="1" dirty="0"/>
              <a:t>)</a:t>
            </a:r>
          </a:p>
        </p:txBody>
      </p:sp>
    </p:spTree>
    <p:extLst>
      <p:ext uri="{BB962C8B-B14F-4D97-AF65-F5344CB8AC3E}">
        <p14:creationId xmlns:p14="http://schemas.microsoft.com/office/powerpoint/2010/main" val="2685010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1014984" y="443878"/>
            <a:ext cx="10872216" cy="677711"/>
          </a:xfrm>
        </p:spPr>
        <p:txBody>
          <a:bodyPr>
            <a:normAutofit fontScale="90000"/>
          </a:bodyPr>
          <a:lstStyle/>
          <a:p>
            <a:r>
              <a:rPr kumimoji="1" lang="en-US" sz="4000" b="1" dirty="0">
                <a:solidFill>
                  <a:srgbClr val="002060"/>
                </a:solidFill>
              </a:rPr>
              <a:t>Eggins and Slade’s (1997/2004) speech functions analysis framework</a:t>
            </a:r>
            <a:endParaRPr kumimoji="1" lang="en-GB" sz="4000" b="1" dirty="0">
              <a:solidFill>
                <a:srgbClr val="002060"/>
              </a:solidFill>
            </a:endParaRPr>
          </a:p>
        </p:txBody>
      </p:sp>
      <p:sp>
        <p:nvSpPr>
          <p:cNvPr id="5" name="テキスト プレースホルダー 4"/>
          <p:cNvSpPr>
            <a:spLocks noGrp="1"/>
          </p:cNvSpPr>
          <p:nvPr>
            <p:ph type="body" idx="1"/>
          </p:nvPr>
        </p:nvSpPr>
        <p:spPr>
          <a:xfrm>
            <a:off x="3713356" y="89210"/>
            <a:ext cx="8478644" cy="354668"/>
          </a:xfrm>
        </p:spPr>
        <p:txBody>
          <a:bodyPr/>
          <a:lstStyle/>
          <a:p>
            <a:r>
              <a:rPr kumimoji="1" lang="en-GB" sz="2000" i="1" dirty="0">
                <a:solidFill>
                  <a:srgbClr val="FF0000"/>
                </a:solidFill>
              </a:rPr>
              <a:t>Researching language perceptions: Analytical frameworks 2</a:t>
            </a:r>
          </a:p>
        </p:txBody>
      </p:sp>
      <p:sp>
        <p:nvSpPr>
          <p:cNvPr id="6" name="コンテンツ プレースホルダー 5"/>
          <p:cNvSpPr>
            <a:spLocks noGrp="1"/>
          </p:cNvSpPr>
          <p:nvPr>
            <p:ph sz="half" idx="2"/>
          </p:nvPr>
        </p:nvSpPr>
        <p:spPr>
          <a:xfrm>
            <a:off x="1014984" y="1315844"/>
            <a:ext cx="10872216" cy="5151864"/>
          </a:xfrm>
        </p:spPr>
        <p:txBody>
          <a:bodyPr>
            <a:normAutofit/>
          </a:bodyPr>
          <a:lstStyle/>
          <a:p>
            <a:pPr marL="0" indent="0">
              <a:buNone/>
            </a:pPr>
            <a:endParaRPr lang="en-US" altLang="ja-JP" sz="600" dirty="0"/>
          </a:p>
          <a:p>
            <a:r>
              <a:rPr lang="en-US" altLang="ja-JP" sz="3600" dirty="0"/>
              <a:t>each interviewee’s stance and concerns: his/her initiating moves, variously occurring expansion, and confronting responses or rejoinders</a:t>
            </a:r>
            <a:endParaRPr lang="ja-JP" altLang="ja-JP" sz="3600" dirty="0"/>
          </a:p>
          <a:p>
            <a:r>
              <a:rPr lang="en-US" altLang="ja-JP" sz="3600" dirty="0"/>
              <a:t>meanings of conversational moves</a:t>
            </a:r>
            <a:endParaRPr lang="ja-JP" altLang="ja-JP" sz="3600" dirty="0"/>
          </a:p>
          <a:p>
            <a:r>
              <a:rPr lang="en-US" altLang="ja-JP" sz="3600" dirty="0"/>
              <a:t>applicable to both original and translated data</a:t>
            </a:r>
            <a:endParaRPr kumimoji="1" lang="en-GB" sz="3600" i="1" dirty="0"/>
          </a:p>
        </p:txBody>
      </p:sp>
      <p:sp>
        <p:nvSpPr>
          <p:cNvPr id="7" name="テキスト プレースホルダー 6"/>
          <p:cNvSpPr>
            <a:spLocks noGrp="1"/>
          </p:cNvSpPr>
          <p:nvPr>
            <p:ph type="body" sz="quarter" idx="3"/>
          </p:nvPr>
        </p:nvSpPr>
        <p:spPr>
          <a:xfrm>
            <a:off x="8575289" y="6467708"/>
            <a:ext cx="3616712" cy="303358"/>
          </a:xfrm>
        </p:spPr>
        <p:txBody>
          <a:bodyPr/>
          <a:lstStyle/>
          <a:p>
            <a:r>
              <a:rPr kumimoji="1" lang="en-GB" sz="1400" i="1" dirty="0"/>
              <a:t>Tomokazu Ishikawa (</a:t>
            </a:r>
            <a:r>
              <a:rPr kumimoji="1" lang="en-GB" sz="1400" i="1" dirty="0">
                <a:hlinkClick r:id="rId3"/>
              </a:rPr>
              <a:t>ti1g12@soton.ac.uk</a:t>
            </a:r>
            <a:r>
              <a:rPr kumimoji="1" lang="en-GB" sz="1400" i="1" dirty="0"/>
              <a:t>)</a:t>
            </a:r>
          </a:p>
        </p:txBody>
      </p:sp>
    </p:spTree>
    <p:extLst>
      <p:ext uri="{BB962C8B-B14F-4D97-AF65-F5344CB8AC3E}">
        <p14:creationId xmlns:p14="http://schemas.microsoft.com/office/powerpoint/2010/main" val="34753419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1014984" y="443878"/>
            <a:ext cx="10872216" cy="677711"/>
          </a:xfrm>
        </p:spPr>
        <p:txBody>
          <a:bodyPr>
            <a:normAutofit/>
          </a:bodyPr>
          <a:lstStyle/>
          <a:p>
            <a:r>
              <a:rPr kumimoji="1" lang="en-GB" sz="4000" b="1" dirty="0">
                <a:solidFill>
                  <a:srgbClr val="002060"/>
                </a:solidFill>
              </a:rPr>
              <a:t>Answers to workshop questions</a:t>
            </a:r>
          </a:p>
        </p:txBody>
      </p:sp>
      <p:sp>
        <p:nvSpPr>
          <p:cNvPr id="5" name="テキスト プレースホルダー 4"/>
          <p:cNvSpPr>
            <a:spLocks noGrp="1"/>
          </p:cNvSpPr>
          <p:nvPr>
            <p:ph type="body" idx="1"/>
          </p:nvPr>
        </p:nvSpPr>
        <p:spPr>
          <a:xfrm>
            <a:off x="3713356" y="89210"/>
            <a:ext cx="8478644" cy="354668"/>
          </a:xfrm>
        </p:spPr>
        <p:txBody>
          <a:bodyPr/>
          <a:lstStyle/>
          <a:p>
            <a:r>
              <a:rPr kumimoji="1" lang="en-GB" sz="2000" i="1" dirty="0">
                <a:solidFill>
                  <a:srgbClr val="FF0000"/>
                </a:solidFill>
              </a:rPr>
              <a:t>Researching language perceptions: Summary</a:t>
            </a:r>
          </a:p>
        </p:txBody>
      </p:sp>
      <p:sp>
        <p:nvSpPr>
          <p:cNvPr id="6" name="コンテンツ プレースホルダー 5"/>
          <p:cNvSpPr>
            <a:spLocks noGrp="1"/>
          </p:cNvSpPr>
          <p:nvPr>
            <p:ph sz="half" idx="2"/>
          </p:nvPr>
        </p:nvSpPr>
        <p:spPr>
          <a:xfrm>
            <a:off x="1014984" y="1315844"/>
            <a:ext cx="10872216" cy="5151864"/>
          </a:xfrm>
        </p:spPr>
        <p:txBody>
          <a:bodyPr>
            <a:noAutofit/>
          </a:bodyPr>
          <a:lstStyle/>
          <a:p>
            <a:pPr marL="0" indent="0">
              <a:buNone/>
            </a:pPr>
            <a:r>
              <a:rPr lang="en-GB" altLang="ja-JP" sz="2800" dirty="0"/>
              <a:t>Q1	indirect approach: ‘stereotypical’ samples imposed</a:t>
            </a:r>
            <a:endParaRPr lang="ja-JP" altLang="ja-JP" sz="2800" dirty="0"/>
          </a:p>
          <a:p>
            <a:pPr marL="892175" indent="0">
              <a:buNone/>
            </a:pPr>
            <a:r>
              <a:rPr lang="en-GB" altLang="ja-JP" sz="2800" dirty="0"/>
              <a:t>closed-response items: confined to predetermined categories</a:t>
            </a:r>
            <a:endParaRPr lang="ja-JP" altLang="ja-JP" sz="2800" dirty="0"/>
          </a:p>
          <a:p>
            <a:pPr marL="0" indent="0">
              <a:buNone/>
            </a:pPr>
            <a:endParaRPr lang="ja-JP" altLang="ja-JP" sz="600" dirty="0"/>
          </a:p>
          <a:p>
            <a:pPr marL="0" indent="0">
              <a:buNone/>
            </a:pPr>
            <a:r>
              <a:rPr lang="en-GB" altLang="ja-JP" sz="2800" dirty="0"/>
              <a:t>Q2	research setting: appropriate for an email questionnaire</a:t>
            </a:r>
            <a:endParaRPr lang="ja-JP" altLang="ja-JP" sz="2800" dirty="0"/>
          </a:p>
          <a:p>
            <a:pPr marL="4394200" indent="-3502025">
              <a:buNone/>
            </a:pPr>
            <a:r>
              <a:rPr lang="en-GB" altLang="ja-JP" sz="2800" dirty="0"/>
              <a:t>flexible expressions </a:t>
            </a:r>
            <a:r>
              <a:rPr lang="ja-JP" altLang="ja-JP" sz="2800" dirty="0"/>
              <a:t>→</a:t>
            </a:r>
            <a:r>
              <a:rPr lang="en-GB" altLang="ja-JP" sz="2800" dirty="0"/>
              <a:t> open-ended questionnaire and conversational interviews</a:t>
            </a:r>
            <a:endParaRPr lang="ja-JP" altLang="ja-JP" sz="2800" dirty="0"/>
          </a:p>
          <a:p>
            <a:pPr marL="5475288" indent="-4583113">
              <a:buNone/>
            </a:pPr>
            <a:r>
              <a:rPr lang="en-GB" altLang="ja-JP" sz="2800" dirty="0"/>
              <a:t>stable underlying concepts </a:t>
            </a:r>
            <a:r>
              <a:rPr lang="ja-JP" altLang="ja-JP" sz="2800" dirty="0"/>
              <a:t>→</a:t>
            </a:r>
            <a:r>
              <a:rPr lang="en-GB" altLang="ja-JP" sz="2800" dirty="0"/>
              <a:t> qualitative content analysis (+ Eggins and Slade</a:t>
            </a:r>
            <a:r>
              <a:rPr lang="ja-JP" altLang="ja-JP" sz="2800" dirty="0"/>
              <a:t>’</a:t>
            </a:r>
            <a:r>
              <a:rPr lang="en-GB" altLang="ja-JP" sz="2800" dirty="0"/>
              <a:t>s framework)</a:t>
            </a:r>
            <a:endParaRPr lang="ja-JP" altLang="ja-JP" sz="2800" dirty="0"/>
          </a:p>
          <a:p>
            <a:pPr marL="0" indent="0" algn="r">
              <a:buNone/>
            </a:pPr>
            <a:r>
              <a:rPr lang="en-GB" altLang="ja-JP" sz="2400" i="1" dirty="0"/>
              <a:t>influenced by the research focus and interests</a:t>
            </a:r>
            <a:endParaRPr lang="ja-JP" altLang="ja-JP" sz="2400" i="1" dirty="0"/>
          </a:p>
          <a:p>
            <a:pPr marL="0" indent="0">
              <a:buNone/>
            </a:pPr>
            <a:endParaRPr lang="ja-JP" altLang="ja-JP" sz="600" dirty="0"/>
          </a:p>
          <a:p>
            <a:pPr marL="0" indent="0">
              <a:buNone/>
            </a:pPr>
            <a:r>
              <a:rPr lang="en-GB" altLang="ja-JP" sz="2800" dirty="0"/>
              <a:t>Q3	elicited vs. ‘naturalistic’: not dichotomous</a:t>
            </a:r>
            <a:endParaRPr kumimoji="1" lang="en-GB" sz="2800" dirty="0"/>
          </a:p>
        </p:txBody>
      </p:sp>
      <p:sp>
        <p:nvSpPr>
          <p:cNvPr id="7" name="テキスト プレースホルダー 6"/>
          <p:cNvSpPr>
            <a:spLocks noGrp="1"/>
          </p:cNvSpPr>
          <p:nvPr>
            <p:ph type="body" sz="quarter" idx="3"/>
          </p:nvPr>
        </p:nvSpPr>
        <p:spPr>
          <a:xfrm>
            <a:off x="8575289" y="6467708"/>
            <a:ext cx="3616712" cy="303358"/>
          </a:xfrm>
        </p:spPr>
        <p:txBody>
          <a:bodyPr/>
          <a:lstStyle/>
          <a:p>
            <a:r>
              <a:rPr kumimoji="1" lang="en-GB" sz="1400" i="1" dirty="0"/>
              <a:t>Tomokazu Ishikawa (</a:t>
            </a:r>
            <a:r>
              <a:rPr kumimoji="1" lang="en-GB" sz="1400" i="1" dirty="0">
                <a:hlinkClick r:id="rId3"/>
              </a:rPr>
              <a:t>ti1g12@soton.ac.uk</a:t>
            </a:r>
            <a:r>
              <a:rPr kumimoji="1" lang="en-GB" sz="1400" i="1" dirty="0"/>
              <a:t>)</a:t>
            </a:r>
          </a:p>
        </p:txBody>
      </p:sp>
    </p:spTree>
    <p:extLst>
      <p:ext uri="{BB962C8B-B14F-4D97-AF65-F5344CB8AC3E}">
        <p14:creationId xmlns:p14="http://schemas.microsoft.com/office/powerpoint/2010/main" val="3467810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4909" y="337456"/>
            <a:ext cx="9601200" cy="741784"/>
          </a:xfrm>
        </p:spPr>
        <p:txBody>
          <a:bodyPr/>
          <a:lstStyle/>
          <a:p>
            <a:pPr algn="ctr"/>
            <a:r>
              <a:rPr lang="en-GB" b="1" dirty="0">
                <a:solidFill>
                  <a:schemeClr val="accent2">
                    <a:lumMod val="75000"/>
                  </a:schemeClr>
                </a:solidFill>
              </a:rPr>
              <a:t>Aims</a:t>
            </a:r>
            <a:r>
              <a:rPr lang="en-GB" dirty="0"/>
              <a:t> of the workshop</a:t>
            </a:r>
          </a:p>
        </p:txBody>
      </p:sp>
      <p:sp>
        <p:nvSpPr>
          <p:cNvPr id="3" name="Content Placeholder 2"/>
          <p:cNvSpPr>
            <a:spLocks noGrp="1"/>
          </p:cNvSpPr>
          <p:nvPr>
            <p:ph idx="1"/>
          </p:nvPr>
        </p:nvSpPr>
        <p:spPr>
          <a:xfrm>
            <a:off x="1261241" y="1749972"/>
            <a:ext cx="9711559" cy="4117428"/>
          </a:xfrm>
        </p:spPr>
        <p:txBody>
          <a:bodyPr/>
          <a:lstStyle/>
          <a:p>
            <a:endParaRPr lang="en-GB" dirty="0"/>
          </a:p>
          <a:p>
            <a:r>
              <a:rPr lang="en-GB" b="1" dirty="0"/>
              <a:t>Generate discussion </a:t>
            </a:r>
            <a:r>
              <a:rPr lang="en-GB" dirty="0"/>
              <a:t>on the </a:t>
            </a:r>
            <a:r>
              <a:rPr lang="en-GB" b="1" dirty="0"/>
              <a:t>suitability</a:t>
            </a:r>
            <a:r>
              <a:rPr lang="en-GB" dirty="0"/>
              <a:t> of different methodological approaches to explore particular aspects of the spread and use of ELF</a:t>
            </a:r>
          </a:p>
          <a:p>
            <a:endParaRPr lang="en-GB" dirty="0"/>
          </a:p>
          <a:p>
            <a:r>
              <a:rPr lang="en-GB" dirty="0"/>
              <a:t>Reflect on potential </a:t>
            </a:r>
            <a:r>
              <a:rPr lang="en-GB" b="1" dirty="0"/>
              <a:t>benefits and limitations </a:t>
            </a:r>
            <a:r>
              <a:rPr lang="en-GB" dirty="0"/>
              <a:t>of current </a:t>
            </a:r>
            <a:r>
              <a:rPr lang="en-GB" b="1" dirty="0"/>
              <a:t>dominant</a:t>
            </a:r>
            <a:r>
              <a:rPr lang="en-GB" dirty="0"/>
              <a:t> methodologies in ELF research</a:t>
            </a:r>
          </a:p>
          <a:p>
            <a:endParaRPr lang="en-GB" dirty="0"/>
          </a:p>
          <a:p>
            <a:r>
              <a:rPr lang="en-GB" dirty="0"/>
              <a:t>Identify </a:t>
            </a:r>
            <a:r>
              <a:rPr lang="en-GB" b="1" dirty="0"/>
              <a:t>emerging</a:t>
            </a:r>
            <a:r>
              <a:rPr lang="en-GB" dirty="0"/>
              <a:t> </a:t>
            </a:r>
            <a:r>
              <a:rPr lang="en-GB" b="1" dirty="0"/>
              <a:t>methodological trends </a:t>
            </a:r>
            <a:r>
              <a:rPr lang="en-GB" dirty="0"/>
              <a:t>or </a:t>
            </a:r>
            <a:r>
              <a:rPr lang="en-GB" b="1" dirty="0"/>
              <a:t>future orientations (</a:t>
            </a:r>
            <a:r>
              <a:rPr lang="en-GB" dirty="0"/>
              <a:t>to be followed) in ELF research?</a:t>
            </a:r>
          </a:p>
        </p:txBody>
      </p:sp>
    </p:spTree>
    <p:extLst>
      <p:ext uri="{BB962C8B-B14F-4D97-AF65-F5344CB8AC3E}">
        <p14:creationId xmlns:p14="http://schemas.microsoft.com/office/powerpoint/2010/main" val="1419726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p:cNvSpPr>
            <a:spLocks noGrp="1"/>
          </p:cNvSpPr>
          <p:nvPr>
            <p:ph type="body" idx="1"/>
          </p:nvPr>
        </p:nvSpPr>
        <p:spPr>
          <a:xfrm>
            <a:off x="3713356" y="89210"/>
            <a:ext cx="8478644" cy="354668"/>
          </a:xfrm>
        </p:spPr>
        <p:txBody>
          <a:bodyPr/>
          <a:lstStyle/>
          <a:p>
            <a:r>
              <a:rPr kumimoji="1" lang="en-GB" sz="2000" i="1" dirty="0">
                <a:solidFill>
                  <a:srgbClr val="FF0000"/>
                </a:solidFill>
              </a:rPr>
              <a:t>Researching language perceptions: Selected references</a:t>
            </a:r>
          </a:p>
        </p:txBody>
      </p:sp>
      <p:sp>
        <p:nvSpPr>
          <p:cNvPr id="6" name="コンテンツ プレースホルダー 5"/>
          <p:cNvSpPr>
            <a:spLocks noGrp="1"/>
          </p:cNvSpPr>
          <p:nvPr>
            <p:ph sz="half" idx="2"/>
          </p:nvPr>
        </p:nvSpPr>
        <p:spPr>
          <a:xfrm>
            <a:off x="1014984" y="443878"/>
            <a:ext cx="10872216" cy="6023830"/>
          </a:xfrm>
        </p:spPr>
        <p:txBody>
          <a:bodyPr>
            <a:noAutofit/>
          </a:bodyPr>
          <a:lstStyle/>
          <a:p>
            <a:r>
              <a:rPr lang="en-GB" altLang="ja-JP" sz="1550" dirty="0"/>
              <a:t>Dörnyei, Zoltán &amp; Tatsuya Taguchi. 2010. </a:t>
            </a:r>
            <a:r>
              <a:rPr lang="en-GB" altLang="ja-JP" sz="1550" i="1" dirty="0"/>
              <a:t>Questionnaires in second language research: Construction, administration, and processing</a:t>
            </a:r>
            <a:r>
              <a:rPr lang="en-GB" altLang="ja-JP" sz="1550" dirty="0"/>
              <a:t>, 2nd edn. London: Routledge.</a:t>
            </a:r>
            <a:endParaRPr lang="ja-JP" altLang="ja-JP" sz="1550" dirty="0"/>
          </a:p>
          <a:p>
            <a:r>
              <a:rPr lang="en-GB" altLang="ja-JP" sz="1550" dirty="0"/>
              <a:t>Eggins, Suzanne &amp; Diana Slade. 1997/2004. </a:t>
            </a:r>
            <a:r>
              <a:rPr lang="en-GB" altLang="ja-JP" sz="1550" i="1" dirty="0"/>
              <a:t>Analysing casual conversation</a:t>
            </a:r>
            <a:r>
              <a:rPr lang="en-GB" altLang="ja-JP" sz="1550" dirty="0"/>
              <a:t>. London: Equinox.</a:t>
            </a:r>
            <a:endParaRPr lang="ja-JP" altLang="ja-JP" sz="1550" dirty="0"/>
          </a:p>
          <a:p>
            <a:r>
              <a:rPr lang="en-GB" altLang="ja-JP" sz="1550" dirty="0"/>
              <a:t>Garrett, Peter. 2010. </a:t>
            </a:r>
            <a:r>
              <a:rPr lang="en-GB" altLang="ja-JP" sz="1550" i="1" dirty="0"/>
              <a:t>Attitudes to language</a:t>
            </a:r>
            <a:r>
              <a:rPr lang="en-GB" altLang="ja-JP" sz="1550" dirty="0"/>
              <a:t>. Cambridge: Cambridge University Press.</a:t>
            </a:r>
            <a:endParaRPr lang="ja-JP" altLang="ja-JP" sz="1550" dirty="0"/>
          </a:p>
          <a:p>
            <a:r>
              <a:rPr lang="en-GB" altLang="ja-JP" sz="1550" dirty="0"/>
              <a:t>Garrett, Peter, Nikolas Coupland &amp; Angie Williams. 2003. </a:t>
            </a:r>
            <a:r>
              <a:rPr lang="en-GB" altLang="ja-JP" sz="1550" i="1" dirty="0"/>
              <a:t>Investigating language attitudes: Social meanings of dialect, ethnicity and performance</a:t>
            </a:r>
            <a:r>
              <a:rPr lang="en-GB" altLang="ja-JP" sz="1550" dirty="0"/>
              <a:t>. Cardiff: University of Wales Press.</a:t>
            </a:r>
            <a:endParaRPr lang="ja-JP" altLang="ja-JP" sz="1550" dirty="0"/>
          </a:p>
          <a:p>
            <a:r>
              <a:rPr lang="en-GB" altLang="ja-JP" sz="1550" dirty="0"/>
              <a:t>Jenkins, Jennifer. 2007. </a:t>
            </a:r>
            <a:r>
              <a:rPr lang="en-GB" altLang="ja-JP" sz="1550" i="1" dirty="0"/>
              <a:t>English as a Lingua Franca: Attitude and identity</a:t>
            </a:r>
            <a:r>
              <a:rPr lang="en-GB" altLang="ja-JP" sz="1550" dirty="0"/>
              <a:t>. Oxford: Oxford University Press.</a:t>
            </a:r>
            <a:endParaRPr lang="ja-JP" altLang="ja-JP" sz="1550" dirty="0"/>
          </a:p>
          <a:p>
            <a:r>
              <a:rPr lang="en-GB" altLang="ja-JP" sz="1550" dirty="0"/>
              <a:t>Jenkins, Jennifer. 2014. </a:t>
            </a:r>
            <a:r>
              <a:rPr lang="en-GB" altLang="ja-JP" sz="1550" i="1" dirty="0"/>
              <a:t>English as a Lingua Franca in the international university: The politics of academic English language policy</a:t>
            </a:r>
            <a:r>
              <a:rPr lang="en-GB" altLang="ja-JP" sz="1550" dirty="0"/>
              <a:t>. London: Routledge.</a:t>
            </a:r>
            <a:endParaRPr lang="ja-JP" altLang="ja-JP" sz="1550" dirty="0"/>
          </a:p>
          <a:p>
            <a:r>
              <a:rPr lang="en-GB" altLang="ja-JP" sz="1550" dirty="0"/>
              <a:t>Lindemann, Stephanie. 2005. Who speaks “broken English”?: US undergraduates’ perceptions of non-native English. </a:t>
            </a:r>
            <a:r>
              <a:rPr lang="en-GB" altLang="ja-JP" sz="1550" i="1" dirty="0"/>
              <a:t>International Journal of Applied Linguistics</a:t>
            </a:r>
            <a:r>
              <a:rPr lang="en-GB" altLang="ja-JP" sz="1550" dirty="0"/>
              <a:t> 15(2). 187–212.</a:t>
            </a:r>
            <a:endParaRPr lang="ja-JP" altLang="ja-JP" sz="1550" dirty="0"/>
          </a:p>
          <a:p>
            <a:r>
              <a:rPr lang="en-GB" altLang="ja-JP" sz="1550" dirty="0"/>
              <a:t>McKenzie, Robert M. 2010. </a:t>
            </a:r>
            <a:r>
              <a:rPr lang="en-GB" altLang="ja-JP" sz="1550" i="1" dirty="0"/>
              <a:t>The social psychology of English as a global language: Attitudes, awareness and identity in the Japanese context</a:t>
            </a:r>
            <a:r>
              <a:rPr lang="en-GB" altLang="ja-JP" sz="1550" dirty="0"/>
              <a:t>. Dordrecht: Springer.</a:t>
            </a:r>
            <a:endParaRPr lang="ja-JP" altLang="ja-JP" sz="1550" dirty="0"/>
          </a:p>
          <a:p>
            <a:r>
              <a:rPr lang="en-GB" altLang="ja-JP" sz="1550" dirty="0"/>
              <a:t>Miles, Matthew B., A. Michael Huberman &amp; Johnny Saldaña. 2014. </a:t>
            </a:r>
            <a:r>
              <a:rPr lang="en-GB" altLang="ja-JP" sz="1550" i="1" dirty="0"/>
              <a:t>Qualitative data analysis: A methods sourcebook</a:t>
            </a:r>
            <a:r>
              <a:rPr lang="en-GB" altLang="ja-JP" sz="1550" dirty="0"/>
              <a:t>, 3rd edn. London: Sage.</a:t>
            </a:r>
            <a:endParaRPr lang="ja-JP" altLang="ja-JP" sz="1550" dirty="0"/>
          </a:p>
          <a:p>
            <a:r>
              <a:rPr lang="en-GB" altLang="ja-JP" sz="1550" dirty="0"/>
              <a:t>Niedzielski, Nancy A. &amp; Dennis R. Preston. 1999/2003. </a:t>
            </a:r>
            <a:r>
              <a:rPr lang="en-GB" altLang="ja-JP" sz="1550" i="1" dirty="0"/>
              <a:t>Folk linguistics</a:t>
            </a:r>
            <a:r>
              <a:rPr lang="en-GB" altLang="ja-JP" sz="1550" dirty="0"/>
              <a:t>. Berlin: Mouton de Gruyter.</a:t>
            </a:r>
            <a:endParaRPr lang="ja-JP" altLang="ja-JP" sz="1550" dirty="0"/>
          </a:p>
          <a:p>
            <a:r>
              <a:rPr lang="en-GB" altLang="ja-JP" sz="1550" dirty="0"/>
              <a:t>Preston, Dennis R. 2010. Variation in language regard. In Peter Gilles, Joachim Scharloth &amp; Evelyn Ziegler (eds.), </a:t>
            </a:r>
            <a:r>
              <a:rPr lang="en-GB" altLang="ja-JP" sz="1550" i="1" dirty="0"/>
              <a:t>Variatio delectat: Empirische Evidenzen und theoretische Passungen sprachlicher Variation</a:t>
            </a:r>
            <a:r>
              <a:rPr lang="en-GB" altLang="ja-JP" sz="1550" dirty="0"/>
              <a:t>, 7–27. Frankfurt am Main: Peter Lang.</a:t>
            </a:r>
          </a:p>
          <a:p>
            <a:r>
              <a:rPr lang="en-GB" altLang="ja-JP" sz="1550" dirty="0"/>
              <a:t>Schreier, Margrit. 2012. </a:t>
            </a:r>
            <a:r>
              <a:rPr lang="en-GB" altLang="ja-JP" sz="1550" i="1" dirty="0"/>
              <a:t>Qualitative content analysis in practice</a:t>
            </a:r>
            <a:r>
              <a:rPr lang="en-GB" altLang="ja-JP" sz="1550" dirty="0"/>
              <a:t>. London: Sage.</a:t>
            </a:r>
            <a:endParaRPr kumimoji="1" lang="en-GB" sz="1700" dirty="0"/>
          </a:p>
        </p:txBody>
      </p:sp>
      <p:sp>
        <p:nvSpPr>
          <p:cNvPr id="7" name="テキスト プレースホルダー 6"/>
          <p:cNvSpPr>
            <a:spLocks noGrp="1"/>
          </p:cNvSpPr>
          <p:nvPr>
            <p:ph type="body" sz="quarter" idx="3"/>
          </p:nvPr>
        </p:nvSpPr>
        <p:spPr>
          <a:xfrm>
            <a:off x="8575289" y="6467708"/>
            <a:ext cx="3616712" cy="303358"/>
          </a:xfrm>
        </p:spPr>
        <p:txBody>
          <a:bodyPr/>
          <a:lstStyle/>
          <a:p>
            <a:r>
              <a:rPr kumimoji="1" lang="en-GB" sz="1400" i="1" dirty="0"/>
              <a:t>Tomokazu Ishikawa (</a:t>
            </a:r>
            <a:r>
              <a:rPr kumimoji="1" lang="en-GB" sz="1400" i="1" dirty="0">
                <a:hlinkClick r:id="rId3"/>
              </a:rPr>
              <a:t>ti1g12@soton.ac.uk</a:t>
            </a:r>
            <a:r>
              <a:rPr kumimoji="1" lang="en-GB" sz="1400" i="1" dirty="0"/>
              <a:t>)</a:t>
            </a:r>
          </a:p>
        </p:txBody>
      </p:sp>
    </p:spTree>
    <p:extLst>
      <p:ext uri="{BB962C8B-B14F-4D97-AF65-F5344CB8AC3E}">
        <p14:creationId xmlns:p14="http://schemas.microsoft.com/office/powerpoint/2010/main" val="11557645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15791" y="1779712"/>
            <a:ext cx="6959901" cy="2098226"/>
          </a:xfrm>
        </p:spPr>
        <p:txBody>
          <a:bodyPr>
            <a:noAutofit/>
          </a:bodyPr>
          <a:lstStyle/>
          <a:p>
            <a:r>
              <a:rPr lang="en-GB" sz="4000" b="1" cap="none" dirty="0">
                <a:solidFill>
                  <a:prstClr val="black"/>
                </a:solidFill>
                <a:latin typeface="Gill Sans MT" panose="020B0502020104020203"/>
              </a:rPr>
              <a:t>Exploring the </a:t>
            </a:r>
            <a:r>
              <a:rPr lang="en-GB" sz="4000" b="1" cap="none" dirty="0">
                <a:solidFill>
                  <a:schemeClr val="tx1"/>
                </a:solidFill>
                <a:latin typeface="Gill Sans MT" panose="020B0502020104020203"/>
              </a:rPr>
              <a:t>construction</a:t>
            </a:r>
            <a:r>
              <a:rPr lang="en-GB" sz="4000" b="1" cap="none" dirty="0">
                <a:solidFill>
                  <a:prstClr val="black"/>
                </a:solidFill>
                <a:latin typeface="Gill Sans MT" panose="020B0502020104020203"/>
              </a:rPr>
              <a:t> of </a:t>
            </a:r>
            <a:r>
              <a:rPr lang="en-GB" sz="4000" b="1" cap="none" dirty="0">
                <a:solidFill>
                  <a:schemeClr val="accent2">
                    <a:lumMod val="75000"/>
                  </a:schemeClr>
                </a:solidFill>
                <a:latin typeface="Gill Sans MT" panose="020B0502020104020203"/>
              </a:rPr>
              <a:t>orientations</a:t>
            </a:r>
            <a:r>
              <a:rPr lang="en-GB" sz="4000" b="1" cap="none" dirty="0">
                <a:solidFill>
                  <a:prstClr val="black"/>
                </a:solidFill>
                <a:latin typeface="Gill Sans MT" panose="020B0502020104020203"/>
              </a:rPr>
              <a:t> towards ELF as </a:t>
            </a:r>
            <a:r>
              <a:rPr lang="en-GB" sz="4000" b="1" i="1" cap="none" dirty="0">
                <a:solidFill>
                  <a:schemeClr val="accent2">
                    <a:lumMod val="75000"/>
                  </a:schemeClr>
                </a:solidFill>
                <a:latin typeface="Gill Sans MT" panose="020B0502020104020203"/>
              </a:rPr>
              <a:t>social practice</a:t>
            </a:r>
            <a:endParaRPr lang="en-GB" sz="2000" b="1" i="1" cap="none" dirty="0">
              <a:solidFill>
                <a:schemeClr val="accent2">
                  <a:lumMod val="75000"/>
                </a:schemeClr>
              </a:solidFill>
            </a:endParaRPr>
          </a:p>
        </p:txBody>
      </p:sp>
      <p:grpSp>
        <p:nvGrpSpPr>
          <p:cNvPr id="4" name="Group 82"/>
          <p:cNvGrpSpPr>
            <a:grpSpLocks/>
          </p:cNvGrpSpPr>
          <p:nvPr/>
        </p:nvGrpSpPr>
        <p:grpSpPr bwMode="auto">
          <a:xfrm>
            <a:off x="9815804" y="270586"/>
            <a:ext cx="2136711" cy="429209"/>
            <a:chOff x="385" y="1412"/>
            <a:chExt cx="2268" cy="492"/>
          </a:xfrm>
          <a:solidFill>
            <a:schemeClr val="accent2">
              <a:lumMod val="75000"/>
            </a:schemeClr>
          </a:solidFill>
        </p:grpSpPr>
        <p:sp>
          <p:nvSpPr>
            <p:cNvPr id="5" name="Freeform 83"/>
            <p:cNvSpPr>
              <a:spLocks/>
            </p:cNvSpPr>
            <p:nvPr/>
          </p:nvSpPr>
          <p:spPr bwMode="auto">
            <a:xfrm>
              <a:off x="385" y="1488"/>
              <a:ext cx="186" cy="316"/>
            </a:xfrm>
            <a:custGeom>
              <a:avLst/>
              <a:gdLst>
                <a:gd name="T0" fmla="*/ 100 w 186"/>
                <a:gd name="T1" fmla="*/ 126 h 316"/>
                <a:gd name="T2" fmla="*/ 148 w 186"/>
                <a:gd name="T3" fmla="*/ 152 h 316"/>
                <a:gd name="T4" fmla="*/ 174 w 186"/>
                <a:gd name="T5" fmla="*/ 178 h 316"/>
                <a:gd name="T6" fmla="*/ 180 w 186"/>
                <a:gd name="T7" fmla="*/ 188 h 316"/>
                <a:gd name="T8" fmla="*/ 186 w 186"/>
                <a:gd name="T9" fmla="*/ 210 h 316"/>
                <a:gd name="T10" fmla="*/ 186 w 186"/>
                <a:gd name="T11" fmla="*/ 224 h 316"/>
                <a:gd name="T12" fmla="*/ 178 w 186"/>
                <a:gd name="T13" fmla="*/ 260 h 316"/>
                <a:gd name="T14" fmla="*/ 156 w 186"/>
                <a:gd name="T15" fmla="*/ 290 h 316"/>
                <a:gd name="T16" fmla="*/ 140 w 186"/>
                <a:gd name="T17" fmla="*/ 302 h 316"/>
                <a:gd name="T18" fmla="*/ 104 w 186"/>
                <a:gd name="T19" fmla="*/ 314 h 316"/>
                <a:gd name="T20" fmla="*/ 86 w 186"/>
                <a:gd name="T21" fmla="*/ 316 h 316"/>
                <a:gd name="T22" fmla="*/ 42 w 186"/>
                <a:gd name="T23" fmla="*/ 310 h 316"/>
                <a:gd name="T24" fmla="*/ 24 w 186"/>
                <a:gd name="T25" fmla="*/ 302 h 316"/>
                <a:gd name="T26" fmla="*/ 0 w 186"/>
                <a:gd name="T27" fmla="*/ 224 h 316"/>
                <a:gd name="T28" fmla="*/ 6 w 186"/>
                <a:gd name="T29" fmla="*/ 238 h 316"/>
                <a:gd name="T30" fmla="*/ 20 w 186"/>
                <a:gd name="T31" fmla="*/ 264 h 316"/>
                <a:gd name="T32" fmla="*/ 30 w 186"/>
                <a:gd name="T33" fmla="*/ 276 h 316"/>
                <a:gd name="T34" fmla="*/ 52 w 186"/>
                <a:gd name="T35" fmla="*/ 292 h 316"/>
                <a:gd name="T36" fmla="*/ 82 w 186"/>
                <a:gd name="T37" fmla="*/ 298 h 316"/>
                <a:gd name="T38" fmla="*/ 98 w 186"/>
                <a:gd name="T39" fmla="*/ 296 h 316"/>
                <a:gd name="T40" fmla="*/ 122 w 186"/>
                <a:gd name="T41" fmla="*/ 286 h 316"/>
                <a:gd name="T42" fmla="*/ 130 w 186"/>
                <a:gd name="T43" fmla="*/ 278 h 316"/>
                <a:gd name="T44" fmla="*/ 140 w 186"/>
                <a:gd name="T45" fmla="*/ 258 h 316"/>
                <a:gd name="T46" fmla="*/ 144 w 186"/>
                <a:gd name="T47" fmla="*/ 236 h 316"/>
                <a:gd name="T48" fmla="*/ 144 w 186"/>
                <a:gd name="T49" fmla="*/ 224 h 316"/>
                <a:gd name="T50" fmla="*/ 136 w 186"/>
                <a:gd name="T51" fmla="*/ 204 h 316"/>
                <a:gd name="T52" fmla="*/ 130 w 186"/>
                <a:gd name="T53" fmla="*/ 196 h 316"/>
                <a:gd name="T54" fmla="*/ 68 w 186"/>
                <a:gd name="T55" fmla="*/ 162 h 316"/>
                <a:gd name="T56" fmla="*/ 52 w 186"/>
                <a:gd name="T57" fmla="*/ 154 h 316"/>
                <a:gd name="T58" fmla="*/ 26 w 186"/>
                <a:gd name="T59" fmla="*/ 136 h 316"/>
                <a:gd name="T60" fmla="*/ 18 w 186"/>
                <a:gd name="T61" fmla="*/ 126 h 316"/>
                <a:gd name="T62" fmla="*/ 6 w 186"/>
                <a:gd name="T63" fmla="*/ 104 h 316"/>
                <a:gd name="T64" fmla="*/ 2 w 186"/>
                <a:gd name="T65" fmla="*/ 80 h 316"/>
                <a:gd name="T66" fmla="*/ 4 w 186"/>
                <a:gd name="T67" fmla="*/ 62 h 316"/>
                <a:gd name="T68" fmla="*/ 18 w 186"/>
                <a:gd name="T69" fmla="*/ 32 h 316"/>
                <a:gd name="T70" fmla="*/ 30 w 186"/>
                <a:gd name="T71" fmla="*/ 20 h 316"/>
                <a:gd name="T72" fmla="*/ 60 w 186"/>
                <a:gd name="T73" fmla="*/ 4 h 316"/>
                <a:gd name="T74" fmla="*/ 96 w 186"/>
                <a:gd name="T75" fmla="*/ 0 h 316"/>
                <a:gd name="T76" fmla="*/ 114 w 186"/>
                <a:gd name="T77" fmla="*/ 0 h 316"/>
                <a:gd name="T78" fmla="*/ 146 w 186"/>
                <a:gd name="T79" fmla="*/ 10 h 316"/>
                <a:gd name="T80" fmla="*/ 162 w 186"/>
                <a:gd name="T81" fmla="*/ 76 h 316"/>
                <a:gd name="T82" fmla="*/ 160 w 186"/>
                <a:gd name="T83" fmla="*/ 66 h 316"/>
                <a:gd name="T84" fmla="*/ 146 w 186"/>
                <a:gd name="T85" fmla="*/ 46 h 316"/>
                <a:gd name="T86" fmla="*/ 138 w 186"/>
                <a:gd name="T87" fmla="*/ 36 h 316"/>
                <a:gd name="T88" fmla="*/ 116 w 186"/>
                <a:gd name="T89" fmla="*/ 22 h 316"/>
                <a:gd name="T90" fmla="*/ 90 w 186"/>
                <a:gd name="T91" fmla="*/ 18 h 316"/>
                <a:gd name="T92" fmla="*/ 76 w 186"/>
                <a:gd name="T93" fmla="*/ 18 h 316"/>
                <a:gd name="T94" fmla="*/ 58 w 186"/>
                <a:gd name="T95" fmla="*/ 26 h 316"/>
                <a:gd name="T96" fmla="*/ 50 w 186"/>
                <a:gd name="T97" fmla="*/ 34 h 316"/>
                <a:gd name="T98" fmla="*/ 42 w 186"/>
                <a:gd name="T99" fmla="*/ 48 h 316"/>
                <a:gd name="T100" fmla="*/ 38 w 186"/>
                <a:gd name="T101" fmla="*/ 66 h 316"/>
                <a:gd name="T102" fmla="*/ 40 w 186"/>
                <a:gd name="T103" fmla="*/ 76 h 316"/>
                <a:gd name="T104" fmla="*/ 46 w 186"/>
                <a:gd name="T105" fmla="*/ 90 h 316"/>
                <a:gd name="T106" fmla="*/ 50 w 186"/>
                <a:gd name="T107" fmla="*/ 98 h 316"/>
                <a:gd name="T108" fmla="*/ 100 w 186"/>
                <a:gd name="T109" fmla="*/ 126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86" h="316">
                  <a:moveTo>
                    <a:pt x="100" y="126"/>
                  </a:moveTo>
                  <a:lnTo>
                    <a:pt x="100" y="126"/>
                  </a:lnTo>
                  <a:lnTo>
                    <a:pt x="148" y="152"/>
                  </a:lnTo>
                  <a:lnTo>
                    <a:pt x="148" y="152"/>
                  </a:lnTo>
                  <a:lnTo>
                    <a:pt x="162" y="164"/>
                  </a:lnTo>
                  <a:lnTo>
                    <a:pt x="174" y="178"/>
                  </a:lnTo>
                  <a:lnTo>
                    <a:pt x="174" y="178"/>
                  </a:lnTo>
                  <a:lnTo>
                    <a:pt x="180" y="188"/>
                  </a:lnTo>
                  <a:lnTo>
                    <a:pt x="184" y="198"/>
                  </a:lnTo>
                  <a:lnTo>
                    <a:pt x="186" y="210"/>
                  </a:lnTo>
                  <a:lnTo>
                    <a:pt x="186" y="224"/>
                  </a:lnTo>
                  <a:lnTo>
                    <a:pt x="186" y="224"/>
                  </a:lnTo>
                  <a:lnTo>
                    <a:pt x="184" y="244"/>
                  </a:lnTo>
                  <a:lnTo>
                    <a:pt x="178" y="260"/>
                  </a:lnTo>
                  <a:lnTo>
                    <a:pt x="168" y="276"/>
                  </a:lnTo>
                  <a:lnTo>
                    <a:pt x="156" y="290"/>
                  </a:lnTo>
                  <a:lnTo>
                    <a:pt x="156" y="290"/>
                  </a:lnTo>
                  <a:lnTo>
                    <a:pt x="140" y="302"/>
                  </a:lnTo>
                  <a:lnTo>
                    <a:pt x="122" y="310"/>
                  </a:lnTo>
                  <a:lnTo>
                    <a:pt x="104" y="314"/>
                  </a:lnTo>
                  <a:lnTo>
                    <a:pt x="86" y="316"/>
                  </a:lnTo>
                  <a:lnTo>
                    <a:pt x="86" y="316"/>
                  </a:lnTo>
                  <a:lnTo>
                    <a:pt x="62" y="314"/>
                  </a:lnTo>
                  <a:lnTo>
                    <a:pt x="42" y="310"/>
                  </a:lnTo>
                  <a:lnTo>
                    <a:pt x="42" y="310"/>
                  </a:lnTo>
                  <a:lnTo>
                    <a:pt x="24" y="302"/>
                  </a:lnTo>
                  <a:lnTo>
                    <a:pt x="2" y="292"/>
                  </a:lnTo>
                  <a:lnTo>
                    <a:pt x="0" y="224"/>
                  </a:lnTo>
                  <a:lnTo>
                    <a:pt x="0" y="224"/>
                  </a:lnTo>
                  <a:lnTo>
                    <a:pt x="6" y="238"/>
                  </a:lnTo>
                  <a:lnTo>
                    <a:pt x="12" y="252"/>
                  </a:lnTo>
                  <a:lnTo>
                    <a:pt x="20" y="264"/>
                  </a:lnTo>
                  <a:lnTo>
                    <a:pt x="30" y="276"/>
                  </a:lnTo>
                  <a:lnTo>
                    <a:pt x="30" y="276"/>
                  </a:lnTo>
                  <a:lnTo>
                    <a:pt x="40" y="286"/>
                  </a:lnTo>
                  <a:lnTo>
                    <a:pt x="52" y="292"/>
                  </a:lnTo>
                  <a:lnTo>
                    <a:pt x="66" y="296"/>
                  </a:lnTo>
                  <a:lnTo>
                    <a:pt x="82" y="298"/>
                  </a:lnTo>
                  <a:lnTo>
                    <a:pt x="82" y="298"/>
                  </a:lnTo>
                  <a:lnTo>
                    <a:pt x="98" y="296"/>
                  </a:lnTo>
                  <a:lnTo>
                    <a:pt x="110" y="292"/>
                  </a:lnTo>
                  <a:lnTo>
                    <a:pt x="122" y="286"/>
                  </a:lnTo>
                  <a:lnTo>
                    <a:pt x="130" y="278"/>
                  </a:lnTo>
                  <a:lnTo>
                    <a:pt x="130" y="278"/>
                  </a:lnTo>
                  <a:lnTo>
                    <a:pt x="136" y="268"/>
                  </a:lnTo>
                  <a:lnTo>
                    <a:pt x="140" y="258"/>
                  </a:lnTo>
                  <a:lnTo>
                    <a:pt x="144" y="248"/>
                  </a:lnTo>
                  <a:lnTo>
                    <a:pt x="144" y="236"/>
                  </a:lnTo>
                  <a:lnTo>
                    <a:pt x="144" y="236"/>
                  </a:lnTo>
                  <a:lnTo>
                    <a:pt x="144" y="224"/>
                  </a:lnTo>
                  <a:lnTo>
                    <a:pt x="140" y="212"/>
                  </a:lnTo>
                  <a:lnTo>
                    <a:pt x="136" y="204"/>
                  </a:lnTo>
                  <a:lnTo>
                    <a:pt x="130" y="196"/>
                  </a:lnTo>
                  <a:lnTo>
                    <a:pt x="130" y="196"/>
                  </a:lnTo>
                  <a:lnTo>
                    <a:pt x="108" y="182"/>
                  </a:lnTo>
                  <a:lnTo>
                    <a:pt x="68" y="162"/>
                  </a:lnTo>
                  <a:lnTo>
                    <a:pt x="68" y="162"/>
                  </a:lnTo>
                  <a:lnTo>
                    <a:pt x="52" y="154"/>
                  </a:lnTo>
                  <a:lnTo>
                    <a:pt x="38" y="144"/>
                  </a:lnTo>
                  <a:lnTo>
                    <a:pt x="26" y="136"/>
                  </a:lnTo>
                  <a:lnTo>
                    <a:pt x="18" y="126"/>
                  </a:lnTo>
                  <a:lnTo>
                    <a:pt x="18" y="126"/>
                  </a:lnTo>
                  <a:lnTo>
                    <a:pt x="10" y="116"/>
                  </a:lnTo>
                  <a:lnTo>
                    <a:pt x="6" y="104"/>
                  </a:lnTo>
                  <a:lnTo>
                    <a:pt x="2" y="92"/>
                  </a:lnTo>
                  <a:lnTo>
                    <a:pt x="2" y="80"/>
                  </a:lnTo>
                  <a:lnTo>
                    <a:pt x="2" y="80"/>
                  </a:lnTo>
                  <a:lnTo>
                    <a:pt x="4" y="62"/>
                  </a:lnTo>
                  <a:lnTo>
                    <a:pt x="8" y="46"/>
                  </a:lnTo>
                  <a:lnTo>
                    <a:pt x="18" y="32"/>
                  </a:lnTo>
                  <a:lnTo>
                    <a:pt x="30" y="20"/>
                  </a:lnTo>
                  <a:lnTo>
                    <a:pt x="30" y="20"/>
                  </a:lnTo>
                  <a:lnTo>
                    <a:pt x="46" y="12"/>
                  </a:lnTo>
                  <a:lnTo>
                    <a:pt x="60" y="4"/>
                  </a:lnTo>
                  <a:lnTo>
                    <a:pt x="78" y="0"/>
                  </a:lnTo>
                  <a:lnTo>
                    <a:pt x="96" y="0"/>
                  </a:lnTo>
                  <a:lnTo>
                    <a:pt x="96" y="0"/>
                  </a:lnTo>
                  <a:lnTo>
                    <a:pt x="114" y="0"/>
                  </a:lnTo>
                  <a:lnTo>
                    <a:pt x="130" y="4"/>
                  </a:lnTo>
                  <a:lnTo>
                    <a:pt x="146" y="10"/>
                  </a:lnTo>
                  <a:lnTo>
                    <a:pt x="160" y="16"/>
                  </a:lnTo>
                  <a:lnTo>
                    <a:pt x="162" y="76"/>
                  </a:lnTo>
                  <a:lnTo>
                    <a:pt x="162" y="76"/>
                  </a:lnTo>
                  <a:lnTo>
                    <a:pt x="160" y="66"/>
                  </a:lnTo>
                  <a:lnTo>
                    <a:pt x="154" y="56"/>
                  </a:lnTo>
                  <a:lnTo>
                    <a:pt x="146" y="46"/>
                  </a:lnTo>
                  <a:lnTo>
                    <a:pt x="138" y="36"/>
                  </a:lnTo>
                  <a:lnTo>
                    <a:pt x="138" y="36"/>
                  </a:lnTo>
                  <a:lnTo>
                    <a:pt x="128" y="28"/>
                  </a:lnTo>
                  <a:lnTo>
                    <a:pt x="116" y="22"/>
                  </a:lnTo>
                  <a:lnTo>
                    <a:pt x="104" y="20"/>
                  </a:lnTo>
                  <a:lnTo>
                    <a:pt x="90" y="18"/>
                  </a:lnTo>
                  <a:lnTo>
                    <a:pt x="90" y="18"/>
                  </a:lnTo>
                  <a:lnTo>
                    <a:pt x="76" y="18"/>
                  </a:lnTo>
                  <a:lnTo>
                    <a:pt x="66" y="22"/>
                  </a:lnTo>
                  <a:lnTo>
                    <a:pt x="58" y="26"/>
                  </a:lnTo>
                  <a:lnTo>
                    <a:pt x="50" y="34"/>
                  </a:lnTo>
                  <a:lnTo>
                    <a:pt x="50" y="34"/>
                  </a:lnTo>
                  <a:lnTo>
                    <a:pt x="46" y="40"/>
                  </a:lnTo>
                  <a:lnTo>
                    <a:pt x="42" y="48"/>
                  </a:lnTo>
                  <a:lnTo>
                    <a:pt x="40" y="58"/>
                  </a:lnTo>
                  <a:lnTo>
                    <a:pt x="38" y="66"/>
                  </a:lnTo>
                  <a:lnTo>
                    <a:pt x="38" y="66"/>
                  </a:lnTo>
                  <a:lnTo>
                    <a:pt x="40" y="76"/>
                  </a:lnTo>
                  <a:lnTo>
                    <a:pt x="42" y="84"/>
                  </a:lnTo>
                  <a:lnTo>
                    <a:pt x="46" y="90"/>
                  </a:lnTo>
                  <a:lnTo>
                    <a:pt x="50" y="98"/>
                  </a:lnTo>
                  <a:lnTo>
                    <a:pt x="50" y="98"/>
                  </a:lnTo>
                  <a:lnTo>
                    <a:pt x="70" y="110"/>
                  </a:lnTo>
                  <a:lnTo>
                    <a:pt x="100" y="126"/>
                  </a:lnTo>
                  <a:lnTo>
                    <a:pt x="100" y="126"/>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6" name="Freeform 84"/>
            <p:cNvSpPr>
              <a:spLocks noEditPoints="1"/>
            </p:cNvSpPr>
            <p:nvPr/>
          </p:nvSpPr>
          <p:spPr bwMode="auto">
            <a:xfrm>
              <a:off x="589" y="1586"/>
              <a:ext cx="198" cy="218"/>
            </a:xfrm>
            <a:custGeom>
              <a:avLst/>
              <a:gdLst>
                <a:gd name="T0" fmla="*/ 100 w 198"/>
                <a:gd name="T1" fmla="*/ 0 h 218"/>
                <a:gd name="T2" fmla="*/ 130 w 198"/>
                <a:gd name="T3" fmla="*/ 4 h 218"/>
                <a:gd name="T4" fmla="*/ 154 w 198"/>
                <a:gd name="T5" fmla="*/ 16 h 218"/>
                <a:gd name="T6" fmla="*/ 166 w 198"/>
                <a:gd name="T7" fmla="*/ 24 h 218"/>
                <a:gd name="T8" fmla="*/ 182 w 198"/>
                <a:gd name="T9" fmla="*/ 44 h 218"/>
                <a:gd name="T10" fmla="*/ 188 w 198"/>
                <a:gd name="T11" fmla="*/ 56 h 218"/>
                <a:gd name="T12" fmla="*/ 196 w 198"/>
                <a:gd name="T13" fmla="*/ 82 h 218"/>
                <a:gd name="T14" fmla="*/ 198 w 198"/>
                <a:gd name="T15" fmla="*/ 110 h 218"/>
                <a:gd name="T16" fmla="*/ 198 w 198"/>
                <a:gd name="T17" fmla="*/ 122 h 218"/>
                <a:gd name="T18" fmla="*/ 192 w 198"/>
                <a:gd name="T19" fmla="*/ 148 h 218"/>
                <a:gd name="T20" fmla="*/ 186 w 198"/>
                <a:gd name="T21" fmla="*/ 162 h 218"/>
                <a:gd name="T22" fmla="*/ 170 w 198"/>
                <a:gd name="T23" fmla="*/ 184 h 218"/>
                <a:gd name="T24" fmla="*/ 150 w 198"/>
                <a:gd name="T25" fmla="*/ 204 h 218"/>
                <a:gd name="T26" fmla="*/ 138 w 198"/>
                <a:gd name="T27" fmla="*/ 210 h 218"/>
                <a:gd name="T28" fmla="*/ 112 w 198"/>
                <a:gd name="T29" fmla="*/ 218 h 218"/>
                <a:gd name="T30" fmla="*/ 98 w 198"/>
                <a:gd name="T31" fmla="*/ 218 h 218"/>
                <a:gd name="T32" fmla="*/ 66 w 198"/>
                <a:gd name="T33" fmla="*/ 214 h 218"/>
                <a:gd name="T34" fmla="*/ 46 w 198"/>
                <a:gd name="T35" fmla="*/ 206 h 218"/>
                <a:gd name="T36" fmla="*/ 32 w 198"/>
                <a:gd name="T37" fmla="*/ 192 h 218"/>
                <a:gd name="T38" fmla="*/ 24 w 198"/>
                <a:gd name="T39" fmla="*/ 186 h 218"/>
                <a:gd name="T40" fmla="*/ 6 w 198"/>
                <a:gd name="T41" fmla="*/ 150 h 218"/>
                <a:gd name="T42" fmla="*/ 0 w 198"/>
                <a:gd name="T43" fmla="*/ 110 h 218"/>
                <a:gd name="T44" fmla="*/ 0 w 198"/>
                <a:gd name="T45" fmla="*/ 96 h 218"/>
                <a:gd name="T46" fmla="*/ 6 w 198"/>
                <a:gd name="T47" fmla="*/ 70 h 218"/>
                <a:gd name="T48" fmla="*/ 12 w 198"/>
                <a:gd name="T49" fmla="*/ 56 h 218"/>
                <a:gd name="T50" fmla="*/ 26 w 198"/>
                <a:gd name="T51" fmla="*/ 34 h 218"/>
                <a:gd name="T52" fmla="*/ 48 w 198"/>
                <a:gd name="T53" fmla="*/ 16 h 218"/>
                <a:gd name="T54" fmla="*/ 58 w 198"/>
                <a:gd name="T55" fmla="*/ 8 h 218"/>
                <a:gd name="T56" fmla="*/ 86 w 198"/>
                <a:gd name="T57" fmla="*/ 0 h 218"/>
                <a:gd name="T58" fmla="*/ 100 w 198"/>
                <a:gd name="T59" fmla="*/ 0 h 218"/>
                <a:gd name="T60" fmla="*/ 96 w 198"/>
                <a:gd name="T61" fmla="*/ 16 h 218"/>
                <a:gd name="T62" fmla="*/ 70 w 198"/>
                <a:gd name="T63" fmla="*/ 24 h 218"/>
                <a:gd name="T64" fmla="*/ 54 w 198"/>
                <a:gd name="T65" fmla="*/ 46 h 218"/>
                <a:gd name="T66" fmla="*/ 48 w 198"/>
                <a:gd name="T67" fmla="*/ 60 h 218"/>
                <a:gd name="T68" fmla="*/ 40 w 198"/>
                <a:gd name="T69" fmla="*/ 92 h 218"/>
                <a:gd name="T70" fmla="*/ 40 w 198"/>
                <a:gd name="T71" fmla="*/ 112 h 218"/>
                <a:gd name="T72" fmla="*/ 46 w 198"/>
                <a:gd name="T73" fmla="*/ 148 h 218"/>
                <a:gd name="T74" fmla="*/ 58 w 198"/>
                <a:gd name="T75" fmla="*/ 176 h 218"/>
                <a:gd name="T76" fmla="*/ 68 w 198"/>
                <a:gd name="T77" fmla="*/ 188 h 218"/>
                <a:gd name="T78" fmla="*/ 90 w 198"/>
                <a:gd name="T79" fmla="*/ 200 h 218"/>
                <a:gd name="T80" fmla="*/ 102 w 198"/>
                <a:gd name="T81" fmla="*/ 200 h 218"/>
                <a:gd name="T82" fmla="*/ 126 w 198"/>
                <a:gd name="T83" fmla="*/ 192 h 218"/>
                <a:gd name="T84" fmla="*/ 144 w 198"/>
                <a:gd name="T85" fmla="*/ 172 h 218"/>
                <a:gd name="T86" fmla="*/ 150 w 198"/>
                <a:gd name="T87" fmla="*/ 158 h 218"/>
                <a:gd name="T88" fmla="*/ 158 w 198"/>
                <a:gd name="T89" fmla="*/ 126 h 218"/>
                <a:gd name="T90" fmla="*/ 158 w 198"/>
                <a:gd name="T91" fmla="*/ 106 h 218"/>
                <a:gd name="T92" fmla="*/ 148 w 198"/>
                <a:gd name="T93" fmla="*/ 60 h 218"/>
                <a:gd name="T94" fmla="*/ 140 w 198"/>
                <a:gd name="T95" fmla="*/ 42 h 218"/>
                <a:gd name="T96" fmla="*/ 128 w 198"/>
                <a:gd name="T97" fmla="*/ 28 h 218"/>
                <a:gd name="T98" fmla="*/ 114 w 198"/>
                <a:gd name="T99" fmla="*/ 20 h 218"/>
                <a:gd name="T100" fmla="*/ 96 w 198"/>
                <a:gd name="T101" fmla="*/ 16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98" h="218">
                  <a:moveTo>
                    <a:pt x="100" y="0"/>
                  </a:moveTo>
                  <a:lnTo>
                    <a:pt x="100" y="0"/>
                  </a:lnTo>
                  <a:lnTo>
                    <a:pt x="116" y="0"/>
                  </a:lnTo>
                  <a:lnTo>
                    <a:pt x="130" y="4"/>
                  </a:lnTo>
                  <a:lnTo>
                    <a:pt x="142" y="8"/>
                  </a:lnTo>
                  <a:lnTo>
                    <a:pt x="154" y="16"/>
                  </a:lnTo>
                  <a:lnTo>
                    <a:pt x="154" y="16"/>
                  </a:lnTo>
                  <a:lnTo>
                    <a:pt x="166" y="24"/>
                  </a:lnTo>
                  <a:lnTo>
                    <a:pt x="174" y="34"/>
                  </a:lnTo>
                  <a:lnTo>
                    <a:pt x="182" y="44"/>
                  </a:lnTo>
                  <a:lnTo>
                    <a:pt x="188" y="56"/>
                  </a:lnTo>
                  <a:lnTo>
                    <a:pt x="188" y="56"/>
                  </a:lnTo>
                  <a:lnTo>
                    <a:pt x="192" y="70"/>
                  </a:lnTo>
                  <a:lnTo>
                    <a:pt x="196" y="82"/>
                  </a:lnTo>
                  <a:lnTo>
                    <a:pt x="198" y="96"/>
                  </a:lnTo>
                  <a:lnTo>
                    <a:pt x="198" y="110"/>
                  </a:lnTo>
                  <a:lnTo>
                    <a:pt x="198" y="110"/>
                  </a:lnTo>
                  <a:lnTo>
                    <a:pt x="198" y="122"/>
                  </a:lnTo>
                  <a:lnTo>
                    <a:pt x="196" y="136"/>
                  </a:lnTo>
                  <a:lnTo>
                    <a:pt x="192" y="148"/>
                  </a:lnTo>
                  <a:lnTo>
                    <a:pt x="186" y="162"/>
                  </a:lnTo>
                  <a:lnTo>
                    <a:pt x="186" y="162"/>
                  </a:lnTo>
                  <a:lnTo>
                    <a:pt x="178" y="174"/>
                  </a:lnTo>
                  <a:lnTo>
                    <a:pt x="170" y="184"/>
                  </a:lnTo>
                  <a:lnTo>
                    <a:pt x="162" y="194"/>
                  </a:lnTo>
                  <a:lnTo>
                    <a:pt x="150" y="204"/>
                  </a:lnTo>
                  <a:lnTo>
                    <a:pt x="150" y="204"/>
                  </a:lnTo>
                  <a:lnTo>
                    <a:pt x="138" y="210"/>
                  </a:lnTo>
                  <a:lnTo>
                    <a:pt x="126" y="214"/>
                  </a:lnTo>
                  <a:lnTo>
                    <a:pt x="112" y="218"/>
                  </a:lnTo>
                  <a:lnTo>
                    <a:pt x="98" y="218"/>
                  </a:lnTo>
                  <a:lnTo>
                    <a:pt x="98" y="218"/>
                  </a:lnTo>
                  <a:lnTo>
                    <a:pt x="76" y="216"/>
                  </a:lnTo>
                  <a:lnTo>
                    <a:pt x="66" y="214"/>
                  </a:lnTo>
                  <a:lnTo>
                    <a:pt x="56" y="210"/>
                  </a:lnTo>
                  <a:lnTo>
                    <a:pt x="46" y="206"/>
                  </a:lnTo>
                  <a:lnTo>
                    <a:pt x="38" y="200"/>
                  </a:lnTo>
                  <a:lnTo>
                    <a:pt x="32" y="192"/>
                  </a:lnTo>
                  <a:lnTo>
                    <a:pt x="24" y="186"/>
                  </a:lnTo>
                  <a:lnTo>
                    <a:pt x="24" y="186"/>
                  </a:lnTo>
                  <a:lnTo>
                    <a:pt x="14" y="168"/>
                  </a:lnTo>
                  <a:lnTo>
                    <a:pt x="6" y="150"/>
                  </a:lnTo>
                  <a:lnTo>
                    <a:pt x="0" y="130"/>
                  </a:lnTo>
                  <a:lnTo>
                    <a:pt x="0" y="110"/>
                  </a:lnTo>
                  <a:lnTo>
                    <a:pt x="0" y="110"/>
                  </a:lnTo>
                  <a:lnTo>
                    <a:pt x="0" y="96"/>
                  </a:lnTo>
                  <a:lnTo>
                    <a:pt x="2" y="82"/>
                  </a:lnTo>
                  <a:lnTo>
                    <a:pt x="6" y="70"/>
                  </a:lnTo>
                  <a:lnTo>
                    <a:pt x="12" y="56"/>
                  </a:lnTo>
                  <a:lnTo>
                    <a:pt x="12" y="56"/>
                  </a:lnTo>
                  <a:lnTo>
                    <a:pt x="18" y="44"/>
                  </a:lnTo>
                  <a:lnTo>
                    <a:pt x="26" y="34"/>
                  </a:lnTo>
                  <a:lnTo>
                    <a:pt x="36" y="24"/>
                  </a:lnTo>
                  <a:lnTo>
                    <a:pt x="48" y="16"/>
                  </a:lnTo>
                  <a:lnTo>
                    <a:pt x="48" y="16"/>
                  </a:lnTo>
                  <a:lnTo>
                    <a:pt x="58" y="8"/>
                  </a:lnTo>
                  <a:lnTo>
                    <a:pt x="72" y="4"/>
                  </a:lnTo>
                  <a:lnTo>
                    <a:pt x="86" y="0"/>
                  </a:lnTo>
                  <a:lnTo>
                    <a:pt x="100" y="0"/>
                  </a:lnTo>
                  <a:lnTo>
                    <a:pt x="100" y="0"/>
                  </a:lnTo>
                  <a:close/>
                  <a:moveTo>
                    <a:pt x="96" y="16"/>
                  </a:moveTo>
                  <a:lnTo>
                    <a:pt x="96" y="16"/>
                  </a:lnTo>
                  <a:lnTo>
                    <a:pt x="82" y="18"/>
                  </a:lnTo>
                  <a:lnTo>
                    <a:pt x="70" y="24"/>
                  </a:lnTo>
                  <a:lnTo>
                    <a:pt x="62" y="34"/>
                  </a:lnTo>
                  <a:lnTo>
                    <a:pt x="54" y="46"/>
                  </a:lnTo>
                  <a:lnTo>
                    <a:pt x="54" y="46"/>
                  </a:lnTo>
                  <a:lnTo>
                    <a:pt x="48" y="60"/>
                  </a:lnTo>
                  <a:lnTo>
                    <a:pt x="44" y="76"/>
                  </a:lnTo>
                  <a:lnTo>
                    <a:pt x="40" y="92"/>
                  </a:lnTo>
                  <a:lnTo>
                    <a:pt x="40" y="112"/>
                  </a:lnTo>
                  <a:lnTo>
                    <a:pt x="40" y="112"/>
                  </a:lnTo>
                  <a:lnTo>
                    <a:pt x="42" y="130"/>
                  </a:lnTo>
                  <a:lnTo>
                    <a:pt x="46" y="148"/>
                  </a:lnTo>
                  <a:lnTo>
                    <a:pt x="52" y="162"/>
                  </a:lnTo>
                  <a:lnTo>
                    <a:pt x="58" y="176"/>
                  </a:lnTo>
                  <a:lnTo>
                    <a:pt x="58" y="176"/>
                  </a:lnTo>
                  <a:lnTo>
                    <a:pt x="68" y="188"/>
                  </a:lnTo>
                  <a:lnTo>
                    <a:pt x="78" y="196"/>
                  </a:lnTo>
                  <a:lnTo>
                    <a:pt x="90" y="200"/>
                  </a:lnTo>
                  <a:lnTo>
                    <a:pt x="102" y="200"/>
                  </a:lnTo>
                  <a:lnTo>
                    <a:pt x="102" y="200"/>
                  </a:lnTo>
                  <a:lnTo>
                    <a:pt x="116" y="198"/>
                  </a:lnTo>
                  <a:lnTo>
                    <a:pt x="126" y="192"/>
                  </a:lnTo>
                  <a:lnTo>
                    <a:pt x="136" y="184"/>
                  </a:lnTo>
                  <a:lnTo>
                    <a:pt x="144" y="172"/>
                  </a:lnTo>
                  <a:lnTo>
                    <a:pt x="144" y="172"/>
                  </a:lnTo>
                  <a:lnTo>
                    <a:pt x="150" y="158"/>
                  </a:lnTo>
                  <a:lnTo>
                    <a:pt x="154" y="142"/>
                  </a:lnTo>
                  <a:lnTo>
                    <a:pt x="158" y="126"/>
                  </a:lnTo>
                  <a:lnTo>
                    <a:pt x="158" y="106"/>
                  </a:lnTo>
                  <a:lnTo>
                    <a:pt x="158" y="106"/>
                  </a:lnTo>
                  <a:lnTo>
                    <a:pt x="154" y="82"/>
                  </a:lnTo>
                  <a:lnTo>
                    <a:pt x="148" y="60"/>
                  </a:lnTo>
                  <a:lnTo>
                    <a:pt x="148" y="60"/>
                  </a:lnTo>
                  <a:lnTo>
                    <a:pt x="140" y="42"/>
                  </a:lnTo>
                  <a:lnTo>
                    <a:pt x="128" y="28"/>
                  </a:lnTo>
                  <a:lnTo>
                    <a:pt x="128" y="28"/>
                  </a:lnTo>
                  <a:lnTo>
                    <a:pt x="122" y="22"/>
                  </a:lnTo>
                  <a:lnTo>
                    <a:pt x="114" y="20"/>
                  </a:lnTo>
                  <a:lnTo>
                    <a:pt x="106" y="16"/>
                  </a:lnTo>
                  <a:lnTo>
                    <a:pt x="96" y="16"/>
                  </a:lnTo>
                  <a:lnTo>
                    <a:pt x="96" y="16"/>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7" name="Freeform 85"/>
            <p:cNvSpPr>
              <a:spLocks/>
            </p:cNvSpPr>
            <p:nvPr/>
          </p:nvSpPr>
          <p:spPr bwMode="auto">
            <a:xfrm>
              <a:off x="1007" y="1550"/>
              <a:ext cx="128" cy="254"/>
            </a:xfrm>
            <a:custGeom>
              <a:avLst/>
              <a:gdLst>
                <a:gd name="T0" fmla="*/ 60 w 128"/>
                <a:gd name="T1" fmla="*/ 0 h 254"/>
                <a:gd name="T2" fmla="*/ 60 w 128"/>
                <a:gd name="T3" fmla="*/ 42 h 254"/>
                <a:gd name="T4" fmla="*/ 122 w 128"/>
                <a:gd name="T5" fmla="*/ 42 h 254"/>
                <a:gd name="T6" fmla="*/ 106 w 128"/>
                <a:gd name="T7" fmla="*/ 60 h 254"/>
                <a:gd name="T8" fmla="*/ 58 w 128"/>
                <a:gd name="T9" fmla="*/ 60 h 254"/>
                <a:gd name="T10" fmla="*/ 58 w 128"/>
                <a:gd name="T11" fmla="*/ 188 h 254"/>
                <a:gd name="T12" fmla="*/ 58 w 128"/>
                <a:gd name="T13" fmla="*/ 188 h 254"/>
                <a:gd name="T14" fmla="*/ 58 w 128"/>
                <a:gd name="T15" fmla="*/ 200 h 254"/>
                <a:gd name="T16" fmla="*/ 60 w 128"/>
                <a:gd name="T17" fmla="*/ 208 h 254"/>
                <a:gd name="T18" fmla="*/ 64 w 128"/>
                <a:gd name="T19" fmla="*/ 216 h 254"/>
                <a:gd name="T20" fmla="*/ 68 w 128"/>
                <a:gd name="T21" fmla="*/ 224 h 254"/>
                <a:gd name="T22" fmla="*/ 74 w 128"/>
                <a:gd name="T23" fmla="*/ 228 h 254"/>
                <a:gd name="T24" fmla="*/ 82 w 128"/>
                <a:gd name="T25" fmla="*/ 232 h 254"/>
                <a:gd name="T26" fmla="*/ 90 w 128"/>
                <a:gd name="T27" fmla="*/ 234 h 254"/>
                <a:gd name="T28" fmla="*/ 100 w 128"/>
                <a:gd name="T29" fmla="*/ 236 h 254"/>
                <a:gd name="T30" fmla="*/ 100 w 128"/>
                <a:gd name="T31" fmla="*/ 236 h 254"/>
                <a:gd name="T32" fmla="*/ 110 w 128"/>
                <a:gd name="T33" fmla="*/ 234 h 254"/>
                <a:gd name="T34" fmla="*/ 116 w 128"/>
                <a:gd name="T35" fmla="*/ 232 h 254"/>
                <a:gd name="T36" fmla="*/ 116 w 128"/>
                <a:gd name="T37" fmla="*/ 232 h 254"/>
                <a:gd name="T38" fmla="*/ 128 w 128"/>
                <a:gd name="T39" fmla="*/ 224 h 254"/>
                <a:gd name="T40" fmla="*/ 128 w 128"/>
                <a:gd name="T41" fmla="*/ 224 h 254"/>
                <a:gd name="T42" fmla="*/ 128 w 128"/>
                <a:gd name="T43" fmla="*/ 228 h 254"/>
                <a:gd name="T44" fmla="*/ 126 w 128"/>
                <a:gd name="T45" fmla="*/ 234 h 254"/>
                <a:gd name="T46" fmla="*/ 114 w 128"/>
                <a:gd name="T47" fmla="*/ 244 h 254"/>
                <a:gd name="T48" fmla="*/ 114 w 128"/>
                <a:gd name="T49" fmla="*/ 244 h 254"/>
                <a:gd name="T50" fmla="*/ 108 w 128"/>
                <a:gd name="T51" fmla="*/ 248 h 254"/>
                <a:gd name="T52" fmla="*/ 100 w 128"/>
                <a:gd name="T53" fmla="*/ 252 h 254"/>
                <a:gd name="T54" fmla="*/ 92 w 128"/>
                <a:gd name="T55" fmla="*/ 254 h 254"/>
                <a:gd name="T56" fmla="*/ 82 w 128"/>
                <a:gd name="T57" fmla="*/ 254 h 254"/>
                <a:gd name="T58" fmla="*/ 82 w 128"/>
                <a:gd name="T59" fmla="*/ 254 h 254"/>
                <a:gd name="T60" fmla="*/ 70 w 128"/>
                <a:gd name="T61" fmla="*/ 254 h 254"/>
                <a:gd name="T62" fmla="*/ 58 w 128"/>
                <a:gd name="T63" fmla="*/ 250 h 254"/>
                <a:gd name="T64" fmla="*/ 46 w 128"/>
                <a:gd name="T65" fmla="*/ 244 h 254"/>
                <a:gd name="T66" fmla="*/ 38 w 128"/>
                <a:gd name="T67" fmla="*/ 236 h 254"/>
                <a:gd name="T68" fmla="*/ 38 w 128"/>
                <a:gd name="T69" fmla="*/ 236 h 254"/>
                <a:gd name="T70" fmla="*/ 30 w 128"/>
                <a:gd name="T71" fmla="*/ 228 h 254"/>
                <a:gd name="T72" fmla="*/ 24 w 128"/>
                <a:gd name="T73" fmla="*/ 216 h 254"/>
                <a:gd name="T74" fmla="*/ 20 w 128"/>
                <a:gd name="T75" fmla="*/ 204 h 254"/>
                <a:gd name="T76" fmla="*/ 20 w 128"/>
                <a:gd name="T77" fmla="*/ 188 h 254"/>
                <a:gd name="T78" fmla="*/ 20 w 128"/>
                <a:gd name="T79" fmla="*/ 60 h 254"/>
                <a:gd name="T80" fmla="*/ 0 w 128"/>
                <a:gd name="T81" fmla="*/ 60 h 254"/>
                <a:gd name="T82" fmla="*/ 60 w 128"/>
                <a:gd name="T83" fmla="*/ 0 h 254"/>
                <a:gd name="T84" fmla="*/ 60 w 128"/>
                <a:gd name="T85" fmla="*/ 0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28" h="254">
                  <a:moveTo>
                    <a:pt x="60" y="0"/>
                  </a:moveTo>
                  <a:lnTo>
                    <a:pt x="60" y="42"/>
                  </a:lnTo>
                  <a:lnTo>
                    <a:pt x="122" y="42"/>
                  </a:lnTo>
                  <a:lnTo>
                    <a:pt x="106" y="60"/>
                  </a:lnTo>
                  <a:lnTo>
                    <a:pt x="58" y="60"/>
                  </a:lnTo>
                  <a:lnTo>
                    <a:pt x="58" y="188"/>
                  </a:lnTo>
                  <a:lnTo>
                    <a:pt x="58" y="188"/>
                  </a:lnTo>
                  <a:lnTo>
                    <a:pt x="58" y="200"/>
                  </a:lnTo>
                  <a:lnTo>
                    <a:pt x="60" y="208"/>
                  </a:lnTo>
                  <a:lnTo>
                    <a:pt x="64" y="216"/>
                  </a:lnTo>
                  <a:lnTo>
                    <a:pt x="68" y="224"/>
                  </a:lnTo>
                  <a:lnTo>
                    <a:pt x="74" y="228"/>
                  </a:lnTo>
                  <a:lnTo>
                    <a:pt x="82" y="232"/>
                  </a:lnTo>
                  <a:lnTo>
                    <a:pt x="90" y="234"/>
                  </a:lnTo>
                  <a:lnTo>
                    <a:pt x="100" y="236"/>
                  </a:lnTo>
                  <a:lnTo>
                    <a:pt x="100" y="236"/>
                  </a:lnTo>
                  <a:lnTo>
                    <a:pt x="110" y="234"/>
                  </a:lnTo>
                  <a:lnTo>
                    <a:pt x="116" y="232"/>
                  </a:lnTo>
                  <a:lnTo>
                    <a:pt x="116" y="232"/>
                  </a:lnTo>
                  <a:lnTo>
                    <a:pt x="128" y="224"/>
                  </a:lnTo>
                  <a:lnTo>
                    <a:pt x="128" y="224"/>
                  </a:lnTo>
                  <a:lnTo>
                    <a:pt x="128" y="228"/>
                  </a:lnTo>
                  <a:lnTo>
                    <a:pt x="126" y="234"/>
                  </a:lnTo>
                  <a:lnTo>
                    <a:pt x="114" y="244"/>
                  </a:lnTo>
                  <a:lnTo>
                    <a:pt x="114" y="244"/>
                  </a:lnTo>
                  <a:lnTo>
                    <a:pt x="108" y="248"/>
                  </a:lnTo>
                  <a:lnTo>
                    <a:pt x="100" y="252"/>
                  </a:lnTo>
                  <a:lnTo>
                    <a:pt x="92" y="254"/>
                  </a:lnTo>
                  <a:lnTo>
                    <a:pt x="82" y="254"/>
                  </a:lnTo>
                  <a:lnTo>
                    <a:pt x="82" y="254"/>
                  </a:lnTo>
                  <a:lnTo>
                    <a:pt x="70" y="254"/>
                  </a:lnTo>
                  <a:lnTo>
                    <a:pt x="58" y="250"/>
                  </a:lnTo>
                  <a:lnTo>
                    <a:pt x="46" y="244"/>
                  </a:lnTo>
                  <a:lnTo>
                    <a:pt x="38" y="236"/>
                  </a:lnTo>
                  <a:lnTo>
                    <a:pt x="38" y="236"/>
                  </a:lnTo>
                  <a:lnTo>
                    <a:pt x="30" y="228"/>
                  </a:lnTo>
                  <a:lnTo>
                    <a:pt x="24" y="216"/>
                  </a:lnTo>
                  <a:lnTo>
                    <a:pt x="20" y="204"/>
                  </a:lnTo>
                  <a:lnTo>
                    <a:pt x="20" y="188"/>
                  </a:lnTo>
                  <a:lnTo>
                    <a:pt x="20" y="60"/>
                  </a:lnTo>
                  <a:lnTo>
                    <a:pt x="0" y="60"/>
                  </a:lnTo>
                  <a:lnTo>
                    <a:pt x="60" y="0"/>
                  </a:lnTo>
                  <a:lnTo>
                    <a:pt x="60" y="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8" name="Freeform 86"/>
            <p:cNvSpPr>
              <a:spLocks/>
            </p:cNvSpPr>
            <p:nvPr/>
          </p:nvSpPr>
          <p:spPr bwMode="auto">
            <a:xfrm>
              <a:off x="1149" y="1488"/>
              <a:ext cx="204" cy="312"/>
            </a:xfrm>
            <a:custGeom>
              <a:avLst/>
              <a:gdLst>
                <a:gd name="T0" fmla="*/ 124 w 204"/>
                <a:gd name="T1" fmla="*/ 98 h 312"/>
                <a:gd name="T2" fmla="*/ 150 w 204"/>
                <a:gd name="T3" fmla="*/ 102 h 312"/>
                <a:gd name="T4" fmla="*/ 172 w 204"/>
                <a:gd name="T5" fmla="*/ 114 h 312"/>
                <a:gd name="T6" fmla="*/ 180 w 204"/>
                <a:gd name="T7" fmla="*/ 124 h 312"/>
                <a:gd name="T8" fmla="*/ 190 w 204"/>
                <a:gd name="T9" fmla="*/ 146 h 312"/>
                <a:gd name="T10" fmla="*/ 192 w 204"/>
                <a:gd name="T11" fmla="*/ 296 h 312"/>
                <a:gd name="T12" fmla="*/ 192 w 204"/>
                <a:gd name="T13" fmla="*/ 302 h 312"/>
                <a:gd name="T14" fmla="*/ 194 w 204"/>
                <a:gd name="T15" fmla="*/ 306 h 312"/>
                <a:gd name="T16" fmla="*/ 140 w 204"/>
                <a:gd name="T17" fmla="*/ 312 h 312"/>
                <a:gd name="T18" fmla="*/ 146 w 204"/>
                <a:gd name="T19" fmla="*/ 308 h 312"/>
                <a:gd name="T20" fmla="*/ 152 w 204"/>
                <a:gd name="T21" fmla="*/ 300 h 312"/>
                <a:gd name="T22" fmla="*/ 152 w 204"/>
                <a:gd name="T23" fmla="*/ 176 h 312"/>
                <a:gd name="T24" fmla="*/ 152 w 204"/>
                <a:gd name="T25" fmla="*/ 164 h 312"/>
                <a:gd name="T26" fmla="*/ 146 w 204"/>
                <a:gd name="T27" fmla="*/ 146 h 312"/>
                <a:gd name="T28" fmla="*/ 142 w 204"/>
                <a:gd name="T29" fmla="*/ 138 h 312"/>
                <a:gd name="T30" fmla="*/ 126 w 204"/>
                <a:gd name="T31" fmla="*/ 128 h 312"/>
                <a:gd name="T32" fmla="*/ 104 w 204"/>
                <a:gd name="T33" fmla="*/ 124 h 312"/>
                <a:gd name="T34" fmla="*/ 90 w 204"/>
                <a:gd name="T35" fmla="*/ 126 h 312"/>
                <a:gd name="T36" fmla="*/ 76 w 204"/>
                <a:gd name="T37" fmla="*/ 132 h 312"/>
                <a:gd name="T38" fmla="*/ 54 w 204"/>
                <a:gd name="T39" fmla="*/ 148 h 312"/>
                <a:gd name="T40" fmla="*/ 54 w 204"/>
                <a:gd name="T41" fmla="*/ 296 h 312"/>
                <a:gd name="T42" fmla="*/ 58 w 204"/>
                <a:gd name="T43" fmla="*/ 304 h 312"/>
                <a:gd name="T44" fmla="*/ 62 w 204"/>
                <a:gd name="T45" fmla="*/ 308 h 312"/>
                <a:gd name="T46" fmla="*/ 4 w 204"/>
                <a:gd name="T47" fmla="*/ 312 h 312"/>
                <a:gd name="T48" fmla="*/ 8 w 204"/>
                <a:gd name="T49" fmla="*/ 308 h 312"/>
                <a:gd name="T50" fmla="*/ 14 w 204"/>
                <a:gd name="T51" fmla="*/ 300 h 312"/>
                <a:gd name="T52" fmla="*/ 14 w 204"/>
                <a:gd name="T53" fmla="*/ 28 h 312"/>
                <a:gd name="T54" fmla="*/ 14 w 204"/>
                <a:gd name="T55" fmla="*/ 22 h 312"/>
                <a:gd name="T56" fmla="*/ 12 w 204"/>
                <a:gd name="T57" fmla="*/ 16 h 312"/>
                <a:gd name="T58" fmla="*/ 54 w 204"/>
                <a:gd name="T59" fmla="*/ 0 h 312"/>
                <a:gd name="T60" fmla="*/ 54 w 204"/>
                <a:gd name="T61" fmla="*/ 130 h 312"/>
                <a:gd name="T62" fmla="*/ 90 w 204"/>
                <a:gd name="T63" fmla="*/ 106 h 312"/>
                <a:gd name="T64" fmla="*/ 124 w 204"/>
                <a:gd name="T65" fmla="*/ 98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04" h="312">
                  <a:moveTo>
                    <a:pt x="124" y="98"/>
                  </a:moveTo>
                  <a:lnTo>
                    <a:pt x="124" y="98"/>
                  </a:lnTo>
                  <a:lnTo>
                    <a:pt x="136" y="98"/>
                  </a:lnTo>
                  <a:lnTo>
                    <a:pt x="150" y="102"/>
                  </a:lnTo>
                  <a:lnTo>
                    <a:pt x="162" y="108"/>
                  </a:lnTo>
                  <a:lnTo>
                    <a:pt x="172" y="114"/>
                  </a:lnTo>
                  <a:lnTo>
                    <a:pt x="172" y="114"/>
                  </a:lnTo>
                  <a:lnTo>
                    <a:pt x="180" y="124"/>
                  </a:lnTo>
                  <a:lnTo>
                    <a:pt x="186" y="134"/>
                  </a:lnTo>
                  <a:lnTo>
                    <a:pt x="190" y="146"/>
                  </a:lnTo>
                  <a:lnTo>
                    <a:pt x="192" y="160"/>
                  </a:lnTo>
                  <a:lnTo>
                    <a:pt x="192" y="296"/>
                  </a:lnTo>
                  <a:lnTo>
                    <a:pt x="192" y="296"/>
                  </a:lnTo>
                  <a:lnTo>
                    <a:pt x="192" y="302"/>
                  </a:lnTo>
                  <a:lnTo>
                    <a:pt x="194" y="306"/>
                  </a:lnTo>
                  <a:lnTo>
                    <a:pt x="194" y="306"/>
                  </a:lnTo>
                  <a:lnTo>
                    <a:pt x="204" y="312"/>
                  </a:lnTo>
                  <a:lnTo>
                    <a:pt x="140" y="312"/>
                  </a:lnTo>
                  <a:lnTo>
                    <a:pt x="140" y="312"/>
                  </a:lnTo>
                  <a:lnTo>
                    <a:pt x="146" y="308"/>
                  </a:lnTo>
                  <a:lnTo>
                    <a:pt x="150" y="304"/>
                  </a:lnTo>
                  <a:lnTo>
                    <a:pt x="152" y="300"/>
                  </a:lnTo>
                  <a:lnTo>
                    <a:pt x="152" y="296"/>
                  </a:lnTo>
                  <a:lnTo>
                    <a:pt x="152" y="176"/>
                  </a:lnTo>
                  <a:lnTo>
                    <a:pt x="152" y="176"/>
                  </a:lnTo>
                  <a:lnTo>
                    <a:pt x="152" y="164"/>
                  </a:lnTo>
                  <a:lnTo>
                    <a:pt x="150" y="154"/>
                  </a:lnTo>
                  <a:lnTo>
                    <a:pt x="146" y="146"/>
                  </a:lnTo>
                  <a:lnTo>
                    <a:pt x="142" y="138"/>
                  </a:lnTo>
                  <a:lnTo>
                    <a:pt x="142" y="138"/>
                  </a:lnTo>
                  <a:lnTo>
                    <a:pt x="134" y="132"/>
                  </a:lnTo>
                  <a:lnTo>
                    <a:pt x="126" y="128"/>
                  </a:lnTo>
                  <a:lnTo>
                    <a:pt x="116" y="126"/>
                  </a:lnTo>
                  <a:lnTo>
                    <a:pt x="104" y="124"/>
                  </a:lnTo>
                  <a:lnTo>
                    <a:pt x="104" y="124"/>
                  </a:lnTo>
                  <a:lnTo>
                    <a:pt x="90" y="126"/>
                  </a:lnTo>
                  <a:lnTo>
                    <a:pt x="76" y="132"/>
                  </a:lnTo>
                  <a:lnTo>
                    <a:pt x="76" y="132"/>
                  </a:lnTo>
                  <a:lnTo>
                    <a:pt x="64" y="138"/>
                  </a:lnTo>
                  <a:lnTo>
                    <a:pt x="54" y="148"/>
                  </a:lnTo>
                  <a:lnTo>
                    <a:pt x="54" y="296"/>
                  </a:lnTo>
                  <a:lnTo>
                    <a:pt x="54" y="296"/>
                  </a:lnTo>
                  <a:lnTo>
                    <a:pt x="56" y="300"/>
                  </a:lnTo>
                  <a:lnTo>
                    <a:pt x="58" y="304"/>
                  </a:lnTo>
                  <a:lnTo>
                    <a:pt x="58" y="304"/>
                  </a:lnTo>
                  <a:lnTo>
                    <a:pt x="62" y="308"/>
                  </a:lnTo>
                  <a:lnTo>
                    <a:pt x="68" y="312"/>
                  </a:lnTo>
                  <a:lnTo>
                    <a:pt x="4" y="312"/>
                  </a:lnTo>
                  <a:lnTo>
                    <a:pt x="4" y="312"/>
                  </a:lnTo>
                  <a:lnTo>
                    <a:pt x="8" y="308"/>
                  </a:lnTo>
                  <a:lnTo>
                    <a:pt x="12" y="304"/>
                  </a:lnTo>
                  <a:lnTo>
                    <a:pt x="14" y="300"/>
                  </a:lnTo>
                  <a:lnTo>
                    <a:pt x="14" y="296"/>
                  </a:lnTo>
                  <a:lnTo>
                    <a:pt x="14" y="28"/>
                  </a:lnTo>
                  <a:lnTo>
                    <a:pt x="14" y="28"/>
                  </a:lnTo>
                  <a:lnTo>
                    <a:pt x="14" y="22"/>
                  </a:lnTo>
                  <a:lnTo>
                    <a:pt x="12" y="16"/>
                  </a:lnTo>
                  <a:lnTo>
                    <a:pt x="12" y="16"/>
                  </a:lnTo>
                  <a:lnTo>
                    <a:pt x="0" y="10"/>
                  </a:lnTo>
                  <a:lnTo>
                    <a:pt x="54" y="0"/>
                  </a:lnTo>
                  <a:lnTo>
                    <a:pt x="54" y="130"/>
                  </a:lnTo>
                  <a:lnTo>
                    <a:pt x="54" y="130"/>
                  </a:lnTo>
                  <a:lnTo>
                    <a:pt x="72" y="116"/>
                  </a:lnTo>
                  <a:lnTo>
                    <a:pt x="90" y="106"/>
                  </a:lnTo>
                  <a:lnTo>
                    <a:pt x="108" y="100"/>
                  </a:lnTo>
                  <a:lnTo>
                    <a:pt x="124" y="98"/>
                  </a:lnTo>
                  <a:lnTo>
                    <a:pt x="124" y="9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9" name="Freeform 87"/>
            <p:cNvSpPr>
              <a:spLocks/>
            </p:cNvSpPr>
            <p:nvPr/>
          </p:nvSpPr>
          <p:spPr bwMode="auto">
            <a:xfrm>
              <a:off x="1557" y="1586"/>
              <a:ext cx="334" cy="214"/>
            </a:xfrm>
            <a:custGeom>
              <a:avLst/>
              <a:gdLst>
                <a:gd name="T0" fmla="*/ 256 w 334"/>
                <a:gd name="T1" fmla="*/ 0 h 214"/>
                <a:gd name="T2" fmla="*/ 280 w 334"/>
                <a:gd name="T3" fmla="*/ 4 h 214"/>
                <a:gd name="T4" fmla="*/ 302 w 334"/>
                <a:gd name="T5" fmla="*/ 16 h 214"/>
                <a:gd name="T6" fmla="*/ 312 w 334"/>
                <a:gd name="T7" fmla="*/ 26 h 214"/>
                <a:gd name="T8" fmla="*/ 322 w 334"/>
                <a:gd name="T9" fmla="*/ 48 h 214"/>
                <a:gd name="T10" fmla="*/ 322 w 334"/>
                <a:gd name="T11" fmla="*/ 198 h 214"/>
                <a:gd name="T12" fmla="*/ 324 w 334"/>
                <a:gd name="T13" fmla="*/ 202 h 214"/>
                <a:gd name="T14" fmla="*/ 326 w 334"/>
                <a:gd name="T15" fmla="*/ 206 h 214"/>
                <a:gd name="T16" fmla="*/ 272 w 334"/>
                <a:gd name="T17" fmla="*/ 214 h 214"/>
                <a:gd name="T18" fmla="*/ 276 w 334"/>
                <a:gd name="T19" fmla="*/ 210 h 214"/>
                <a:gd name="T20" fmla="*/ 284 w 334"/>
                <a:gd name="T21" fmla="*/ 202 h 214"/>
                <a:gd name="T22" fmla="*/ 284 w 334"/>
                <a:gd name="T23" fmla="*/ 76 h 214"/>
                <a:gd name="T24" fmla="*/ 284 w 334"/>
                <a:gd name="T25" fmla="*/ 64 h 214"/>
                <a:gd name="T26" fmla="*/ 278 w 334"/>
                <a:gd name="T27" fmla="*/ 46 h 214"/>
                <a:gd name="T28" fmla="*/ 272 w 334"/>
                <a:gd name="T29" fmla="*/ 40 h 214"/>
                <a:gd name="T30" fmla="*/ 258 w 334"/>
                <a:gd name="T31" fmla="*/ 30 h 214"/>
                <a:gd name="T32" fmla="*/ 236 w 334"/>
                <a:gd name="T33" fmla="*/ 26 h 214"/>
                <a:gd name="T34" fmla="*/ 222 w 334"/>
                <a:gd name="T35" fmla="*/ 28 h 214"/>
                <a:gd name="T36" fmla="*/ 198 w 334"/>
                <a:gd name="T37" fmla="*/ 42 h 214"/>
                <a:gd name="T38" fmla="*/ 188 w 334"/>
                <a:gd name="T39" fmla="*/ 54 h 214"/>
                <a:gd name="T40" fmla="*/ 188 w 334"/>
                <a:gd name="T41" fmla="*/ 198 h 214"/>
                <a:gd name="T42" fmla="*/ 190 w 334"/>
                <a:gd name="T43" fmla="*/ 202 h 214"/>
                <a:gd name="T44" fmla="*/ 192 w 334"/>
                <a:gd name="T45" fmla="*/ 206 h 214"/>
                <a:gd name="T46" fmla="*/ 136 w 334"/>
                <a:gd name="T47" fmla="*/ 214 h 214"/>
                <a:gd name="T48" fmla="*/ 142 w 334"/>
                <a:gd name="T49" fmla="*/ 210 h 214"/>
                <a:gd name="T50" fmla="*/ 148 w 334"/>
                <a:gd name="T51" fmla="*/ 202 h 214"/>
                <a:gd name="T52" fmla="*/ 148 w 334"/>
                <a:gd name="T53" fmla="*/ 74 h 214"/>
                <a:gd name="T54" fmla="*/ 148 w 334"/>
                <a:gd name="T55" fmla="*/ 62 h 214"/>
                <a:gd name="T56" fmla="*/ 142 w 334"/>
                <a:gd name="T57" fmla="*/ 44 h 214"/>
                <a:gd name="T58" fmla="*/ 130 w 334"/>
                <a:gd name="T59" fmla="*/ 32 h 214"/>
                <a:gd name="T60" fmla="*/ 112 w 334"/>
                <a:gd name="T61" fmla="*/ 26 h 214"/>
                <a:gd name="T62" fmla="*/ 102 w 334"/>
                <a:gd name="T63" fmla="*/ 26 h 214"/>
                <a:gd name="T64" fmla="*/ 76 w 334"/>
                <a:gd name="T65" fmla="*/ 32 h 214"/>
                <a:gd name="T66" fmla="*/ 56 w 334"/>
                <a:gd name="T67" fmla="*/ 48 h 214"/>
                <a:gd name="T68" fmla="*/ 56 w 334"/>
                <a:gd name="T69" fmla="*/ 198 h 214"/>
                <a:gd name="T70" fmla="*/ 58 w 334"/>
                <a:gd name="T71" fmla="*/ 206 h 214"/>
                <a:gd name="T72" fmla="*/ 68 w 334"/>
                <a:gd name="T73" fmla="*/ 214 h 214"/>
                <a:gd name="T74" fmla="*/ 4 w 334"/>
                <a:gd name="T75" fmla="*/ 214 h 214"/>
                <a:gd name="T76" fmla="*/ 14 w 334"/>
                <a:gd name="T77" fmla="*/ 206 h 214"/>
                <a:gd name="T78" fmla="*/ 16 w 334"/>
                <a:gd name="T79" fmla="*/ 198 h 214"/>
                <a:gd name="T80" fmla="*/ 16 w 334"/>
                <a:gd name="T81" fmla="*/ 28 h 214"/>
                <a:gd name="T82" fmla="*/ 12 w 334"/>
                <a:gd name="T83" fmla="*/ 16 h 214"/>
                <a:gd name="T84" fmla="*/ 6 w 334"/>
                <a:gd name="T85" fmla="*/ 12 h 214"/>
                <a:gd name="T86" fmla="*/ 56 w 334"/>
                <a:gd name="T87" fmla="*/ 0 h 214"/>
                <a:gd name="T88" fmla="*/ 56 w 334"/>
                <a:gd name="T89" fmla="*/ 30 h 214"/>
                <a:gd name="T90" fmla="*/ 86 w 334"/>
                <a:gd name="T91" fmla="*/ 10 h 214"/>
                <a:gd name="T92" fmla="*/ 94 w 334"/>
                <a:gd name="T93" fmla="*/ 6 h 214"/>
                <a:gd name="T94" fmla="*/ 112 w 334"/>
                <a:gd name="T95" fmla="*/ 0 h 214"/>
                <a:gd name="T96" fmla="*/ 122 w 334"/>
                <a:gd name="T97" fmla="*/ 0 h 214"/>
                <a:gd name="T98" fmla="*/ 142 w 334"/>
                <a:gd name="T99" fmla="*/ 2 h 214"/>
                <a:gd name="T100" fmla="*/ 160 w 334"/>
                <a:gd name="T101" fmla="*/ 10 h 214"/>
                <a:gd name="T102" fmla="*/ 168 w 334"/>
                <a:gd name="T103" fmla="*/ 16 h 214"/>
                <a:gd name="T104" fmla="*/ 180 w 334"/>
                <a:gd name="T105" fmla="*/ 30 h 214"/>
                <a:gd name="T106" fmla="*/ 184 w 334"/>
                <a:gd name="T107" fmla="*/ 40 h 214"/>
                <a:gd name="T108" fmla="*/ 216 w 334"/>
                <a:gd name="T109" fmla="*/ 12 h 214"/>
                <a:gd name="T110" fmla="*/ 226 w 334"/>
                <a:gd name="T111" fmla="*/ 6 h 214"/>
                <a:gd name="T112" fmla="*/ 246 w 334"/>
                <a:gd name="T113" fmla="*/ 0 h 214"/>
                <a:gd name="T114" fmla="*/ 256 w 334"/>
                <a:gd name="T115" fmla="*/ 0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34" h="214">
                  <a:moveTo>
                    <a:pt x="256" y="0"/>
                  </a:moveTo>
                  <a:lnTo>
                    <a:pt x="256" y="0"/>
                  </a:lnTo>
                  <a:lnTo>
                    <a:pt x="268" y="0"/>
                  </a:lnTo>
                  <a:lnTo>
                    <a:pt x="280" y="4"/>
                  </a:lnTo>
                  <a:lnTo>
                    <a:pt x="292" y="10"/>
                  </a:lnTo>
                  <a:lnTo>
                    <a:pt x="302" y="16"/>
                  </a:lnTo>
                  <a:lnTo>
                    <a:pt x="302" y="16"/>
                  </a:lnTo>
                  <a:lnTo>
                    <a:pt x="312" y="26"/>
                  </a:lnTo>
                  <a:lnTo>
                    <a:pt x="318" y="36"/>
                  </a:lnTo>
                  <a:lnTo>
                    <a:pt x="322" y="48"/>
                  </a:lnTo>
                  <a:lnTo>
                    <a:pt x="322" y="62"/>
                  </a:lnTo>
                  <a:lnTo>
                    <a:pt x="322" y="198"/>
                  </a:lnTo>
                  <a:lnTo>
                    <a:pt x="322" y="198"/>
                  </a:lnTo>
                  <a:lnTo>
                    <a:pt x="324" y="202"/>
                  </a:lnTo>
                  <a:lnTo>
                    <a:pt x="326" y="206"/>
                  </a:lnTo>
                  <a:lnTo>
                    <a:pt x="326" y="206"/>
                  </a:lnTo>
                  <a:lnTo>
                    <a:pt x="334" y="214"/>
                  </a:lnTo>
                  <a:lnTo>
                    <a:pt x="272" y="214"/>
                  </a:lnTo>
                  <a:lnTo>
                    <a:pt x="272" y="214"/>
                  </a:lnTo>
                  <a:lnTo>
                    <a:pt x="276" y="210"/>
                  </a:lnTo>
                  <a:lnTo>
                    <a:pt x="280" y="206"/>
                  </a:lnTo>
                  <a:lnTo>
                    <a:pt x="284" y="202"/>
                  </a:lnTo>
                  <a:lnTo>
                    <a:pt x="284" y="198"/>
                  </a:lnTo>
                  <a:lnTo>
                    <a:pt x="284" y="76"/>
                  </a:lnTo>
                  <a:lnTo>
                    <a:pt x="284" y="76"/>
                  </a:lnTo>
                  <a:lnTo>
                    <a:pt x="284" y="64"/>
                  </a:lnTo>
                  <a:lnTo>
                    <a:pt x="282" y="56"/>
                  </a:lnTo>
                  <a:lnTo>
                    <a:pt x="278" y="46"/>
                  </a:lnTo>
                  <a:lnTo>
                    <a:pt x="272" y="40"/>
                  </a:lnTo>
                  <a:lnTo>
                    <a:pt x="272" y="40"/>
                  </a:lnTo>
                  <a:lnTo>
                    <a:pt x="266" y="34"/>
                  </a:lnTo>
                  <a:lnTo>
                    <a:pt x="258" y="30"/>
                  </a:lnTo>
                  <a:lnTo>
                    <a:pt x="248" y="26"/>
                  </a:lnTo>
                  <a:lnTo>
                    <a:pt x="236" y="26"/>
                  </a:lnTo>
                  <a:lnTo>
                    <a:pt x="236" y="26"/>
                  </a:lnTo>
                  <a:lnTo>
                    <a:pt x="222" y="28"/>
                  </a:lnTo>
                  <a:lnTo>
                    <a:pt x="210" y="32"/>
                  </a:lnTo>
                  <a:lnTo>
                    <a:pt x="198" y="42"/>
                  </a:lnTo>
                  <a:lnTo>
                    <a:pt x="188" y="54"/>
                  </a:lnTo>
                  <a:lnTo>
                    <a:pt x="188" y="54"/>
                  </a:lnTo>
                  <a:lnTo>
                    <a:pt x="188" y="60"/>
                  </a:lnTo>
                  <a:lnTo>
                    <a:pt x="188" y="198"/>
                  </a:lnTo>
                  <a:lnTo>
                    <a:pt x="188" y="198"/>
                  </a:lnTo>
                  <a:lnTo>
                    <a:pt x="190" y="202"/>
                  </a:lnTo>
                  <a:lnTo>
                    <a:pt x="192" y="206"/>
                  </a:lnTo>
                  <a:lnTo>
                    <a:pt x="192" y="206"/>
                  </a:lnTo>
                  <a:lnTo>
                    <a:pt x="200" y="214"/>
                  </a:lnTo>
                  <a:lnTo>
                    <a:pt x="136" y="214"/>
                  </a:lnTo>
                  <a:lnTo>
                    <a:pt x="136" y="214"/>
                  </a:lnTo>
                  <a:lnTo>
                    <a:pt x="142" y="210"/>
                  </a:lnTo>
                  <a:lnTo>
                    <a:pt x="146" y="206"/>
                  </a:lnTo>
                  <a:lnTo>
                    <a:pt x="148" y="202"/>
                  </a:lnTo>
                  <a:lnTo>
                    <a:pt x="148" y="198"/>
                  </a:lnTo>
                  <a:lnTo>
                    <a:pt x="148" y="74"/>
                  </a:lnTo>
                  <a:lnTo>
                    <a:pt x="148" y="74"/>
                  </a:lnTo>
                  <a:lnTo>
                    <a:pt x="148" y="62"/>
                  </a:lnTo>
                  <a:lnTo>
                    <a:pt x="146" y="52"/>
                  </a:lnTo>
                  <a:lnTo>
                    <a:pt x="142" y="44"/>
                  </a:lnTo>
                  <a:lnTo>
                    <a:pt x="136" y="38"/>
                  </a:lnTo>
                  <a:lnTo>
                    <a:pt x="130" y="32"/>
                  </a:lnTo>
                  <a:lnTo>
                    <a:pt x="122" y="28"/>
                  </a:lnTo>
                  <a:lnTo>
                    <a:pt x="112" y="26"/>
                  </a:lnTo>
                  <a:lnTo>
                    <a:pt x="102" y="26"/>
                  </a:lnTo>
                  <a:lnTo>
                    <a:pt x="102" y="26"/>
                  </a:lnTo>
                  <a:lnTo>
                    <a:pt x="88" y="28"/>
                  </a:lnTo>
                  <a:lnTo>
                    <a:pt x="76" y="32"/>
                  </a:lnTo>
                  <a:lnTo>
                    <a:pt x="66" y="38"/>
                  </a:lnTo>
                  <a:lnTo>
                    <a:pt x="56" y="48"/>
                  </a:lnTo>
                  <a:lnTo>
                    <a:pt x="56" y="198"/>
                  </a:lnTo>
                  <a:lnTo>
                    <a:pt x="56" y="198"/>
                  </a:lnTo>
                  <a:lnTo>
                    <a:pt x="56" y="202"/>
                  </a:lnTo>
                  <a:lnTo>
                    <a:pt x="58" y="206"/>
                  </a:lnTo>
                  <a:lnTo>
                    <a:pt x="58" y="206"/>
                  </a:lnTo>
                  <a:lnTo>
                    <a:pt x="68" y="214"/>
                  </a:lnTo>
                  <a:lnTo>
                    <a:pt x="4" y="214"/>
                  </a:lnTo>
                  <a:lnTo>
                    <a:pt x="4" y="214"/>
                  </a:lnTo>
                  <a:lnTo>
                    <a:pt x="10" y="210"/>
                  </a:lnTo>
                  <a:lnTo>
                    <a:pt x="14" y="206"/>
                  </a:lnTo>
                  <a:lnTo>
                    <a:pt x="16" y="202"/>
                  </a:lnTo>
                  <a:lnTo>
                    <a:pt x="16" y="198"/>
                  </a:lnTo>
                  <a:lnTo>
                    <a:pt x="16" y="28"/>
                  </a:lnTo>
                  <a:lnTo>
                    <a:pt x="16" y="28"/>
                  </a:lnTo>
                  <a:lnTo>
                    <a:pt x="16" y="22"/>
                  </a:lnTo>
                  <a:lnTo>
                    <a:pt x="12" y="16"/>
                  </a:lnTo>
                  <a:lnTo>
                    <a:pt x="12" y="16"/>
                  </a:lnTo>
                  <a:lnTo>
                    <a:pt x="6" y="12"/>
                  </a:lnTo>
                  <a:lnTo>
                    <a:pt x="0" y="10"/>
                  </a:lnTo>
                  <a:lnTo>
                    <a:pt x="56" y="0"/>
                  </a:lnTo>
                  <a:lnTo>
                    <a:pt x="56" y="30"/>
                  </a:lnTo>
                  <a:lnTo>
                    <a:pt x="56" y="30"/>
                  </a:lnTo>
                  <a:lnTo>
                    <a:pt x="70" y="20"/>
                  </a:lnTo>
                  <a:lnTo>
                    <a:pt x="86" y="10"/>
                  </a:lnTo>
                  <a:lnTo>
                    <a:pt x="86" y="10"/>
                  </a:lnTo>
                  <a:lnTo>
                    <a:pt x="94" y="6"/>
                  </a:lnTo>
                  <a:lnTo>
                    <a:pt x="102" y="2"/>
                  </a:lnTo>
                  <a:lnTo>
                    <a:pt x="112" y="0"/>
                  </a:lnTo>
                  <a:lnTo>
                    <a:pt x="122" y="0"/>
                  </a:lnTo>
                  <a:lnTo>
                    <a:pt x="122" y="0"/>
                  </a:lnTo>
                  <a:lnTo>
                    <a:pt x="132" y="0"/>
                  </a:lnTo>
                  <a:lnTo>
                    <a:pt x="142" y="2"/>
                  </a:lnTo>
                  <a:lnTo>
                    <a:pt x="150" y="6"/>
                  </a:lnTo>
                  <a:lnTo>
                    <a:pt x="160" y="10"/>
                  </a:lnTo>
                  <a:lnTo>
                    <a:pt x="160" y="10"/>
                  </a:lnTo>
                  <a:lnTo>
                    <a:pt x="168" y="16"/>
                  </a:lnTo>
                  <a:lnTo>
                    <a:pt x="174" y="22"/>
                  </a:lnTo>
                  <a:lnTo>
                    <a:pt x="180" y="30"/>
                  </a:lnTo>
                  <a:lnTo>
                    <a:pt x="184" y="40"/>
                  </a:lnTo>
                  <a:lnTo>
                    <a:pt x="184" y="40"/>
                  </a:lnTo>
                  <a:lnTo>
                    <a:pt x="198" y="24"/>
                  </a:lnTo>
                  <a:lnTo>
                    <a:pt x="216" y="12"/>
                  </a:lnTo>
                  <a:lnTo>
                    <a:pt x="216" y="12"/>
                  </a:lnTo>
                  <a:lnTo>
                    <a:pt x="226" y="6"/>
                  </a:lnTo>
                  <a:lnTo>
                    <a:pt x="236" y="2"/>
                  </a:lnTo>
                  <a:lnTo>
                    <a:pt x="246" y="0"/>
                  </a:lnTo>
                  <a:lnTo>
                    <a:pt x="256" y="0"/>
                  </a:lnTo>
                  <a:lnTo>
                    <a:pt x="256" y="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0" name="Freeform 88"/>
            <p:cNvSpPr>
              <a:spLocks/>
            </p:cNvSpPr>
            <p:nvPr/>
          </p:nvSpPr>
          <p:spPr bwMode="auto">
            <a:xfrm>
              <a:off x="2117" y="1550"/>
              <a:ext cx="130" cy="254"/>
            </a:xfrm>
            <a:custGeom>
              <a:avLst/>
              <a:gdLst>
                <a:gd name="T0" fmla="*/ 60 w 130"/>
                <a:gd name="T1" fmla="*/ 0 h 254"/>
                <a:gd name="T2" fmla="*/ 60 w 130"/>
                <a:gd name="T3" fmla="*/ 42 h 254"/>
                <a:gd name="T4" fmla="*/ 122 w 130"/>
                <a:gd name="T5" fmla="*/ 42 h 254"/>
                <a:gd name="T6" fmla="*/ 106 w 130"/>
                <a:gd name="T7" fmla="*/ 60 h 254"/>
                <a:gd name="T8" fmla="*/ 58 w 130"/>
                <a:gd name="T9" fmla="*/ 60 h 254"/>
                <a:gd name="T10" fmla="*/ 58 w 130"/>
                <a:gd name="T11" fmla="*/ 188 h 254"/>
                <a:gd name="T12" fmla="*/ 58 w 130"/>
                <a:gd name="T13" fmla="*/ 188 h 254"/>
                <a:gd name="T14" fmla="*/ 60 w 130"/>
                <a:gd name="T15" fmla="*/ 200 h 254"/>
                <a:gd name="T16" fmla="*/ 62 w 130"/>
                <a:gd name="T17" fmla="*/ 208 h 254"/>
                <a:gd name="T18" fmla="*/ 64 w 130"/>
                <a:gd name="T19" fmla="*/ 216 h 254"/>
                <a:gd name="T20" fmla="*/ 70 w 130"/>
                <a:gd name="T21" fmla="*/ 224 h 254"/>
                <a:gd name="T22" fmla="*/ 74 w 130"/>
                <a:gd name="T23" fmla="*/ 228 h 254"/>
                <a:gd name="T24" fmla="*/ 82 w 130"/>
                <a:gd name="T25" fmla="*/ 232 h 254"/>
                <a:gd name="T26" fmla="*/ 90 w 130"/>
                <a:gd name="T27" fmla="*/ 234 h 254"/>
                <a:gd name="T28" fmla="*/ 100 w 130"/>
                <a:gd name="T29" fmla="*/ 236 h 254"/>
                <a:gd name="T30" fmla="*/ 100 w 130"/>
                <a:gd name="T31" fmla="*/ 236 h 254"/>
                <a:gd name="T32" fmla="*/ 110 w 130"/>
                <a:gd name="T33" fmla="*/ 234 h 254"/>
                <a:gd name="T34" fmla="*/ 116 w 130"/>
                <a:gd name="T35" fmla="*/ 232 h 254"/>
                <a:gd name="T36" fmla="*/ 116 w 130"/>
                <a:gd name="T37" fmla="*/ 232 h 254"/>
                <a:gd name="T38" fmla="*/ 130 w 130"/>
                <a:gd name="T39" fmla="*/ 224 h 254"/>
                <a:gd name="T40" fmla="*/ 130 w 130"/>
                <a:gd name="T41" fmla="*/ 224 h 254"/>
                <a:gd name="T42" fmla="*/ 128 w 130"/>
                <a:gd name="T43" fmla="*/ 228 h 254"/>
                <a:gd name="T44" fmla="*/ 126 w 130"/>
                <a:gd name="T45" fmla="*/ 234 h 254"/>
                <a:gd name="T46" fmla="*/ 114 w 130"/>
                <a:gd name="T47" fmla="*/ 244 h 254"/>
                <a:gd name="T48" fmla="*/ 114 w 130"/>
                <a:gd name="T49" fmla="*/ 244 h 254"/>
                <a:gd name="T50" fmla="*/ 108 w 130"/>
                <a:gd name="T51" fmla="*/ 248 h 254"/>
                <a:gd name="T52" fmla="*/ 100 w 130"/>
                <a:gd name="T53" fmla="*/ 252 h 254"/>
                <a:gd name="T54" fmla="*/ 92 w 130"/>
                <a:gd name="T55" fmla="*/ 254 h 254"/>
                <a:gd name="T56" fmla="*/ 84 w 130"/>
                <a:gd name="T57" fmla="*/ 254 h 254"/>
                <a:gd name="T58" fmla="*/ 84 w 130"/>
                <a:gd name="T59" fmla="*/ 254 h 254"/>
                <a:gd name="T60" fmla="*/ 70 w 130"/>
                <a:gd name="T61" fmla="*/ 254 h 254"/>
                <a:gd name="T62" fmla="*/ 58 w 130"/>
                <a:gd name="T63" fmla="*/ 250 h 254"/>
                <a:gd name="T64" fmla="*/ 46 w 130"/>
                <a:gd name="T65" fmla="*/ 244 h 254"/>
                <a:gd name="T66" fmla="*/ 38 w 130"/>
                <a:gd name="T67" fmla="*/ 236 h 254"/>
                <a:gd name="T68" fmla="*/ 38 w 130"/>
                <a:gd name="T69" fmla="*/ 236 h 254"/>
                <a:gd name="T70" fmla="*/ 30 w 130"/>
                <a:gd name="T71" fmla="*/ 228 h 254"/>
                <a:gd name="T72" fmla="*/ 24 w 130"/>
                <a:gd name="T73" fmla="*/ 216 h 254"/>
                <a:gd name="T74" fmla="*/ 22 w 130"/>
                <a:gd name="T75" fmla="*/ 204 h 254"/>
                <a:gd name="T76" fmla="*/ 20 w 130"/>
                <a:gd name="T77" fmla="*/ 188 h 254"/>
                <a:gd name="T78" fmla="*/ 20 w 130"/>
                <a:gd name="T79" fmla="*/ 60 h 254"/>
                <a:gd name="T80" fmla="*/ 0 w 130"/>
                <a:gd name="T81" fmla="*/ 60 h 254"/>
                <a:gd name="T82" fmla="*/ 60 w 130"/>
                <a:gd name="T83" fmla="*/ 0 h 254"/>
                <a:gd name="T84" fmla="*/ 60 w 130"/>
                <a:gd name="T85" fmla="*/ 0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30" h="254">
                  <a:moveTo>
                    <a:pt x="60" y="0"/>
                  </a:moveTo>
                  <a:lnTo>
                    <a:pt x="60" y="42"/>
                  </a:lnTo>
                  <a:lnTo>
                    <a:pt x="122" y="42"/>
                  </a:lnTo>
                  <a:lnTo>
                    <a:pt x="106" y="60"/>
                  </a:lnTo>
                  <a:lnTo>
                    <a:pt x="58" y="60"/>
                  </a:lnTo>
                  <a:lnTo>
                    <a:pt x="58" y="188"/>
                  </a:lnTo>
                  <a:lnTo>
                    <a:pt x="58" y="188"/>
                  </a:lnTo>
                  <a:lnTo>
                    <a:pt x="60" y="200"/>
                  </a:lnTo>
                  <a:lnTo>
                    <a:pt x="62" y="208"/>
                  </a:lnTo>
                  <a:lnTo>
                    <a:pt x="64" y="216"/>
                  </a:lnTo>
                  <a:lnTo>
                    <a:pt x="70" y="224"/>
                  </a:lnTo>
                  <a:lnTo>
                    <a:pt x="74" y="228"/>
                  </a:lnTo>
                  <a:lnTo>
                    <a:pt x="82" y="232"/>
                  </a:lnTo>
                  <a:lnTo>
                    <a:pt x="90" y="234"/>
                  </a:lnTo>
                  <a:lnTo>
                    <a:pt x="100" y="236"/>
                  </a:lnTo>
                  <a:lnTo>
                    <a:pt x="100" y="236"/>
                  </a:lnTo>
                  <a:lnTo>
                    <a:pt x="110" y="234"/>
                  </a:lnTo>
                  <a:lnTo>
                    <a:pt x="116" y="232"/>
                  </a:lnTo>
                  <a:lnTo>
                    <a:pt x="116" y="232"/>
                  </a:lnTo>
                  <a:lnTo>
                    <a:pt x="130" y="224"/>
                  </a:lnTo>
                  <a:lnTo>
                    <a:pt x="130" y="224"/>
                  </a:lnTo>
                  <a:lnTo>
                    <a:pt x="128" y="228"/>
                  </a:lnTo>
                  <a:lnTo>
                    <a:pt x="126" y="234"/>
                  </a:lnTo>
                  <a:lnTo>
                    <a:pt x="114" y="244"/>
                  </a:lnTo>
                  <a:lnTo>
                    <a:pt x="114" y="244"/>
                  </a:lnTo>
                  <a:lnTo>
                    <a:pt x="108" y="248"/>
                  </a:lnTo>
                  <a:lnTo>
                    <a:pt x="100" y="252"/>
                  </a:lnTo>
                  <a:lnTo>
                    <a:pt x="92" y="254"/>
                  </a:lnTo>
                  <a:lnTo>
                    <a:pt x="84" y="254"/>
                  </a:lnTo>
                  <a:lnTo>
                    <a:pt x="84" y="254"/>
                  </a:lnTo>
                  <a:lnTo>
                    <a:pt x="70" y="254"/>
                  </a:lnTo>
                  <a:lnTo>
                    <a:pt x="58" y="250"/>
                  </a:lnTo>
                  <a:lnTo>
                    <a:pt x="46" y="244"/>
                  </a:lnTo>
                  <a:lnTo>
                    <a:pt x="38" y="236"/>
                  </a:lnTo>
                  <a:lnTo>
                    <a:pt x="38" y="236"/>
                  </a:lnTo>
                  <a:lnTo>
                    <a:pt x="30" y="228"/>
                  </a:lnTo>
                  <a:lnTo>
                    <a:pt x="24" y="216"/>
                  </a:lnTo>
                  <a:lnTo>
                    <a:pt x="22" y="204"/>
                  </a:lnTo>
                  <a:lnTo>
                    <a:pt x="20" y="188"/>
                  </a:lnTo>
                  <a:lnTo>
                    <a:pt x="20" y="60"/>
                  </a:lnTo>
                  <a:lnTo>
                    <a:pt x="0" y="60"/>
                  </a:lnTo>
                  <a:lnTo>
                    <a:pt x="60" y="0"/>
                  </a:lnTo>
                  <a:lnTo>
                    <a:pt x="60" y="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1" name="Freeform 89"/>
            <p:cNvSpPr>
              <a:spLocks noEditPoints="1"/>
            </p:cNvSpPr>
            <p:nvPr/>
          </p:nvSpPr>
          <p:spPr bwMode="auto">
            <a:xfrm>
              <a:off x="2245" y="1586"/>
              <a:ext cx="200" cy="218"/>
            </a:xfrm>
            <a:custGeom>
              <a:avLst/>
              <a:gdLst>
                <a:gd name="T0" fmla="*/ 102 w 200"/>
                <a:gd name="T1" fmla="*/ 0 h 218"/>
                <a:gd name="T2" fmla="*/ 130 w 200"/>
                <a:gd name="T3" fmla="*/ 4 h 218"/>
                <a:gd name="T4" fmla="*/ 156 w 200"/>
                <a:gd name="T5" fmla="*/ 16 h 218"/>
                <a:gd name="T6" fmla="*/ 166 w 200"/>
                <a:gd name="T7" fmla="*/ 24 h 218"/>
                <a:gd name="T8" fmla="*/ 184 w 200"/>
                <a:gd name="T9" fmla="*/ 44 h 218"/>
                <a:gd name="T10" fmla="*/ 190 w 200"/>
                <a:gd name="T11" fmla="*/ 56 h 218"/>
                <a:gd name="T12" fmla="*/ 198 w 200"/>
                <a:gd name="T13" fmla="*/ 82 h 218"/>
                <a:gd name="T14" fmla="*/ 200 w 200"/>
                <a:gd name="T15" fmla="*/ 110 h 218"/>
                <a:gd name="T16" fmla="*/ 200 w 200"/>
                <a:gd name="T17" fmla="*/ 122 h 218"/>
                <a:gd name="T18" fmla="*/ 192 w 200"/>
                <a:gd name="T19" fmla="*/ 148 h 218"/>
                <a:gd name="T20" fmla="*/ 188 w 200"/>
                <a:gd name="T21" fmla="*/ 162 h 218"/>
                <a:gd name="T22" fmla="*/ 172 w 200"/>
                <a:gd name="T23" fmla="*/ 184 h 218"/>
                <a:gd name="T24" fmla="*/ 152 w 200"/>
                <a:gd name="T25" fmla="*/ 204 h 218"/>
                <a:gd name="T26" fmla="*/ 140 w 200"/>
                <a:gd name="T27" fmla="*/ 210 h 218"/>
                <a:gd name="T28" fmla="*/ 114 w 200"/>
                <a:gd name="T29" fmla="*/ 218 h 218"/>
                <a:gd name="T30" fmla="*/ 100 w 200"/>
                <a:gd name="T31" fmla="*/ 218 h 218"/>
                <a:gd name="T32" fmla="*/ 66 w 200"/>
                <a:gd name="T33" fmla="*/ 214 h 218"/>
                <a:gd name="T34" fmla="*/ 48 w 200"/>
                <a:gd name="T35" fmla="*/ 206 h 218"/>
                <a:gd name="T36" fmla="*/ 32 w 200"/>
                <a:gd name="T37" fmla="*/ 192 h 218"/>
                <a:gd name="T38" fmla="*/ 26 w 200"/>
                <a:gd name="T39" fmla="*/ 186 h 218"/>
                <a:gd name="T40" fmla="*/ 8 w 200"/>
                <a:gd name="T41" fmla="*/ 150 h 218"/>
                <a:gd name="T42" fmla="*/ 0 w 200"/>
                <a:gd name="T43" fmla="*/ 110 h 218"/>
                <a:gd name="T44" fmla="*/ 2 w 200"/>
                <a:gd name="T45" fmla="*/ 96 h 218"/>
                <a:gd name="T46" fmla="*/ 8 w 200"/>
                <a:gd name="T47" fmla="*/ 70 h 218"/>
                <a:gd name="T48" fmla="*/ 14 w 200"/>
                <a:gd name="T49" fmla="*/ 56 h 218"/>
                <a:gd name="T50" fmla="*/ 28 w 200"/>
                <a:gd name="T51" fmla="*/ 34 h 218"/>
                <a:gd name="T52" fmla="*/ 48 w 200"/>
                <a:gd name="T53" fmla="*/ 16 h 218"/>
                <a:gd name="T54" fmla="*/ 60 w 200"/>
                <a:gd name="T55" fmla="*/ 8 h 218"/>
                <a:gd name="T56" fmla="*/ 86 w 200"/>
                <a:gd name="T57" fmla="*/ 0 h 218"/>
                <a:gd name="T58" fmla="*/ 102 w 200"/>
                <a:gd name="T59" fmla="*/ 0 h 218"/>
                <a:gd name="T60" fmla="*/ 98 w 200"/>
                <a:gd name="T61" fmla="*/ 16 h 218"/>
                <a:gd name="T62" fmla="*/ 72 w 200"/>
                <a:gd name="T63" fmla="*/ 24 h 218"/>
                <a:gd name="T64" fmla="*/ 54 w 200"/>
                <a:gd name="T65" fmla="*/ 46 h 218"/>
                <a:gd name="T66" fmla="*/ 48 w 200"/>
                <a:gd name="T67" fmla="*/ 60 h 218"/>
                <a:gd name="T68" fmla="*/ 42 w 200"/>
                <a:gd name="T69" fmla="*/ 92 h 218"/>
                <a:gd name="T70" fmla="*/ 42 w 200"/>
                <a:gd name="T71" fmla="*/ 112 h 218"/>
                <a:gd name="T72" fmla="*/ 48 w 200"/>
                <a:gd name="T73" fmla="*/ 148 h 218"/>
                <a:gd name="T74" fmla="*/ 60 w 200"/>
                <a:gd name="T75" fmla="*/ 176 h 218"/>
                <a:gd name="T76" fmla="*/ 68 w 200"/>
                <a:gd name="T77" fmla="*/ 188 h 218"/>
                <a:gd name="T78" fmla="*/ 90 w 200"/>
                <a:gd name="T79" fmla="*/ 200 h 218"/>
                <a:gd name="T80" fmla="*/ 104 w 200"/>
                <a:gd name="T81" fmla="*/ 200 h 218"/>
                <a:gd name="T82" fmla="*/ 128 w 200"/>
                <a:gd name="T83" fmla="*/ 192 h 218"/>
                <a:gd name="T84" fmla="*/ 146 w 200"/>
                <a:gd name="T85" fmla="*/ 172 h 218"/>
                <a:gd name="T86" fmla="*/ 152 w 200"/>
                <a:gd name="T87" fmla="*/ 158 h 218"/>
                <a:gd name="T88" fmla="*/ 158 w 200"/>
                <a:gd name="T89" fmla="*/ 126 h 218"/>
                <a:gd name="T90" fmla="*/ 158 w 200"/>
                <a:gd name="T91" fmla="*/ 106 h 218"/>
                <a:gd name="T92" fmla="*/ 150 w 200"/>
                <a:gd name="T93" fmla="*/ 60 h 218"/>
                <a:gd name="T94" fmla="*/ 142 w 200"/>
                <a:gd name="T95" fmla="*/ 42 h 218"/>
                <a:gd name="T96" fmla="*/ 130 w 200"/>
                <a:gd name="T97" fmla="*/ 28 h 218"/>
                <a:gd name="T98" fmla="*/ 116 w 200"/>
                <a:gd name="T99" fmla="*/ 20 h 218"/>
                <a:gd name="T100" fmla="*/ 98 w 200"/>
                <a:gd name="T101" fmla="*/ 16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00" h="218">
                  <a:moveTo>
                    <a:pt x="102" y="0"/>
                  </a:moveTo>
                  <a:lnTo>
                    <a:pt x="102" y="0"/>
                  </a:lnTo>
                  <a:lnTo>
                    <a:pt x="116" y="0"/>
                  </a:lnTo>
                  <a:lnTo>
                    <a:pt x="130" y="4"/>
                  </a:lnTo>
                  <a:lnTo>
                    <a:pt x="144" y="8"/>
                  </a:lnTo>
                  <a:lnTo>
                    <a:pt x="156" y="16"/>
                  </a:lnTo>
                  <a:lnTo>
                    <a:pt x="156" y="16"/>
                  </a:lnTo>
                  <a:lnTo>
                    <a:pt x="166" y="24"/>
                  </a:lnTo>
                  <a:lnTo>
                    <a:pt x="176" y="34"/>
                  </a:lnTo>
                  <a:lnTo>
                    <a:pt x="184" y="44"/>
                  </a:lnTo>
                  <a:lnTo>
                    <a:pt x="190" y="56"/>
                  </a:lnTo>
                  <a:lnTo>
                    <a:pt x="190" y="56"/>
                  </a:lnTo>
                  <a:lnTo>
                    <a:pt x="194" y="70"/>
                  </a:lnTo>
                  <a:lnTo>
                    <a:pt x="198" y="82"/>
                  </a:lnTo>
                  <a:lnTo>
                    <a:pt x="200" y="96"/>
                  </a:lnTo>
                  <a:lnTo>
                    <a:pt x="200" y="110"/>
                  </a:lnTo>
                  <a:lnTo>
                    <a:pt x="200" y="110"/>
                  </a:lnTo>
                  <a:lnTo>
                    <a:pt x="200" y="122"/>
                  </a:lnTo>
                  <a:lnTo>
                    <a:pt x="196" y="136"/>
                  </a:lnTo>
                  <a:lnTo>
                    <a:pt x="192" y="148"/>
                  </a:lnTo>
                  <a:lnTo>
                    <a:pt x="188" y="162"/>
                  </a:lnTo>
                  <a:lnTo>
                    <a:pt x="188" y="162"/>
                  </a:lnTo>
                  <a:lnTo>
                    <a:pt x="180" y="174"/>
                  </a:lnTo>
                  <a:lnTo>
                    <a:pt x="172" y="184"/>
                  </a:lnTo>
                  <a:lnTo>
                    <a:pt x="162" y="194"/>
                  </a:lnTo>
                  <a:lnTo>
                    <a:pt x="152" y="204"/>
                  </a:lnTo>
                  <a:lnTo>
                    <a:pt x="152" y="204"/>
                  </a:lnTo>
                  <a:lnTo>
                    <a:pt x="140" y="210"/>
                  </a:lnTo>
                  <a:lnTo>
                    <a:pt x="128" y="214"/>
                  </a:lnTo>
                  <a:lnTo>
                    <a:pt x="114" y="218"/>
                  </a:lnTo>
                  <a:lnTo>
                    <a:pt x="100" y="218"/>
                  </a:lnTo>
                  <a:lnTo>
                    <a:pt x="100" y="218"/>
                  </a:lnTo>
                  <a:lnTo>
                    <a:pt x="78" y="216"/>
                  </a:lnTo>
                  <a:lnTo>
                    <a:pt x="66" y="214"/>
                  </a:lnTo>
                  <a:lnTo>
                    <a:pt x="58" y="210"/>
                  </a:lnTo>
                  <a:lnTo>
                    <a:pt x="48" y="206"/>
                  </a:lnTo>
                  <a:lnTo>
                    <a:pt x="40" y="200"/>
                  </a:lnTo>
                  <a:lnTo>
                    <a:pt x="32" y="192"/>
                  </a:lnTo>
                  <a:lnTo>
                    <a:pt x="26" y="186"/>
                  </a:lnTo>
                  <a:lnTo>
                    <a:pt x="26" y="186"/>
                  </a:lnTo>
                  <a:lnTo>
                    <a:pt x="14" y="168"/>
                  </a:lnTo>
                  <a:lnTo>
                    <a:pt x="8" y="150"/>
                  </a:lnTo>
                  <a:lnTo>
                    <a:pt x="2" y="130"/>
                  </a:lnTo>
                  <a:lnTo>
                    <a:pt x="0" y="110"/>
                  </a:lnTo>
                  <a:lnTo>
                    <a:pt x="0" y="110"/>
                  </a:lnTo>
                  <a:lnTo>
                    <a:pt x="2" y="96"/>
                  </a:lnTo>
                  <a:lnTo>
                    <a:pt x="4" y="82"/>
                  </a:lnTo>
                  <a:lnTo>
                    <a:pt x="8" y="70"/>
                  </a:lnTo>
                  <a:lnTo>
                    <a:pt x="14" y="56"/>
                  </a:lnTo>
                  <a:lnTo>
                    <a:pt x="14" y="56"/>
                  </a:lnTo>
                  <a:lnTo>
                    <a:pt x="20" y="44"/>
                  </a:lnTo>
                  <a:lnTo>
                    <a:pt x="28" y="34"/>
                  </a:lnTo>
                  <a:lnTo>
                    <a:pt x="38" y="24"/>
                  </a:lnTo>
                  <a:lnTo>
                    <a:pt x="48" y="16"/>
                  </a:lnTo>
                  <a:lnTo>
                    <a:pt x="48" y="16"/>
                  </a:lnTo>
                  <a:lnTo>
                    <a:pt x="60" y="8"/>
                  </a:lnTo>
                  <a:lnTo>
                    <a:pt x="74" y="4"/>
                  </a:lnTo>
                  <a:lnTo>
                    <a:pt x="86" y="0"/>
                  </a:lnTo>
                  <a:lnTo>
                    <a:pt x="102" y="0"/>
                  </a:lnTo>
                  <a:lnTo>
                    <a:pt x="102" y="0"/>
                  </a:lnTo>
                  <a:close/>
                  <a:moveTo>
                    <a:pt x="98" y="16"/>
                  </a:moveTo>
                  <a:lnTo>
                    <a:pt x="98" y="16"/>
                  </a:lnTo>
                  <a:lnTo>
                    <a:pt x="84" y="18"/>
                  </a:lnTo>
                  <a:lnTo>
                    <a:pt x="72" y="24"/>
                  </a:lnTo>
                  <a:lnTo>
                    <a:pt x="62" y="34"/>
                  </a:lnTo>
                  <a:lnTo>
                    <a:pt x="54" y="46"/>
                  </a:lnTo>
                  <a:lnTo>
                    <a:pt x="54" y="46"/>
                  </a:lnTo>
                  <a:lnTo>
                    <a:pt x="48" y="60"/>
                  </a:lnTo>
                  <a:lnTo>
                    <a:pt x="44" y="76"/>
                  </a:lnTo>
                  <a:lnTo>
                    <a:pt x="42" y="92"/>
                  </a:lnTo>
                  <a:lnTo>
                    <a:pt x="42" y="112"/>
                  </a:lnTo>
                  <a:lnTo>
                    <a:pt x="42" y="112"/>
                  </a:lnTo>
                  <a:lnTo>
                    <a:pt x="44" y="130"/>
                  </a:lnTo>
                  <a:lnTo>
                    <a:pt x="48" y="148"/>
                  </a:lnTo>
                  <a:lnTo>
                    <a:pt x="52" y="162"/>
                  </a:lnTo>
                  <a:lnTo>
                    <a:pt x="60" y="176"/>
                  </a:lnTo>
                  <a:lnTo>
                    <a:pt x="60" y="176"/>
                  </a:lnTo>
                  <a:lnTo>
                    <a:pt x="68" y="188"/>
                  </a:lnTo>
                  <a:lnTo>
                    <a:pt x="80" y="196"/>
                  </a:lnTo>
                  <a:lnTo>
                    <a:pt x="90" y="200"/>
                  </a:lnTo>
                  <a:lnTo>
                    <a:pt x="104" y="200"/>
                  </a:lnTo>
                  <a:lnTo>
                    <a:pt x="104" y="200"/>
                  </a:lnTo>
                  <a:lnTo>
                    <a:pt x="116" y="198"/>
                  </a:lnTo>
                  <a:lnTo>
                    <a:pt x="128" y="192"/>
                  </a:lnTo>
                  <a:lnTo>
                    <a:pt x="138" y="184"/>
                  </a:lnTo>
                  <a:lnTo>
                    <a:pt x="146" y="172"/>
                  </a:lnTo>
                  <a:lnTo>
                    <a:pt x="146" y="172"/>
                  </a:lnTo>
                  <a:lnTo>
                    <a:pt x="152" y="158"/>
                  </a:lnTo>
                  <a:lnTo>
                    <a:pt x="156" y="142"/>
                  </a:lnTo>
                  <a:lnTo>
                    <a:pt x="158" y="126"/>
                  </a:lnTo>
                  <a:lnTo>
                    <a:pt x="158" y="106"/>
                  </a:lnTo>
                  <a:lnTo>
                    <a:pt x="158" y="106"/>
                  </a:lnTo>
                  <a:lnTo>
                    <a:pt x="156" y="82"/>
                  </a:lnTo>
                  <a:lnTo>
                    <a:pt x="150" y="60"/>
                  </a:lnTo>
                  <a:lnTo>
                    <a:pt x="150" y="60"/>
                  </a:lnTo>
                  <a:lnTo>
                    <a:pt x="142" y="42"/>
                  </a:lnTo>
                  <a:lnTo>
                    <a:pt x="130" y="28"/>
                  </a:lnTo>
                  <a:lnTo>
                    <a:pt x="130" y="28"/>
                  </a:lnTo>
                  <a:lnTo>
                    <a:pt x="124" y="22"/>
                  </a:lnTo>
                  <a:lnTo>
                    <a:pt x="116" y="20"/>
                  </a:lnTo>
                  <a:lnTo>
                    <a:pt x="106" y="16"/>
                  </a:lnTo>
                  <a:lnTo>
                    <a:pt x="98" y="16"/>
                  </a:lnTo>
                  <a:lnTo>
                    <a:pt x="98" y="16"/>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2" name="Freeform 90"/>
            <p:cNvSpPr>
              <a:spLocks/>
            </p:cNvSpPr>
            <p:nvPr/>
          </p:nvSpPr>
          <p:spPr bwMode="auto">
            <a:xfrm>
              <a:off x="2453" y="1586"/>
              <a:ext cx="200" cy="214"/>
            </a:xfrm>
            <a:custGeom>
              <a:avLst/>
              <a:gdLst>
                <a:gd name="T0" fmla="*/ 120 w 200"/>
                <a:gd name="T1" fmla="*/ 0 h 214"/>
                <a:gd name="T2" fmla="*/ 154 w 200"/>
                <a:gd name="T3" fmla="*/ 8 h 214"/>
                <a:gd name="T4" fmla="*/ 168 w 200"/>
                <a:gd name="T5" fmla="*/ 16 h 214"/>
                <a:gd name="T6" fmla="*/ 178 w 200"/>
                <a:gd name="T7" fmla="*/ 30 h 214"/>
                <a:gd name="T8" fmla="*/ 186 w 200"/>
                <a:gd name="T9" fmla="*/ 44 h 214"/>
                <a:gd name="T10" fmla="*/ 188 w 200"/>
                <a:gd name="T11" fmla="*/ 62 h 214"/>
                <a:gd name="T12" fmla="*/ 188 w 200"/>
                <a:gd name="T13" fmla="*/ 198 h 214"/>
                <a:gd name="T14" fmla="*/ 190 w 200"/>
                <a:gd name="T15" fmla="*/ 206 h 214"/>
                <a:gd name="T16" fmla="*/ 200 w 200"/>
                <a:gd name="T17" fmla="*/ 214 h 214"/>
                <a:gd name="T18" fmla="*/ 138 w 200"/>
                <a:gd name="T19" fmla="*/ 214 h 214"/>
                <a:gd name="T20" fmla="*/ 146 w 200"/>
                <a:gd name="T21" fmla="*/ 206 h 214"/>
                <a:gd name="T22" fmla="*/ 150 w 200"/>
                <a:gd name="T23" fmla="*/ 198 h 214"/>
                <a:gd name="T24" fmla="*/ 150 w 200"/>
                <a:gd name="T25" fmla="*/ 78 h 214"/>
                <a:gd name="T26" fmla="*/ 146 w 200"/>
                <a:gd name="T27" fmla="*/ 56 h 214"/>
                <a:gd name="T28" fmla="*/ 138 w 200"/>
                <a:gd name="T29" fmla="*/ 40 h 214"/>
                <a:gd name="T30" fmla="*/ 122 w 200"/>
                <a:gd name="T31" fmla="*/ 30 h 214"/>
                <a:gd name="T32" fmla="*/ 102 w 200"/>
                <a:gd name="T33" fmla="*/ 26 h 214"/>
                <a:gd name="T34" fmla="*/ 88 w 200"/>
                <a:gd name="T35" fmla="*/ 28 h 214"/>
                <a:gd name="T36" fmla="*/ 76 w 200"/>
                <a:gd name="T37" fmla="*/ 34 h 214"/>
                <a:gd name="T38" fmla="*/ 56 w 200"/>
                <a:gd name="T39" fmla="*/ 50 h 214"/>
                <a:gd name="T40" fmla="*/ 56 w 200"/>
                <a:gd name="T41" fmla="*/ 198 h 214"/>
                <a:gd name="T42" fmla="*/ 58 w 200"/>
                <a:gd name="T43" fmla="*/ 206 h 214"/>
                <a:gd name="T44" fmla="*/ 68 w 200"/>
                <a:gd name="T45" fmla="*/ 214 h 214"/>
                <a:gd name="T46" fmla="*/ 4 w 200"/>
                <a:gd name="T47" fmla="*/ 214 h 214"/>
                <a:gd name="T48" fmla="*/ 12 w 200"/>
                <a:gd name="T49" fmla="*/ 206 h 214"/>
                <a:gd name="T50" fmla="*/ 16 w 200"/>
                <a:gd name="T51" fmla="*/ 198 h 214"/>
                <a:gd name="T52" fmla="*/ 16 w 200"/>
                <a:gd name="T53" fmla="*/ 28 h 214"/>
                <a:gd name="T54" fmla="*/ 12 w 200"/>
                <a:gd name="T55" fmla="*/ 18 h 214"/>
                <a:gd name="T56" fmla="*/ 0 w 200"/>
                <a:gd name="T57" fmla="*/ 10 h 214"/>
                <a:gd name="T58" fmla="*/ 56 w 200"/>
                <a:gd name="T59" fmla="*/ 32 h 214"/>
                <a:gd name="T60" fmla="*/ 68 w 200"/>
                <a:gd name="T61" fmla="*/ 20 h 214"/>
                <a:gd name="T62" fmla="*/ 84 w 200"/>
                <a:gd name="T63" fmla="*/ 10 h 214"/>
                <a:gd name="T64" fmla="*/ 102 w 200"/>
                <a:gd name="T65" fmla="*/ 2 h 214"/>
                <a:gd name="T66" fmla="*/ 120 w 200"/>
                <a:gd name="T67" fmla="*/ 0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00" h="214">
                  <a:moveTo>
                    <a:pt x="120" y="0"/>
                  </a:moveTo>
                  <a:lnTo>
                    <a:pt x="120" y="0"/>
                  </a:lnTo>
                  <a:lnTo>
                    <a:pt x="138" y="2"/>
                  </a:lnTo>
                  <a:lnTo>
                    <a:pt x="154" y="8"/>
                  </a:lnTo>
                  <a:lnTo>
                    <a:pt x="154" y="8"/>
                  </a:lnTo>
                  <a:lnTo>
                    <a:pt x="168" y="16"/>
                  </a:lnTo>
                  <a:lnTo>
                    <a:pt x="178" y="30"/>
                  </a:lnTo>
                  <a:lnTo>
                    <a:pt x="178" y="30"/>
                  </a:lnTo>
                  <a:lnTo>
                    <a:pt x="182" y="36"/>
                  </a:lnTo>
                  <a:lnTo>
                    <a:pt x="186" y="44"/>
                  </a:lnTo>
                  <a:lnTo>
                    <a:pt x="188" y="54"/>
                  </a:lnTo>
                  <a:lnTo>
                    <a:pt x="188" y="62"/>
                  </a:lnTo>
                  <a:lnTo>
                    <a:pt x="188" y="198"/>
                  </a:lnTo>
                  <a:lnTo>
                    <a:pt x="188" y="198"/>
                  </a:lnTo>
                  <a:lnTo>
                    <a:pt x="188" y="202"/>
                  </a:lnTo>
                  <a:lnTo>
                    <a:pt x="190" y="206"/>
                  </a:lnTo>
                  <a:lnTo>
                    <a:pt x="190" y="206"/>
                  </a:lnTo>
                  <a:lnTo>
                    <a:pt x="200" y="214"/>
                  </a:lnTo>
                  <a:lnTo>
                    <a:pt x="138" y="214"/>
                  </a:lnTo>
                  <a:lnTo>
                    <a:pt x="138" y="214"/>
                  </a:lnTo>
                  <a:lnTo>
                    <a:pt x="142" y="212"/>
                  </a:lnTo>
                  <a:lnTo>
                    <a:pt x="146" y="206"/>
                  </a:lnTo>
                  <a:lnTo>
                    <a:pt x="148" y="202"/>
                  </a:lnTo>
                  <a:lnTo>
                    <a:pt x="150" y="198"/>
                  </a:lnTo>
                  <a:lnTo>
                    <a:pt x="150" y="78"/>
                  </a:lnTo>
                  <a:lnTo>
                    <a:pt x="150" y="78"/>
                  </a:lnTo>
                  <a:lnTo>
                    <a:pt x="148" y="66"/>
                  </a:lnTo>
                  <a:lnTo>
                    <a:pt x="146" y="56"/>
                  </a:lnTo>
                  <a:lnTo>
                    <a:pt x="142" y="46"/>
                  </a:lnTo>
                  <a:lnTo>
                    <a:pt x="138" y="40"/>
                  </a:lnTo>
                  <a:lnTo>
                    <a:pt x="130" y="34"/>
                  </a:lnTo>
                  <a:lnTo>
                    <a:pt x="122" y="30"/>
                  </a:lnTo>
                  <a:lnTo>
                    <a:pt x="112" y="28"/>
                  </a:lnTo>
                  <a:lnTo>
                    <a:pt x="102" y="26"/>
                  </a:lnTo>
                  <a:lnTo>
                    <a:pt x="102" y="26"/>
                  </a:lnTo>
                  <a:lnTo>
                    <a:pt x="88" y="28"/>
                  </a:lnTo>
                  <a:lnTo>
                    <a:pt x="76" y="34"/>
                  </a:lnTo>
                  <a:lnTo>
                    <a:pt x="76" y="34"/>
                  </a:lnTo>
                  <a:lnTo>
                    <a:pt x="64" y="40"/>
                  </a:lnTo>
                  <a:lnTo>
                    <a:pt x="56" y="50"/>
                  </a:lnTo>
                  <a:lnTo>
                    <a:pt x="56" y="198"/>
                  </a:lnTo>
                  <a:lnTo>
                    <a:pt x="56" y="198"/>
                  </a:lnTo>
                  <a:lnTo>
                    <a:pt x="56" y="202"/>
                  </a:lnTo>
                  <a:lnTo>
                    <a:pt x="58" y="206"/>
                  </a:lnTo>
                  <a:lnTo>
                    <a:pt x="58" y="206"/>
                  </a:lnTo>
                  <a:lnTo>
                    <a:pt x="68" y="214"/>
                  </a:lnTo>
                  <a:lnTo>
                    <a:pt x="4" y="214"/>
                  </a:lnTo>
                  <a:lnTo>
                    <a:pt x="4" y="214"/>
                  </a:lnTo>
                  <a:lnTo>
                    <a:pt x="10" y="212"/>
                  </a:lnTo>
                  <a:lnTo>
                    <a:pt x="12" y="206"/>
                  </a:lnTo>
                  <a:lnTo>
                    <a:pt x="14" y="202"/>
                  </a:lnTo>
                  <a:lnTo>
                    <a:pt x="16" y="198"/>
                  </a:lnTo>
                  <a:lnTo>
                    <a:pt x="16" y="28"/>
                  </a:lnTo>
                  <a:lnTo>
                    <a:pt x="16" y="28"/>
                  </a:lnTo>
                  <a:lnTo>
                    <a:pt x="14" y="22"/>
                  </a:lnTo>
                  <a:lnTo>
                    <a:pt x="12" y="18"/>
                  </a:lnTo>
                  <a:lnTo>
                    <a:pt x="8" y="14"/>
                  </a:lnTo>
                  <a:lnTo>
                    <a:pt x="0" y="10"/>
                  </a:lnTo>
                  <a:lnTo>
                    <a:pt x="56" y="0"/>
                  </a:lnTo>
                  <a:lnTo>
                    <a:pt x="56" y="32"/>
                  </a:lnTo>
                  <a:lnTo>
                    <a:pt x="56" y="32"/>
                  </a:lnTo>
                  <a:lnTo>
                    <a:pt x="68" y="20"/>
                  </a:lnTo>
                  <a:lnTo>
                    <a:pt x="84" y="10"/>
                  </a:lnTo>
                  <a:lnTo>
                    <a:pt x="84" y="10"/>
                  </a:lnTo>
                  <a:lnTo>
                    <a:pt x="94" y="6"/>
                  </a:lnTo>
                  <a:lnTo>
                    <a:pt x="102" y="2"/>
                  </a:lnTo>
                  <a:lnTo>
                    <a:pt x="112" y="0"/>
                  </a:lnTo>
                  <a:lnTo>
                    <a:pt x="120" y="0"/>
                  </a:lnTo>
                  <a:lnTo>
                    <a:pt x="120" y="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3" name="Freeform 91"/>
            <p:cNvSpPr>
              <a:spLocks/>
            </p:cNvSpPr>
            <p:nvPr/>
          </p:nvSpPr>
          <p:spPr bwMode="auto">
            <a:xfrm>
              <a:off x="1901" y="1586"/>
              <a:ext cx="206" cy="318"/>
            </a:xfrm>
            <a:custGeom>
              <a:avLst/>
              <a:gdLst>
                <a:gd name="T0" fmla="*/ 198 w 206"/>
                <a:gd name="T1" fmla="*/ 60 h 318"/>
                <a:gd name="T2" fmla="*/ 176 w 206"/>
                <a:gd name="T3" fmla="*/ 26 h 318"/>
                <a:gd name="T4" fmla="*/ 162 w 206"/>
                <a:gd name="T5" fmla="*/ 14 h 318"/>
                <a:gd name="T6" fmla="*/ 148 w 206"/>
                <a:gd name="T7" fmla="*/ 6 h 318"/>
                <a:gd name="T8" fmla="*/ 116 w 206"/>
                <a:gd name="T9" fmla="*/ 0 h 318"/>
                <a:gd name="T10" fmla="*/ 98 w 206"/>
                <a:gd name="T11" fmla="*/ 2 h 318"/>
                <a:gd name="T12" fmla="*/ 80 w 206"/>
                <a:gd name="T13" fmla="*/ 8 h 318"/>
                <a:gd name="T14" fmla="*/ 54 w 206"/>
                <a:gd name="T15" fmla="*/ 28 h 318"/>
                <a:gd name="T16" fmla="*/ 0 w 206"/>
                <a:gd name="T17" fmla="*/ 12 h 318"/>
                <a:gd name="T18" fmla="*/ 6 w 206"/>
                <a:gd name="T19" fmla="*/ 14 h 318"/>
                <a:gd name="T20" fmla="*/ 14 w 206"/>
                <a:gd name="T21" fmla="*/ 24 h 318"/>
                <a:gd name="T22" fmla="*/ 16 w 206"/>
                <a:gd name="T23" fmla="*/ 300 h 318"/>
                <a:gd name="T24" fmla="*/ 14 w 206"/>
                <a:gd name="T25" fmla="*/ 306 h 318"/>
                <a:gd name="T26" fmla="*/ 8 w 206"/>
                <a:gd name="T27" fmla="*/ 316 h 318"/>
                <a:gd name="T28" fmla="*/ 66 w 206"/>
                <a:gd name="T29" fmla="*/ 318 h 318"/>
                <a:gd name="T30" fmla="*/ 62 w 206"/>
                <a:gd name="T31" fmla="*/ 316 h 318"/>
                <a:gd name="T32" fmla="*/ 56 w 206"/>
                <a:gd name="T33" fmla="*/ 306 h 318"/>
                <a:gd name="T34" fmla="*/ 54 w 206"/>
                <a:gd name="T35" fmla="*/ 48 h 318"/>
                <a:gd name="T36" fmla="*/ 64 w 206"/>
                <a:gd name="T37" fmla="*/ 38 h 318"/>
                <a:gd name="T38" fmla="*/ 74 w 206"/>
                <a:gd name="T39" fmla="*/ 32 h 318"/>
                <a:gd name="T40" fmla="*/ 100 w 206"/>
                <a:gd name="T41" fmla="*/ 24 h 318"/>
                <a:gd name="T42" fmla="*/ 112 w 206"/>
                <a:gd name="T43" fmla="*/ 26 h 318"/>
                <a:gd name="T44" fmla="*/ 134 w 206"/>
                <a:gd name="T45" fmla="*/ 36 h 318"/>
                <a:gd name="T46" fmla="*/ 144 w 206"/>
                <a:gd name="T47" fmla="*/ 44 h 318"/>
                <a:gd name="T48" fmla="*/ 158 w 206"/>
                <a:gd name="T49" fmla="*/ 70 h 318"/>
                <a:gd name="T50" fmla="*/ 162 w 206"/>
                <a:gd name="T51" fmla="*/ 110 h 318"/>
                <a:gd name="T52" fmla="*/ 162 w 206"/>
                <a:gd name="T53" fmla="*/ 130 h 318"/>
                <a:gd name="T54" fmla="*/ 152 w 206"/>
                <a:gd name="T55" fmla="*/ 164 h 318"/>
                <a:gd name="T56" fmla="*/ 144 w 206"/>
                <a:gd name="T57" fmla="*/ 176 h 318"/>
                <a:gd name="T58" fmla="*/ 124 w 206"/>
                <a:gd name="T59" fmla="*/ 194 h 318"/>
                <a:gd name="T60" fmla="*/ 96 w 206"/>
                <a:gd name="T61" fmla="*/ 200 h 318"/>
                <a:gd name="T62" fmla="*/ 86 w 206"/>
                <a:gd name="T63" fmla="*/ 200 h 318"/>
                <a:gd name="T64" fmla="*/ 70 w 206"/>
                <a:gd name="T65" fmla="*/ 194 h 318"/>
                <a:gd name="T66" fmla="*/ 72 w 206"/>
                <a:gd name="T67" fmla="*/ 214 h 318"/>
                <a:gd name="T68" fmla="*/ 86 w 206"/>
                <a:gd name="T69" fmla="*/ 218 h 318"/>
                <a:gd name="T70" fmla="*/ 102 w 206"/>
                <a:gd name="T71" fmla="*/ 218 h 318"/>
                <a:gd name="T72" fmla="*/ 134 w 206"/>
                <a:gd name="T73" fmla="*/ 214 h 318"/>
                <a:gd name="T74" fmla="*/ 154 w 206"/>
                <a:gd name="T75" fmla="*/ 204 h 318"/>
                <a:gd name="T76" fmla="*/ 170 w 206"/>
                <a:gd name="T77" fmla="*/ 192 h 318"/>
                <a:gd name="T78" fmla="*/ 178 w 206"/>
                <a:gd name="T79" fmla="*/ 184 h 318"/>
                <a:gd name="T80" fmla="*/ 198 w 206"/>
                <a:gd name="T81" fmla="*/ 148 h 318"/>
                <a:gd name="T82" fmla="*/ 206 w 206"/>
                <a:gd name="T83" fmla="*/ 108 h 318"/>
                <a:gd name="T84" fmla="*/ 204 w 206"/>
                <a:gd name="T85" fmla="*/ 82 h 318"/>
                <a:gd name="T86" fmla="*/ 198 w 206"/>
                <a:gd name="T87" fmla="*/ 60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06" h="318">
                  <a:moveTo>
                    <a:pt x="198" y="60"/>
                  </a:moveTo>
                  <a:lnTo>
                    <a:pt x="198" y="60"/>
                  </a:lnTo>
                  <a:lnTo>
                    <a:pt x="188" y="40"/>
                  </a:lnTo>
                  <a:lnTo>
                    <a:pt x="176" y="26"/>
                  </a:lnTo>
                  <a:lnTo>
                    <a:pt x="176" y="26"/>
                  </a:lnTo>
                  <a:lnTo>
                    <a:pt x="162" y="14"/>
                  </a:lnTo>
                  <a:lnTo>
                    <a:pt x="148" y="6"/>
                  </a:lnTo>
                  <a:lnTo>
                    <a:pt x="148" y="6"/>
                  </a:lnTo>
                  <a:lnTo>
                    <a:pt x="132" y="2"/>
                  </a:lnTo>
                  <a:lnTo>
                    <a:pt x="116" y="0"/>
                  </a:lnTo>
                  <a:lnTo>
                    <a:pt x="116" y="0"/>
                  </a:lnTo>
                  <a:lnTo>
                    <a:pt x="98" y="2"/>
                  </a:lnTo>
                  <a:lnTo>
                    <a:pt x="80" y="8"/>
                  </a:lnTo>
                  <a:lnTo>
                    <a:pt x="80" y="8"/>
                  </a:lnTo>
                  <a:lnTo>
                    <a:pt x="66" y="18"/>
                  </a:lnTo>
                  <a:lnTo>
                    <a:pt x="54" y="28"/>
                  </a:lnTo>
                  <a:lnTo>
                    <a:pt x="54" y="0"/>
                  </a:lnTo>
                  <a:lnTo>
                    <a:pt x="0" y="12"/>
                  </a:lnTo>
                  <a:lnTo>
                    <a:pt x="0" y="12"/>
                  </a:lnTo>
                  <a:lnTo>
                    <a:pt x="6" y="14"/>
                  </a:lnTo>
                  <a:lnTo>
                    <a:pt x="12" y="18"/>
                  </a:lnTo>
                  <a:lnTo>
                    <a:pt x="14" y="24"/>
                  </a:lnTo>
                  <a:lnTo>
                    <a:pt x="16" y="30"/>
                  </a:lnTo>
                  <a:lnTo>
                    <a:pt x="16" y="300"/>
                  </a:lnTo>
                  <a:lnTo>
                    <a:pt x="16" y="300"/>
                  </a:lnTo>
                  <a:lnTo>
                    <a:pt x="14" y="306"/>
                  </a:lnTo>
                  <a:lnTo>
                    <a:pt x="12" y="312"/>
                  </a:lnTo>
                  <a:lnTo>
                    <a:pt x="8" y="316"/>
                  </a:lnTo>
                  <a:lnTo>
                    <a:pt x="4" y="318"/>
                  </a:lnTo>
                  <a:lnTo>
                    <a:pt x="66" y="318"/>
                  </a:lnTo>
                  <a:lnTo>
                    <a:pt x="66" y="318"/>
                  </a:lnTo>
                  <a:lnTo>
                    <a:pt x="62" y="316"/>
                  </a:lnTo>
                  <a:lnTo>
                    <a:pt x="58" y="312"/>
                  </a:lnTo>
                  <a:lnTo>
                    <a:pt x="56" y="306"/>
                  </a:lnTo>
                  <a:lnTo>
                    <a:pt x="54" y="300"/>
                  </a:lnTo>
                  <a:lnTo>
                    <a:pt x="54" y="48"/>
                  </a:lnTo>
                  <a:lnTo>
                    <a:pt x="54" y="48"/>
                  </a:lnTo>
                  <a:lnTo>
                    <a:pt x="64" y="38"/>
                  </a:lnTo>
                  <a:lnTo>
                    <a:pt x="74" y="32"/>
                  </a:lnTo>
                  <a:lnTo>
                    <a:pt x="74" y="32"/>
                  </a:lnTo>
                  <a:lnTo>
                    <a:pt x="86" y="26"/>
                  </a:lnTo>
                  <a:lnTo>
                    <a:pt x="100" y="24"/>
                  </a:lnTo>
                  <a:lnTo>
                    <a:pt x="100" y="24"/>
                  </a:lnTo>
                  <a:lnTo>
                    <a:pt x="112" y="26"/>
                  </a:lnTo>
                  <a:lnTo>
                    <a:pt x="122" y="30"/>
                  </a:lnTo>
                  <a:lnTo>
                    <a:pt x="134" y="36"/>
                  </a:lnTo>
                  <a:lnTo>
                    <a:pt x="144" y="44"/>
                  </a:lnTo>
                  <a:lnTo>
                    <a:pt x="144" y="44"/>
                  </a:lnTo>
                  <a:lnTo>
                    <a:pt x="152" y="56"/>
                  </a:lnTo>
                  <a:lnTo>
                    <a:pt x="158" y="70"/>
                  </a:lnTo>
                  <a:lnTo>
                    <a:pt x="162" y="88"/>
                  </a:lnTo>
                  <a:lnTo>
                    <a:pt x="162" y="110"/>
                  </a:lnTo>
                  <a:lnTo>
                    <a:pt x="162" y="110"/>
                  </a:lnTo>
                  <a:lnTo>
                    <a:pt x="162" y="130"/>
                  </a:lnTo>
                  <a:lnTo>
                    <a:pt x="158" y="148"/>
                  </a:lnTo>
                  <a:lnTo>
                    <a:pt x="152" y="164"/>
                  </a:lnTo>
                  <a:lnTo>
                    <a:pt x="144" y="176"/>
                  </a:lnTo>
                  <a:lnTo>
                    <a:pt x="144" y="176"/>
                  </a:lnTo>
                  <a:lnTo>
                    <a:pt x="134" y="188"/>
                  </a:lnTo>
                  <a:lnTo>
                    <a:pt x="124" y="194"/>
                  </a:lnTo>
                  <a:lnTo>
                    <a:pt x="110" y="200"/>
                  </a:lnTo>
                  <a:lnTo>
                    <a:pt x="96" y="200"/>
                  </a:lnTo>
                  <a:lnTo>
                    <a:pt x="96" y="200"/>
                  </a:lnTo>
                  <a:lnTo>
                    <a:pt x="86" y="200"/>
                  </a:lnTo>
                  <a:lnTo>
                    <a:pt x="78" y="198"/>
                  </a:lnTo>
                  <a:lnTo>
                    <a:pt x="70" y="194"/>
                  </a:lnTo>
                  <a:lnTo>
                    <a:pt x="62" y="186"/>
                  </a:lnTo>
                  <a:lnTo>
                    <a:pt x="72" y="214"/>
                  </a:lnTo>
                  <a:lnTo>
                    <a:pt x="72" y="214"/>
                  </a:lnTo>
                  <a:lnTo>
                    <a:pt x="86" y="218"/>
                  </a:lnTo>
                  <a:lnTo>
                    <a:pt x="102" y="218"/>
                  </a:lnTo>
                  <a:lnTo>
                    <a:pt x="102" y="218"/>
                  </a:lnTo>
                  <a:lnTo>
                    <a:pt x="124" y="216"/>
                  </a:lnTo>
                  <a:lnTo>
                    <a:pt x="134" y="214"/>
                  </a:lnTo>
                  <a:lnTo>
                    <a:pt x="144" y="210"/>
                  </a:lnTo>
                  <a:lnTo>
                    <a:pt x="154" y="204"/>
                  </a:lnTo>
                  <a:lnTo>
                    <a:pt x="162" y="200"/>
                  </a:lnTo>
                  <a:lnTo>
                    <a:pt x="170" y="192"/>
                  </a:lnTo>
                  <a:lnTo>
                    <a:pt x="178" y="184"/>
                  </a:lnTo>
                  <a:lnTo>
                    <a:pt x="178" y="184"/>
                  </a:lnTo>
                  <a:lnTo>
                    <a:pt x="190" y="166"/>
                  </a:lnTo>
                  <a:lnTo>
                    <a:pt x="198" y="148"/>
                  </a:lnTo>
                  <a:lnTo>
                    <a:pt x="204" y="128"/>
                  </a:lnTo>
                  <a:lnTo>
                    <a:pt x="206" y="108"/>
                  </a:lnTo>
                  <a:lnTo>
                    <a:pt x="206" y="108"/>
                  </a:lnTo>
                  <a:lnTo>
                    <a:pt x="204" y="82"/>
                  </a:lnTo>
                  <a:lnTo>
                    <a:pt x="198" y="60"/>
                  </a:lnTo>
                  <a:lnTo>
                    <a:pt x="198" y="6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4" name="Freeform 92"/>
            <p:cNvSpPr>
              <a:spLocks/>
            </p:cNvSpPr>
            <p:nvPr/>
          </p:nvSpPr>
          <p:spPr bwMode="auto">
            <a:xfrm>
              <a:off x="795" y="1586"/>
              <a:ext cx="146" cy="218"/>
            </a:xfrm>
            <a:custGeom>
              <a:avLst/>
              <a:gdLst>
                <a:gd name="T0" fmla="*/ 128 w 146"/>
                <a:gd name="T1" fmla="*/ 186 h 218"/>
                <a:gd name="T2" fmla="*/ 128 w 146"/>
                <a:gd name="T3" fmla="*/ 186 h 218"/>
                <a:gd name="T4" fmla="*/ 116 w 146"/>
                <a:gd name="T5" fmla="*/ 190 h 218"/>
                <a:gd name="T6" fmla="*/ 102 w 146"/>
                <a:gd name="T7" fmla="*/ 192 h 218"/>
                <a:gd name="T8" fmla="*/ 102 w 146"/>
                <a:gd name="T9" fmla="*/ 192 h 218"/>
                <a:gd name="T10" fmla="*/ 92 w 146"/>
                <a:gd name="T11" fmla="*/ 192 h 218"/>
                <a:gd name="T12" fmla="*/ 84 w 146"/>
                <a:gd name="T13" fmla="*/ 188 h 218"/>
                <a:gd name="T14" fmla="*/ 76 w 146"/>
                <a:gd name="T15" fmla="*/ 184 h 218"/>
                <a:gd name="T16" fmla="*/ 70 w 146"/>
                <a:gd name="T17" fmla="*/ 176 h 218"/>
                <a:gd name="T18" fmla="*/ 70 w 146"/>
                <a:gd name="T19" fmla="*/ 176 h 218"/>
                <a:gd name="T20" fmla="*/ 64 w 146"/>
                <a:gd name="T21" fmla="*/ 168 h 218"/>
                <a:gd name="T22" fmla="*/ 58 w 146"/>
                <a:gd name="T23" fmla="*/ 158 h 218"/>
                <a:gd name="T24" fmla="*/ 56 w 146"/>
                <a:gd name="T25" fmla="*/ 146 h 218"/>
                <a:gd name="T26" fmla="*/ 56 w 146"/>
                <a:gd name="T27" fmla="*/ 134 h 218"/>
                <a:gd name="T28" fmla="*/ 56 w 146"/>
                <a:gd name="T29" fmla="*/ 0 h 218"/>
                <a:gd name="T30" fmla="*/ 0 w 146"/>
                <a:gd name="T31" fmla="*/ 10 h 218"/>
                <a:gd name="T32" fmla="*/ 0 w 146"/>
                <a:gd name="T33" fmla="*/ 10 h 218"/>
                <a:gd name="T34" fmla="*/ 8 w 146"/>
                <a:gd name="T35" fmla="*/ 14 h 218"/>
                <a:gd name="T36" fmla="*/ 12 w 146"/>
                <a:gd name="T37" fmla="*/ 18 h 218"/>
                <a:gd name="T38" fmla="*/ 16 w 146"/>
                <a:gd name="T39" fmla="*/ 22 h 218"/>
                <a:gd name="T40" fmla="*/ 16 w 146"/>
                <a:gd name="T41" fmla="*/ 28 h 218"/>
                <a:gd name="T42" fmla="*/ 16 w 146"/>
                <a:gd name="T43" fmla="*/ 134 h 218"/>
                <a:gd name="T44" fmla="*/ 16 w 146"/>
                <a:gd name="T45" fmla="*/ 134 h 218"/>
                <a:gd name="T46" fmla="*/ 18 w 146"/>
                <a:gd name="T47" fmla="*/ 154 h 218"/>
                <a:gd name="T48" fmla="*/ 22 w 146"/>
                <a:gd name="T49" fmla="*/ 172 h 218"/>
                <a:gd name="T50" fmla="*/ 28 w 146"/>
                <a:gd name="T51" fmla="*/ 186 h 218"/>
                <a:gd name="T52" fmla="*/ 38 w 146"/>
                <a:gd name="T53" fmla="*/ 198 h 218"/>
                <a:gd name="T54" fmla="*/ 38 w 146"/>
                <a:gd name="T55" fmla="*/ 198 h 218"/>
                <a:gd name="T56" fmla="*/ 50 w 146"/>
                <a:gd name="T57" fmla="*/ 208 h 218"/>
                <a:gd name="T58" fmla="*/ 60 w 146"/>
                <a:gd name="T59" fmla="*/ 214 h 218"/>
                <a:gd name="T60" fmla="*/ 72 w 146"/>
                <a:gd name="T61" fmla="*/ 218 h 218"/>
                <a:gd name="T62" fmla="*/ 86 w 146"/>
                <a:gd name="T63" fmla="*/ 218 h 218"/>
                <a:gd name="T64" fmla="*/ 86 w 146"/>
                <a:gd name="T65" fmla="*/ 218 h 218"/>
                <a:gd name="T66" fmla="*/ 100 w 146"/>
                <a:gd name="T67" fmla="*/ 218 h 218"/>
                <a:gd name="T68" fmla="*/ 114 w 146"/>
                <a:gd name="T69" fmla="*/ 214 h 218"/>
                <a:gd name="T70" fmla="*/ 126 w 146"/>
                <a:gd name="T71" fmla="*/ 208 h 218"/>
                <a:gd name="T72" fmla="*/ 138 w 146"/>
                <a:gd name="T73" fmla="*/ 198 h 218"/>
                <a:gd name="T74" fmla="*/ 146 w 146"/>
                <a:gd name="T75" fmla="*/ 172 h 218"/>
                <a:gd name="T76" fmla="*/ 146 w 146"/>
                <a:gd name="T77" fmla="*/ 172 h 218"/>
                <a:gd name="T78" fmla="*/ 138 w 146"/>
                <a:gd name="T79" fmla="*/ 180 h 218"/>
                <a:gd name="T80" fmla="*/ 128 w 146"/>
                <a:gd name="T81" fmla="*/ 186 h 218"/>
                <a:gd name="T82" fmla="*/ 128 w 146"/>
                <a:gd name="T83" fmla="*/ 186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46" h="218">
                  <a:moveTo>
                    <a:pt x="128" y="186"/>
                  </a:moveTo>
                  <a:lnTo>
                    <a:pt x="128" y="186"/>
                  </a:lnTo>
                  <a:lnTo>
                    <a:pt x="116" y="190"/>
                  </a:lnTo>
                  <a:lnTo>
                    <a:pt x="102" y="192"/>
                  </a:lnTo>
                  <a:lnTo>
                    <a:pt x="102" y="192"/>
                  </a:lnTo>
                  <a:lnTo>
                    <a:pt x="92" y="192"/>
                  </a:lnTo>
                  <a:lnTo>
                    <a:pt x="84" y="188"/>
                  </a:lnTo>
                  <a:lnTo>
                    <a:pt x="76" y="184"/>
                  </a:lnTo>
                  <a:lnTo>
                    <a:pt x="70" y="176"/>
                  </a:lnTo>
                  <a:lnTo>
                    <a:pt x="70" y="176"/>
                  </a:lnTo>
                  <a:lnTo>
                    <a:pt x="64" y="168"/>
                  </a:lnTo>
                  <a:lnTo>
                    <a:pt x="58" y="158"/>
                  </a:lnTo>
                  <a:lnTo>
                    <a:pt x="56" y="146"/>
                  </a:lnTo>
                  <a:lnTo>
                    <a:pt x="56" y="134"/>
                  </a:lnTo>
                  <a:lnTo>
                    <a:pt x="56" y="0"/>
                  </a:lnTo>
                  <a:lnTo>
                    <a:pt x="0" y="10"/>
                  </a:lnTo>
                  <a:lnTo>
                    <a:pt x="0" y="10"/>
                  </a:lnTo>
                  <a:lnTo>
                    <a:pt x="8" y="14"/>
                  </a:lnTo>
                  <a:lnTo>
                    <a:pt x="12" y="18"/>
                  </a:lnTo>
                  <a:lnTo>
                    <a:pt x="16" y="22"/>
                  </a:lnTo>
                  <a:lnTo>
                    <a:pt x="16" y="28"/>
                  </a:lnTo>
                  <a:lnTo>
                    <a:pt x="16" y="134"/>
                  </a:lnTo>
                  <a:lnTo>
                    <a:pt x="16" y="134"/>
                  </a:lnTo>
                  <a:lnTo>
                    <a:pt x="18" y="154"/>
                  </a:lnTo>
                  <a:lnTo>
                    <a:pt x="22" y="172"/>
                  </a:lnTo>
                  <a:lnTo>
                    <a:pt x="28" y="186"/>
                  </a:lnTo>
                  <a:lnTo>
                    <a:pt x="38" y="198"/>
                  </a:lnTo>
                  <a:lnTo>
                    <a:pt x="38" y="198"/>
                  </a:lnTo>
                  <a:lnTo>
                    <a:pt x="50" y="208"/>
                  </a:lnTo>
                  <a:lnTo>
                    <a:pt x="60" y="214"/>
                  </a:lnTo>
                  <a:lnTo>
                    <a:pt x="72" y="218"/>
                  </a:lnTo>
                  <a:lnTo>
                    <a:pt x="86" y="218"/>
                  </a:lnTo>
                  <a:lnTo>
                    <a:pt x="86" y="218"/>
                  </a:lnTo>
                  <a:lnTo>
                    <a:pt x="100" y="218"/>
                  </a:lnTo>
                  <a:lnTo>
                    <a:pt x="114" y="214"/>
                  </a:lnTo>
                  <a:lnTo>
                    <a:pt x="126" y="208"/>
                  </a:lnTo>
                  <a:lnTo>
                    <a:pt x="138" y="198"/>
                  </a:lnTo>
                  <a:lnTo>
                    <a:pt x="146" y="172"/>
                  </a:lnTo>
                  <a:lnTo>
                    <a:pt x="146" y="172"/>
                  </a:lnTo>
                  <a:lnTo>
                    <a:pt x="138" y="180"/>
                  </a:lnTo>
                  <a:lnTo>
                    <a:pt x="128" y="186"/>
                  </a:lnTo>
                  <a:lnTo>
                    <a:pt x="128" y="186"/>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5" name="Freeform 93"/>
            <p:cNvSpPr>
              <a:spLocks/>
            </p:cNvSpPr>
            <p:nvPr/>
          </p:nvSpPr>
          <p:spPr bwMode="auto">
            <a:xfrm>
              <a:off x="929" y="1586"/>
              <a:ext cx="74" cy="218"/>
            </a:xfrm>
            <a:custGeom>
              <a:avLst/>
              <a:gdLst>
                <a:gd name="T0" fmla="*/ 56 w 74"/>
                <a:gd name="T1" fmla="*/ 178 h 218"/>
                <a:gd name="T2" fmla="*/ 56 w 74"/>
                <a:gd name="T3" fmla="*/ 0 h 218"/>
                <a:gd name="T4" fmla="*/ 0 w 74"/>
                <a:gd name="T5" fmla="*/ 10 h 218"/>
                <a:gd name="T6" fmla="*/ 0 w 74"/>
                <a:gd name="T7" fmla="*/ 10 h 218"/>
                <a:gd name="T8" fmla="*/ 8 w 74"/>
                <a:gd name="T9" fmla="*/ 12 h 218"/>
                <a:gd name="T10" fmla="*/ 12 w 74"/>
                <a:gd name="T11" fmla="*/ 16 h 218"/>
                <a:gd name="T12" fmla="*/ 12 w 74"/>
                <a:gd name="T13" fmla="*/ 16 h 218"/>
                <a:gd name="T14" fmla="*/ 16 w 74"/>
                <a:gd name="T15" fmla="*/ 22 h 218"/>
                <a:gd name="T16" fmla="*/ 16 w 74"/>
                <a:gd name="T17" fmla="*/ 28 h 218"/>
                <a:gd name="T18" fmla="*/ 16 w 74"/>
                <a:gd name="T19" fmla="*/ 168 h 218"/>
                <a:gd name="T20" fmla="*/ 18 w 74"/>
                <a:gd name="T21" fmla="*/ 186 h 218"/>
                <a:gd name="T22" fmla="*/ 18 w 74"/>
                <a:gd name="T23" fmla="*/ 186 h 218"/>
                <a:gd name="T24" fmla="*/ 18 w 74"/>
                <a:gd name="T25" fmla="*/ 186 h 218"/>
                <a:gd name="T26" fmla="*/ 18 w 74"/>
                <a:gd name="T27" fmla="*/ 186 h 218"/>
                <a:gd name="T28" fmla="*/ 18 w 74"/>
                <a:gd name="T29" fmla="*/ 198 h 218"/>
                <a:gd name="T30" fmla="*/ 22 w 74"/>
                <a:gd name="T31" fmla="*/ 206 h 218"/>
                <a:gd name="T32" fmla="*/ 22 w 74"/>
                <a:gd name="T33" fmla="*/ 206 h 218"/>
                <a:gd name="T34" fmla="*/ 26 w 74"/>
                <a:gd name="T35" fmla="*/ 212 h 218"/>
                <a:gd name="T36" fmla="*/ 34 w 74"/>
                <a:gd name="T37" fmla="*/ 218 h 218"/>
                <a:gd name="T38" fmla="*/ 74 w 74"/>
                <a:gd name="T39" fmla="*/ 204 h 218"/>
                <a:gd name="T40" fmla="*/ 74 w 74"/>
                <a:gd name="T41" fmla="*/ 204 h 218"/>
                <a:gd name="T42" fmla="*/ 66 w 74"/>
                <a:gd name="T43" fmla="*/ 202 h 218"/>
                <a:gd name="T44" fmla="*/ 60 w 74"/>
                <a:gd name="T45" fmla="*/ 196 h 218"/>
                <a:gd name="T46" fmla="*/ 56 w 74"/>
                <a:gd name="T47" fmla="*/ 188 h 218"/>
                <a:gd name="T48" fmla="*/ 56 w 74"/>
                <a:gd name="T49" fmla="*/ 178 h 218"/>
                <a:gd name="T50" fmla="*/ 56 w 74"/>
                <a:gd name="T51" fmla="*/ 178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4" h="218">
                  <a:moveTo>
                    <a:pt x="56" y="178"/>
                  </a:moveTo>
                  <a:lnTo>
                    <a:pt x="56" y="0"/>
                  </a:lnTo>
                  <a:lnTo>
                    <a:pt x="0" y="10"/>
                  </a:lnTo>
                  <a:lnTo>
                    <a:pt x="0" y="10"/>
                  </a:lnTo>
                  <a:lnTo>
                    <a:pt x="8" y="12"/>
                  </a:lnTo>
                  <a:lnTo>
                    <a:pt x="12" y="16"/>
                  </a:lnTo>
                  <a:lnTo>
                    <a:pt x="12" y="16"/>
                  </a:lnTo>
                  <a:lnTo>
                    <a:pt x="16" y="22"/>
                  </a:lnTo>
                  <a:lnTo>
                    <a:pt x="16" y="28"/>
                  </a:lnTo>
                  <a:lnTo>
                    <a:pt x="16" y="168"/>
                  </a:lnTo>
                  <a:lnTo>
                    <a:pt x="18" y="186"/>
                  </a:lnTo>
                  <a:lnTo>
                    <a:pt x="18" y="186"/>
                  </a:lnTo>
                  <a:lnTo>
                    <a:pt x="18" y="186"/>
                  </a:lnTo>
                  <a:lnTo>
                    <a:pt x="18" y="186"/>
                  </a:lnTo>
                  <a:lnTo>
                    <a:pt x="18" y="198"/>
                  </a:lnTo>
                  <a:lnTo>
                    <a:pt x="22" y="206"/>
                  </a:lnTo>
                  <a:lnTo>
                    <a:pt x="22" y="206"/>
                  </a:lnTo>
                  <a:lnTo>
                    <a:pt x="26" y="212"/>
                  </a:lnTo>
                  <a:lnTo>
                    <a:pt x="34" y="218"/>
                  </a:lnTo>
                  <a:lnTo>
                    <a:pt x="74" y="204"/>
                  </a:lnTo>
                  <a:lnTo>
                    <a:pt x="74" y="204"/>
                  </a:lnTo>
                  <a:lnTo>
                    <a:pt x="66" y="202"/>
                  </a:lnTo>
                  <a:lnTo>
                    <a:pt x="60" y="196"/>
                  </a:lnTo>
                  <a:lnTo>
                    <a:pt x="56" y="188"/>
                  </a:lnTo>
                  <a:lnTo>
                    <a:pt x="56" y="178"/>
                  </a:lnTo>
                  <a:lnTo>
                    <a:pt x="56" y="17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6" name="Freeform 94"/>
            <p:cNvSpPr>
              <a:spLocks/>
            </p:cNvSpPr>
            <p:nvPr/>
          </p:nvSpPr>
          <p:spPr bwMode="auto">
            <a:xfrm>
              <a:off x="1371" y="1586"/>
              <a:ext cx="176" cy="218"/>
            </a:xfrm>
            <a:custGeom>
              <a:avLst/>
              <a:gdLst>
                <a:gd name="T0" fmla="*/ 164 w 176"/>
                <a:gd name="T1" fmla="*/ 196 h 218"/>
                <a:gd name="T2" fmla="*/ 162 w 176"/>
                <a:gd name="T3" fmla="*/ 182 h 218"/>
                <a:gd name="T4" fmla="*/ 162 w 176"/>
                <a:gd name="T5" fmla="*/ 60 h 218"/>
                <a:gd name="T6" fmla="*/ 156 w 176"/>
                <a:gd name="T7" fmla="*/ 32 h 218"/>
                <a:gd name="T8" fmla="*/ 140 w 176"/>
                <a:gd name="T9" fmla="*/ 12 h 218"/>
                <a:gd name="T10" fmla="*/ 130 w 176"/>
                <a:gd name="T11" fmla="*/ 8 h 218"/>
                <a:gd name="T12" fmla="*/ 104 w 176"/>
                <a:gd name="T13" fmla="*/ 0 h 218"/>
                <a:gd name="T14" fmla="*/ 90 w 176"/>
                <a:gd name="T15" fmla="*/ 0 h 218"/>
                <a:gd name="T16" fmla="*/ 54 w 176"/>
                <a:gd name="T17" fmla="*/ 6 h 218"/>
                <a:gd name="T18" fmla="*/ 20 w 176"/>
                <a:gd name="T19" fmla="*/ 22 h 218"/>
                <a:gd name="T20" fmla="*/ 20 w 176"/>
                <a:gd name="T21" fmla="*/ 78 h 218"/>
                <a:gd name="T22" fmla="*/ 30 w 176"/>
                <a:gd name="T23" fmla="*/ 52 h 218"/>
                <a:gd name="T24" fmla="*/ 44 w 176"/>
                <a:gd name="T25" fmla="*/ 34 h 218"/>
                <a:gd name="T26" fmla="*/ 52 w 176"/>
                <a:gd name="T27" fmla="*/ 26 h 218"/>
                <a:gd name="T28" fmla="*/ 74 w 176"/>
                <a:gd name="T29" fmla="*/ 18 h 218"/>
                <a:gd name="T30" fmla="*/ 86 w 176"/>
                <a:gd name="T31" fmla="*/ 16 h 218"/>
                <a:gd name="T32" fmla="*/ 102 w 176"/>
                <a:gd name="T33" fmla="*/ 20 h 218"/>
                <a:gd name="T34" fmla="*/ 114 w 176"/>
                <a:gd name="T35" fmla="*/ 28 h 218"/>
                <a:gd name="T36" fmla="*/ 120 w 176"/>
                <a:gd name="T37" fmla="*/ 34 h 218"/>
                <a:gd name="T38" fmla="*/ 124 w 176"/>
                <a:gd name="T39" fmla="*/ 48 h 218"/>
                <a:gd name="T40" fmla="*/ 124 w 176"/>
                <a:gd name="T41" fmla="*/ 56 h 218"/>
                <a:gd name="T42" fmla="*/ 122 w 176"/>
                <a:gd name="T43" fmla="*/ 76 h 218"/>
                <a:gd name="T44" fmla="*/ 116 w 176"/>
                <a:gd name="T45" fmla="*/ 82 h 218"/>
                <a:gd name="T46" fmla="*/ 106 w 176"/>
                <a:gd name="T47" fmla="*/ 86 h 218"/>
                <a:gd name="T48" fmla="*/ 68 w 176"/>
                <a:gd name="T49" fmla="*/ 98 h 218"/>
                <a:gd name="T50" fmla="*/ 30 w 176"/>
                <a:gd name="T51" fmla="*/ 112 h 218"/>
                <a:gd name="T52" fmla="*/ 16 w 176"/>
                <a:gd name="T53" fmla="*/ 122 h 218"/>
                <a:gd name="T54" fmla="*/ 2 w 176"/>
                <a:gd name="T55" fmla="*/ 148 h 218"/>
                <a:gd name="T56" fmla="*/ 0 w 176"/>
                <a:gd name="T57" fmla="*/ 164 h 218"/>
                <a:gd name="T58" fmla="*/ 4 w 176"/>
                <a:gd name="T59" fmla="*/ 182 h 218"/>
                <a:gd name="T60" fmla="*/ 14 w 176"/>
                <a:gd name="T61" fmla="*/ 200 h 218"/>
                <a:gd name="T62" fmla="*/ 22 w 176"/>
                <a:gd name="T63" fmla="*/ 208 h 218"/>
                <a:gd name="T64" fmla="*/ 42 w 176"/>
                <a:gd name="T65" fmla="*/ 218 h 218"/>
                <a:gd name="T66" fmla="*/ 54 w 176"/>
                <a:gd name="T67" fmla="*/ 218 h 218"/>
                <a:gd name="T68" fmla="*/ 84 w 176"/>
                <a:gd name="T69" fmla="*/ 214 h 218"/>
                <a:gd name="T70" fmla="*/ 112 w 176"/>
                <a:gd name="T71" fmla="*/ 196 h 218"/>
                <a:gd name="T72" fmla="*/ 120 w 176"/>
                <a:gd name="T73" fmla="*/ 174 h 218"/>
                <a:gd name="T74" fmla="*/ 98 w 176"/>
                <a:gd name="T75" fmla="*/ 188 h 218"/>
                <a:gd name="T76" fmla="*/ 72 w 176"/>
                <a:gd name="T77" fmla="*/ 192 h 218"/>
                <a:gd name="T78" fmla="*/ 66 w 176"/>
                <a:gd name="T79" fmla="*/ 192 h 218"/>
                <a:gd name="T80" fmla="*/ 52 w 176"/>
                <a:gd name="T81" fmla="*/ 188 h 218"/>
                <a:gd name="T82" fmla="*/ 48 w 176"/>
                <a:gd name="T83" fmla="*/ 182 h 218"/>
                <a:gd name="T84" fmla="*/ 40 w 176"/>
                <a:gd name="T85" fmla="*/ 170 h 218"/>
                <a:gd name="T86" fmla="*/ 38 w 176"/>
                <a:gd name="T87" fmla="*/ 156 h 218"/>
                <a:gd name="T88" fmla="*/ 38 w 176"/>
                <a:gd name="T89" fmla="*/ 148 h 218"/>
                <a:gd name="T90" fmla="*/ 44 w 176"/>
                <a:gd name="T91" fmla="*/ 136 h 218"/>
                <a:gd name="T92" fmla="*/ 48 w 176"/>
                <a:gd name="T93" fmla="*/ 130 h 218"/>
                <a:gd name="T94" fmla="*/ 76 w 176"/>
                <a:gd name="T95" fmla="*/ 114 h 218"/>
                <a:gd name="T96" fmla="*/ 108 w 176"/>
                <a:gd name="T97" fmla="*/ 104 h 218"/>
                <a:gd name="T98" fmla="*/ 124 w 176"/>
                <a:gd name="T99" fmla="*/ 170 h 218"/>
                <a:gd name="T100" fmla="*/ 124 w 176"/>
                <a:gd name="T101" fmla="*/ 184 h 218"/>
                <a:gd name="T102" fmla="*/ 126 w 176"/>
                <a:gd name="T103" fmla="*/ 198 h 218"/>
                <a:gd name="T104" fmla="*/ 128 w 176"/>
                <a:gd name="T105" fmla="*/ 206 h 218"/>
                <a:gd name="T106" fmla="*/ 140 w 176"/>
                <a:gd name="T107" fmla="*/ 218 h 218"/>
                <a:gd name="T108" fmla="*/ 176 w 176"/>
                <a:gd name="T109" fmla="*/ 204 h 218"/>
                <a:gd name="T110" fmla="*/ 164 w 176"/>
                <a:gd name="T111" fmla="*/ 196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76" h="218">
                  <a:moveTo>
                    <a:pt x="164" y="196"/>
                  </a:moveTo>
                  <a:lnTo>
                    <a:pt x="164" y="196"/>
                  </a:lnTo>
                  <a:lnTo>
                    <a:pt x="162" y="192"/>
                  </a:lnTo>
                  <a:lnTo>
                    <a:pt x="162" y="182"/>
                  </a:lnTo>
                  <a:lnTo>
                    <a:pt x="162" y="60"/>
                  </a:lnTo>
                  <a:lnTo>
                    <a:pt x="162" y="60"/>
                  </a:lnTo>
                  <a:lnTo>
                    <a:pt x="160" y="44"/>
                  </a:lnTo>
                  <a:lnTo>
                    <a:pt x="156" y="32"/>
                  </a:lnTo>
                  <a:lnTo>
                    <a:pt x="150" y="20"/>
                  </a:lnTo>
                  <a:lnTo>
                    <a:pt x="140" y="12"/>
                  </a:lnTo>
                  <a:lnTo>
                    <a:pt x="140" y="12"/>
                  </a:lnTo>
                  <a:lnTo>
                    <a:pt x="130" y="8"/>
                  </a:lnTo>
                  <a:lnTo>
                    <a:pt x="118" y="4"/>
                  </a:lnTo>
                  <a:lnTo>
                    <a:pt x="104" y="0"/>
                  </a:lnTo>
                  <a:lnTo>
                    <a:pt x="90" y="0"/>
                  </a:lnTo>
                  <a:lnTo>
                    <a:pt x="90" y="0"/>
                  </a:lnTo>
                  <a:lnTo>
                    <a:pt x="72" y="2"/>
                  </a:lnTo>
                  <a:lnTo>
                    <a:pt x="54" y="6"/>
                  </a:lnTo>
                  <a:lnTo>
                    <a:pt x="36" y="12"/>
                  </a:lnTo>
                  <a:lnTo>
                    <a:pt x="20" y="22"/>
                  </a:lnTo>
                  <a:lnTo>
                    <a:pt x="20" y="78"/>
                  </a:lnTo>
                  <a:lnTo>
                    <a:pt x="20" y="78"/>
                  </a:lnTo>
                  <a:lnTo>
                    <a:pt x="26" y="64"/>
                  </a:lnTo>
                  <a:lnTo>
                    <a:pt x="30" y="52"/>
                  </a:lnTo>
                  <a:lnTo>
                    <a:pt x="38" y="42"/>
                  </a:lnTo>
                  <a:lnTo>
                    <a:pt x="44" y="34"/>
                  </a:lnTo>
                  <a:lnTo>
                    <a:pt x="44" y="34"/>
                  </a:lnTo>
                  <a:lnTo>
                    <a:pt x="52" y="26"/>
                  </a:lnTo>
                  <a:lnTo>
                    <a:pt x="62" y="22"/>
                  </a:lnTo>
                  <a:lnTo>
                    <a:pt x="74" y="18"/>
                  </a:lnTo>
                  <a:lnTo>
                    <a:pt x="86" y="16"/>
                  </a:lnTo>
                  <a:lnTo>
                    <a:pt x="86" y="16"/>
                  </a:lnTo>
                  <a:lnTo>
                    <a:pt x="94" y="18"/>
                  </a:lnTo>
                  <a:lnTo>
                    <a:pt x="102" y="20"/>
                  </a:lnTo>
                  <a:lnTo>
                    <a:pt x="110" y="24"/>
                  </a:lnTo>
                  <a:lnTo>
                    <a:pt x="114" y="28"/>
                  </a:lnTo>
                  <a:lnTo>
                    <a:pt x="114" y="28"/>
                  </a:lnTo>
                  <a:lnTo>
                    <a:pt x="120" y="34"/>
                  </a:lnTo>
                  <a:lnTo>
                    <a:pt x="122" y="42"/>
                  </a:lnTo>
                  <a:lnTo>
                    <a:pt x="124" y="48"/>
                  </a:lnTo>
                  <a:lnTo>
                    <a:pt x="124" y="56"/>
                  </a:lnTo>
                  <a:lnTo>
                    <a:pt x="124" y="56"/>
                  </a:lnTo>
                  <a:lnTo>
                    <a:pt x="124" y="70"/>
                  </a:lnTo>
                  <a:lnTo>
                    <a:pt x="122" y="76"/>
                  </a:lnTo>
                  <a:lnTo>
                    <a:pt x="122" y="76"/>
                  </a:lnTo>
                  <a:lnTo>
                    <a:pt x="116" y="82"/>
                  </a:lnTo>
                  <a:lnTo>
                    <a:pt x="106" y="86"/>
                  </a:lnTo>
                  <a:lnTo>
                    <a:pt x="106" y="86"/>
                  </a:lnTo>
                  <a:lnTo>
                    <a:pt x="68" y="98"/>
                  </a:lnTo>
                  <a:lnTo>
                    <a:pt x="68" y="98"/>
                  </a:lnTo>
                  <a:lnTo>
                    <a:pt x="44" y="106"/>
                  </a:lnTo>
                  <a:lnTo>
                    <a:pt x="30" y="112"/>
                  </a:lnTo>
                  <a:lnTo>
                    <a:pt x="30" y="112"/>
                  </a:lnTo>
                  <a:lnTo>
                    <a:pt x="16" y="122"/>
                  </a:lnTo>
                  <a:lnTo>
                    <a:pt x="8" y="134"/>
                  </a:lnTo>
                  <a:lnTo>
                    <a:pt x="2" y="148"/>
                  </a:lnTo>
                  <a:lnTo>
                    <a:pt x="0" y="164"/>
                  </a:lnTo>
                  <a:lnTo>
                    <a:pt x="0" y="164"/>
                  </a:lnTo>
                  <a:lnTo>
                    <a:pt x="0" y="172"/>
                  </a:lnTo>
                  <a:lnTo>
                    <a:pt x="4" y="182"/>
                  </a:lnTo>
                  <a:lnTo>
                    <a:pt x="8" y="190"/>
                  </a:lnTo>
                  <a:lnTo>
                    <a:pt x="14" y="200"/>
                  </a:lnTo>
                  <a:lnTo>
                    <a:pt x="14" y="200"/>
                  </a:lnTo>
                  <a:lnTo>
                    <a:pt x="22" y="208"/>
                  </a:lnTo>
                  <a:lnTo>
                    <a:pt x="30" y="214"/>
                  </a:lnTo>
                  <a:lnTo>
                    <a:pt x="42" y="218"/>
                  </a:lnTo>
                  <a:lnTo>
                    <a:pt x="54" y="218"/>
                  </a:lnTo>
                  <a:lnTo>
                    <a:pt x="54" y="218"/>
                  </a:lnTo>
                  <a:lnTo>
                    <a:pt x="70" y="218"/>
                  </a:lnTo>
                  <a:lnTo>
                    <a:pt x="84" y="214"/>
                  </a:lnTo>
                  <a:lnTo>
                    <a:pt x="98" y="206"/>
                  </a:lnTo>
                  <a:lnTo>
                    <a:pt x="112" y="196"/>
                  </a:lnTo>
                  <a:lnTo>
                    <a:pt x="120" y="174"/>
                  </a:lnTo>
                  <a:lnTo>
                    <a:pt x="120" y="174"/>
                  </a:lnTo>
                  <a:lnTo>
                    <a:pt x="110" y="182"/>
                  </a:lnTo>
                  <a:lnTo>
                    <a:pt x="98" y="188"/>
                  </a:lnTo>
                  <a:lnTo>
                    <a:pt x="86" y="192"/>
                  </a:lnTo>
                  <a:lnTo>
                    <a:pt x="72" y="192"/>
                  </a:lnTo>
                  <a:lnTo>
                    <a:pt x="72" y="192"/>
                  </a:lnTo>
                  <a:lnTo>
                    <a:pt x="66" y="192"/>
                  </a:lnTo>
                  <a:lnTo>
                    <a:pt x="58" y="190"/>
                  </a:lnTo>
                  <a:lnTo>
                    <a:pt x="52" y="188"/>
                  </a:lnTo>
                  <a:lnTo>
                    <a:pt x="48" y="182"/>
                  </a:lnTo>
                  <a:lnTo>
                    <a:pt x="48" y="182"/>
                  </a:lnTo>
                  <a:lnTo>
                    <a:pt x="44" y="178"/>
                  </a:lnTo>
                  <a:lnTo>
                    <a:pt x="40" y="170"/>
                  </a:lnTo>
                  <a:lnTo>
                    <a:pt x="38" y="164"/>
                  </a:lnTo>
                  <a:lnTo>
                    <a:pt x="38" y="156"/>
                  </a:lnTo>
                  <a:lnTo>
                    <a:pt x="38" y="156"/>
                  </a:lnTo>
                  <a:lnTo>
                    <a:pt x="38" y="148"/>
                  </a:lnTo>
                  <a:lnTo>
                    <a:pt x="40" y="142"/>
                  </a:lnTo>
                  <a:lnTo>
                    <a:pt x="44" y="136"/>
                  </a:lnTo>
                  <a:lnTo>
                    <a:pt x="48" y="130"/>
                  </a:lnTo>
                  <a:lnTo>
                    <a:pt x="48" y="130"/>
                  </a:lnTo>
                  <a:lnTo>
                    <a:pt x="60" y="122"/>
                  </a:lnTo>
                  <a:lnTo>
                    <a:pt x="76" y="114"/>
                  </a:lnTo>
                  <a:lnTo>
                    <a:pt x="76" y="114"/>
                  </a:lnTo>
                  <a:lnTo>
                    <a:pt x="108" y="104"/>
                  </a:lnTo>
                  <a:lnTo>
                    <a:pt x="124" y="96"/>
                  </a:lnTo>
                  <a:lnTo>
                    <a:pt x="124" y="170"/>
                  </a:lnTo>
                  <a:lnTo>
                    <a:pt x="124" y="170"/>
                  </a:lnTo>
                  <a:lnTo>
                    <a:pt x="124" y="184"/>
                  </a:lnTo>
                  <a:lnTo>
                    <a:pt x="124" y="184"/>
                  </a:lnTo>
                  <a:lnTo>
                    <a:pt x="126" y="198"/>
                  </a:lnTo>
                  <a:lnTo>
                    <a:pt x="128" y="206"/>
                  </a:lnTo>
                  <a:lnTo>
                    <a:pt x="128" y="206"/>
                  </a:lnTo>
                  <a:lnTo>
                    <a:pt x="134" y="212"/>
                  </a:lnTo>
                  <a:lnTo>
                    <a:pt x="140" y="218"/>
                  </a:lnTo>
                  <a:lnTo>
                    <a:pt x="176" y="204"/>
                  </a:lnTo>
                  <a:lnTo>
                    <a:pt x="176" y="204"/>
                  </a:lnTo>
                  <a:lnTo>
                    <a:pt x="168" y="200"/>
                  </a:lnTo>
                  <a:lnTo>
                    <a:pt x="164" y="196"/>
                  </a:lnTo>
                  <a:lnTo>
                    <a:pt x="164" y="196"/>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7" name="Freeform 95"/>
            <p:cNvSpPr>
              <a:spLocks/>
            </p:cNvSpPr>
            <p:nvPr/>
          </p:nvSpPr>
          <p:spPr bwMode="auto">
            <a:xfrm>
              <a:off x="1273" y="1414"/>
              <a:ext cx="96" cy="120"/>
            </a:xfrm>
            <a:custGeom>
              <a:avLst/>
              <a:gdLst>
                <a:gd name="T0" fmla="*/ 22 w 96"/>
                <a:gd name="T1" fmla="*/ 8 h 120"/>
                <a:gd name="T2" fmla="*/ 22 w 96"/>
                <a:gd name="T3" fmla="*/ 82 h 120"/>
                <a:gd name="T4" fmla="*/ 22 w 96"/>
                <a:gd name="T5" fmla="*/ 82 h 120"/>
                <a:gd name="T6" fmla="*/ 24 w 96"/>
                <a:gd name="T7" fmla="*/ 92 h 120"/>
                <a:gd name="T8" fmla="*/ 28 w 96"/>
                <a:gd name="T9" fmla="*/ 100 h 120"/>
                <a:gd name="T10" fmla="*/ 32 w 96"/>
                <a:gd name="T11" fmla="*/ 106 h 120"/>
                <a:gd name="T12" fmla="*/ 36 w 96"/>
                <a:gd name="T13" fmla="*/ 108 h 120"/>
                <a:gd name="T14" fmla="*/ 44 w 96"/>
                <a:gd name="T15" fmla="*/ 110 h 120"/>
                <a:gd name="T16" fmla="*/ 52 w 96"/>
                <a:gd name="T17" fmla="*/ 112 h 120"/>
                <a:gd name="T18" fmla="*/ 52 w 96"/>
                <a:gd name="T19" fmla="*/ 112 h 120"/>
                <a:gd name="T20" fmla="*/ 60 w 96"/>
                <a:gd name="T21" fmla="*/ 112 h 120"/>
                <a:gd name="T22" fmla="*/ 66 w 96"/>
                <a:gd name="T23" fmla="*/ 110 h 120"/>
                <a:gd name="T24" fmla="*/ 72 w 96"/>
                <a:gd name="T25" fmla="*/ 106 h 120"/>
                <a:gd name="T26" fmla="*/ 76 w 96"/>
                <a:gd name="T27" fmla="*/ 102 h 120"/>
                <a:gd name="T28" fmla="*/ 78 w 96"/>
                <a:gd name="T29" fmla="*/ 98 h 120"/>
                <a:gd name="T30" fmla="*/ 80 w 96"/>
                <a:gd name="T31" fmla="*/ 92 h 120"/>
                <a:gd name="T32" fmla="*/ 82 w 96"/>
                <a:gd name="T33" fmla="*/ 82 h 120"/>
                <a:gd name="T34" fmla="*/ 82 w 96"/>
                <a:gd name="T35" fmla="*/ 8 h 120"/>
                <a:gd name="T36" fmla="*/ 82 w 96"/>
                <a:gd name="T37" fmla="*/ 8 h 120"/>
                <a:gd name="T38" fmla="*/ 80 w 96"/>
                <a:gd name="T39" fmla="*/ 2 h 120"/>
                <a:gd name="T40" fmla="*/ 76 w 96"/>
                <a:gd name="T41" fmla="*/ 0 h 120"/>
                <a:gd name="T42" fmla="*/ 96 w 96"/>
                <a:gd name="T43" fmla="*/ 0 h 120"/>
                <a:gd name="T44" fmla="*/ 96 w 96"/>
                <a:gd name="T45" fmla="*/ 0 h 120"/>
                <a:gd name="T46" fmla="*/ 92 w 96"/>
                <a:gd name="T47" fmla="*/ 2 h 120"/>
                <a:gd name="T48" fmla="*/ 92 w 96"/>
                <a:gd name="T49" fmla="*/ 8 h 120"/>
                <a:gd name="T50" fmla="*/ 90 w 96"/>
                <a:gd name="T51" fmla="*/ 80 h 120"/>
                <a:gd name="T52" fmla="*/ 90 w 96"/>
                <a:gd name="T53" fmla="*/ 80 h 120"/>
                <a:gd name="T54" fmla="*/ 90 w 96"/>
                <a:gd name="T55" fmla="*/ 90 h 120"/>
                <a:gd name="T56" fmla="*/ 88 w 96"/>
                <a:gd name="T57" fmla="*/ 98 h 120"/>
                <a:gd name="T58" fmla="*/ 84 w 96"/>
                <a:gd name="T59" fmla="*/ 106 h 120"/>
                <a:gd name="T60" fmla="*/ 78 w 96"/>
                <a:gd name="T61" fmla="*/ 110 h 120"/>
                <a:gd name="T62" fmla="*/ 72 w 96"/>
                <a:gd name="T63" fmla="*/ 114 h 120"/>
                <a:gd name="T64" fmla="*/ 66 w 96"/>
                <a:gd name="T65" fmla="*/ 118 h 120"/>
                <a:gd name="T66" fmla="*/ 50 w 96"/>
                <a:gd name="T67" fmla="*/ 120 h 120"/>
                <a:gd name="T68" fmla="*/ 50 w 96"/>
                <a:gd name="T69" fmla="*/ 120 h 120"/>
                <a:gd name="T70" fmla="*/ 36 w 96"/>
                <a:gd name="T71" fmla="*/ 118 h 120"/>
                <a:gd name="T72" fmla="*/ 28 w 96"/>
                <a:gd name="T73" fmla="*/ 116 h 120"/>
                <a:gd name="T74" fmla="*/ 22 w 96"/>
                <a:gd name="T75" fmla="*/ 112 h 120"/>
                <a:gd name="T76" fmla="*/ 14 w 96"/>
                <a:gd name="T77" fmla="*/ 106 h 120"/>
                <a:gd name="T78" fmla="*/ 10 w 96"/>
                <a:gd name="T79" fmla="*/ 100 h 120"/>
                <a:gd name="T80" fmla="*/ 6 w 96"/>
                <a:gd name="T81" fmla="*/ 90 h 120"/>
                <a:gd name="T82" fmla="*/ 6 w 96"/>
                <a:gd name="T83" fmla="*/ 80 h 120"/>
                <a:gd name="T84" fmla="*/ 6 w 96"/>
                <a:gd name="T85" fmla="*/ 8 h 120"/>
                <a:gd name="T86" fmla="*/ 6 w 96"/>
                <a:gd name="T87" fmla="*/ 8 h 120"/>
                <a:gd name="T88" fmla="*/ 4 w 96"/>
                <a:gd name="T89" fmla="*/ 2 h 120"/>
                <a:gd name="T90" fmla="*/ 0 w 96"/>
                <a:gd name="T91" fmla="*/ 0 h 120"/>
                <a:gd name="T92" fmla="*/ 28 w 96"/>
                <a:gd name="T93" fmla="*/ 0 h 120"/>
                <a:gd name="T94" fmla="*/ 28 w 96"/>
                <a:gd name="T95" fmla="*/ 0 h 120"/>
                <a:gd name="T96" fmla="*/ 24 w 96"/>
                <a:gd name="T97" fmla="*/ 2 h 120"/>
                <a:gd name="T98" fmla="*/ 22 w 96"/>
                <a:gd name="T99" fmla="*/ 8 h 120"/>
                <a:gd name="T100" fmla="*/ 22 w 96"/>
                <a:gd name="T101" fmla="*/ 8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 h="120">
                  <a:moveTo>
                    <a:pt x="22" y="8"/>
                  </a:moveTo>
                  <a:lnTo>
                    <a:pt x="22" y="82"/>
                  </a:lnTo>
                  <a:lnTo>
                    <a:pt x="22" y="82"/>
                  </a:lnTo>
                  <a:lnTo>
                    <a:pt x="24" y="92"/>
                  </a:lnTo>
                  <a:lnTo>
                    <a:pt x="28" y="100"/>
                  </a:lnTo>
                  <a:lnTo>
                    <a:pt x="32" y="106"/>
                  </a:lnTo>
                  <a:lnTo>
                    <a:pt x="36" y="108"/>
                  </a:lnTo>
                  <a:lnTo>
                    <a:pt x="44" y="110"/>
                  </a:lnTo>
                  <a:lnTo>
                    <a:pt x="52" y="112"/>
                  </a:lnTo>
                  <a:lnTo>
                    <a:pt x="52" y="112"/>
                  </a:lnTo>
                  <a:lnTo>
                    <a:pt x="60" y="112"/>
                  </a:lnTo>
                  <a:lnTo>
                    <a:pt x="66" y="110"/>
                  </a:lnTo>
                  <a:lnTo>
                    <a:pt x="72" y="106"/>
                  </a:lnTo>
                  <a:lnTo>
                    <a:pt x="76" y="102"/>
                  </a:lnTo>
                  <a:lnTo>
                    <a:pt x="78" y="98"/>
                  </a:lnTo>
                  <a:lnTo>
                    <a:pt x="80" y="92"/>
                  </a:lnTo>
                  <a:lnTo>
                    <a:pt x="82" y="82"/>
                  </a:lnTo>
                  <a:lnTo>
                    <a:pt x="82" y="8"/>
                  </a:lnTo>
                  <a:lnTo>
                    <a:pt x="82" y="8"/>
                  </a:lnTo>
                  <a:lnTo>
                    <a:pt x="80" y="2"/>
                  </a:lnTo>
                  <a:lnTo>
                    <a:pt x="76" y="0"/>
                  </a:lnTo>
                  <a:lnTo>
                    <a:pt x="96" y="0"/>
                  </a:lnTo>
                  <a:lnTo>
                    <a:pt x="96" y="0"/>
                  </a:lnTo>
                  <a:lnTo>
                    <a:pt x="92" y="2"/>
                  </a:lnTo>
                  <a:lnTo>
                    <a:pt x="92" y="8"/>
                  </a:lnTo>
                  <a:lnTo>
                    <a:pt x="90" y="80"/>
                  </a:lnTo>
                  <a:lnTo>
                    <a:pt x="90" y="80"/>
                  </a:lnTo>
                  <a:lnTo>
                    <a:pt x="90" y="90"/>
                  </a:lnTo>
                  <a:lnTo>
                    <a:pt x="88" y="98"/>
                  </a:lnTo>
                  <a:lnTo>
                    <a:pt x="84" y="106"/>
                  </a:lnTo>
                  <a:lnTo>
                    <a:pt x="78" y="110"/>
                  </a:lnTo>
                  <a:lnTo>
                    <a:pt x="72" y="114"/>
                  </a:lnTo>
                  <a:lnTo>
                    <a:pt x="66" y="118"/>
                  </a:lnTo>
                  <a:lnTo>
                    <a:pt x="50" y="120"/>
                  </a:lnTo>
                  <a:lnTo>
                    <a:pt x="50" y="120"/>
                  </a:lnTo>
                  <a:lnTo>
                    <a:pt x="36" y="118"/>
                  </a:lnTo>
                  <a:lnTo>
                    <a:pt x="28" y="116"/>
                  </a:lnTo>
                  <a:lnTo>
                    <a:pt x="22" y="112"/>
                  </a:lnTo>
                  <a:lnTo>
                    <a:pt x="14" y="106"/>
                  </a:lnTo>
                  <a:lnTo>
                    <a:pt x="10" y="100"/>
                  </a:lnTo>
                  <a:lnTo>
                    <a:pt x="6" y="90"/>
                  </a:lnTo>
                  <a:lnTo>
                    <a:pt x="6" y="80"/>
                  </a:lnTo>
                  <a:lnTo>
                    <a:pt x="6" y="8"/>
                  </a:lnTo>
                  <a:lnTo>
                    <a:pt x="6" y="8"/>
                  </a:lnTo>
                  <a:lnTo>
                    <a:pt x="4" y="2"/>
                  </a:lnTo>
                  <a:lnTo>
                    <a:pt x="0" y="0"/>
                  </a:lnTo>
                  <a:lnTo>
                    <a:pt x="28" y="0"/>
                  </a:lnTo>
                  <a:lnTo>
                    <a:pt x="28" y="0"/>
                  </a:lnTo>
                  <a:lnTo>
                    <a:pt x="24" y="2"/>
                  </a:lnTo>
                  <a:lnTo>
                    <a:pt x="22" y="8"/>
                  </a:lnTo>
                  <a:lnTo>
                    <a:pt x="22" y="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8" name="Freeform 96"/>
            <p:cNvSpPr>
              <a:spLocks/>
            </p:cNvSpPr>
            <p:nvPr/>
          </p:nvSpPr>
          <p:spPr bwMode="auto">
            <a:xfrm>
              <a:off x="1379" y="1414"/>
              <a:ext cx="108" cy="122"/>
            </a:xfrm>
            <a:custGeom>
              <a:avLst/>
              <a:gdLst>
                <a:gd name="T0" fmla="*/ 94 w 108"/>
                <a:gd name="T1" fmla="*/ 8 h 122"/>
                <a:gd name="T2" fmla="*/ 94 w 108"/>
                <a:gd name="T3" fmla="*/ 8 h 122"/>
                <a:gd name="T4" fmla="*/ 94 w 108"/>
                <a:gd name="T5" fmla="*/ 2 h 122"/>
                <a:gd name="T6" fmla="*/ 90 w 108"/>
                <a:gd name="T7" fmla="*/ 0 h 122"/>
                <a:gd name="T8" fmla="*/ 108 w 108"/>
                <a:gd name="T9" fmla="*/ 0 h 122"/>
                <a:gd name="T10" fmla="*/ 108 w 108"/>
                <a:gd name="T11" fmla="*/ 0 h 122"/>
                <a:gd name="T12" fmla="*/ 104 w 108"/>
                <a:gd name="T13" fmla="*/ 2 h 122"/>
                <a:gd name="T14" fmla="*/ 104 w 108"/>
                <a:gd name="T15" fmla="*/ 8 h 122"/>
                <a:gd name="T16" fmla="*/ 104 w 108"/>
                <a:gd name="T17" fmla="*/ 122 h 122"/>
                <a:gd name="T18" fmla="*/ 104 w 108"/>
                <a:gd name="T19" fmla="*/ 122 h 122"/>
                <a:gd name="T20" fmla="*/ 62 w 108"/>
                <a:gd name="T21" fmla="*/ 70 h 122"/>
                <a:gd name="T22" fmla="*/ 20 w 108"/>
                <a:gd name="T23" fmla="*/ 18 h 122"/>
                <a:gd name="T24" fmla="*/ 20 w 108"/>
                <a:gd name="T25" fmla="*/ 110 h 122"/>
                <a:gd name="T26" fmla="*/ 20 w 108"/>
                <a:gd name="T27" fmla="*/ 110 h 122"/>
                <a:gd name="T28" fmla="*/ 22 w 108"/>
                <a:gd name="T29" fmla="*/ 116 h 122"/>
                <a:gd name="T30" fmla="*/ 24 w 108"/>
                <a:gd name="T31" fmla="*/ 118 h 122"/>
                <a:gd name="T32" fmla="*/ 6 w 108"/>
                <a:gd name="T33" fmla="*/ 118 h 122"/>
                <a:gd name="T34" fmla="*/ 6 w 108"/>
                <a:gd name="T35" fmla="*/ 118 h 122"/>
                <a:gd name="T36" fmla="*/ 10 w 108"/>
                <a:gd name="T37" fmla="*/ 116 h 122"/>
                <a:gd name="T38" fmla="*/ 10 w 108"/>
                <a:gd name="T39" fmla="*/ 110 h 122"/>
                <a:gd name="T40" fmla="*/ 10 w 108"/>
                <a:gd name="T41" fmla="*/ 14 h 122"/>
                <a:gd name="T42" fmla="*/ 10 w 108"/>
                <a:gd name="T43" fmla="*/ 14 h 122"/>
                <a:gd name="T44" fmla="*/ 10 w 108"/>
                <a:gd name="T45" fmla="*/ 10 h 122"/>
                <a:gd name="T46" fmla="*/ 8 w 108"/>
                <a:gd name="T47" fmla="*/ 6 h 122"/>
                <a:gd name="T48" fmla="*/ 8 w 108"/>
                <a:gd name="T49" fmla="*/ 6 h 122"/>
                <a:gd name="T50" fmla="*/ 6 w 108"/>
                <a:gd name="T51" fmla="*/ 2 h 122"/>
                <a:gd name="T52" fmla="*/ 0 w 108"/>
                <a:gd name="T53" fmla="*/ 0 h 122"/>
                <a:gd name="T54" fmla="*/ 26 w 108"/>
                <a:gd name="T55" fmla="*/ 0 h 122"/>
                <a:gd name="T56" fmla="*/ 94 w 108"/>
                <a:gd name="T57" fmla="*/ 84 h 122"/>
                <a:gd name="T58" fmla="*/ 94 w 108"/>
                <a:gd name="T59" fmla="*/ 8 h 122"/>
                <a:gd name="T60" fmla="*/ 94 w 108"/>
                <a:gd name="T61" fmla="*/ 8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8" h="122">
                  <a:moveTo>
                    <a:pt x="94" y="8"/>
                  </a:moveTo>
                  <a:lnTo>
                    <a:pt x="94" y="8"/>
                  </a:lnTo>
                  <a:lnTo>
                    <a:pt x="94" y="2"/>
                  </a:lnTo>
                  <a:lnTo>
                    <a:pt x="90" y="0"/>
                  </a:lnTo>
                  <a:lnTo>
                    <a:pt x="108" y="0"/>
                  </a:lnTo>
                  <a:lnTo>
                    <a:pt x="108" y="0"/>
                  </a:lnTo>
                  <a:lnTo>
                    <a:pt x="104" y="2"/>
                  </a:lnTo>
                  <a:lnTo>
                    <a:pt x="104" y="8"/>
                  </a:lnTo>
                  <a:lnTo>
                    <a:pt x="104" y="122"/>
                  </a:lnTo>
                  <a:lnTo>
                    <a:pt x="104" y="122"/>
                  </a:lnTo>
                  <a:lnTo>
                    <a:pt x="62" y="70"/>
                  </a:lnTo>
                  <a:lnTo>
                    <a:pt x="20" y="18"/>
                  </a:lnTo>
                  <a:lnTo>
                    <a:pt x="20" y="110"/>
                  </a:lnTo>
                  <a:lnTo>
                    <a:pt x="20" y="110"/>
                  </a:lnTo>
                  <a:lnTo>
                    <a:pt x="22" y="116"/>
                  </a:lnTo>
                  <a:lnTo>
                    <a:pt x="24" y="118"/>
                  </a:lnTo>
                  <a:lnTo>
                    <a:pt x="6" y="118"/>
                  </a:lnTo>
                  <a:lnTo>
                    <a:pt x="6" y="118"/>
                  </a:lnTo>
                  <a:lnTo>
                    <a:pt x="10" y="116"/>
                  </a:lnTo>
                  <a:lnTo>
                    <a:pt x="10" y="110"/>
                  </a:lnTo>
                  <a:lnTo>
                    <a:pt x="10" y="14"/>
                  </a:lnTo>
                  <a:lnTo>
                    <a:pt x="10" y="14"/>
                  </a:lnTo>
                  <a:lnTo>
                    <a:pt x="10" y="10"/>
                  </a:lnTo>
                  <a:lnTo>
                    <a:pt x="8" y="6"/>
                  </a:lnTo>
                  <a:lnTo>
                    <a:pt x="8" y="6"/>
                  </a:lnTo>
                  <a:lnTo>
                    <a:pt x="6" y="2"/>
                  </a:lnTo>
                  <a:lnTo>
                    <a:pt x="0" y="0"/>
                  </a:lnTo>
                  <a:lnTo>
                    <a:pt x="26" y="0"/>
                  </a:lnTo>
                  <a:lnTo>
                    <a:pt x="94" y="84"/>
                  </a:lnTo>
                  <a:lnTo>
                    <a:pt x="94" y="8"/>
                  </a:lnTo>
                  <a:lnTo>
                    <a:pt x="94" y="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9" name="Freeform 97"/>
            <p:cNvSpPr>
              <a:spLocks/>
            </p:cNvSpPr>
            <p:nvPr/>
          </p:nvSpPr>
          <p:spPr bwMode="auto">
            <a:xfrm>
              <a:off x="1505" y="1414"/>
              <a:ext cx="26" cy="118"/>
            </a:xfrm>
            <a:custGeom>
              <a:avLst/>
              <a:gdLst>
                <a:gd name="T0" fmla="*/ 26 w 26"/>
                <a:gd name="T1" fmla="*/ 0 h 118"/>
                <a:gd name="T2" fmla="*/ 26 w 26"/>
                <a:gd name="T3" fmla="*/ 0 h 118"/>
                <a:gd name="T4" fmla="*/ 22 w 26"/>
                <a:gd name="T5" fmla="*/ 2 h 118"/>
                <a:gd name="T6" fmla="*/ 20 w 26"/>
                <a:gd name="T7" fmla="*/ 8 h 118"/>
                <a:gd name="T8" fmla="*/ 20 w 26"/>
                <a:gd name="T9" fmla="*/ 110 h 118"/>
                <a:gd name="T10" fmla="*/ 20 w 26"/>
                <a:gd name="T11" fmla="*/ 110 h 118"/>
                <a:gd name="T12" fmla="*/ 22 w 26"/>
                <a:gd name="T13" fmla="*/ 116 h 118"/>
                <a:gd name="T14" fmla="*/ 26 w 26"/>
                <a:gd name="T15" fmla="*/ 118 h 118"/>
                <a:gd name="T16" fmla="*/ 0 w 26"/>
                <a:gd name="T17" fmla="*/ 118 h 118"/>
                <a:gd name="T18" fmla="*/ 0 w 26"/>
                <a:gd name="T19" fmla="*/ 118 h 118"/>
                <a:gd name="T20" fmla="*/ 2 w 26"/>
                <a:gd name="T21" fmla="*/ 116 h 118"/>
                <a:gd name="T22" fmla="*/ 4 w 26"/>
                <a:gd name="T23" fmla="*/ 110 h 118"/>
                <a:gd name="T24" fmla="*/ 4 w 26"/>
                <a:gd name="T25" fmla="*/ 8 h 118"/>
                <a:gd name="T26" fmla="*/ 4 w 26"/>
                <a:gd name="T27" fmla="*/ 8 h 118"/>
                <a:gd name="T28" fmla="*/ 2 w 26"/>
                <a:gd name="T29" fmla="*/ 2 h 118"/>
                <a:gd name="T30" fmla="*/ 0 w 26"/>
                <a:gd name="T31" fmla="*/ 0 h 118"/>
                <a:gd name="T32" fmla="*/ 26 w 26"/>
                <a:gd name="T33" fmla="*/ 0 h 118"/>
                <a:gd name="T34" fmla="*/ 26 w 26"/>
                <a:gd name="T35"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18">
                  <a:moveTo>
                    <a:pt x="26" y="0"/>
                  </a:moveTo>
                  <a:lnTo>
                    <a:pt x="26" y="0"/>
                  </a:lnTo>
                  <a:lnTo>
                    <a:pt x="22" y="2"/>
                  </a:lnTo>
                  <a:lnTo>
                    <a:pt x="20" y="8"/>
                  </a:lnTo>
                  <a:lnTo>
                    <a:pt x="20" y="110"/>
                  </a:lnTo>
                  <a:lnTo>
                    <a:pt x="20" y="110"/>
                  </a:lnTo>
                  <a:lnTo>
                    <a:pt x="22" y="116"/>
                  </a:lnTo>
                  <a:lnTo>
                    <a:pt x="26" y="118"/>
                  </a:lnTo>
                  <a:lnTo>
                    <a:pt x="0" y="118"/>
                  </a:lnTo>
                  <a:lnTo>
                    <a:pt x="0" y="118"/>
                  </a:lnTo>
                  <a:lnTo>
                    <a:pt x="2" y="116"/>
                  </a:lnTo>
                  <a:lnTo>
                    <a:pt x="4" y="110"/>
                  </a:lnTo>
                  <a:lnTo>
                    <a:pt x="4" y="8"/>
                  </a:lnTo>
                  <a:lnTo>
                    <a:pt x="4" y="8"/>
                  </a:lnTo>
                  <a:lnTo>
                    <a:pt x="2" y="2"/>
                  </a:lnTo>
                  <a:lnTo>
                    <a:pt x="0" y="0"/>
                  </a:lnTo>
                  <a:lnTo>
                    <a:pt x="26" y="0"/>
                  </a:lnTo>
                  <a:lnTo>
                    <a:pt x="26" y="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0" name="Freeform 98"/>
            <p:cNvSpPr>
              <a:spLocks/>
            </p:cNvSpPr>
            <p:nvPr/>
          </p:nvSpPr>
          <p:spPr bwMode="auto">
            <a:xfrm>
              <a:off x="1539" y="1414"/>
              <a:ext cx="108" cy="122"/>
            </a:xfrm>
            <a:custGeom>
              <a:avLst/>
              <a:gdLst>
                <a:gd name="T0" fmla="*/ 92 w 108"/>
                <a:gd name="T1" fmla="*/ 8 h 122"/>
                <a:gd name="T2" fmla="*/ 92 w 108"/>
                <a:gd name="T3" fmla="*/ 8 h 122"/>
                <a:gd name="T4" fmla="*/ 92 w 108"/>
                <a:gd name="T5" fmla="*/ 2 h 122"/>
                <a:gd name="T6" fmla="*/ 88 w 108"/>
                <a:gd name="T7" fmla="*/ 0 h 122"/>
                <a:gd name="T8" fmla="*/ 108 w 108"/>
                <a:gd name="T9" fmla="*/ 0 h 122"/>
                <a:gd name="T10" fmla="*/ 108 w 108"/>
                <a:gd name="T11" fmla="*/ 0 h 122"/>
                <a:gd name="T12" fmla="*/ 104 w 108"/>
                <a:gd name="T13" fmla="*/ 4 h 122"/>
                <a:gd name="T14" fmla="*/ 100 w 108"/>
                <a:gd name="T15" fmla="*/ 8 h 122"/>
                <a:gd name="T16" fmla="*/ 100 w 108"/>
                <a:gd name="T17" fmla="*/ 8 h 122"/>
                <a:gd name="T18" fmla="*/ 58 w 108"/>
                <a:gd name="T19" fmla="*/ 122 h 122"/>
                <a:gd name="T20" fmla="*/ 58 w 108"/>
                <a:gd name="T21" fmla="*/ 122 h 122"/>
                <a:gd name="T22" fmla="*/ 10 w 108"/>
                <a:gd name="T23" fmla="*/ 8 h 122"/>
                <a:gd name="T24" fmla="*/ 10 w 108"/>
                <a:gd name="T25" fmla="*/ 8 h 122"/>
                <a:gd name="T26" fmla="*/ 6 w 108"/>
                <a:gd name="T27" fmla="*/ 4 h 122"/>
                <a:gd name="T28" fmla="*/ 0 w 108"/>
                <a:gd name="T29" fmla="*/ 0 h 122"/>
                <a:gd name="T30" fmla="*/ 32 w 108"/>
                <a:gd name="T31" fmla="*/ 0 h 122"/>
                <a:gd name="T32" fmla="*/ 32 w 108"/>
                <a:gd name="T33" fmla="*/ 0 h 122"/>
                <a:gd name="T34" fmla="*/ 30 w 108"/>
                <a:gd name="T35" fmla="*/ 2 h 122"/>
                <a:gd name="T36" fmla="*/ 28 w 108"/>
                <a:gd name="T37" fmla="*/ 4 h 122"/>
                <a:gd name="T38" fmla="*/ 30 w 108"/>
                <a:gd name="T39" fmla="*/ 10 h 122"/>
                <a:gd name="T40" fmla="*/ 30 w 108"/>
                <a:gd name="T41" fmla="*/ 10 h 122"/>
                <a:gd name="T42" fmla="*/ 60 w 108"/>
                <a:gd name="T43" fmla="*/ 90 h 122"/>
                <a:gd name="T44" fmla="*/ 60 w 108"/>
                <a:gd name="T45" fmla="*/ 90 h 122"/>
                <a:gd name="T46" fmla="*/ 92 w 108"/>
                <a:gd name="T47" fmla="*/ 8 h 122"/>
                <a:gd name="T48" fmla="*/ 92 w 108"/>
                <a:gd name="T49" fmla="*/ 8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08" h="122">
                  <a:moveTo>
                    <a:pt x="92" y="8"/>
                  </a:moveTo>
                  <a:lnTo>
                    <a:pt x="92" y="8"/>
                  </a:lnTo>
                  <a:lnTo>
                    <a:pt x="92" y="2"/>
                  </a:lnTo>
                  <a:lnTo>
                    <a:pt x="88" y="0"/>
                  </a:lnTo>
                  <a:lnTo>
                    <a:pt x="108" y="0"/>
                  </a:lnTo>
                  <a:lnTo>
                    <a:pt x="108" y="0"/>
                  </a:lnTo>
                  <a:lnTo>
                    <a:pt x="104" y="4"/>
                  </a:lnTo>
                  <a:lnTo>
                    <a:pt x="100" y="8"/>
                  </a:lnTo>
                  <a:lnTo>
                    <a:pt x="100" y="8"/>
                  </a:lnTo>
                  <a:lnTo>
                    <a:pt x="58" y="122"/>
                  </a:lnTo>
                  <a:lnTo>
                    <a:pt x="58" y="122"/>
                  </a:lnTo>
                  <a:lnTo>
                    <a:pt x="10" y="8"/>
                  </a:lnTo>
                  <a:lnTo>
                    <a:pt x="10" y="8"/>
                  </a:lnTo>
                  <a:lnTo>
                    <a:pt x="6" y="4"/>
                  </a:lnTo>
                  <a:lnTo>
                    <a:pt x="0" y="0"/>
                  </a:lnTo>
                  <a:lnTo>
                    <a:pt x="32" y="0"/>
                  </a:lnTo>
                  <a:lnTo>
                    <a:pt x="32" y="0"/>
                  </a:lnTo>
                  <a:lnTo>
                    <a:pt x="30" y="2"/>
                  </a:lnTo>
                  <a:lnTo>
                    <a:pt x="28" y="4"/>
                  </a:lnTo>
                  <a:lnTo>
                    <a:pt x="30" y="10"/>
                  </a:lnTo>
                  <a:lnTo>
                    <a:pt x="30" y="10"/>
                  </a:lnTo>
                  <a:lnTo>
                    <a:pt x="60" y="90"/>
                  </a:lnTo>
                  <a:lnTo>
                    <a:pt x="60" y="90"/>
                  </a:lnTo>
                  <a:lnTo>
                    <a:pt x="92" y="8"/>
                  </a:lnTo>
                  <a:lnTo>
                    <a:pt x="92" y="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1" name="Freeform 99"/>
            <p:cNvSpPr>
              <a:spLocks/>
            </p:cNvSpPr>
            <p:nvPr/>
          </p:nvSpPr>
          <p:spPr bwMode="auto">
            <a:xfrm>
              <a:off x="1653" y="1414"/>
              <a:ext cx="74" cy="118"/>
            </a:xfrm>
            <a:custGeom>
              <a:avLst/>
              <a:gdLst>
                <a:gd name="T0" fmla="*/ 66 w 74"/>
                <a:gd name="T1" fmla="*/ 16 h 118"/>
                <a:gd name="T2" fmla="*/ 66 w 74"/>
                <a:gd name="T3" fmla="*/ 16 h 118"/>
                <a:gd name="T4" fmla="*/ 60 w 74"/>
                <a:gd name="T5" fmla="*/ 10 h 118"/>
                <a:gd name="T6" fmla="*/ 52 w 74"/>
                <a:gd name="T7" fmla="*/ 8 h 118"/>
                <a:gd name="T8" fmla="*/ 52 w 74"/>
                <a:gd name="T9" fmla="*/ 8 h 118"/>
                <a:gd name="T10" fmla="*/ 22 w 74"/>
                <a:gd name="T11" fmla="*/ 8 h 118"/>
                <a:gd name="T12" fmla="*/ 22 w 74"/>
                <a:gd name="T13" fmla="*/ 48 h 118"/>
                <a:gd name="T14" fmla="*/ 50 w 74"/>
                <a:gd name="T15" fmla="*/ 48 h 118"/>
                <a:gd name="T16" fmla="*/ 50 w 74"/>
                <a:gd name="T17" fmla="*/ 48 h 118"/>
                <a:gd name="T18" fmla="*/ 54 w 74"/>
                <a:gd name="T19" fmla="*/ 46 h 118"/>
                <a:gd name="T20" fmla="*/ 56 w 74"/>
                <a:gd name="T21" fmla="*/ 44 h 118"/>
                <a:gd name="T22" fmla="*/ 56 w 74"/>
                <a:gd name="T23" fmla="*/ 62 h 118"/>
                <a:gd name="T24" fmla="*/ 56 w 74"/>
                <a:gd name="T25" fmla="*/ 62 h 118"/>
                <a:gd name="T26" fmla="*/ 54 w 74"/>
                <a:gd name="T27" fmla="*/ 58 h 118"/>
                <a:gd name="T28" fmla="*/ 50 w 74"/>
                <a:gd name="T29" fmla="*/ 58 h 118"/>
                <a:gd name="T30" fmla="*/ 22 w 74"/>
                <a:gd name="T31" fmla="*/ 58 h 118"/>
                <a:gd name="T32" fmla="*/ 22 w 74"/>
                <a:gd name="T33" fmla="*/ 108 h 118"/>
                <a:gd name="T34" fmla="*/ 22 w 74"/>
                <a:gd name="T35" fmla="*/ 108 h 118"/>
                <a:gd name="T36" fmla="*/ 42 w 74"/>
                <a:gd name="T37" fmla="*/ 110 h 118"/>
                <a:gd name="T38" fmla="*/ 42 w 74"/>
                <a:gd name="T39" fmla="*/ 110 h 118"/>
                <a:gd name="T40" fmla="*/ 54 w 74"/>
                <a:gd name="T41" fmla="*/ 110 h 118"/>
                <a:gd name="T42" fmla="*/ 62 w 74"/>
                <a:gd name="T43" fmla="*/ 108 h 118"/>
                <a:gd name="T44" fmla="*/ 68 w 74"/>
                <a:gd name="T45" fmla="*/ 104 h 118"/>
                <a:gd name="T46" fmla="*/ 74 w 74"/>
                <a:gd name="T47" fmla="*/ 98 h 118"/>
                <a:gd name="T48" fmla="*/ 70 w 74"/>
                <a:gd name="T49" fmla="*/ 118 h 118"/>
                <a:gd name="T50" fmla="*/ 0 w 74"/>
                <a:gd name="T51" fmla="*/ 118 h 118"/>
                <a:gd name="T52" fmla="*/ 0 w 74"/>
                <a:gd name="T53" fmla="*/ 118 h 118"/>
                <a:gd name="T54" fmla="*/ 4 w 74"/>
                <a:gd name="T55" fmla="*/ 116 h 118"/>
                <a:gd name="T56" fmla="*/ 6 w 74"/>
                <a:gd name="T57" fmla="*/ 110 h 118"/>
                <a:gd name="T58" fmla="*/ 6 w 74"/>
                <a:gd name="T59" fmla="*/ 8 h 118"/>
                <a:gd name="T60" fmla="*/ 6 w 74"/>
                <a:gd name="T61" fmla="*/ 8 h 118"/>
                <a:gd name="T62" fmla="*/ 4 w 74"/>
                <a:gd name="T63" fmla="*/ 2 h 118"/>
                <a:gd name="T64" fmla="*/ 0 w 74"/>
                <a:gd name="T65" fmla="*/ 0 h 118"/>
                <a:gd name="T66" fmla="*/ 66 w 74"/>
                <a:gd name="T67" fmla="*/ 0 h 118"/>
                <a:gd name="T68" fmla="*/ 66 w 74"/>
                <a:gd name="T69" fmla="*/ 16 h 118"/>
                <a:gd name="T70" fmla="*/ 66 w 74"/>
                <a:gd name="T71" fmla="*/ 1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4" h="118">
                  <a:moveTo>
                    <a:pt x="66" y="16"/>
                  </a:moveTo>
                  <a:lnTo>
                    <a:pt x="66" y="16"/>
                  </a:lnTo>
                  <a:lnTo>
                    <a:pt x="60" y="10"/>
                  </a:lnTo>
                  <a:lnTo>
                    <a:pt x="52" y="8"/>
                  </a:lnTo>
                  <a:lnTo>
                    <a:pt x="52" y="8"/>
                  </a:lnTo>
                  <a:lnTo>
                    <a:pt x="22" y="8"/>
                  </a:lnTo>
                  <a:lnTo>
                    <a:pt x="22" y="48"/>
                  </a:lnTo>
                  <a:lnTo>
                    <a:pt x="50" y="48"/>
                  </a:lnTo>
                  <a:lnTo>
                    <a:pt x="50" y="48"/>
                  </a:lnTo>
                  <a:lnTo>
                    <a:pt x="54" y="46"/>
                  </a:lnTo>
                  <a:lnTo>
                    <a:pt x="56" y="44"/>
                  </a:lnTo>
                  <a:lnTo>
                    <a:pt x="56" y="62"/>
                  </a:lnTo>
                  <a:lnTo>
                    <a:pt x="56" y="62"/>
                  </a:lnTo>
                  <a:lnTo>
                    <a:pt x="54" y="58"/>
                  </a:lnTo>
                  <a:lnTo>
                    <a:pt x="50" y="58"/>
                  </a:lnTo>
                  <a:lnTo>
                    <a:pt x="22" y="58"/>
                  </a:lnTo>
                  <a:lnTo>
                    <a:pt x="22" y="108"/>
                  </a:lnTo>
                  <a:lnTo>
                    <a:pt x="22" y="108"/>
                  </a:lnTo>
                  <a:lnTo>
                    <a:pt x="42" y="110"/>
                  </a:lnTo>
                  <a:lnTo>
                    <a:pt x="42" y="110"/>
                  </a:lnTo>
                  <a:lnTo>
                    <a:pt x="54" y="110"/>
                  </a:lnTo>
                  <a:lnTo>
                    <a:pt x="62" y="108"/>
                  </a:lnTo>
                  <a:lnTo>
                    <a:pt x="68" y="104"/>
                  </a:lnTo>
                  <a:lnTo>
                    <a:pt x="74" y="98"/>
                  </a:lnTo>
                  <a:lnTo>
                    <a:pt x="70" y="118"/>
                  </a:lnTo>
                  <a:lnTo>
                    <a:pt x="0" y="118"/>
                  </a:lnTo>
                  <a:lnTo>
                    <a:pt x="0" y="118"/>
                  </a:lnTo>
                  <a:lnTo>
                    <a:pt x="4" y="116"/>
                  </a:lnTo>
                  <a:lnTo>
                    <a:pt x="6" y="110"/>
                  </a:lnTo>
                  <a:lnTo>
                    <a:pt x="6" y="8"/>
                  </a:lnTo>
                  <a:lnTo>
                    <a:pt x="6" y="8"/>
                  </a:lnTo>
                  <a:lnTo>
                    <a:pt x="4" y="2"/>
                  </a:lnTo>
                  <a:lnTo>
                    <a:pt x="0" y="0"/>
                  </a:lnTo>
                  <a:lnTo>
                    <a:pt x="66" y="0"/>
                  </a:lnTo>
                  <a:lnTo>
                    <a:pt x="66" y="16"/>
                  </a:lnTo>
                  <a:lnTo>
                    <a:pt x="66" y="16"/>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2" name="Freeform 100"/>
            <p:cNvSpPr>
              <a:spLocks noEditPoints="1"/>
            </p:cNvSpPr>
            <p:nvPr/>
          </p:nvSpPr>
          <p:spPr bwMode="auto">
            <a:xfrm>
              <a:off x="1735" y="1414"/>
              <a:ext cx="102" cy="118"/>
            </a:xfrm>
            <a:custGeom>
              <a:avLst/>
              <a:gdLst>
                <a:gd name="T0" fmla="*/ 48 w 102"/>
                <a:gd name="T1" fmla="*/ 58 h 118"/>
                <a:gd name="T2" fmla="*/ 60 w 102"/>
                <a:gd name="T3" fmla="*/ 64 h 118"/>
                <a:gd name="T4" fmla="*/ 66 w 102"/>
                <a:gd name="T5" fmla="*/ 72 h 118"/>
                <a:gd name="T6" fmla="*/ 84 w 102"/>
                <a:gd name="T7" fmla="*/ 102 h 118"/>
                <a:gd name="T8" fmla="*/ 92 w 102"/>
                <a:gd name="T9" fmla="*/ 112 h 118"/>
                <a:gd name="T10" fmla="*/ 102 w 102"/>
                <a:gd name="T11" fmla="*/ 118 h 118"/>
                <a:gd name="T12" fmla="*/ 84 w 102"/>
                <a:gd name="T13" fmla="*/ 118 h 118"/>
                <a:gd name="T14" fmla="*/ 76 w 102"/>
                <a:gd name="T15" fmla="*/ 116 h 118"/>
                <a:gd name="T16" fmla="*/ 70 w 102"/>
                <a:gd name="T17" fmla="*/ 110 h 118"/>
                <a:gd name="T18" fmla="*/ 50 w 102"/>
                <a:gd name="T19" fmla="*/ 78 h 118"/>
                <a:gd name="T20" fmla="*/ 38 w 102"/>
                <a:gd name="T21" fmla="*/ 64 h 118"/>
                <a:gd name="T22" fmla="*/ 32 w 102"/>
                <a:gd name="T23" fmla="*/ 64 h 118"/>
                <a:gd name="T24" fmla="*/ 22 w 102"/>
                <a:gd name="T25" fmla="*/ 110 h 118"/>
                <a:gd name="T26" fmla="*/ 24 w 102"/>
                <a:gd name="T27" fmla="*/ 116 h 118"/>
                <a:gd name="T28" fmla="*/ 0 w 102"/>
                <a:gd name="T29" fmla="*/ 118 h 118"/>
                <a:gd name="T30" fmla="*/ 4 w 102"/>
                <a:gd name="T31" fmla="*/ 116 h 118"/>
                <a:gd name="T32" fmla="*/ 6 w 102"/>
                <a:gd name="T33" fmla="*/ 8 h 118"/>
                <a:gd name="T34" fmla="*/ 4 w 102"/>
                <a:gd name="T35" fmla="*/ 2 h 118"/>
                <a:gd name="T36" fmla="*/ 34 w 102"/>
                <a:gd name="T37" fmla="*/ 0 h 118"/>
                <a:gd name="T38" fmla="*/ 46 w 102"/>
                <a:gd name="T39" fmla="*/ 0 h 118"/>
                <a:gd name="T40" fmla="*/ 62 w 102"/>
                <a:gd name="T41" fmla="*/ 6 h 118"/>
                <a:gd name="T42" fmla="*/ 72 w 102"/>
                <a:gd name="T43" fmla="*/ 14 h 118"/>
                <a:gd name="T44" fmla="*/ 76 w 102"/>
                <a:gd name="T45" fmla="*/ 28 h 118"/>
                <a:gd name="T46" fmla="*/ 76 w 102"/>
                <a:gd name="T47" fmla="*/ 36 h 118"/>
                <a:gd name="T48" fmla="*/ 70 w 102"/>
                <a:gd name="T49" fmla="*/ 46 h 118"/>
                <a:gd name="T50" fmla="*/ 58 w 102"/>
                <a:gd name="T51" fmla="*/ 56 h 118"/>
                <a:gd name="T52" fmla="*/ 48 w 102"/>
                <a:gd name="T53" fmla="*/ 58 h 118"/>
                <a:gd name="T54" fmla="*/ 22 w 102"/>
                <a:gd name="T55" fmla="*/ 54 h 118"/>
                <a:gd name="T56" fmla="*/ 32 w 102"/>
                <a:gd name="T57" fmla="*/ 54 h 118"/>
                <a:gd name="T58" fmla="*/ 42 w 102"/>
                <a:gd name="T59" fmla="*/ 54 h 118"/>
                <a:gd name="T60" fmla="*/ 54 w 102"/>
                <a:gd name="T61" fmla="*/ 46 h 118"/>
                <a:gd name="T62" fmla="*/ 58 w 102"/>
                <a:gd name="T63" fmla="*/ 36 h 118"/>
                <a:gd name="T64" fmla="*/ 58 w 102"/>
                <a:gd name="T65" fmla="*/ 30 h 118"/>
                <a:gd name="T66" fmla="*/ 54 w 102"/>
                <a:gd name="T67" fmla="*/ 14 h 118"/>
                <a:gd name="T68" fmla="*/ 42 w 102"/>
                <a:gd name="T69" fmla="*/ 8 h 118"/>
                <a:gd name="T70" fmla="*/ 34 w 102"/>
                <a:gd name="T71" fmla="*/ 6 h 118"/>
                <a:gd name="T72" fmla="*/ 22 w 102"/>
                <a:gd name="T73" fmla="*/ 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118">
                  <a:moveTo>
                    <a:pt x="48" y="58"/>
                  </a:moveTo>
                  <a:lnTo>
                    <a:pt x="48" y="58"/>
                  </a:lnTo>
                  <a:lnTo>
                    <a:pt x="54" y="60"/>
                  </a:lnTo>
                  <a:lnTo>
                    <a:pt x="60" y="64"/>
                  </a:lnTo>
                  <a:lnTo>
                    <a:pt x="66" y="72"/>
                  </a:lnTo>
                  <a:lnTo>
                    <a:pt x="66" y="72"/>
                  </a:lnTo>
                  <a:lnTo>
                    <a:pt x="76" y="88"/>
                  </a:lnTo>
                  <a:lnTo>
                    <a:pt x="84" y="102"/>
                  </a:lnTo>
                  <a:lnTo>
                    <a:pt x="92" y="112"/>
                  </a:lnTo>
                  <a:lnTo>
                    <a:pt x="92" y="112"/>
                  </a:lnTo>
                  <a:lnTo>
                    <a:pt x="98" y="116"/>
                  </a:lnTo>
                  <a:lnTo>
                    <a:pt x="102" y="118"/>
                  </a:lnTo>
                  <a:lnTo>
                    <a:pt x="84" y="118"/>
                  </a:lnTo>
                  <a:lnTo>
                    <a:pt x="84" y="118"/>
                  </a:lnTo>
                  <a:lnTo>
                    <a:pt x="80" y="118"/>
                  </a:lnTo>
                  <a:lnTo>
                    <a:pt x="76" y="116"/>
                  </a:lnTo>
                  <a:lnTo>
                    <a:pt x="70" y="110"/>
                  </a:lnTo>
                  <a:lnTo>
                    <a:pt x="70" y="110"/>
                  </a:lnTo>
                  <a:lnTo>
                    <a:pt x="50" y="78"/>
                  </a:lnTo>
                  <a:lnTo>
                    <a:pt x="50" y="78"/>
                  </a:lnTo>
                  <a:lnTo>
                    <a:pt x="42" y="68"/>
                  </a:lnTo>
                  <a:lnTo>
                    <a:pt x="38" y="64"/>
                  </a:lnTo>
                  <a:lnTo>
                    <a:pt x="32" y="64"/>
                  </a:lnTo>
                  <a:lnTo>
                    <a:pt x="32" y="64"/>
                  </a:lnTo>
                  <a:lnTo>
                    <a:pt x="22" y="64"/>
                  </a:lnTo>
                  <a:lnTo>
                    <a:pt x="22" y="110"/>
                  </a:lnTo>
                  <a:lnTo>
                    <a:pt x="22" y="110"/>
                  </a:lnTo>
                  <a:lnTo>
                    <a:pt x="24" y="116"/>
                  </a:lnTo>
                  <a:lnTo>
                    <a:pt x="26" y="118"/>
                  </a:lnTo>
                  <a:lnTo>
                    <a:pt x="0" y="118"/>
                  </a:lnTo>
                  <a:lnTo>
                    <a:pt x="0" y="118"/>
                  </a:lnTo>
                  <a:lnTo>
                    <a:pt x="4" y="116"/>
                  </a:lnTo>
                  <a:lnTo>
                    <a:pt x="6" y="110"/>
                  </a:lnTo>
                  <a:lnTo>
                    <a:pt x="6" y="8"/>
                  </a:lnTo>
                  <a:lnTo>
                    <a:pt x="6" y="8"/>
                  </a:lnTo>
                  <a:lnTo>
                    <a:pt x="4" y="2"/>
                  </a:lnTo>
                  <a:lnTo>
                    <a:pt x="0" y="0"/>
                  </a:lnTo>
                  <a:lnTo>
                    <a:pt x="34" y="0"/>
                  </a:lnTo>
                  <a:lnTo>
                    <a:pt x="34" y="0"/>
                  </a:lnTo>
                  <a:lnTo>
                    <a:pt x="46" y="0"/>
                  </a:lnTo>
                  <a:lnTo>
                    <a:pt x="54" y="2"/>
                  </a:lnTo>
                  <a:lnTo>
                    <a:pt x="62" y="6"/>
                  </a:lnTo>
                  <a:lnTo>
                    <a:pt x="68" y="10"/>
                  </a:lnTo>
                  <a:lnTo>
                    <a:pt x="72" y="14"/>
                  </a:lnTo>
                  <a:lnTo>
                    <a:pt x="74" y="20"/>
                  </a:lnTo>
                  <a:lnTo>
                    <a:pt x="76" y="28"/>
                  </a:lnTo>
                  <a:lnTo>
                    <a:pt x="76" y="28"/>
                  </a:lnTo>
                  <a:lnTo>
                    <a:pt x="76" y="36"/>
                  </a:lnTo>
                  <a:lnTo>
                    <a:pt x="74" y="42"/>
                  </a:lnTo>
                  <a:lnTo>
                    <a:pt x="70" y="46"/>
                  </a:lnTo>
                  <a:lnTo>
                    <a:pt x="66" y="50"/>
                  </a:lnTo>
                  <a:lnTo>
                    <a:pt x="58" y="56"/>
                  </a:lnTo>
                  <a:lnTo>
                    <a:pt x="48" y="58"/>
                  </a:lnTo>
                  <a:lnTo>
                    <a:pt x="48" y="58"/>
                  </a:lnTo>
                  <a:close/>
                  <a:moveTo>
                    <a:pt x="22" y="8"/>
                  </a:moveTo>
                  <a:lnTo>
                    <a:pt x="22" y="54"/>
                  </a:lnTo>
                  <a:lnTo>
                    <a:pt x="22" y="54"/>
                  </a:lnTo>
                  <a:lnTo>
                    <a:pt x="32" y="54"/>
                  </a:lnTo>
                  <a:lnTo>
                    <a:pt x="32" y="54"/>
                  </a:lnTo>
                  <a:lnTo>
                    <a:pt x="42" y="54"/>
                  </a:lnTo>
                  <a:lnTo>
                    <a:pt x="50" y="48"/>
                  </a:lnTo>
                  <a:lnTo>
                    <a:pt x="54" y="46"/>
                  </a:lnTo>
                  <a:lnTo>
                    <a:pt x="56" y="40"/>
                  </a:lnTo>
                  <a:lnTo>
                    <a:pt x="58" y="36"/>
                  </a:lnTo>
                  <a:lnTo>
                    <a:pt x="58" y="30"/>
                  </a:lnTo>
                  <a:lnTo>
                    <a:pt x="58" y="30"/>
                  </a:lnTo>
                  <a:lnTo>
                    <a:pt x="58" y="22"/>
                  </a:lnTo>
                  <a:lnTo>
                    <a:pt x="54" y="14"/>
                  </a:lnTo>
                  <a:lnTo>
                    <a:pt x="46" y="8"/>
                  </a:lnTo>
                  <a:lnTo>
                    <a:pt x="42" y="8"/>
                  </a:lnTo>
                  <a:lnTo>
                    <a:pt x="34" y="6"/>
                  </a:lnTo>
                  <a:lnTo>
                    <a:pt x="34" y="6"/>
                  </a:lnTo>
                  <a:lnTo>
                    <a:pt x="22" y="8"/>
                  </a:lnTo>
                  <a:lnTo>
                    <a:pt x="22" y="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3" name="Freeform 101"/>
            <p:cNvSpPr>
              <a:spLocks/>
            </p:cNvSpPr>
            <p:nvPr/>
          </p:nvSpPr>
          <p:spPr bwMode="auto">
            <a:xfrm>
              <a:off x="1837" y="1412"/>
              <a:ext cx="72" cy="122"/>
            </a:xfrm>
            <a:custGeom>
              <a:avLst/>
              <a:gdLst>
                <a:gd name="T0" fmla="*/ 72 w 72"/>
                <a:gd name="T1" fmla="*/ 86 h 122"/>
                <a:gd name="T2" fmla="*/ 68 w 72"/>
                <a:gd name="T3" fmla="*/ 100 h 122"/>
                <a:gd name="T4" fmla="*/ 60 w 72"/>
                <a:gd name="T5" fmla="*/ 112 h 122"/>
                <a:gd name="T6" fmla="*/ 48 w 72"/>
                <a:gd name="T7" fmla="*/ 120 h 122"/>
                <a:gd name="T8" fmla="*/ 34 w 72"/>
                <a:gd name="T9" fmla="*/ 122 h 122"/>
                <a:gd name="T10" fmla="*/ 24 w 72"/>
                <a:gd name="T11" fmla="*/ 120 h 122"/>
                <a:gd name="T12" fmla="*/ 2 w 72"/>
                <a:gd name="T13" fmla="*/ 112 h 122"/>
                <a:gd name="T14" fmla="*/ 0 w 72"/>
                <a:gd name="T15" fmla="*/ 86 h 122"/>
                <a:gd name="T16" fmla="*/ 10 w 72"/>
                <a:gd name="T17" fmla="*/ 104 h 122"/>
                <a:gd name="T18" fmla="*/ 26 w 72"/>
                <a:gd name="T19" fmla="*/ 114 h 122"/>
                <a:gd name="T20" fmla="*/ 32 w 72"/>
                <a:gd name="T21" fmla="*/ 114 h 122"/>
                <a:gd name="T22" fmla="*/ 44 w 72"/>
                <a:gd name="T23" fmla="*/ 112 h 122"/>
                <a:gd name="T24" fmla="*/ 52 w 72"/>
                <a:gd name="T25" fmla="*/ 106 h 122"/>
                <a:gd name="T26" fmla="*/ 56 w 72"/>
                <a:gd name="T27" fmla="*/ 92 h 122"/>
                <a:gd name="T28" fmla="*/ 56 w 72"/>
                <a:gd name="T29" fmla="*/ 86 h 122"/>
                <a:gd name="T30" fmla="*/ 48 w 72"/>
                <a:gd name="T31" fmla="*/ 74 h 122"/>
                <a:gd name="T32" fmla="*/ 26 w 72"/>
                <a:gd name="T33" fmla="*/ 62 h 122"/>
                <a:gd name="T34" fmla="*/ 16 w 72"/>
                <a:gd name="T35" fmla="*/ 56 h 122"/>
                <a:gd name="T36" fmla="*/ 2 w 72"/>
                <a:gd name="T37" fmla="*/ 40 h 122"/>
                <a:gd name="T38" fmla="*/ 2 w 72"/>
                <a:gd name="T39" fmla="*/ 30 h 122"/>
                <a:gd name="T40" fmla="*/ 4 w 72"/>
                <a:gd name="T41" fmla="*/ 18 h 122"/>
                <a:gd name="T42" fmla="*/ 14 w 72"/>
                <a:gd name="T43" fmla="*/ 8 h 122"/>
                <a:gd name="T44" fmla="*/ 38 w 72"/>
                <a:gd name="T45" fmla="*/ 0 h 122"/>
                <a:gd name="T46" fmla="*/ 50 w 72"/>
                <a:gd name="T47" fmla="*/ 2 h 122"/>
                <a:gd name="T48" fmla="*/ 62 w 72"/>
                <a:gd name="T49" fmla="*/ 6 h 122"/>
                <a:gd name="T50" fmla="*/ 64 w 72"/>
                <a:gd name="T51" fmla="*/ 30 h 122"/>
                <a:gd name="T52" fmla="*/ 54 w 72"/>
                <a:gd name="T53" fmla="*/ 16 h 122"/>
                <a:gd name="T54" fmla="*/ 40 w 72"/>
                <a:gd name="T55" fmla="*/ 8 h 122"/>
                <a:gd name="T56" fmla="*/ 34 w 72"/>
                <a:gd name="T57" fmla="*/ 8 h 122"/>
                <a:gd name="T58" fmla="*/ 20 w 72"/>
                <a:gd name="T59" fmla="*/ 14 h 122"/>
                <a:gd name="T60" fmla="*/ 16 w 72"/>
                <a:gd name="T61" fmla="*/ 26 h 122"/>
                <a:gd name="T62" fmla="*/ 16 w 72"/>
                <a:gd name="T63" fmla="*/ 32 h 122"/>
                <a:gd name="T64" fmla="*/ 28 w 72"/>
                <a:gd name="T65" fmla="*/ 44 h 122"/>
                <a:gd name="T66" fmla="*/ 40 w 72"/>
                <a:gd name="T67" fmla="*/ 48 h 122"/>
                <a:gd name="T68" fmla="*/ 62 w 72"/>
                <a:gd name="T69" fmla="*/ 62 h 122"/>
                <a:gd name="T70" fmla="*/ 70 w 72"/>
                <a:gd name="T71" fmla="*/ 72 h 122"/>
                <a:gd name="T72" fmla="*/ 72 w 72"/>
                <a:gd name="T73" fmla="*/ 86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72" h="122">
                  <a:moveTo>
                    <a:pt x="72" y="86"/>
                  </a:moveTo>
                  <a:lnTo>
                    <a:pt x="72" y="86"/>
                  </a:lnTo>
                  <a:lnTo>
                    <a:pt x="72" y="94"/>
                  </a:lnTo>
                  <a:lnTo>
                    <a:pt x="68" y="100"/>
                  </a:lnTo>
                  <a:lnTo>
                    <a:pt x="64" y="106"/>
                  </a:lnTo>
                  <a:lnTo>
                    <a:pt x="60" y="112"/>
                  </a:lnTo>
                  <a:lnTo>
                    <a:pt x="54" y="116"/>
                  </a:lnTo>
                  <a:lnTo>
                    <a:pt x="48" y="120"/>
                  </a:lnTo>
                  <a:lnTo>
                    <a:pt x="40" y="122"/>
                  </a:lnTo>
                  <a:lnTo>
                    <a:pt x="34" y="122"/>
                  </a:lnTo>
                  <a:lnTo>
                    <a:pt x="34" y="122"/>
                  </a:lnTo>
                  <a:lnTo>
                    <a:pt x="24" y="120"/>
                  </a:lnTo>
                  <a:lnTo>
                    <a:pt x="14" y="118"/>
                  </a:lnTo>
                  <a:lnTo>
                    <a:pt x="2" y="112"/>
                  </a:lnTo>
                  <a:lnTo>
                    <a:pt x="0" y="86"/>
                  </a:lnTo>
                  <a:lnTo>
                    <a:pt x="0" y="86"/>
                  </a:lnTo>
                  <a:lnTo>
                    <a:pt x="4" y="96"/>
                  </a:lnTo>
                  <a:lnTo>
                    <a:pt x="10" y="104"/>
                  </a:lnTo>
                  <a:lnTo>
                    <a:pt x="20" y="112"/>
                  </a:lnTo>
                  <a:lnTo>
                    <a:pt x="26" y="114"/>
                  </a:lnTo>
                  <a:lnTo>
                    <a:pt x="32" y="114"/>
                  </a:lnTo>
                  <a:lnTo>
                    <a:pt x="32" y="114"/>
                  </a:lnTo>
                  <a:lnTo>
                    <a:pt x="38" y="114"/>
                  </a:lnTo>
                  <a:lnTo>
                    <a:pt x="44" y="112"/>
                  </a:lnTo>
                  <a:lnTo>
                    <a:pt x="48" y="110"/>
                  </a:lnTo>
                  <a:lnTo>
                    <a:pt x="52" y="106"/>
                  </a:lnTo>
                  <a:lnTo>
                    <a:pt x="56" y="98"/>
                  </a:lnTo>
                  <a:lnTo>
                    <a:pt x="56" y="92"/>
                  </a:lnTo>
                  <a:lnTo>
                    <a:pt x="56" y="92"/>
                  </a:lnTo>
                  <a:lnTo>
                    <a:pt x="56" y="86"/>
                  </a:lnTo>
                  <a:lnTo>
                    <a:pt x="54" y="80"/>
                  </a:lnTo>
                  <a:lnTo>
                    <a:pt x="48" y="74"/>
                  </a:lnTo>
                  <a:lnTo>
                    <a:pt x="38" y="68"/>
                  </a:lnTo>
                  <a:lnTo>
                    <a:pt x="26" y="62"/>
                  </a:lnTo>
                  <a:lnTo>
                    <a:pt x="26" y="62"/>
                  </a:lnTo>
                  <a:lnTo>
                    <a:pt x="16" y="56"/>
                  </a:lnTo>
                  <a:lnTo>
                    <a:pt x="8" y="48"/>
                  </a:lnTo>
                  <a:lnTo>
                    <a:pt x="2" y="40"/>
                  </a:lnTo>
                  <a:lnTo>
                    <a:pt x="2" y="30"/>
                  </a:lnTo>
                  <a:lnTo>
                    <a:pt x="2" y="30"/>
                  </a:lnTo>
                  <a:lnTo>
                    <a:pt x="2" y="24"/>
                  </a:lnTo>
                  <a:lnTo>
                    <a:pt x="4" y="18"/>
                  </a:lnTo>
                  <a:lnTo>
                    <a:pt x="8" y="12"/>
                  </a:lnTo>
                  <a:lnTo>
                    <a:pt x="14" y="8"/>
                  </a:lnTo>
                  <a:lnTo>
                    <a:pt x="24" y="2"/>
                  </a:lnTo>
                  <a:lnTo>
                    <a:pt x="38" y="0"/>
                  </a:lnTo>
                  <a:lnTo>
                    <a:pt x="38" y="0"/>
                  </a:lnTo>
                  <a:lnTo>
                    <a:pt x="50" y="2"/>
                  </a:lnTo>
                  <a:lnTo>
                    <a:pt x="56" y="4"/>
                  </a:lnTo>
                  <a:lnTo>
                    <a:pt x="62" y="6"/>
                  </a:lnTo>
                  <a:lnTo>
                    <a:pt x="64" y="30"/>
                  </a:lnTo>
                  <a:lnTo>
                    <a:pt x="64" y="30"/>
                  </a:lnTo>
                  <a:lnTo>
                    <a:pt x="60" y="22"/>
                  </a:lnTo>
                  <a:lnTo>
                    <a:pt x="54" y="16"/>
                  </a:lnTo>
                  <a:lnTo>
                    <a:pt x="46" y="10"/>
                  </a:lnTo>
                  <a:lnTo>
                    <a:pt x="40" y="8"/>
                  </a:lnTo>
                  <a:lnTo>
                    <a:pt x="34" y="8"/>
                  </a:lnTo>
                  <a:lnTo>
                    <a:pt x="34" y="8"/>
                  </a:lnTo>
                  <a:lnTo>
                    <a:pt x="26" y="8"/>
                  </a:lnTo>
                  <a:lnTo>
                    <a:pt x="20" y="14"/>
                  </a:lnTo>
                  <a:lnTo>
                    <a:pt x="16" y="20"/>
                  </a:lnTo>
                  <a:lnTo>
                    <a:pt x="16" y="26"/>
                  </a:lnTo>
                  <a:lnTo>
                    <a:pt x="16" y="26"/>
                  </a:lnTo>
                  <a:lnTo>
                    <a:pt x="16" y="32"/>
                  </a:lnTo>
                  <a:lnTo>
                    <a:pt x="22" y="38"/>
                  </a:lnTo>
                  <a:lnTo>
                    <a:pt x="28" y="44"/>
                  </a:lnTo>
                  <a:lnTo>
                    <a:pt x="40" y="48"/>
                  </a:lnTo>
                  <a:lnTo>
                    <a:pt x="40" y="48"/>
                  </a:lnTo>
                  <a:lnTo>
                    <a:pt x="52" y="54"/>
                  </a:lnTo>
                  <a:lnTo>
                    <a:pt x="62" y="62"/>
                  </a:lnTo>
                  <a:lnTo>
                    <a:pt x="66" y="66"/>
                  </a:lnTo>
                  <a:lnTo>
                    <a:pt x="70" y="72"/>
                  </a:lnTo>
                  <a:lnTo>
                    <a:pt x="72" y="78"/>
                  </a:lnTo>
                  <a:lnTo>
                    <a:pt x="72" y="86"/>
                  </a:lnTo>
                  <a:lnTo>
                    <a:pt x="72" y="86"/>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4" name="Freeform 102"/>
            <p:cNvSpPr>
              <a:spLocks/>
            </p:cNvSpPr>
            <p:nvPr/>
          </p:nvSpPr>
          <p:spPr bwMode="auto">
            <a:xfrm>
              <a:off x="1921" y="1414"/>
              <a:ext cx="26" cy="118"/>
            </a:xfrm>
            <a:custGeom>
              <a:avLst/>
              <a:gdLst>
                <a:gd name="T0" fmla="*/ 26 w 26"/>
                <a:gd name="T1" fmla="*/ 0 h 118"/>
                <a:gd name="T2" fmla="*/ 26 w 26"/>
                <a:gd name="T3" fmla="*/ 0 h 118"/>
                <a:gd name="T4" fmla="*/ 22 w 26"/>
                <a:gd name="T5" fmla="*/ 2 h 118"/>
                <a:gd name="T6" fmla="*/ 20 w 26"/>
                <a:gd name="T7" fmla="*/ 8 h 118"/>
                <a:gd name="T8" fmla="*/ 20 w 26"/>
                <a:gd name="T9" fmla="*/ 110 h 118"/>
                <a:gd name="T10" fmla="*/ 20 w 26"/>
                <a:gd name="T11" fmla="*/ 110 h 118"/>
                <a:gd name="T12" fmla="*/ 22 w 26"/>
                <a:gd name="T13" fmla="*/ 116 h 118"/>
                <a:gd name="T14" fmla="*/ 26 w 26"/>
                <a:gd name="T15" fmla="*/ 118 h 118"/>
                <a:gd name="T16" fmla="*/ 0 w 26"/>
                <a:gd name="T17" fmla="*/ 118 h 118"/>
                <a:gd name="T18" fmla="*/ 0 w 26"/>
                <a:gd name="T19" fmla="*/ 118 h 118"/>
                <a:gd name="T20" fmla="*/ 2 w 26"/>
                <a:gd name="T21" fmla="*/ 116 h 118"/>
                <a:gd name="T22" fmla="*/ 4 w 26"/>
                <a:gd name="T23" fmla="*/ 110 h 118"/>
                <a:gd name="T24" fmla="*/ 4 w 26"/>
                <a:gd name="T25" fmla="*/ 8 h 118"/>
                <a:gd name="T26" fmla="*/ 4 w 26"/>
                <a:gd name="T27" fmla="*/ 8 h 118"/>
                <a:gd name="T28" fmla="*/ 2 w 26"/>
                <a:gd name="T29" fmla="*/ 2 h 118"/>
                <a:gd name="T30" fmla="*/ 0 w 26"/>
                <a:gd name="T31" fmla="*/ 0 h 118"/>
                <a:gd name="T32" fmla="*/ 26 w 26"/>
                <a:gd name="T33" fmla="*/ 0 h 118"/>
                <a:gd name="T34" fmla="*/ 26 w 26"/>
                <a:gd name="T35"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18">
                  <a:moveTo>
                    <a:pt x="26" y="0"/>
                  </a:moveTo>
                  <a:lnTo>
                    <a:pt x="26" y="0"/>
                  </a:lnTo>
                  <a:lnTo>
                    <a:pt x="22" y="2"/>
                  </a:lnTo>
                  <a:lnTo>
                    <a:pt x="20" y="8"/>
                  </a:lnTo>
                  <a:lnTo>
                    <a:pt x="20" y="110"/>
                  </a:lnTo>
                  <a:lnTo>
                    <a:pt x="20" y="110"/>
                  </a:lnTo>
                  <a:lnTo>
                    <a:pt x="22" y="116"/>
                  </a:lnTo>
                  <a:lnTo>
                    <a:pt x="26" y="118"/>
                  </a:lnTo>
                  <a:lnTo>
                    <a:pt x="0" y="118"/>
                  </a:lnTo>
                  <a:lnTo>
                    <a:pt x="0" y="118"/>
                  </a:lnTo>
                  <a:lnTo>
                    <a:pt x="2" y="116"/>
                  </a:lnTo>
                  <a:lnTo>
                    <a:pt x="4" y="110"/>
                  </a:lnTo>
                  <a:lnTo>
                    <a:pt x="4" y="8"/>
                  </a:lnTo>
                  <a:lnTo>
                    <a:pt x="4" y="8"/>
                  </a:lnTo>
                  <a:lnTo>
                    <a:pt x="2" y="2"/>
                  </a:lnTo>
                  <a:lnTo>
                    <a:pt x="0" y="0"/>
                  </a:lnTo>
                  <a:lnTo>
                    <a:pt x="26" y="0"/>
                  </a:lnTo>
                  <a:lnTo>
                    <a:pt x="26" y="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5" name="Freeform 103"/>
            <p:cNvSpPr>
              <a:spLocks/>
            </p:cNvSpPr>
            <p:nvPr/>
          </p:nvSpPr>
          <p:spPr bwMode="auto">
            <a:xfrm>
              <a:off x="1955" y="1414"/>
              <a:ext cx="92" cy="118"/>
            </a:xfrm>
            <a:custGeom>
              <a:avLst/>
              <a:gdLst>
                <a:gd name="T0" fmla="*/ 56 w 92"/>
                <a:gd name="T1" fmla="*/ 8 h 118"/>
                <a:gd name="T2" fmla="*/ 56 w 92"/>
                <a:gd name="T3" fmla="*/ 110 h 118"/>
                <a:gd name="T4" fmla="*/ 56 w 92"/>
                <a:gd name="T5" fmla="*/ 110 h 118"/>
                <a:gd name="T6" fmla="*/ 56 w 92"/>
                <a:gd name="T7" fmla="*/ 116 h 118"/>
                <a:gd name="T8" fmla="*/ 60 w 92"/>
                <a:gd name="T9" fmla="*/ 118 h 118"/>
                <a:gd name="T10" fmla="*/ 34 w 92"/>
                <a:gd name="T11" fmla="*/ 118 h 118"/>
                <a:gd name="T12" fmla="*/ 34 w 92"/>
                <a:gd name="T13" fmla="*/ 118 h 118"/>
                <a:gd name="T14" fmla="*/ 38 w 92"/>
                <a:gd name="T15" fmla="*/ 116 h 118"/>
                <a:gd name="T16" fmla="*/ 38 w 92"/>
                <a:gd name="T17" fmla="*/ 110 h 118"/>
                <a:gd name="T18" fmla="*/ 38 w 92"/>
                <a:gd name="T19" fmla="*/ 8 h 118"/>
                <a:gd name="T20" fmla="*/ 38 w 92"/>
                <a:gd name="T21" fmla="*/ 8 h 118"/>
                <a:gd name="T22" fmla="*/ 10 w 92"/>
                <a:gd name="T23" fmla="*/ 10 h 118"/>
                <a:gd name="T24" fmla="*/ 10 w 92"/>
                <a:gd name="T25" fmla="*/ 10 h 118"/>
                <a:gd name="T26" fmla="*/ 8 w 92"/>
                <a:gd name="T27" fmla="*/ 10 h 118"/>
                <a:gd name="T28" fmla="*/ 4 w 92"/>
                <a:gd name="T29" fmla="*/ 12 h 118"/>
                <a:gd name="T30" fmla="*/ 0 w 92"/>
                <a:gd name="T31" fmla="*/ 16 h 118"/>
                <a:gd name="T32" fmla="*/ 0 w 92"/>
                <a:gd name="T33" fmla="*/ 0 h 118"/>
                <a:gd name="T34" fmla="*/ 92 w 92"/>
                <a:gd name="T35" fmla="*/ 0 h 118"/>
                <a:gd name="T36" fmla="*/ 92 w 92"/>
                <a:gd name="T37" fmla="*/ 16 h 118"/>
                <a:gd name="T38" fmla="*/ 92 w 92"/>
                <a:gd name="T39" fmla="*/ 16 h 118"/>
                <a:gd name="T40" fmla="*/ 90 w 92"/>
                <a:gd name="T41" fmla="*/ 12 h 118"/>
                <a:gd name="T42" fmla="*/ 84 w 92"/>
                <a:gd name="T43" fmla="*/ 10 h 118"/>
                <a:gd name="T44" fmla="*/ 84 w 92"/>
                <a:gd name="T45" fmla="*/ 10 h 118"/>
                <a:gd name="T46" fmla="*/ 56 w 92"/>
                <a:gd name="T47" fmla="*/ 8 h 118"/>
                <a:gd name="T48" fmla="*/ 56 w 92"/>
                <a:gd name="T49" fmla="*/ 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2" h="118">
                  <a:moveTo>
                    <a:pt x="56" y="8"/>
                  </a:moveTo>
                  <a:lnTo>
                    <a:pt x="56" y="110"/>
                  </a:lnTo>
                  <a:lnTo>
                    <a:pt x="56" y="110"/>
                  </a:lnTo>
                  <a:lnTo>
                    <a:pt x="56" y="116"/>
                  </a:lnTo>
                  <a:lnTo>
                    <a:pt x="60" y="118"/>
                  </a:lnTo>
                  <a:lnTo>
                    <a:pt x="34" y="118"/>
                  </a:lnTo>
                  <a:lnTo>
                    <a:pt x="34" y="118"/>
                  </a:lnTo>
                  <a:lnTo>
                    <a:pt x="38" y="116"/>
                  </a:lnTo>
                  <a:lnTo>
                    <a:pt x="38" y="110"/>
                  </a:lnTo>
                  <a:lnTo>
                    <a:pt x="38" y="8"/>
                  </a:lnTo>
                  <a:lnTo>
                    <a:pt x="38" y="8"/>
                  </a:lnTo>
                  <a:lnTo>
                    <a:pt x="10" y="10"/>
                  </a:lnTo>
                  <a:lnTo>
                    <a:pt x="10" y="10"/>
                  </a:lnTo>
                  <a:lnTo>
                    <a:pt x="8" y="10"/>
                  </a:lnTo>
                  <a:lnTo>
                    <a:pt x="4" y="12"/>
                  </a:lnTo>
                  <a:lnTo>
                    <a:pt x="0" y="16"/>
                  </a:lnTo>
                  <a:lnTo>
                    <a:pt x="0" y="0"/>
                  </a:lnTo>
                  <a:lnTo>
                    <a:pt x="92" y="0"/>
                  </a:lnTo>
                  <a:lnTo>
                    <a:pt x="92" y="16"/>
                  </a:lnTo>
                  <a:lnTo>
                    <a:pt x="92" y="16"/>
                  </a:lnTo>
                  <a:lnTo>
                    <a:pt x="90" y="12"/>
                  </a:lnTo>
                  <a:lnTo>
                    <a:pt x="84" y="10"/>
                  </a:lnTo>
                  <a:lnTo>
                    <a:pt x="84" y="10"/>
                  </a:lnTo>
                  <a:lnTo>
                    <a:pt x="56" y="8"/>
                  </a:lnTo>
                  <a:lnTo>
                    <a:pt x="56" y="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6" name="Freeform 104"/>
            <p:cNvSpPr>
              <a:spLocks/>
            </p:cNvSpPr>
            <p:nvPr/>
          </p:nvSpPr>
          <p:spPr bwMode="auto">
            <a:xfrm>
              <a:off x="2051" y="1414"/>
              <a:ext cx="100" cy="118"/>
            </a:xfrm>
            <a:custGeom>
              <a:avLst/>
              <a:gdLst>
                <a:gd name="T0" fmla="*/ 100 w 100"/>
                <a:gd name="T1" fmla="*/ 0 h 118"/>
                <a:gd name="T2" fmla="*/ 100 w 100"/>
                <a:gd name="T3" fmla="*/ 0 h 118"/>
                <a:gd name="T4" fmla="*/ 92 w 100"/>
                <a:gd name="T5" fmla="*/ 4 h 118"/>
                <a:gd name="T6" fmla="*/ 88 w 100"/>
                <a:gd name="T7" fmla="*/ 10 h 118"/>
                <a:gd name="T8" fmla="*/ 60 w 100"/>
                <a:gd name="T9" fmla="*/ 62 h 118"/>
                <a:gd name="T10" fmla="*/ 60 w 100"/>
                <a:gd name="T11" fmla="*/ 110 h 118"/>
                <a:gd name="T12" fmla="*/ 60 w 100"/>
                <a:gd name="T13" fmla="*/ 110 h 118"/>
                <a:gd name="T14" fmla="*/ 62 w 100"/>
                <a:gd name="T15" fmla="*/ 116 h 118"/>
                <a:gd name="T16" fmla="*/ 68 w 100"/>
                <a:gd name="T17" fmla="*/ 118 h 118"/>
                <a:gd name="T18" fmla="*/ 38 w 100"/>
                <a:gd name="T19" fmla="*/ 118 h 118"/>
                <a:gd name="T20" fmla="*/ 38 w 100"/>
                <a:gd name="T21" fmla="*/ 118 h 118"/>
                <a:gd name="T22" fmla="*/ 42 w 100"/>
                <a:gd name="T23" fmla="*/ 116 h 118"/>
                <a:gd name="T24" fmla="*/ 44 w 100"/>
                <a:gd name="T25" fmla="*/ 114 h 118"/>
                <a:gd name="T26" fmla="*/ 44 w 100"/>
                <a:gd name="T27" fmla="*/ 110 h 118"/>
                <a:gd name="T28" fmla="*/ 44 w 100"/>
                <a:gd name="T29" fmla="*/ 62 h 118"/>
                <a:gd name="T30" fmla="*/ 10 w 100"/>
                <a:gd name="T31" fmla="*/ 8 h 118"/>
                <a:gd name="T32" fmla="*/ 10 w 100"/>
                <a:gd name="T33" fmla="*/ 8 h 118"/>
                <a:gd name="T34" fmla="*/ 6 w 100"/>
                <a:gd name="T35" fmla="*/ 4 h 118"/>
                <a:gd name="T36" fmla="*/ 0 w 100"/>
                <a:gd name="T37" fmla="*/ 0 h 118"/>
                <a:gd name="T38" fmla="*/ 34 w 100"/>
                <a:gd name="T39" fmla="*/ 0 h 118"/>
                <a:gd name="T40" fmla="*/ 34 w 100"/>
                <a:gd name="T41" fmla="*/ 0 h 118"/>
                <a:gd name="T42" fmla="*/ 32 w 100"/>
                <a:gd name="T43" fmla="*/ 0 h 118"/>
                <a:gd name="T44" fmla="*/ 30 w 100"/>
                <a:gd name="T45" fmla="*/ 2 h 118"/>
                <a:gd name="T46" fmla="*/ 30 w 100"/>
                <a:gd name="T47" fmla="*/ 6 h 118"/>
                <a:gd name="T48" fmla="*/ 32 w 100"/>
                <a:gd name="T49" fmla="*/ 10 h 118"/>
                <a:gd name="T50" fmla="*/ 56 w 100"/>
                <a:gd name="T51" fmla="*/ 54 h 118"/>
                <a:gd name="T52" fmla="*/ 80 w 100"/>
                <a:gd name="T53" fmla="*/ 8 h 118"/>
                <a:gd name="T54" fmla="*/ 80 w 100"/>
                <a:gd name="T55" fmla="*/ 8 h 118"/>
                <a:gd name="T56" fmla="*/ 80 w 100"/>
                <a:gd name="T57" fmla="*/ 4 h 118"/>
                <a:gd name="T58" fmla="*/ 80 w 100"/>
                <a:gd name="T59" fmla="*/ 2 h 118"/>
                <a:gd name="T60" fmla="*/ 76 w 100"/>
                <a:gd name="T61" fmla="*/ 0 h 118"/>
                <a:gd name="T62" fmla="*/ 100 w 100"/>
                <a:gd name="T63" fmla="*/ 0 h 118"/>
                <a:gd name="T64" fmla="*/ 100 w 100"/>
                <a:gd name="T65"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18">
                  <a:moveTo>
                    <a:pt x="100" y="0"/>
                  </a:moveTo>
                  <a:lnTo>
                    <a:pt x="100" y="0"/>
                  </a:lnTo>
                  <a:lnTo>
                    <a:pt x="92" y="4"/>
                  </a:lnTo>
                  <a:lnTo>
                    <a:pt x="88" y="10"/>
                  </a:lnTo>
                  <a:lnTo>
                    <a:pt x="60" y="62"/>
                  </a:lnTo>
                  <a:lnTo>
                    <a:pt x="60" y="110"/>
                  </a:lnTo>
                  <a:lnTo>
                    <a:pt x="60" y="110"/>
                  </a:lnTo>
                  <a:lnTo>
                    <a:pt x="62" y="116"/>
                  </a:lnTo>
                  <a:lnTo>
                    <a:pt x="68" y="118"/>
                  </a:lnTo>
                  <a:lnTo>
                    <a:pt x="38" y="118"/>
                  </a:lnTo>
                  <a:lnTo>
                    <a:pt x="38" y="118"/>
                  </a:lnTo>
                  <a:lnTo>
                    <a:pt x="42" y="116"/>
                  </a:lnTo>
                  <a:lnTo>
                    <a:pt x="44" y="114"/>
                  </a:lnTo>
                  <a:lnTo>
                    <a:pt x="44" y="110"/>
                  </a:lnTo>
                  <a:lnTo>
                    <a:pt x="44" y="62"/>
                  </a:lnTo>
                  <a:lnTo>
                    <a:pt x="10" y="8"/>
                  </a:lnTo>
                  <a:lnTo>
                    <a:pt x="10" y="8"/>
                  </a:lnTo>
                  <a:lnTo>
                    <a:pt x="6" y="4"/>
                  </a:lnTo>
                  <a:lnTo>
                    <a:pt x="0" y="0"/>
                  </a:lnTo>
                  <a:lnTo>
                    <a:pt x="34" y="0"/>
                  </a:lnTo>
                  <a:lnTo>
                    <a:pt x="34" y="0"/>
                  </a:lnTo>
                  <a:lnTo>
                    <a:pt x="32" y="0"/>
                  </a:lnTo>
                  <a:lnTo>
                    <a:pt x="30" y="2"/>
                  </a:lnTo>
                  <a:lnTo>
                    <a:pt x="30" y="6"/>
                  </a:lnTo>
                  <a:lnTo>
                    <a:pt x="32" y="10"/>
                  </a:lnTo>
                  <a:lnTo>
                    <a:pt x="56" y="54"/>
                  </a:lnTo>
                  <a:lnTo>
                    <a:pt x="80" y="8"/>
                  </a:lnTo>
                  <a:lnTo>
                    <a:pt x="80" y="8"/>
                  </a:lnTo>
                  <a:lnTo>
                    <a:pt x="80" y="4"/>
                  </a:lnTo>
                  <a:lnTo>
                    <a:pt x="80" y="2"/>
                  </a:lnTo>
                  <a:lnTo>
                    <a:pt x="76" y="0"/>
                  </a:lnTo>
                  <a:lnTo>
                    <a:pt x="100" y="0"/>
                  </a:lnTo>
                  <a:lnTo>
                    <a:pt x="100" y="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7" name="Freeform 105"/>
            <p:cNvSpPr>
              <a:spLocks noEditPoints="1"/>
            </p:cNvSpPr>
            <p:nvPr/>
          </p:nvSpPr>
          <p:spPr bwMode="auto">
            <a:xfrm>
              <a:off x="2203" y="1412"/>
              <a:ext cx="110" cy="122"/>
            </a:xfrm>
            <a:custGeom>
              <a:avLst/>
              <a:gdLst>
                <a:gd name="T0" fmla="*/ 54 w 110"/>
                <a:gd name="T1" fmla="*/ 122 h 122"/>
                <a:gd name="T2" fmla="*/ 34 w 110"/>
                <a:gd name="T3" fmla="*/ 116 h 122"/>
                <a:gd name="T4" fmla="*/ 16 w 110"/>
                <a:gd name="T5" fmla="*/ 104 h 122"/>
                <a:gd name="T6" fmla="*/ 4 w 110"/>
                <a:gd name="T7" fmla="*/ 84 h 122"/>
                <a:gd name="T8" fmla="*/ 0 w 110"/>
                <a:gd name="T9" fmla="*/ 60 h 122"/>
                <a:gd name="T10" fmla="*/ 2 w 110"/>
                <a:gd name="T11" fmla="*/ 48 h 122"/>
                <a:gd name="T12" fmla="*/ 10 w 110"/>
                <a:gd name="T13" fmla="*/ 28 h 122"/>
                <a:gd name="T14" fmla="*/ 24 w 110"/>
                <a:gd name="T15" fmla="*/ 10 h 122"/>
                <a:gd name="T16" fmla="*/ 44 w 110"/>
                <a:gd name="T17" fmla="*/ 2 h 122"/>
                <a:gd name="T18" fmla="*/ 58 w 110"/>
                <a:gd name="T19" fmla="*/ 0 h 122"/>
                <a:gd name="T20" fmla="*/ 76 w 110"/>
                <a:gd name="T21" fmla="*/ 4 h 122"/>
                <a:gd name="T22" fmla="*/ 94 w 110"/>
                <a:gd name="T23" fmla="*/ 16 h 122"/>
                <a:gd name="T24" fmla="*/ 106 w 110"/>
                <a:gd name="T25" fmla="*/ 36 h 122"/>
                <a:gd name="T26" fmla="*/ 110 w 110"/>
                <a:gd name="T27" fmla="*/ 62 h 122"/>
                <a:gd name="T28" fmla="*/ 110 w 110"/>
                <a:gd name="T29" fmla="*/ 76 h 122"/>
                <a:gd name="T30" fmla="*/ 100 w 110"/>
                <a:gd name="T31" fmla="*/ 98 h 122"/>
                <a:gd name="T32" fmla="*/ 84 w 110"/>
                <a:gd name="T33" fmla="*/ 114 h 122"/>
                <a:gd name="T34" fmla="*/ 64 w 110"/>
                <a:gd name="T35" fmla="*/ 122 h 122"/>
                <a:gd name="T36" fmla="*/ 54 w 110"/>
                <a:gd name="T37" fmla="*/ 122 h 122"/>
                <a:gd name="T38" fmla="*/ 18 w 110"/>
                <a:gd name="T39" fmla="*/ 58 h 122"/>
                <a:gd name="T40" fmla="*/ 22 w 110"/>
                <a:gd name="T41" fmla="*/ 84 h 122"/>
                <a:gd name="T42" fmla="*/ 30 w 110"/>
                <a:gd name="T43" fmla="*/ 100 h 122"/>
                <a:gd name="T44" fmla="*/ 42 w 110"/>
                <a:gd name="T45" fmla="*/ 110 h 122"/>
                <a:gd name="T46" fmla="*/ 56 w 110"/>
                <a:gd name="T47" fmla="*/ 114 h 122"/>
                <a:gd name="T48" fmla="*/ 64 w 110"/>
                <a:gd name="T49" fmla="*/ 112 h 122"/>
                <a:gd name="T50" fmla="*/ 78 w 110"/>
                <a:gd name="T51" fmla="*/ 106 h 122"/>
                <a:gd name="T52" fmla="*/ 86 w 110"/>
                <a:gd name="T53" fmla="*/ 92 h 122"/>
                <a:gd name="T54" fmla="*/ 92 w 110"/>
                <a:gd name="T55" fmla="*/ 74 h 122"/>
                <a:gd name="T56" fmla="*/ 92 w 110"/>
                <a:gd name="T57" fmla="*/ 62 h 122"/>
                <a:gd name="T58" fmla="*/ 90 w 110"/>
                <a:gd name="T59" fmla="*/ 40 h 122"/>
                <a:gd name="T60" fmla="*/ 82 w 110"/>
                <a:gd name="T61" fmla="*/ 22 h 122"/>
                <a:gd name="T62" fmla="*/ 72 w 110"/>
                <a:gd name="T63" fmla="*/ 12 h 122"/>
                <a:gd name="T64" fmla="*/ 56 w 110"/>
                <a:gd name="T65" fmla="*/ 8 h 122"/>
                <a:gd name="T66" fmla="*/ 48 w 110"/>
                <a:gd name="T67" fmla="*/ 8 h 122"/>
                <a:gd name="T68" fmla="*/ 34 w 110"/>
                <a:gd name="T69" fmla="*/ 16 h 122"/>
                <a:gd name="T70" fmla="*/ 24 w 110"/>
                <a:gd name="T71" fmla="*/ 28 h 122"/>
                <a:gd name="T72" fmla="*/ 20 w 110"/>
                <a:gd name="T73" fmla="*/ 46 h 122"/>
                <a:gd name="T74" fmla="*/ 18 w 110"/>
                <a:gd name="T75" fmla="*/ 58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0" h="122">
                  <a:moveTo>
                    <a:pt x="54" y="122"/>
                  </a:moveTo>
                  <a:lnTo>
                    <a:pt x="54" y="122"/>
                  </a:lnTo>
                  <a:lnTo>
                    <a:pt x="44" y="120"/>
                  </a:lnTo>
                  <a:lnTo>
                    <a:pt x="34" y="116"/>
                  </a:lnTo>
                  <a:lnTo>
                    <a:pt x="24" y="112"/>
                  </a:lnTo>
                  <a:lnTo>
                    <a:pt x="16" y="104"/>
                  </a:lnTo>
                  <a:lnTo>
                    <a:pt x="10" y="94"/>
                  </a:lnTo>
                  <a:lnTo>
                    <a:pt x="4" y="84"/>
                  </a:lnTo>
                  <a:lnTo>
                    <a:pt x="2" y="72"/>
                  </a:lnTo>
                  <a:lnTo>
                    <a:pt x="0" y="60"/>
                  </a:lnTo>
                  <a:lnTo>
                    <a:pt x="0" y="60"/>
                  </a:lnTo>
                  <a:lnTo>
                    <a:pt x="2" y="48"/>
                  </a:lnTo>
                  <a:lnTo>
                    <a:pt x="4" y="38"/>
                  </a:lnTo>
                  <a:lnTo>
                    <a:pt x="10" y="28"/>
                  </a:lnTo>
                  <a:lnTo>
                    <a:pt x="16" y="18"/>
                  </a:lnTo>
                  <a:lnTo>
                    <a:pt x="24" y="10"/>
                  </a:lnTo>
                  <a:lnTo>
                    <a:pt x="34" y="4"/>
                  </a:lnTo>
                  <a:lnTo>
                    <a:pt x="44" y="2"/>
                  </a:lnTo>
                  <a:lnTo>
                    <a:pt x="58" y="0"/>
                  </a:lnTo>
                  <a:lnTo>
                    <a:pt x="58" y="0"/>
                  </a:lnTo>
                  <a:lnTo>
                    <a:pt x="66" y="2"/>
                  </a:lnTo>
                  <a:lnTo>
                    <a:pt x="76" y="4"/>
                  </a:lnTo>
                  <a:lnTo>
                    <a:pt x="86" y="10"/>
                  </a:lnTo>
                  <a:lnTo>
                    <a:pt x="94" y="16"/>
                  </a:lnTo>
                  <a:lnTo>
                    <a:pt x="100" y="26"/>
                  </a:lnTo>
                  <a:lnTo>
                    <a:pt x="106" y="36"/>
                  </a:lnTo>
                  <a:lnTo>
                    <a:pt x="110" y="48"/>
                  </a:lnTo>
                  <a:lnTo>
                    <a:pt x="110" y="62"/>
                  </a:lnTo>
                  <a:lnTo>
                    <a:pt x="110" y="62"/>
                  </a:lnTo>
                  <a:lnTo>
                    <a:pt x="110" y="76"/>
                  </a:lnTo>
                  <a:lnTo>
                    <a:pt x="106" y="88"/>
                  </a:lnTo>
                  <a:lnTo>
                    <a:pt x="100" y="98"/>
                  </a:lnTo>
                  <a:lnTo>
                    <a:pt x="92" y="108"/>
                  </a:lnTo>
                  <a:lnTo>
                    <a:pt x="84" y="114"/>
                  </a:lnTo>
                  <a:lnTo>
                    <a:pt x="74" y="118"/>
                  </a:lnTo>
                  <a:lnTo>
                    <a:pt x="64" y="122"/>
                  </a:lnTo>
                  <a:lnTo>
                    <a:pt x="54" y="122"/>
                  </a:lnTo>
                  <a:lnTo>
                    <a:pt x="54" y="122"/>
                  </a:lnTo>
                  <a:close/>
                  <a:moveTo>
                    <a:pt x="18" y="58"/>
                  </a:moveTo>
                  <a:lnTo>
                    <a:pt x="18" y="58"/>
                  </a:lnTo>
                  <a:lnTo>
                    <a:pt x="20" y="72"/>
                  </a:lnTo>
                  <a:lnTo>
                    <a:pt x="22" y="84"/>
                  </a:lnTo>
                  <a:lnTo>
                    <a:pt x="26" y="92"/>
                  </a:lnTo>
                  <a:lnTo>
                    <a:pt x="30" y="100"/>
                  </a:lnTo>
                  <a:lnTo>
                    <a:pt x="36" y="106"/>
                  </a:lnTo>
                  <a:lnTo>
                    <a:pt x="42" y="110"/>
                  </a:lnTo>
                  <a:lnTo>
                    <a:pt x="50" y="112"/>
                  </a:lnTo>
                  <a:lnTo>
                    <a:pt x="56" y="114"/>
                  </a:lnTo>
                  <a:lnTo>
                    <a:pt x="56" y="114"/>
                  </a:lnTo>
                  <a:lnTo>
                    <a:pt x="64" y="112"/>
                  </a:lnTo>
                  <a:lnTo>
                    <a:pt x="72" y="110"/>
                  </a:lnTo>
                  <a:lnTo>
                    <a:pt x="78" y="106"/>
                  </a:lnTo>
                  <a:lnTo>
                    <a:pt x="82" y="100"/>
                  </a:lnTo>
                  <a:lnTo>
                    <a:pt x="86" y="92"/>
                  </a:lnTo>
                  <a:lnTo>
                    <a:pt x="90" y="84"/>
                  </a:lnTo>
                  <a:lnTo>
                    <a:pt x="92" y="74"/>
                  </a:lnTo>
                  <a:lnTo>
                    <a:pt x="92" y="62"/>
                  </a:lnTo>
                  <a:lnTo>
                    <a:pt x="92" y="62"/>
                  </a:lnTo>
                  <a:lnTo>
                    <a:pt x="92" y="50"/>
                  </a:lnTo>
                  <a:lnTo>
                    <a:pt x="90" y="40"/>
                  </a:lnTo>
                  <a:lnTo>
                    <a:pt x="86" y="30"/>
                  </a:lnTo>
                  <a:lnTo>
                    <a:pt x="82" y="22"/>
                  </a:lnTo>
                  <a:lnTo>
                    <a:pt x="78" y="16"/>
                  </a:lnTo>
                  <a:lnTo>
                    <a:pt x="72" y="12"/>
                  </a:lnTo>
                  <a:lnTo>
                    <a:pt x="64" y="8"/>
                  </a:lnTo>
                  <a:lnTo>
                    <a:pt x="56" y="8"/>
                  </a:lnTo>
                  <a:lnTo>
                    <a:pt x="56" y="8"/>
                  </a:lnTo>
                  <a:lnTo>
                    <a:pt x="48" y="8"/>
                  </a:lnTo>
                  <a:lnTo>
                    <a:pt x="40" y="10"/>
                  </a:lnTo>
                  <a:lnTo>
                    <a:pt x="34" y="16"/>
                  </a:lnTo>
                  <a:lnTo>
                    <a:pt x="28" y="20"/>
                  </a:lnTo>
                  <a:lnTo>
                    <a:pt x="24" y="28"/>
                  </a:lnTo>
                  <a:lnTo>
                    <a:pt x="22" y="36"/>
                  </a:lnTo>
                  <a:lnTo>
                    <a:pt x="20" y="46"/>
                  </a:lnTo>
                  <a:lnTo>
                    <a:pt x="18" y="58"/>
                  </a:lnTo>
                  <a:lnTo>
                    <a:pt x="18" y="5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8" name="Freeform 106"/>
            <p:cNvSpPr>
              <a:spLocks/>
            </p:cNvSpPr>
            <p:nvPr/>
          </p:nvSpPr>
          <p:spPr bwMode="auto">
            <a:xfrm>
              <a:off x="2325" y="1414"/>
              <a:ext cx="70" cy="118"/>
            </a:xfrm>
            <a:custGeom>
              <a:avLst/>
              <a:gdLst>
                <a:gd name="T0" fmla="*/ 26 w 70"/>
                <a:gd name="T1" fmla="*/ 118 h 118"/>
                <a:gd name="T2" fmla="*/ 0 w 70"/>
                <a:gd name="T3" fmla="*/ 118 h 118"/>
                <a:gd name="T4" fmla="*/ 0 w 70"/>
                <a:gd name="T5" fmla="*/ 118 h 118"/>
                <a:gd name="T6" fmla="*/ 4 w 70"/>
                <a:gd name="T7" fmla="*/ 116 h 118"/>
                <a:gd name="T8" fmla="*/ 4 w 70"/>
                <a:gd name="T9" fmla="*/ 110 h 118"/>
                <a:gd name="T10" fmla="*/ 4 w 70"/>
                <a:gd name="T11" fmla="*/ 8 h 118"/>
                <a:gd name="T12" fmla="*/ 4 w 70"/>
                <a:gd name="T13" fmla="*/ 8 h 118"/>
                <a:gd name="T14" fmla="*/ 4 w 70"/>
                <a:gd name="T15" fmla="*/ 2 h 118"/>
                <a:gd name="T16" fmla="*/ 0 w 70"/>
                <a:gd name="T17" fmla="*/ 0 h 118"/>
                <a:gd name="T18" fmla="*/ 70 w 70"/>
                <a:gd name="T19" fmla="*/ 0 h 118"/>
                <a:gd name="T20" fmla="*/ 70 w 70"/>
                <a:gd name="T21" fmla="*/ 16 h 118"/>
                <a:gd name="T22" fmla="*/ 70 w 70"/>
                <a:gd name="T23" fmla="*/ 16 h 118"/>
                <a:gd name="T24" fmla="*/ 64 w 70"/>
                <a:gd name="T25" fmla="*/ 10 h 118"/>
                <a:gd name="T26" fmla="*/ 54 w 70"/>
                <a:gd name="T27" fmla="*/ 8 h 118"/>
                <a:gd name="T28" fmla="*/ 54 w 70"/>
                <a:gd name="T29" fmla="*/ 8 h 118"/>
                <a:gd name="T30" fmla="*/ 22 w 70"/>
                <a:gd name="T31" fmla="*/ 8 h 118"/>
                <a:gd name="T32" fmla="*/ 22 w 70"/>
                <a:gd name="T33" fmla="*/ 48 h 118"/>
                <a:gd name="T34" fmla="*/ 50 w 70"/>
                <a:gd name="T35" fmla="*/ 48 h 118"/>
                <a:gd name="T36" fmla="*/ 50 w 70"/>
                <a:gd name="T37" fmla="*/ 48 h 118"/>
                <a:gd name="T38" fmla="*/ 54 w 70"/>
                <a:gd name="T39" fmla="*/ 46 h 118"/>
                <a:gd name="T40" fmla="*/ 56 w 70"/>
                <a:gd name="T41" fmla="*/ 44 h 118"/>
                <a:gd name="T42" fmla="*/ 56 w 70"/>
                <a:gd name="T43" fmla="*/ 62 h 118"/>
                <a:gd name="T44" fmla="*/ 56 w 70"/>
                <a:gd name="T45" fmla="*/ 62 h 118"/>
                <a:gd name="T46" fmla="*/ 54 w 70"/>
                <a:gd name="T47" fmla="*/ 58 h 118"/>
                <a:gd name="T48" fmla="*/ 50 w 70"/>
                <a:gd name="T49" fmla="*/ 58 h 118"/>
                <a:gd name="T50" fmla="*/ 22 w 70"/>
                <a:gd name="T51" fmla="*/ 58 h 118"/>
                <a:gd name="T52" fmla="*/ 22 w 70"/>
                <a:gd name="T53" fmla="*/ 110 h 118"/>
                <a:gd name="T54" fmla="*/ 22 w 70"/>
                <a:gd name="T55" fmla="*/ 110 h 118"/>
                <a:gd name="T56" fmla="*/ 22 w 70"/>
                <a:gd name="T57" fmla="*/ 116 h 118"/>
                <a:gd name="T58" fmla="*/ 26 w 70"/>
                <a:gd name="T59" fmla="*/ 118 h 118"/>
                <a:gd name="T60" fmla="*/ 26 w 70"/>
                <a:gd name="T61"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0" h="118">
                  <a:moveTo>
                    <a:pt x="26" y="118"/>
                  </a:moveTo>
                  <a:lnTo>
                    <a:pt x="0" y="118"/>
                  </a:lnTo>
                  <a:lnTo>
                    <a:pt x="0" y="118"/>
                  </a:lnTo>
                  <a:lnTo>
                    <a:pt x="4" y="116"/>
                  </a:lnTo>
                  <a:lnTo>
                    <a:pt x="4" y="110"/>
                  </a:lnTo>
                  <a:lnTo>
                    <a:pt x="4" y="8"/>
                  </a:lnTo>
                  <a:lnTo>
                    <a:pt x="4" y="8"/>
                  </a:lnTo>
                  <a:lnTo>
                    <a:pt x="4" y="2"/>
                  </a:lnTo>
                  <a:lnTo>
                    <a:pt x="0" y="0"/>
                  </a:lnTo>
                  <a:lnTo>
                    <a:pt x="70" y="0"/>
                  </a:lnTo>
                  <a:lnTo>
                    <a:pt x="70" y="16"/>
                  </a:lnTo>
                  <a:lnTo>
                    <a:pt x="70" y="16"/>
                  </a:lnTo>
                  <a:lnTo>
                    <a:pt x="64" y="10"/>
                  </a:lnTo>
                  <a:lnTo>
                    <a:pt x="54" y="8"/>
                  </a:lnTo>
                  <a:lnTo>
                    <a:pt x="54" y="8"/>
                  </a:lnTo>
                  <a:lnTo>
                    <a:pt x="22" y="8"/>
                  </a:lnTo>
                  <a:lnTo>
                    <a:pt x="22" y="48"/>
                  </a:lnTo>
                  <a:lnTo>
                    <a:pt x="50" y="48"/>
                  </a:lnTo>
                  <a:lnTo>
                    <a:pt x="50" y="48"/>
                  </a:lnTo>
                  <a:lnTo>
                    <a:pt x="54" y="46"/>
                  </a:lnTo>
                  <a:lnTo>
                    <a:pt x="56" y="44"/>
                  </a:lnTo>
                  <a:lnTo>
                    <a:pt x="56" y="62"/>
                  </a:lnTo>
                  <a:lnTo>
                    <a:pt x="56" y="62"/>
                  </a:lnTo>
                  <a:lnTo>
                    <a:pt x="54" y="58"/>
                  </a:lnTo>
                  <a:lnTo>
                    <a:pt x="50" y="58"/>
                  </a:lnTo>
                  <a:lnTo>
                    <a:pt x="22" y="58"/>
                  </a:lnTo>
                  <a:lnTo>
                    <a:pt x="22" y="110"/>
                  </a:lnTo>
                  <a:lnTo>
                    <a:pt x="22" y="110"/>
                  </a:lnTo>
                  <a:lnTo>
                    <a:pt x="22" y="116"/>
                  </a:lnTo>
                  <a:lnTo>
                    <a:pt x="26" y="118"/>
                  </a:lnTo>
                  <a:lnTo>
                    <a:pt x="26" y="11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grpSp>
      <p:sp>
        <p:nvSpPr>
          <p:cNvPr id="29" name="Rectangle 28"/>
          <p:cNvSpPr/>
          <p:nvPr/>
        </p:nvSpPr>
        <p:spPr>
          <a:xfrm>
            <a:off x="3047742" y="3877938"/>
            <a:ext cx="6096000" cy="1677382"/>
          </a:xfrm>
          <a:prstGeom prst="rect">
            <a:avLst/>
          </a:prstGeom>
        </p:spPr>
        <p:txBody>
          <a:bodyPr>
            <a:spAutoFit/>
          </a:bodyPr>
          <a:lstStyle/>
          <a:p>
            <a:pPr marL="0" marR="0" lvl="0" indent="0" algn="l" defTabSz="914400" rtl="0" eaLnBrk="1" fontAlgn="auto" latinLnBrk="0" hangingPunct="1">
              <a:lnSpc>
                <a:spcPct val="120000"/>
              </a:lnSpc>
              <a:spcBef>
                <a:spcPts val="1000"/>
              </a:spcBef>
              <a:spcAft>
                <a:spcPts val="0"/>
              </a:spcAft>
              <a:buClr>
                <a:srgbClr val="B71E42"/>
              </a:buClr>
              <a:buSzPct val="100000"/>
              <a:buFontTx/>
              <a:buNone/>
              <a:tabLst/>
              <a:defRPr/>
            </a:pPr>
            <a:endParaRPr kumimoji="0" lang="en-GB" sz="2000" b="0" i="0" u="none" strike="noStrike" kern="1200" cap="none" spc="0" normalizeH="0" baseline="0" noProof="0" dirty="0">
              <a:ln>
                <a:noFill/>
              </a:ln>
              <a:solidFill>
                <a:prstClr val="black"/>
              </a:solidFill>
              <a:effectLst/>
              <a:uLnTx/>
              <a:uFillTx/>
              <a:latin typeface="Gill Sans MT" panose="020B0502020104020203"/>
              <a:ea typeface="+mn-ea"/>
              <a:cs typeface="+mn-cs"/>
            </a:endParaRPr>
          </a:p>
          <a:p>
            <a:pPr marL="0" marR="0" lvl="0" indent="0" algn="ctr" defTabSz="914400" rtl="0" eaLnBrk="1" fontAlgn="auto" latinLnBrk="0" hangingPunct="1">
              <a:lnSpc>
                <a:spcPct val="120000"/>
              </a:lnSpc>
              <a:spcBef>
                <a:spcPts val="1000"/>
              </a:spcBef>
              <a:spcAft>
                <a:spcPts val="0"/>
              </a:spcAft>
              <a:buClr>
                <a:srgbClr val="B71E42"/>
              </a:buClr>
              <a:buSzPct val="100000"/>
              <a:buFontTx/>
              <a:buNone/>
              <a:tabLst/>
              <a:defRPr/>
            </a:pPr>
            <a:r>
              <a:rPr kumimoji="0" lang="en-GB" sz="1500" b="0" i="0" u="none" strike="noStrike" kern="1200" cap="none" spc="0" normalizeH="0" baseline="0" noProof="0" dirty="0">
                <a:ln>
                  <a:noFill/>
                </a:ln>
                <a:solidFill>
                  <a:prstClr val="black"/>
                </a:solidFill>
                <a:effectLst/>
                <a:uLnTx/>
                <a:uFillTx/>
                <a:latin typeface="Gill Sans MT" panose="020B0502020104020203"/>
                <a:ea typeface="+mn-ea"/>
                <a:cs typeface="+mn-cs"/>
              </a:rPr>
              <a:t>Sonia Morán Panero</a:t>
            </a:r>
          </a:p>
          <a:p>
            <a:pPr marL="0" marR="0" lvl="0" indent="0" algn="ctr" defTabSz="914400" rtl="0" eaLnBrk="1" fontAlgn="auto" latinLnBrk="0" hangingPunct="1">
              <a:lnSpc>
                <a:spcPct val="120000"/>
              </a:lnSpc>
              <a:spcBef>
                <a:spcPts val="1000"/>
              </a:spcBef>
              <a:spcAft>
                <a:spcPts val="0"/>
              </a:spcAft>
              <a:buClr>
                <a:srgbClr val="B71E42"/>
              </a:buClr>
              <a:buSzPct val="100000"/>
              <a:buFontTx/>
              <a:buNone/>
              <a:tabLst/>
              <a:defRPr/>
            </a:pPr>
            <a:r>
              <a:rPr kumimoji="0" lang="en-GB" sz="1500" b="0" i="0" u="none" strike="noStrike" kern="1200" cap="none" spc="0" normalizeH="0" baseline="0" noProof="0" dirty="0">
                <a:ln>
                  <a:noFill/>
                </a:ln>
                <a:solidFill>
                  <a:prstClr val="black"/>
                </a:solidFill>
                <a:effectLst/>
                <a:uLnTx/>
                <a:uFillTx/>
                <a:latin typeface="Gill Sans MT" panose="020B0502020104020203"/>
                <a:ea typeface="+mn-ea"/>
                <a:cs typeface="+mn-cs"/>
              </a:rPr>
              <a:t>24 June 2016 – Southampton</a:t>
            </a:r>
          </a:p>
          <a:p>
            <a:pPr marL="0" marR="0" lvl="0" indent="0" algn="ctr" defTabSz="914400" rtl="0" eaLnBrk="1" fontAlgn="auto" latinLnBrk="0" hangingPunct="1">
              <a:lnSpc>
                <a:spcPct val="120000"/>
              </a:lnSpc>
              <a:spcBef>
                <a:spcPts val="1000"/>
              </a:spcBef>
              <a:spcAft>
                <a:spcPts val="0"/>
              </a:spcAft>
              <a:buClr>
                <a:srgbClr val="B71E42"/>
              </a:buClr>
              <a:buSzPct val="100000"/>
              <a:buFontTx/>
              <a:buNone/>
              <a:tabLst/>
              <a:defRPr/>
            </a:pPr>
            <a:r>
              <a:rPr lang="en-GB" sz="1500" dirty="0">
                <a:solidFill>
                  <a:prstClr val="black"/>
                </a:solidFill>
                <a:latin typeface="Gill Sans MT" panose="020B0502020104020203"/>
              </a:rPr>
              <a:t>smp1e08@soton.ac.uk</a:t>
            </a:r>
            <a:endParaRPr kumimoji="0" lang="en-GB" sz="1500" b="0" i="0" u="none" strike="noStrike" kern="1200" cap="none" spc="0" normalizeH="0" baseline="0" noProof="0" dirty="0">
              <a:ln>
                <a:noFill/>
              </a:ln>
              <a:solidFill>
                <a:prstClr val="black"/>
              </a:solidFill>
              <a:effectLst/>
              <a:uLnTx/>
              <a:uFillTx/>
              <a:latin typeface="Gill Sans MT" panose="020B0502020104020203"/>
              <a:ea typeface="+mn-ea"/>
              <a:cs typeface="+mn-cs"/>
            </a:endParaRPr>
          </a:p>
        </p:txBody>
      </p:sp>
      <p:pic>
        <p:nvPicPr>
          <p:cNvPr id="31" name="Picture 3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9396" y="5536805"/>
            <a:ext cx="1816395" cy="1148870"/>
          </a:xfrm>
          <a:prstGeom prst="ellipse">
            <a:avLst/>
          </a:prstGeom>
          <a:ln>
            <a:noFill/>
          </a:ln>
          <a:effectLst>
            <a:softEdge rad="112500"/>
          </a:effectLst>
        </p:spPr>
      </p:pic>
    </p:spTree>
    <p:extLst>
      <p:ext uri="{BB962C8B-B14F-4D97-AF65-F5344CB8AC3E}">
        <p14:creationId xmlns:p14="http://schemas.microsoft.com/office/powerpoint/2010/main" val="3604822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4909" y="337456"/>
            <a:ext cx="9601200" cy="741784"/>
          </a:xfrm>
        </p:spPr>
        <p:txBody>
          <a:bodyPr>
            <a:normAutofit/>
          </a:bodyPr>
          <a:lstStyle/>
          <a:p>
            <a:pPr algn="ctr"/>
            <a:r>
              <a:rPr lang="en-GB" sz="3600" b="1" dirty="0">
                <a:solidFill>
                  <a:schemeClr val="accent2">
                    <a:lumMod val="75000"/>
                  </a:schemeClr>
                </a:solidFill>
              </a:rPr>
              <a:t>Research </a:t>
            </a:r>
            <a:r>
              <a:rPr lang="en-GB" sz="3600" b="1" dirty="0"/>
              <a:t>Aims</a:t>
            </a:r>
          </a:p>
        </p:txBody>
      </p:sp>
      <p:sp>
        <p:nvSpPr>
          <p:cNvPr id="3" name="Content Placeholder 2"/>
          <p:cNvSpPr>
            <a:spLocks noGrp="1"/>
          </p:cNvSpPr>
          <p:nvPr>
            <p:ph idx="1"/>
          </p:nvPr>
        </p:nvSpPr>
        <p:spPr>
          <a:xfrm>
            <a:off x="1408921" y="1234188"/>
            <a:ext cx="10403633" cy="4954555"/>
          </a:xfrm>
        </p:spPr>
        <p:txBody>
          <a:bodyPr>
            <a:normAutofit/>
          </a:bodyPr>
          <a:lstStyle/>
          <a:p>
            <a:pPr marL="0" indent="0">
              <a:buNone/>
            </a:pPr>
            <a:endParaRPr lang="en-GB" dirty="0"/>
          </a:p>
          <a:p>
            <a:r>
              <a:rPr lang="en-GB" dirty="0"/>
              <a:t>(Non-linguistics) undergraduate’s </a:t>
            </a:r>
            <a:r>
              <a:rPr lang="en-GB" i="1" dirty="0"/>
              <a:t>orientations</a:t>
            </a:r>
            <a:r>
              <a:rPr lang="en-GB" dirty="0"/>
              <a:t> (i.e. </a:t>
            </a:r>
            <a:r>
              <a:rPr lang="en-GB" b="1" dirty="0"/>
              <a:t>conceptualisations</a:t>
            </a:r>
            <a:r>
              <a:rPr lang="en-GB" dirty="0"/>
              <a:t> and </a:t>
            </a:r>
            <a:r>
              <a:rPr lang="en-GB" b="1" dirty="0"/>
              <a:t>evaluations</a:t>
            </a:r>
            <a:r>
              <a:rPr lang="en-GB" dirty="0"/>
              <a:t>) to</a:t>
            </a:r>
          </a:p>
          <a:p>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r>
              <a:rPr lang="en-GB" dirty="0"/>
              <a:t>The use of language and communication </a:t>
            </a:r>
            <a:r>
              <a:rPr lang="en-GB" b="1" dirty="0"/>
              <a:t>constructs </a:t>
            </a:r>
            <a:r>
              <a:rPr lang="en-GB" dirty="0"/>
              <a:t>in the </a:t>
            </a:r>
            <a:r>
              <a:rPr lang="en-GB" b="1" dirty="0"/>
              <a:t>formulation</a:t>
            </a:r>
            <a:r>
              <a:rPr lang="en-GB" dirty="0"/>
              <a:t> of perceptions </a:t>
            </a:r>
          </a:p>
          <a:p>
            <a:r>
              <a:rPr lang="en-GB" dirty="0"/>
              <a:t>the </a:t>
            </a:r>
            <a:r>
              <a:rPr lang="en-GB" b="1" dirty="0"/>
              <a:t>ideological</a:t>
            </a:r>
            <a:r>
              <a:rPr lang="en-GB" dirty="0"/>
              <a:t> work performed in the accounts</a:t>
            </a:r>
          </a:p>
          <a:p>
            <a:endParaRPr lang="en-GB" dirty="0"/>
          </a:p>
          <a:p>
            <a:endParaRPr lang="en-GB" dirty="0"/>
          </a:p>
        </p:txBody>
      </p:sp>
      <p:graphicFrame>
        <p:nvGraphicFramePr>
          <p:cNvPr id="4" name="Diagram 3"/>
          <p:cNvGraphicFramePr/>
          <p:nvPr/>
        </p:nvGraphicFramePr>
        <p:xfrm>
          <a:off x="1860348" y="2252464"/>
          <a:ext cx="9054051" cy="24993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30384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Effect transition="in" filter="fade">
                                      <p:cBhvr>
                                        <p:cTn id="7" dur="500"/>
                                        <p:tgtEl>
                                          <p:spTgt spid="3">
                                            <p:txEl>
                                              <p:pRg st="9" end="9"/>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0" end="10"/>
                                            </p:txEl>
                                          </p:spTgt>
                                        </p:tgtEl>
                                        <p:attrNameLst>
                                          <p:attrName>style.visibility</p:attrName>
                                        </p:attrNameLst>
                                      </p:cBhvr>
                                      <p:to>
                                        <p:strVal val="visible"/>
                                      </p:to>
                                    </p:set>
                                    <p:animEffect transition="in" filter="fade">
                                      <p:cBhvr>
                                        <p:cTn id="1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73215" y="2701211"/>
            <a:ext cx="2976466" cy="1485900"/>
          </a:xfrm>
        </p:spPr>
        <p:txBody>
          <a:bodyPr/>
          <a:lstStyle/>
          <a:p>
            <a:r>
              <a:rPr lang="en-GB" b="1" dirty="0">
                <a:solidFill>
                  <a:schemeClr val="tx1"/>
                </a:solidFill>
              </a:rPr>
              <a:t>Research</a:t>
            </a:r>
            <a:r>
              <a:rPr lang="en-GB" b="1" dirty="0">
                <a:solidFill>
                  <a:schemeClr val="accent5">
                    <a:lumMod val="75000"/>
                  </a:schemeClr>
                </a:solidFill>
              </a:rPr>
              <a:t> </a:t>
            </a:r>
            <a:r>
              <a:rPr lang="en-GB" b="1" dirty="0">
                <a:solidFill>
                  <a:schemeClr val="accent2">
                    <a:lumMod val="75000"/>
                  </a:schemeClr>
                </a:solidFill>
              </a:rPr>
              <a:t>Methods</a:t>
            </a:r>
            <a:r>
              <a:rPr lang="en-GB" b="1" dirty="0"/>
              <a:t> </a:t>
            </a:r>
          </a:p>
        </p:txBody>
      </p:sp>
    </p:spTree>
    <p:extLst>
      <p:ext uri="{BB962C8B-B14F-4D97-AF65-F5344CB8AC3E}">
        <p14:creationId xmlns:p14="http://schemas.microsoft.com/office/powerpoint/2010/main" val="4840511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2299" y="1079240"/>
            <a:ext cx="9879566" cy="5374146"/>
          </a:xfrm>
        </p:spPr>
        <p:txBody>
          <a:bodyPr>
            <a:normAutofit fontScale="92500" lnSpcReduction="20000"/>
          </a:bodyPr>
          <a:lstStyle/>
          <a:p>
            <a:pPr marL="0" indent="0">
              <a:buNone/>
            </a:pPr>
            <a:endParaRPr lang="en-GB" dirty="0">
              <a:latin typeface="Calibri"/>
              <a:cs typeface="Calibri"/>
            </a:endParaRPr>
          </a:p>
          <a:p>
            <a:pPr marL="0" indent="0">
              <a:buNone/>
            </a:pPr>
            <a:endParaRPr lang="en-GB" b="1" dirty="0">
              <a:latin typeface="Calibri"/>
              <a:cs typeface="Calibri"/>
            </a:endParaRPr>
          </a:p>
          <a:p>
            <a:pPr marL="0" indent="0">
              <a:buNone/>
            </a:pPr>
            <a:endParaRPr lang="en-GB" sz="1800" b="1" dirty="0">
              <a:latin typeface="Calibri"/>
              <a:cs typeface="Calibri"/>
            </a:endParaRPr>
          </a:p>
          <a:p>
            <a:pPr marL="0" indent="0">
              <a:buNone/>
            </a:pPr>
            <a:endParaRPr lang="en-GB" sz="1800" b="1" dirty="0">
              <a:latin typeface="Calibri"/>
              <a:cs typeface="Calibri"/>
            </a:endParaRPr>
          </a:p>
          <a:p>
            <a:pPr marL="0" indent="0">
              <a:buNone/>
            </a:pPr>
            <a:endParaRPr lang="en-GB" sz="1800" b="1" dirty="0">
              <a:latin typeface="Calibri"/>
              <a:cs typeface="Calibri"/>
            </a:endParaRPr>
          </a:p>
          <a:p>
            <a:pPr marL="0" indent="0">
              <a:buNone/>
            </a:pPr>
            <a:endParaRPr lang="en-GB" sz="1800" dirty="0">
              <a:latin typeface="Calibri"/>
              <a:cs typeface="Calibri"/>
            </a:endParaRPr>
          </a:p>
          <a:p>
            <a:pPr marL="0" indent="0">
              <a:buNone/>
            </a:pPr>
            <a:endParaRPr lang="en-GB" sz="1800" dirty="0">
              <a:latin typeface="Calibri"/>
              <a:cs typeface="Calibri"/>
            </a:endParaRPr>
          </a:p>
          <a:p>
            <a:pPr marL="0" indent="0">
              <a:buNone/>
            </a:pPr>
            <a:endParaRPr lang="en-GB" sz="1800" dirty="0">
              <a:latin typeface="Calibri"/>
              <a:cs typeface="Calibri"/>
            </a:endParaRPr>
          </a:p>
          <a:p>
            <a:pPr marL="731520" lvl="1" indent="-457200">
              <a:buFont typeface="+mj-lt"/>
              <a:buAutoNum type="arabicParenR"/>
            </a:pPr>
            <a:endParaRPr lang="en-US" dirty="0">
              <a:solidFill>
                <a:schemeClr val="tx1"/>
              </a:solidFill>
              <a:latin typeface="Calibri"/>
              <a:cs typeface="Calibri"/>
            </a:endParaRPr>
          </a:p>
          <a:p>
            <a:pPr marL="731520" lvl="1" indent="-457200">
              <a:buFont typeface="+mj-lt"/>
              <a:buAutoNum type="arabicParenR"/>
            </a:pPr>
            <a:endParaRPr lang="en-US" dirty="0">
              <a:solidFill>
                <a:schemeClr val="tx1"/>
              </a:solidFill>
              <a:latin typeface="Calibri"/>
              <a:cs typeface="Calibri"/>
            </a:endParaRPr>
          </a:p>
          <a:p>
            <a:pPr marL="731520" lvl="1" indent="-457200">
              <a:buFont typeface="+mj-lt"/>
              <a:buAutoNum type="arabicParenR"/>
            </a:pPr>
            <a:endParaRPr lang="en-US" dirty="0">
              <a:solidFill>
                <a:schemeClr val="tx1"/>
              </a:solidFill>
              <a:latin typeface="Calibri"/>
              <a:cs typeface="Calibri"/>
            </a:endParaRPr>
          </a:p>
          <a:p>
            <a:pPr marL="445770" lvl="1" indent="-171450">
              <a:buFont typeface="Wingdings" panose="05000000000000000000" pitchFamily="2" charset="2"/>
              <a:buChar char="ü"/>
            </a:pPr>
            <a:endParaRPr lang="en-US" sz="900" dirty="0">
              <a:solidFill>
                <a:schemeClr val="tx1"/>
              </a:solidFill>
              <a:latin typeface="+mj-lt"/>
              <a:cs typeface="Calibri"/>
            </a:endParaRPr>
          </a:p>
          <a:p>
            <a:pPr marL="731520" lvl="1" indent="-457200">
              <a:buFont typeface="Wingdings" panose="05000000000000000000" pitchFamily="2" charset="2"/>
              <a:buChar char="ü"/>
            </a:pPr>
            <a:r>
              <a:rPr lang="en-US" dirty="0">
                <a:solidFill>
                  <a:schemeClr val="tx1"/>
                </a:solidFill>
                <a:latin typeface="+mj-lt"/>
                <a:cs typeface="Calibri"/>
              </a:rPr>
              <a:t> Observe what constructs/ concepts/labels are </a:t>
            </a:r>
            <a:r>
              <a:rPr lang="en-US" i="1" dirty="0">
                <a:solidFill>
                  <a:schemeClr val="tx1"/>
                </a:solidFill>
                <a:latin typeface="+mj-lt"/>
                <a:cs typeface="Calibri"/>
              </a:rPr>
              <a:t>used</a:t>
            </a:r>
            <a:r>
              <a:rPr lang="en-US" dirty="0">
                <a:solidFill>
                  <a:schemeClr val="tx1"/>
                </a:solidFill>
                <a:latin typeface="+mj-lt"/>
                <a:cs typeface="Calibri"/>
              </a:rPr>
              <a:t> or </a:t>
            </a:r>
            <a:r>
              <a:rPr lang="en-US" i="1" dirty="0">
                <a:solidFill>
                  <a:schemeClr val="tx1"/>
                </a:solidFill>
                <a:latin typeface="+mj-lt"/>
                <a:cs typeface="Calibri"/>
              </a:rPr>
              <a:t>rejected</a:t>
            </a:r>
            <a:r>
              <a:rPr lang="en-US" dirty="0">
                <a:solidFill>
                  <a:schemeClr val="tx1"/>
                </a:solidFill>
                <a:latin typeface="+mj-lt"/>
                <a:cs typeface="Calibri"/>
              </a:rPr>
              <a:t> in accounts</a:t>
            </a:r>
          </a:p>
          <a:p>
            <a:pPr marL="445770" lvl="1" indent="-171450">
              <a:buFont typeface="Wingdings" panose="05000000000000000000" pitchFamily="2" charset="2"/>
              <a:buChar char="ü"/>
            </a:pPr>
            <a:endParaRPr lang="en-US" sz="900" dirty="0">
              <a:solidFill>
                <a:schemeClr val="tx1"/>
              </a:solidFill>
              <a:latin typeface="+mj-lt"/>
              <a:cs typeface="Calibri"/>
            </a:endParaRPr>
          </a:p>
          <a:p>
            <a:pPr marL="731520" lvl="1" indent="-457200">
              <a:buFont typeface="Wingdings" panose="05000000000000000000" pitchFamily="2" charset="2"/>
              <a:buChar char="ü"/>
            </a:pPr>
            <a:r>
              <a:rPr lang="en-US" dirty="0">
                <a:solidFill>
                  <a:schemeClr val="tx1"/>
                </a:solidFill>
                <a:latin typeface="+mj-lt"/>
                <a:cs typeface="Calibri"/>
              </a:rPr>
              <a:t>Observe what meanings and evaluations are assigned to these by participants </a:t>
            </a:r>
          </a:p>
          <a:p>
            <a:pPr marL="445770" lvl="1" indent="-171450">
              <a:buFont typeface="Wingdings" panose="05000000000000000000" pitchFamily="2" charset="2"/>
              <a:buChar char="ü"/>
            </a:pPr>
            <a:endParaRPr lang="en-US" sz="900" dirty="0">
              <a:solidFill>
                <a:schemeClr val="tx1"/>
              </a:solidFill>
              <a:latin typeface="+mj-lt"/>
              <a:cs typeface="Calibri"/>
            </a:endParaRPr>
          </a:p>
          <a:p>
            <a:pPr marL="274320" lvl="1" indent="0">
              <a:buNone/>
            </a:pPr>
            <a:r>
              <a:rPr lang="en-US" dirty="0">
                <a:solidFill>
                  <a:schemeClr val="tx1"/>
                </a:solidFill>
                <a:latin typeface="+mj-lt"/>
                <a:cs typeface="Calibri"/>
              </a:rPr>
              <a:t>Capturing complexity and variability of social meaning assignation and evaluation</a:t>
            </a: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CFEC368-1D7A-4F81-ABF6-AE0E36BAF64C}" type="slidenum">
              <a:rPr kumimoji="0" lang="en-US" sz="1200" b="0" i="0" u="none" strike="noStrike" kern="1200" cap="none" spc="0" normalizeH="0" baseline="0" noProof="0" smtClean="0">
                <a:ln>
                  <a:noFill/>
                </a:ln>
                <a:solidFill>
                  <a:srgbClr val="191B0E"/>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srgbClr val="191B0E"/>
              </a:solidFill>
              <a:effectLst/>
              <a:uLnTx/>
              <a:uFillTx/>
              <a:latin typeface="Franklin Gothic Book" panose="020B0503020102020204"/>
              <a:ea typeface="+mn-ea"/>
              <a:cs typeface="+mn-cs"/>
            </a:endParaRPr>
          </a:p>
        </p:txBody>
      </p:sp>
      <p:sp>
        <p:nvSpPr>
          <p:cNvPr id="6" name="Title 1"/>
          <p:cNvSpPr txBox="1">
            <a:spLocks/>
          </p:cNvSpPr>
          <p:nvPr/>
        </p:nvSpPr>
        <p:spPr>
          <a:xfrm>
            <a:off x="1147156" y="337456"/>
            <a:ext cx="10494708" cy="741784"/>
          </a:xfrm>
          <a:prstGeom prst="rect">
            <a:avLst/>
          </a:prstGeom>
        </p:spPr>
        <p:txBody>
          <a:bodyPr vert="horz" lIns="91440" tIns="45720" rIns="91440" bIns="45720" rtlCol="0" anchor="t">
            <a:normAutofit fontScale="70000" lnSpcReduction="20000"/>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pPr marL="0" marR="0" lvl="0" indent="0" algn="ctr" defTabSz="914400" rtl="0" eaLnBrk="1" fontAlgn="auto" latinLnBrk="0" hangingPunct="1">
              <a:lnSpc>
                <a:spcPct val="89000"/>
              </a:lnSpc>
              <a:spcBef>
                <a:spcPct val="0"/>
              </a:spcBef>
              <a:spcAft>
                <a:spcPts val="0"/>
              </a:spcAft>
              <a:buClrTx/>
              <a:buSzTx/>
              <a:buFontTx/>
              <a:buNone/>
              <a:tabLst/>
              <a:defRPr/>
            </a:pPr>
            <a:r>
              <a:rPr kumimoji="0" lang="en-GB" sz="4400" b="1" i="0" u="none" strike="noStrike" kern="1200" cap="none" spc="0" normalizeH="0" baseline="0" noProof="0" dirty="0">
                <a:ln>
                  <a:noFill/>
                </a:ln>
                <a:solidFill>
                  <a:srgbClr val="191B0E"/>
                </a:solidFill>
                <a:effectLst/>
                <a:uLnTx/>
                <a:uFillTx/>
                <a:latin typeface="Franklin Gothic Book" panose="020B0503020102020204"/>
                <a:ea typeface="+mj-ea"/>
                <a:cs typeface="+mj-cs"/>
              </a:rPr>
              <a:t>A ‘direct’ and qualitative approach: </a:t>
            </a:r>
            <a:r>
              <a:rPr kumimoji="0" lang="en-GB" sz="4400" b="1" i="1" u="none" strike="noStrike" kern="1200" cap="none" spc="0" normalizeH="0" baseline="0" noProof="0" dirty="0">
                <a:ln>
                  <a:noFill/>
                </a:ln>
                <a:solidFill>
                  <a:srgbClr val="191B0E"/>
                </a:solidFill>
                <a:effectLst/>
                <a:uLnTx/>
                <a:uFillTx/>
                <a:latin typeface="Franklin Gothic Book" panose="020B0503020102020204"/>
                <a:ea typeface="+mj-ea"/>
                <a:cs typeface="+mj-cs"/>
              </a:rPr>
              <a:t>elicited</a:t>
            </a:r>
            <a:r>
              <a:rPr kumimoji="0" lang="en-GB" sz="4400" b="1" i="0" u="none" strike="noStrike" kern="1200" cap="none" spc="0" normalizeH="0" baseline="0" noProof="0" dirty="0">
                <a:ln>
                  <a:noFill/>
                </a:ln>
                <a:solidFill>
                  <a:srgbClr val="191B0E"/>
                </a:solidFill>
                <a:effectLst/>
                <a:uLnTx/>
                <a:uFillTx/>
                <a:latin typeface="Franklin Gothic Book" panose="020B0503020102020204"/>
                <a:ea typeface="+mj-ea"/>
                <a:cs typeface="+mj-cs"/>
              </a:rPr>
              <a:t> metalanguage </a:t>
            </a:r>
          </a:p>
        </p:txBody>
      </p:sp>
      <p:pic>
        <p:nvPicPr>
          <p:cNvPr id="10" name="Picture 9"/>
          <p:cNvPicPr>
            <a:picLocks noChangeAspect="1"/>
          </p:cNvPicPr>
          <p:nvPr/>
        </p:nvPicPr>
        <p:blipFill>
          <a:blip r:embed="rId3"/>
          <a:stretch>
            <a:fillRect/>
          </a:stretch>
        </p:blipFill>
        <p:spPr>
          <a:xfrm>
            <a:off x="3106959" y="1455264"/>
            <a:ext cx="2726881" cy="2726881"/>
          </a:xfrm>
          <a:prstGeom prst="rect">
            <a:avLst/>
          </a:prstGeom>
        </p:spPr>
      </p:pic>
      <p:pic>
        <p:nvPicPr>
          <p:cNvPr id="11" name="Picture 10"/>
          <p:cNvPicPr>
            <a:picLocks noChangeAspect="1"/>
          </p:cNvPicPr>
          <p:nvPr/>
        </p:nvPicPr>
        <p:blipFill>
          <a:blip r:embed="rId4">
            <a:extLst>
              <a:ext uri="{BEBA8EAE-BF5A-486C-A8C5-ECC9F3942E4B}">
                <a14:imgProps xmlns:a14="http://schemas.microsoft.com/office/drawing/2010/main">
                  <a14:imgLayer r:embed="rId5">
                    <a14:imgEffect>
                      <a14:colorTemperature colorTemp="11200"/>
                    </a14:imgEffect>
                    <a14:imgEffect>
                      <a14:saturation sat="33000"/>
                    </a14:imgEffect>
                  </a14:imgLayer>
                </a14:imgProps>
              </a:ext>
              <a:ext uri="{28A0092B-C50C-407E-A947-70E740481C1C}">
                <a14:useLocalDpi xmlns:a14="http://schemas.microsoft.com/office/drawing/2010/main" val="0"/>
              </a:ext>
            </a:extLst>
          </a:blip>
          <a:stretch>
            <a:fillRect/>
          </a:stretch>
        </p:blipFill>
        <p:spPr>
          <a:xfrm>
            <a:off x="6536544" y="1409956"/>
            <a:ext cx="3374037" cy="2817495"/>
          </a:xfrm>
          <a:prstGeom prst="rect">
            <a:avLst/>
          </a:prstGeom>
        </p:spPr>
      </p:pic>
    </p:spTree>
    <p:extLst>
      <p:ext uri="{BB962C8B-B14F-4D97-AF65-F5344CB8AC3E}">
        <p14:creationId xmlns:p14="http://schemas.microsoft.com/office/powerpoint/2010/main" val="2919504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2" end="12"/>
                                            </p:txEl>
                                          </p:spTgt>
                                        </p:tgtEl>
                                        <p:attrNameLst>
                                          <p:attrName>style.visibility</p:attrName>
                                        </p:attrNameLst>
                                      </p:cBhvr>
                                      <p:to>
                                        <p:strVal val="visible"/>
                                      </p:to>
                                    </p:set>
                                    <p:animEffect transition="in" filter="fade">
                                      <p:cBhvr>
                                        <p:cTn id="7" dur="500"/>
                                        <p:tgtEl>
                                          <p:spTgt spid="3">
                                            <p:txEl>
                                              <p:pRg st="12" end="1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4" end="14"/>
                                            </p:txEl>
                                          </p:spTgt>
                                        </p:tgtEl>
                                        <p:attrNameLst>
                                          <p:attrName>style.visibility</p:attrName>
                                        </p:attrNameLst>
                                      </p:cBhvr>
                                      <p:to>
                                        <p:strVal val="visible"/>
                                      </p:to>
                                    </p:set>
                                    <p:animEffect transition="in" filter="fade">
                                      <p:cBhvr>
                                        <p:cTn id="12" dur="500"/>
                                        <p:tgtEl>
                                          <p:spTgt spid="3">
                                            <p:txEl>
                                              <p:pRg st="14" end="1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6" end="16"/>
                                            </p:txEl>
                                          </p:spTgt>
                                        </p:tgtEl>
                                        <p:attrNameLst>
                                          <p:attrName>style.visibility</p:attrName>
                                        </p:attrNameLst>
                                      </p:cBhvr>
                                      <p:to>
                                        <p:strVal val="visible"/>
                                      </p:to>
                                    </p:set>
                                    <p:animEffect transition="in" filter="fade">
                                      <p:cBhvr>
                                        <p:cTn id="17" dur="5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7107" y="2567354"/>
            <a:ext cx="10128021" cy="1485900"/>
          </a:xfrm>
        </p:spPr>
        <p:txBody>
          <a:bodyPr>
            <a:normAutofit fontScale="90000"/>
          </a:bodyPr>
          <a:lstStyle/>
          <a:p>
            <a:r>
              <a:rPr lang="en-GB" b="1" dirty="0">
                <a:solidFill>
                  <a:schemeClr val="accent2">
                    <a:lumMod val="75000"/>
                  </a:schemeClr>
                </a:solidFill>
              </a:rPr>
              <a:t>Ontological and epistemological principles </a:t>
            </a:r>
            <a:br>
              <a:rPr lang="en-GB" b="1" dirty="0">
                <a:solidFill>
                  <a:schemeClr val="accent4">
                    <a:lumMod val="75000"/>
                  </a:schemeClr>
                </a:solidFill>
              </a:rPr>
            </a:br>
            <a:r>
              <a:rPr lang="en-GB" b="1" dirty="0">
                <a:solidFill>
                  <a:schemeClr val="tx1"/>
                </a:solidFill>
              </a:rPr>
              <a:t>informing the methodological approach</a:t>
            </a:r>
          </a:p>
        </p:txBody>
      </p:sp>
    </p:spTree>
    <p:extLst>
      <p:ext uri="{BB962C8B-B14F-4D97-AF65-F5344CB8AC3E}">
        <p14:creationId xmlns:p14="http://schemas.microsoft.com/office/powerpoint/2010/main" val="17049451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19782" y="1295895"/>
            <a:ext cx="8185453" cy="4908627"/>
          </a:xfrm>
        </p:spPr>
        <p:txBody>
          <a:bodyPr>
            <a:normAutofit/>
          </a:bodyPr>
          <a:lstStyle/>
          <a:p>
            <a:pPr marL="0" indent="0">
              <a:buNone/>
            </a:pPr>
            <a:endParaRPr lang="en-GB" b="1" dirty="0"/>
          </a:p>
          <a:p>
            <a:r>
              <a:rPr lang="en-GB" b="1" dirty="0"/>
              <a:t>ELF as emergent and fluid social practice/language-in-use </a:t>
            </a:r>
            <a:r>
              <a:rPr lang="en-GB" sz="1800" dirty="0"/>
              <a:t>(</a:t>
            </a:r>
            <a:r>
              <a:rPr lang="en-GB" sz="1800" dirty="0">
                <a:solidFill>
                  <a:schemeClr val="tx1"/>
                </a:solidFill>
              </a:rPr>
              <a:t>see Baird et al., 2014; Jenkins</a:t>
            </a:r>
            <a:r>
              <a:rPr lang="en-GB" sz="1800" dirty="0"/>
              <a:t>, 2015)</a:t>
            </a:r>
            <a:endParaRPr lang="en-GB" dirty="0"/>
          </a:p>
          <a:p>
            <a:pPr marL="0" indent="0">
              <a:buNone/>
            </a:pPr>
            <a:endParaRPr lang="en-GB" b="1" dirty="0"/>
          </a:p>
          <a:p>
            <a:pPr marL="361950" indent="0">
              <a:buNone/>
            </a:pPr>
            <a:r>
              <a:rPr lang="en-GB" dirty="0">
                <a:latin typeface="+mj-lt"/>
                <a:cs typeface="Calibri"/>
              </a:rPr>
              <a:t>“an attitude is an evaluative orientation to a social </a:t>
            </a:r>
            <a:r>
              <a:rPr lang="en-GB" b="1" i="1" dirty="0">
                <a:solidFill>
                  <a:srgbClr val="0070C0"/>
                </a:solidFill>
                <a:latin typeface="+mj-lt"/>
                <a:cs typeface="Calibri"/>
              </a:rPr>
              <a:t>object</a:t>
            </a:r>
            <a:r>
              <a:rPr lang="en-GB" dirty="0">
                <a:solidFill>
                  <a:srgbClr val="0070C0"/>
                </a:solidFill>
                <a:latin typeface="+mj-lt"/>
                <a:cs typeface="Calibri"/>
              </a:rPr>
              <a:t> </a:t>
            </a:r>
            <a:r>
              <a:rPr lang="en-GB" dirty="0">
                <a:latin typeface="+mj-lt"/>
                <a:cs typeface="Calibri"/>
              </a:rPr>
              <a:t>of some sort, whether it is </a:t>
            </a:r>
            <a:r>
              <a:rPr lang="en-GB" b="1" dirty="0">
                <a:solidFill>
                  <a:srgbClr val="0070C0"/>
                </a:solidFill>
                <a:latin typeface="+mj-lt"/>
                <a:cs typeface="Calibri"/>
              </a:rPr>
              <a:t>a language</a:t>
            </a:r>
            <a:r>
              <a:rPr lang="en-GB" b="1" dirty="0">
                <a:latin typeface="+mj-lt"/>
                <a:cs typeface="Calibri"/>
              </a:rPr>
              <a:t>, </a:t>
            </a:r>
            <a:r>
              <a:rPr lang="en-GB" dirty="0">
                <a:latin typeface="+mj-lt"/>
                <a:cs typeface="Calibri"/>
              </a:rPr>
              <a:t>or a new government policy, etc.” </a:t>
            </a:r>
            <a:r>
              <a:rPr lang="en-GB" sz="1600" dirty="0">
                <a:latin typeface="+mj-lt"/>
                <a:cs typeface="Calibri"/>
              </a:rPr>
              <a:t>(Garret, 2010: 20)</a:t>
            </a:r>
          </a:p>
          <a:p>
            <a:pPr lvl="1"/>
            <a:endParaRPr lang="en-US" sz="1800" dirty="0">
              <a:latin typeface="Calibri"/>
              <a:cs typeface="Calibri"/>
            </a:endParaRPr>
          </a:p>
          <a:p>
            <a:pPr lvl="1"/>
            <a:endParaRPr lang="en-US" sz="1800" dirty="0">
              <a:latin typeface="Calibri"/>
              <a:cs typeface="Calibri"/>
            </a:endParaRPr>
          </a:p>
          <a:p>
            <a:pPr lvl="1"/>
            <a:endParaRPr lang="en-US" sz="1800" dirty="0">
              <a:latin typeface="Calibri"/>
              <a:cs typeface="Calibri"/>
            </a:endParaRPr>
          </a:p>
          <a:p>
            <a:pPr marL="530352" lvl="1" indent="0">
              <a:buNone/>
            </a:pPr>
            <a:endParaRPr lang="en-US" sz="1800" dirty="0">
              <a:latin typeface="Calibri"/>
              <a:cs typeface="Calibri"/>
            </a:endParaRPr>
          </a:p>
          <a:p>
            <a:pPr lvl="1"/>
            <a:endParaRPr lang="en-US" sz="1800" dirty="0">
              <a:latin typeface="Calibri"/>
              <a:cs typeface="Calibri"/>
            </a:endParaRPr>
          </a:p>
          <a:p>
            <a:pPr lvl="1"/>
            <a:endParaRPr lang="en-US" sz="1800" dirty="0">
              <a:latin typeface="Calibri"/>
              <a:cs typeface="Calibri"/>
            </a:endParaRPr>
          </a:p>
          <a:p>
            <a:pPr lvl="1"/>
            <a:endParaRPr lang="en-US" sz="1800" dirty="0">
              <a:latin typeface="Calibri"/>
              <a:cs typeface="Calibri"/>
            </a:endParaRPr>
          </a:p>
          <a:p>
            <a:pPr marL="274320" lvl="1" indent="0">
              <a:buNone/>
            </a:pPr>
            <a:endParaRPr lang="en-US" sz="1800" dirty="0">
              <a:latin typeface="Calibri"/>
              <a:cs typeface="Calibri"/>
            </a:endParaRPr>
          </a:p>
          <a:p>
            <a:pPr marL="274320" lvl="1" indent="0">
              <a:buNone/>
            </a:pPr>
            <a:endParaRPr lang="en-US" sz="1800" dirty="0">
              <a:latin typeface="Calibri"/>
              <a:cs typeface="Calibri"/>
            </a:endParaRPr>
          </a:p>
          <a:p>
            <a:pPr marL="274320" lvl="1" indent="0">
              <a:buNone/>
            </a:pPr>
            <a:endParaRPr lang="en-US" sz="1800" dirty="0">
              <a:latin typeface="Calibri"/>
              <a:cs typeface="Calibri"/>
            </a:endParaRPr>
          </a:p>
          <a:p>
            <a:pPr marL="274320" lvl="1" indent="0">
              <a:buNone/>
            </a:pPr>
            <a:endParaRPr lang="en-US" sz="1800" dirty="0">
              <a:latin typeface="Calibri"/>
            </a:endParaRPr>
          </a:p>
          <a:p>
            <a:pPr marL="274320" lvl="1" indent="0">
              <a:buNone/>
            </a:pPr>
            <a:endParaRPr lang="en-US" sz="1800" dirty="0">
              <a:latin typeface="Calibri"/>
              <a:cs typeface="Calibri"/>
            </a:endParaRPr>
          </a:p>
          <a:p>
            <a:pPr marL="274320" lvl="1" indent="0">
              <a:buNone/>
            </a:pPr>
            <a:endParaRPr lang="en-US" sz="1800" dirty="0">
              <a:latin typeface="Calibri"/>
              <a:cs typeface="Calibri"/>
            </a:endParaRPr>
          </a:p>
          <a:p>
            <a:pPr marL="274320" lvl="1" indent="0">
              <a:buNone/>
            </a:pPr>
            <a:endParaRPr lang="en-US" sz="1800" dirty="0">
              <a:latin typeface="Calibri"/>
              <a:cs typeface="Calibri"/>
            </a:endParaRPr>
          </a:p>
          <a:p>
            <a:pPr marL="274320" lvl="1" indent="0">
              <a:buNone/>
            </a:pPr>
            <a:endParaRPr lang="en-US" sz="1800" dirty="0">
              <a:latin typeface="Calibri"/>
              <a:cs typeface="Calibri"/>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CFEC368-1D7A-4F81-ABF6-AE0E36BAF64C}" type="slidenum">
              <a:rPr kumimoji="0" lang="en-US" sz="1200" b="0" i="0" u="none" strike="noStrike" kern="1200" cap="none" spc="0" normalizeH="0" baseline="0" noProof="0" smtClean="0">
                <a:ln>
                  <a:noFill/>
                </a:ln>
                <a:solidFill>
                  <a:srgbClr val="191B0E"/>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srgbClr val="191B0E"/>
              </a:solidFill>
              <a:effectLst/>
              <a:uLnTx/>
              <a:uFillTx/>
              <a:latin typeface="Franklin Gothic Book" panose="020B0503020102020204"/>
              <a:ea typeface="+mn-ea"/>
              <a:cs typeface="+mn-cs"/>
            </a:endParaRPr>
          </a:p>
        </p:txBody>
      </p:sp>
      <p:sp>
        <p:nvSpPr>
          <p:cNvPr id="11" name="TextBox 10"/>
          <p:cNvSpPr txBox="1"/>
          <p:nvPr/>
        </p:nvSpPr>
        <p:spPr>
          <a:xfrm>
            <a:off x="2277147" y="4043928"/>
            <a:ext cx="3835361" cy="646331"/>
          </a:xfrm>
          <a:prstGeom prst="rect">
            <a:avLst/>
          </a:prstGeom>
          <a:solidFill>
            <a:schemeClr val="bg2"/>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mj-lt"/>
                <a:ea typeface="+mn-ea"/>
                <a:cs typeface="+mn-cs"/>
              </a:rPr>
              <a:t>C</a:t>
            </a:r>
            <a:r>
              <a:rPr kumimoji="0" lang="en-GB" sz="1800" b="1" i="0" u="none" strike="noStrike" kern="1200" cap="none" spc="0" normalizeH="0" baseline="0" noProof="0" dirty="0">
                <a:ln>
                  <a:noFill/>
                </a:ln>
                <a:solidFill>
                  <a:prstClr val="black"/>
                </a:solidFill>
                <a:effectLst/>
                <a:uLnTx/>
                <a:uFillTx/>
                <a:latin typeface="+mj-lt"/>
                <a:ea typeface="+mn-ea"/>
                <a:cs typeface="+mn-cs"/>
              </a:rPr>
              <a:t>onceptualisation of the ‘object’ as </a:t>
            </a:r>
            <a:r>
              <a:rPr kumimoji="0" lang="en-US" sz="1800" b="1" i="0" u="none" strike="noStrike" kern="1200" cap="none" spc="0" normalizeH="0" baseline="0" noProof="0" dirty="0">
                <a:ln>
                  <a:noFill/>
                </a:ln>
                <a:solidFill>
                  <a:prstClr val="black"/>
                </a:solidFill>
                <a:effectLst/>
                <a:uLnTx/>
                <a:uFillTx/>
                <a:latin typeface="+mj-lt"/>
                <a:ea typeface="+mn-ea"/>
                <a:cs typeface="+mn-cs"/>
              </a:rPr>
              <a:t>…</a:t>
            </a:r>
            <a:r>
              <a:rPr kumimoji="0" lang="en-GB" sz="1800" b="1" i="0" u="none" strike="noStrike" kern="1200" cap="none" spc="0" normalizeH="0" baseline="0" noProof="0" dirty="0">
                <a:ln>
                  <a:noFill/>
                </a:ln>
                <a:solidFill>
                  <a:prstClr val="black"/>
                </a:solidFill>
                <a:effectLst/>
                <a:uLnTx/>
                <a:uFillTx/>
                <a:latin typeface="+mj-lt"/>
                <a:ea typeface="+mn-ea"/>
                <a:cs typeface="+mn-cs"/>
              </a:rPr>
              <a:t> </a:t>
            </a:r>
          </a:p>
        </p:txBody>
      </p:sp>
      <p:sp>
        <p:nvSpPr>
          <p:cNvPr id="24" name="TextBox 23"/>
          <p:cNvSpPr txBox="1"/>
          <p:nvPr/>
        </p:nvSpPr>
        <p:spPr>
          <a:xfrm>
            <a:off x="5883159" y="4405816"/>
            <a:ext cx="3458228" cy="369332"/>
          </a:xfrm>
          <a:prstGeom prst="rect">
            <a:avLst/>
          </a:prstGeom>
          <a:solidFill>
            <a:schemeClr val="bg2"/>
          </a:solidFill>
          <a:ln>
            <a:noFill/>
          </a:ln>
        </p:spPr>
        <p:style>
          <a:lnRef idx="1">
            <a:schemeClr val="accent5"/>
          </a:lnRef>
          <a:fillRef idx="3">
            <a:schemeClr val="accent5"/>
          </a:fillRef>
          <a:effectRef idx="2">
            <a:schemeClr val="accent5"/>
          </a:effectRef>
          <a:fontRef idx="minor">
            <a:schemeClr val="lt1"/>
          </a:fontRef>
        </p:style>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1" u="none" strike="noStrike" kern="1200" cap="none" spc="0" normalizeH="0" baseline="0" noProof="0" dirty="0">
                <a:ln>
                  <a:noFill/>
                </a:ln>
                <a:solidFill>
                  <a:prstClr val="black"/>
                </a:solidFill>
                <a:effectLst/>
                <a:uLnTx/>
                <a:uFillTx/>
                <a:latin typeface="Franklin Gothic Book" panose="020B0503020102020204"/>
                <a:ea typeface="+mn-ea"/>
                <a:cs typeface="+mn-cs"/>
              </a:rPr>
              <a:t>potentially</a:t>
            </a:r>
            <a:r>
              <a:rPr kumimoji="0" lang="en-US" sz="1800" b="1" i="0" u="none" strike="noStrike" kern="1200" cap="none" spc="0" normalizeH="0" baseline="0" noProof="0" dirty="0">
                <a:ln>
                  <a:noFill/>
                </a:ln>
                <a:solidFill>
                  <a:prstClr val="black"/>
                </a:solidFill>
                <a:effectLst/>
                <a:uLnTx/>
                <a:uFillTx/>
                <a:latin typeface="Franklin Gothic Book" panose="020B0503020102020204"/>
                <a:ea typeface="+mn-ea"/>
                <a:cs typeface="+mn-cs"/>
              </a:rPr>
              <a:t> variable / non-shared</a:t>
            </a:r>
            <a:endParaRPr kumimoji="0" 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endParaRPr>
          </a:p>
        </p:txBody>
      </p:sp>
      <p:sp>
        <p:nvSpPr>
          <p:cNvPr id="15" name="Title 1"/>
          <p:cNvSpPr txBox="1">
            <a:spLocks/>
          </p:cNvSpPr>
          <p:nvPr/>
        </p:nvSpPr>
        <p:spPr>
          <a:xfrm>
            <a:off x="1069676" y="373611"/>
            <a:ext cx="10869282" cy="741784"/>
          </a:xfrm>
          <a:prstGeom prst="rect">
            <a:avLst/>
          </a:prstGeom>
        </p:spPr>
        <p:txBody>
          <a:bodyPr vert="horz" lIns="91440" tIns="45720" rIns="91440" bIns="45720" rtlCol="0" anchor="t">
            <a:normAutofit fontScale="77500" lnSpcReduction="20000"/>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pPr marL="0" marR="0" lvl="0" indent="0" algn="ctr" defTabSz="914400" rtl="0" eaLnBrk="1" fontAlgn="auto" latinLnBrk="0" hangingPunct="1">
              <a:lnSpc>
                <a:spcPct val="89000"/>
              </a:lnSpc>
              <a:spcBef>
                <a:spcPct val="0"/>
              </a:spcBef>
              <a:spcAft>
                <a:spcPts val="0"/>
              </a:spcAft>
              <a:buClrTx/>
              <a:buSzTx/>
              <a:buFontTx/>
              <a:buNone/>
              <a:tabLst/>
              <a:defRPr/>
            </a:pPr>
            <a:r>
              <a:rPr kumimoji="0" lang="en-GB" sz="4400" b="1" i="0" u="none" strike="noStrike" kern="1200" cap="none" spc="0" normalizeH="0" baseline="0" noProof="0" dirty="0">
                <a:ln>
                  <a:noFill/>
                </a:ln>
                <a:solidFill>
                  <a:srgbClr val="191B0E"/>
                </a:solidFill>
                <a:effectLst/>
                <a:uLnTx/>
                <a:uFillTx/>
                <a:latin typeface="Franklin Gothic Book" panose="020B0503020102020204"/>
                <a:ea typeface="+mj-ea"/>
                <a:cs typeface="+mj-cs"/>
              </a:rPr>
              <a:t>Situationality and variability of the object of evaluation</a:t>
            </a:r>
          </a:p>
        </p:txBody>
      </p:sp>
      <p:sp>
        <p:nvSpPr>
          <p:cNvPr id="12" name="TextBox 11"/>
          <p:cNvSpPr txBox="1"/>
          <p:nvPr/>
        </p:nvSpPr>
        <p:spPr>
          <a:xfrm>
            <a:off x="2277147" y="5316569"/>
            <a:ext cx="8177842" cy="923330"/>
          </a:xfrm>
          <a:prstGeom prst="rect">
            <a:avLst/>
          </a:prstGeom>
          <a:noFill/>
        </p:spPr>
        <p:txBody>
          <a:bodyPr wrap="square" rtlCol="0">
            <a:spAutoFit/>
          </a:bodyPr>
          <a:lstStyle/>
          <a:p>
            <a:pPr marL="0" marR="0" lvl="1" indent="0" algn="ctr"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“if we want to understand </a:t>
            </a:r>
            <a:r>
              <a:rPr kumimoji="0" lang="en-GB" sz="1800" b="1" i="0" u="none" strike="noStrike" kern="1200" cap="none" spc="0" normalizeH="0" baseline="0" noProof="0" dirty="0">
                <a:ln>
                  <a:noFill/>
                </a:ln>
                <a:solidFill>
                  <a:prstClr val="black"/>
                </a:solidFill>
                <a:effectLst/>
                <a:uLnTx/>
                <a:uFillTx/>
                <a:latin typeface="Franklin Gothic Book" panose="020B0503020102020204"/>
                <a:ea typeface="+mn-ea"/>
                <a:cs typeface="+mn-cs"/>
              </a:rPr>
              <a:t>why</a:t>
            </a:r>
            <a:r>
              <a:rPr kumimoji="0" lang="en-GB"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 </a:t>
            </a:r>
            <a:r>
              <a:rPr kumimoji="0" lang="en-GB" sz="1800" b="1" i="0" u="none" strike="noStrike" kern="1200" cap="none" spc="0" normalizeH="0" baseline="0" noProof="0" dirty="0">
                <a:ln>
                  <a:noFill/>
                </a:ln>
                <a:solidFill>
                  <a:prstClr val="black"/>
                </a:solidFill>
                <a:effectLst/>
                <a:uLnTx/>
                <a:uFillTx/>
                <a:latin typeface="Franklin Gothic Book" panose="020B0503020102020204"/>
                <a:ea typeface="+mn-ea"/>
                <a:cs typeface="+mn-cs"/>
              </a:rPr>
              <a:t>a person has offered a specific opinion</a:t>
            </a:r>
            <a:r>
              <a:rPr kumimoji="0" lang="en-GB"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 we </a:t>
            </a:r>
            <a:r>
              <a:rPr kumimoji="0" lang="en-GB" sz="1800" b="1" i="0" u="none" strike="noStrike" kern="1200" cap="none" spc="0" normalizeH="0" baseline="0" noProof="0" dirty="0">
                <a:ln>
                  <a:noFill/>
                </a:ln>
                <a:solidFill>
                  <a:prstClr val="black"/>
                </a:solidFill>
                <a:effectLst/>
                <a:uLnTx/>
                <a:uFillTx/>
                <a:latin typeface="Franklin Gothic Book" panose="020B0503020102020204"/>
                <a:ea typeface="+mn-ea"/>
                <a:cs typeface="+mn-cs"/>
              </a:rPr>
              <a:t>need to understand </a:t>
            </a:r>
            <a:r>
              <a:rPr kumimoji="0" lang="en-GB" sz="1800" b="1" i="0" u="none" strike="noStrike" kern="1200" cap="none" spc="0" normalizeH="0" baseline="0" noProof="0" dirty="0">
                <a:ln>
                  <a:noFill/>
                </a:ln>
                <a:solidFill>
                  <a:srgbClr val="0070C0"/>
                </a:solidFill>
                <a:effectLst/>
                <a:uLnTx/>
                <a:uFillTx/>
                <a:latin typeface="Franklin Gothic Book" panose="020B0503020102020204"/>
                <a:ea typeface="+mn-ea"/>
                <a:cs typeface="+mn-cs"/>
              </a:rPr>
              <a:t>their</a:t>
            </a:r>
            <a:r>
              <a:rPr kumimoji="0" lang="en-GB" sz="1800" b="1" i="0" u="none" strike="noStrike" kern="1200" cap="none" spc="0" normalizeH="0" baseline="0" noProof="0" dirty="0">
                <a:ln>
                  <a:noFill/>
                </a:ln>
                <a:solidFill>
                  <a:prstClr val="black"/>
                </a:solidFill>
                <a:effectLst/>
                <a:uLnTx/>
                <a:uFillTx/>
                <a:latin typeface="Franklin Gothic Book" panose="020B0503020102020204"/>
                <a:ea typeface="+mn-ea"/>
                <a:cs typeface="+mn-cs"/>
              </a:rPr>
              <a:t> social representation</a:t>
            </a:r>
            <a:r>
              <a:rPr kumimoji="0" lang="en-GB"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 of the object being considered” </a:t>
            </a:r>
          </a:p>
          <a:p>
            <a:pPr marL="0" marR="0" lvl="1" indent="0" algn="ctr"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(Potter, 1996: 139) </a:t>
            </a:r>
            <a:endParaRPr kumimoji="0" lang="en-GB" sz="1600" b="0" i="0" u="none" strike="noStrike" kern="1200" cap="none" spc="0" normalizeH="0" baseline="0" noProof="0" dirty="0">
              <a:ln>
                <a:noFill/>
              </a:ln>
              <a:solidFill>
                <a:prstClr val="black"/>
              </a:solidFill>
              <a:effectLst/>
              <a:uLnTx/>
              <a:uFillTx/>
              <a:latin typeface="Calibri"/>
              <a:ea typeface="+mn-ea"/>
              <a:cs typeface="Calibri"/>
            </a:endParaRPr>
          </a:p>
        </p:txBody>
      </p:sp>
      <p:cxnSp>
        <p:nvCxnSpPr>
          <p:cNvPr id="5" name="Straight Arrow Connector 4"/>
          <p:cNvCxnSpPr/>
          <p:nvPr/>
        </p:nvCxnSpPr>
        <p:spPr>
          <a:xfrm flipH="1">
            <a:off x="6504316" y="3322725"/>
            <a:ext cx="1355633" cy="6825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5453018" y="4040650"/>
            <a:ext cx="3458228" cy="36933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mj-lt"/>
                <a:ea typeface="+mn-ea"/>
                <a:cs typeface="+mn-cs"/>
              </a:rPr>
              <a:t>shared? known? fixed? </a:t>
            </a:r>
          </a:p>
        </p:txBody>
      </p:sp>
    </p:spTree>
    <p:extLst>
      <p:ext uri="{BB962C8B-B14F-4D97-AF65-F5344CB8AC3E}">
        <p14:creationId xmlns:p14="http://schemas.microsoft.com/office/powerpoint/2010/main" val="440325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fade">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4" grpId="0" animBg="1"/>
      <p:bldP spid="12" grpId="0"/>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4909" y="337456"/>
            <a:ext cx="9601200" cy="741784"/>
          </a:xfrm>
        </p:spPr>
        <p:txBody>
          <a:bodyPr>
            <a:normAutofit/>
          </a:bodyPr>
          <a:lstStyle/>
          <a:p>
            <a:pPr algn="ctr"/>
            <a:r>
              <a:rPr lang="en-GB" sz="3600" b="1" dirty="0"/>
              <a:t>Phenomenological and indexical principles</a:t>
            </a:r>
          </a:p>
        </p:txBody>
      </p:sp>
      <p:sp>
        <p:nvSpPr>
          <p:cNvPr id="3" name="Content Placeholder 2"/>
          <p:cNvSpPr>
            <a:spLocks noGrp="1"/>
          </p:cNvSpPr>
          <p:nvPr>
            <p:ph idx="1"/>
          </p:nvPr>
        </p:nvSpPr>
        <p:spPr>
          <a:xfrm>
            <a:off x="1408921" y="1302943"/>
            <a:ext cx="10500857" cy="5312346"/>
          </a:xfrm>
        </p:spPr>
        <p:txBody>
          <a:bodyPr>
            <a:normAutofit/>
          </a:bodyPr>
          <a:lstStyle/>
          <a:p>
            <a:r>
              <a:rPr lang="en-GB" sz="2200" b="1" dirty="0"/>
              <a:t>Indexicality</a:t>
            </a:r>
            <a:r>
              <a:rPr lang="en-GB" sz="2200" dirty="0"/>
              <a:t> studies’ understanding of social meaning</a:t>
            </a:r>
          </a:p>
          <a:p>
            <a:pPr marL="0" indent="0">
              <a:buNone/>
            </a:pPr>
            <a:endParaRPr lang="en-GB" sz="900" dirty="0"/>
          </a:p>
          <a:p>
            <a:pPr marL="0" indent="0">
              <a:buNone/>
            </a:pPr>
            <a:r>
              <a:rPr lang="en-GB" dirty="0"/>
              <a:t>		as multi-dimensional, non-linear, </a:t>
            </a:r>
            <a:r>
              <a:rPr lang="en-GB" b="1" dirty="0"/>
              <a:t>variable</a:t>
            </a:r>
            <a:r>
              <a:rPr lang="en-GB" dirty="0"/>
              <a:t>, </a:t>
            </a:r>
            <a:r>
              <a:rPr lang="en-GB" b="1" dirty="0"/>
              <a:t>unstable</a:t>
            </a:r>
            <a:r>
              <a:rPr lang="en-GB" dirty="0"/>
              <a:t> and</a:t>
            </a:r>
            <a:r>
              <a:rPr lang="en-GB" b="1" dirty="0"/>
              <a:t> context-dependen</a:t>
            </a:r>
            <a:r>
              <a:rPr lang="en-GB" dirty="0"/>
              <a:t>t  </a:t>
            </a:r>
          </a:p>
          <a:p>
            <a:pPr marL="0" indent="0">
              <a:buNone/>
            </a:pPr>
            <a:r>
              <a:rPr lang="en-GB" sz="1600" dirty="0"/>
              <a:t>                                                                                                                      (e.g. Blommaert, 2014; Coupland, 2007: 99) </a:t>
            </a:r>
          </a:p>
          <a:p>
            <a:pPr marL="0" indent="0">
              <a:buNone/>
            </a:pPr>
            <a:r>
              <a:rPr lang="en-GB" b="1" dirty="0"/>
              <a:t>		not</a:t>
            </a:r>
            <a:r>
              <a:rPr lang="en-GB" dirty="0"/>
              <a:t> </a:t>
            </a:r>
            <a:r>
              <a:rPr lang="en-GB" b="1" dirty="0"/>
              <a:t>inherent</a:t>
            </a:r>
            <a:r>
              <a:rPr lang="en-GB" dirty="0"/>
              <a:t> </a:t>
            </a:r>
            <a:r>
              <a:rPr lang="en-GB" b="1" dirty="0"/>
              <a:t>in </a:t>
            </a:r>
            <a:r>
              <a:rPr lang="en-GB" dirty="0"/>
              <a:t>particular linguistic features </a:t>
            </a:r>
            <a:r>
              <a:rPr lang="en-GB" sz="1600" dirty="0"/>
              <a:t>(e.g. Coupland, 2007; Eckert, 2012;   </a:t>
            </a:r>
          </a:p>
          <a:p>
            <a:pPr marL="0" indent="0">
              <a:buNone/>
            </a:pPr>
            <a:r>
              <a:rPr lang="en-GB" sz="1600" dirty="0"/>
              <a:t>                                                                                                                                                                            Kitazawa, 2013)</a:t>
            </a:r>
          </a:p>
          <a:p>
            <a:pPr marL="0" indent="0">
              <a:buNone/>
            </a:pPr>
            <a:r>
              <a:rPr lang="en-GB" dirty="0"/>
              <a:t>                            mediated by “</a:t>
            </a:r>
            <a:r>
              <a:rPr lang="en-GB" b="1" dirty="0"/>
              <a:t>ideologically</a:t>
            </a:r>
            <a:r>
              <a:rPr lang="en-GB" dirty="0"/>
              <a:t> constructed representations of difference” </a:t>
            </a:r>
            <a:r>
              <a:rPr lang="en-GB" sz="1600" dirty="0"/>
              <a:t>(Irivine and  </a:t>
            </a:r>
          </a:p>
          <a:p>
            <a:pPr marL="0" indent="0">
              <a:buNone/>
            </a:pPr>
            <a:r>
              <a:rPr lang="en-GB" sz="1600" dirty="0"/>
              <a:t>                                                                                                                                                                  Gal, 2000; 2009: 375) </a:t>
            </a:r>
          </a:p>
          <a:p>
            <a:pPr>
              <a:buFontTx/>
              <a:buChar char="-"/>
            </a:pPr>
            <a:endParaRPr lang="en-GB" dirty="0"/>
          </a:p>
          <a:p>
            <a:r>
              <a:rPr lang="en-GB" sz="2200" b="1" dirty="0"/>
              <a:t>Folk Linguistics’ phenomenological</a:t>
            </a:r>
            <a:r>
              <a:rPr lang="en-GB" sz="2200" dirty="0"/>
              <a:t> approach and pursuit of folk </a:t>
            </a:r>
            <a:r>
              <a:rPr lang="en-GB" sz="2200" b="1" dirty="0"/>
              <a:t>ontologies</a:t>
            </a:r>
            <a:r>
              <a:rPr lang="en-GB" sz="2200" dirty="0"/>
              <a:t> of language </a:t>
            </a:r>
            <a:r>
              <a:rPr lang="en-GB" sz="1600" dirty="0"/>
              <a:t>(e.g. Preston, 1994; 2002; Niedzielski and Preston, 2009:356). </a:t>
            </a:r>
            <a:endParaRPr lang="en-GB" sz="1600" b="1" dirty="0"/>
          </a:p>
          <a:p>
            <a:pPr marL="0" indent="0">
              <a:buNone/>
            </a:pPr>
            <a:endParaRPr lang="en-GB" sz="800" dirty="0"/>
          </a:p>
          <a:p>
            <a:pPr>
              <a:buFontTx/>
              <a:buChar char="-"/>
            </a:pPr>
            <a:endParaRPr lang="en-GB" sz="1700" dirty="0"/>
          </a:p>
        </p:txBody>
      </p:sp>
      <p:sp>
        <p:nvSpPr>
          <p:cNvPr id="4" name="Left Bracket 3"/>
          <p:cNvSpPr/>
          <p:nvPr/>
        </p:nvSpPr>
        <p:spPr>
          <a:xfrm>
            <a:off x="3167743" y="2057398"/>
            <a:ext cx="45719" cy="2106387"/>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Franklin Gothic Book" panose="020B0503020102020204"/>
              <a:ea typeface="+mn-ea"/>
              <a:cs typeface="+mn-cs"/>
            </a:endParaRPr>
          </a:p>
        </p:txBody>
      </p:sp>
      <p:sp>
        <p:nvSpPr>
          <p:cNvPr id="5" name="TextBox 4"/>
          <p:cNvSpPr txBox="1"/>
          <p:nvPr/>
        </p:nvSpPr>
        <p:spPr>
          <a:xfrm>
            <a:off x="1366092" y="2410725"/>
            <a:ext cx="1801651" cy="92333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70C0"/>
                </a:solidFill>
                <a:effectLst/>
                <a:uLnTx/>
                <a:uFillTx/>
                <a:latin typeface="Franklin Gothic Book" panose="020B0503020102020204"/>
                <a:ea typeface="+mn-ea"/>
                <a:cs typeface="+mn-cs"/>
              </a:rPr>
              <a:t>s</a:t>
            </a:r>
            <a:r>
              <a:rPr kumimoji="0" lang="en-GB" sz="1800" b="1" i="0" u="none" strike="noStrike" kern="1200" cap="none" spc="0" normalizeH="0" baseline="0" noProof="0" dirty="0">
                <a:ln>
                  <a:noFill/>
                </a:ln>
                <a:solidFill>
                  <a:srgbClr val="0070C0"/>
                </a:solidFill>
                <a:effectLst/>
                <a:uLnTx/>
                <a:uFillTx/>
                <a:latin typeface="Franklin Gothic Book" panose="020B0503020102020204"/>
                <a:ea typeface="+mn-ea"/>
                <a:cs typeface="+mn-cs"/>
              </a:rPr>
              <a:t>ocial meaning</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Franklin Gothic Book" panose="020B0503020102020204"/>
                <a:ea typeface="+mn-ea"/>
                <a:cs typeface="+mn-cs"/>
              </a:rPr>
              <a:t> &amp;</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0070C0"/>
                </a:solidFill>
                <a:effectLst/>
                <a:uLnTx/>
                <a:uFillTx/>
                <a:latin typeface="Franklin Gothic Book" panose="020B0503020102020204"/>
                <a:ea typeface="+mn-ea"/>
                <a:cs typeface="+mn-cs"/>
              </a:rPr>
              <a:t>evaluations</a:t>
            </a:r>
            <a:endParaRPr kumimoji="0" lang="en-GB" sz="1800" b="0" i="0" u="none" strike="noStrike" kern="1200" cap="none" spc="0" normalizeH="0" baseline="0" noProof="0" dirty="0">
              <a:ln>
                <a:noFill/>
              </a:ln>
              <a:solidFill>
                <a:srgbClr val="0070C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564169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Effect transition="in" filter="fade">
                                      <p:cBhvr>
                                        <p:cTn id="15" dur="500"/>
                                        <p:tgtEl>
                                          <p:spTgt spid="3">
                                            <p:txEl>
                                              <p:pRg st="6" end="6"/>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7" end="7"/>
                                            </p:txEl>
                                          </p:spTgt>
                                        </p:tgtEl>
                                        <p:attrNameLst>
                                          <p:attrName>style.visibility</p:attrName>
                                        </p:attrNameLst>
                                      </p:cBhvr>
                                      <p:to>
                                        <p:strVal val="visible"/>
                                      </p:to>
                                    </p:set>
                                    <p:animEffect transition="in" filter="fade">
                                      <p:cBhvr>
                                        <p:cTn id="18" dur="500"/>
                                        <p:tgtEl>
                                          <p:spTgt spid="3">
                                            <p:txEl>
                                              <p:pRg st="7" end="7"/>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animEffect transition="in" filter="fade">
                                      <p:cBhvr>
                                        <p:cTn id="23"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37456"/>
            <a:ext cx="10714007" cy="741784"/>
          </a:xfrm>
        </p:spPr>
        <p:txBody>
          <a:bodyPr>
            <a:normAutofit/>
          </a:bodyPr>
          <a:lstStyle/>
          <a:p>
            <a:pPr algn="ctr"/>
            <a:r>
              <a:rPr lang="en-GB" sz="3600" b="1" dirty="0"/>
              <a:t>Evaluation as (situationally variable) social action</a:t>
            </a:r>
          </a:p>
        </p:txBody>
      </p:sp>
      <p:sp>
        <p:nvSpPr>
          <p:cNvPr id="3" name="Content Placeholder 2"/>
          <p:cNvSpPr>
            <a:spLocks noGrp="1"/>
          </p:cNvSpPr>
          <p:nvPr>
            <p:ph idx="1"/>
          </p:nvPr>
        </p:nvSpPr>
        <p:spPr>
          <a:xfrm>
            <a:off x="1328468" y="1242204"/>
            <a:ext cx="10553097" cy="5195919"/>
          </a:xfrm>
        </p:spPr>
        <p:txBody>
          <a:bodyPr>
            <a:normAutofit fontScale="85000" lnSpcReduction="10000"/>
          </a:bodyPr>
          <a:lstStyle/>
          <a:p>
            <a:r>
              <a:rPr lang="en-GB" b="1" dirty="0"/>
              <a:t>Discursive psychology’s </a:t>
            </a:r>
            <a:r>
              <a:rPr lang="en-GB" dirty="0"/>
              <a:t>evidence of </a:t>
            </a:r>
            <a:r>
              <a:rPr lang="en-GB" b="1" dirty="0"/>
              <a:t>intra-speaker</a:t>
            </a:r>
            <a:r>
              <a:rPr lang="en-GB" dirty="0"/>
              <a:t> </a:t>
            </a:r>
            <a:r>
              <a:rPr lang="en-GB" b="1" dirty="0"/>
              <a:t>variability of evaluative practices</a:t>
            </a:r>
          </a:p>
          <a:p>
            <a:endParaRPr lang="en-GB" b="1" dirty="0"/>
          </a:p>
          <a:p>
            <a:pPr marL="0" indent="0">
              <a:buNone/>
            </a:pPr>
            <a:r>
              <a:rPr lang="en-GB" dirty="0"/>
              <a:t>				</a:t>
            </a:r>
          </a:p>
          <a:p>
            <a:pPr marL="0" indent="0">
              <a:buNone/>
            </a:pPr>
            <a:endParaRPr lang="en-GB" dirty="0"/>
          </a:p>
          <a:p>
            <a:pPr marL="0" indent="0">
              <a:buNone/>
            </a:pPr>
            <a:endParaRPr lang="en-GB" dirty="0"/>
          </a:p>
          <a:p>
            <a:pPr marL="0" indent="0">
              <a:buNone/>
            </a:pPr>
            <a:endParaRPr lang="en-GB" dirty="0"/>
          </a:p>
          <a:p>
            <a:pPr marL="0" indent="0">
              <a:buNone/>
            </a:pPr>
            <a:r>
              <a:rPr lang="en-GB" dirty="0"/>
              <a:t> </a:t>
            </a:r>
          </a:p>
          <a:p>
            <a:pPr marL="0" indent="0">
              <a:buNone/>
            </a:pPr>
            <a:r>
              <a:rPr lang="en-GB" sz="2100" dirty="0"/>
              <a:t>“It is </a:t>
            </a:r>
            <a:r>
              <a:rPr lang="en-GB" sz="2100" b="1" dirty="0"/>
              <a:t>not</a:t>
            </a:r>
            <a:r>
              <a:rPr lang="en-GB" sz="2100" dirty="0"/>
              <a:t> that discursive psychologists do not consider </a:t>
            </a:r>
            <a:r>
              <a:rPr lang="en-GB" sz="2100" b="1" dirty="0"/>
              <a:t>thinking</a:t>
            </a:r>
            <a:r>
              <a:rPr lang="en-GB" sz="2100" dirty="0"/>
              <a:t>, </a:t>
            </a:r>
            <a:r>
              <a:rPr lang="en-GB" sz="2100" b="1" dirty="0"/>
              <a:t>cognition</a:t>
            </a:r>
            <a:r>
              <a:rPr lang="en-GB" sz="2100" dirty="0"/>
              <a:t>, </a:t>
            </a:r>
            <a:r>
              <a:rPr lang="en-GB" sz="2100" b="1" dirty="0"/>
              <a:t>mind</a:t>
            </a:r>
            <a:r>
              <a:rPr lang="en-GB" sz="2100" dirty="0"/>
              <a:t>, </a:t>
            </a:r>
            <a:r>
              <a:rPr lang="en-GB" sz="2100" b="1" dirty="0"/>
              <a:t>feelings</a:t>
            </a:r>
            <a:r>
              <a:rPr lang="en-GB" sz="2100" dirty="0"/>
              <a:t> and so on, but this is </a:t>
            </a:r>
            <a:r>
              <a:rPr lang="en-GB" sz="2100" b="1" dirty="0">
                <a:solidFill>
                  <a:srgbClr val="0070C0"/>
                </a:solidFill>
              </a:rPr>
              <a:t>not something they start with</a:t>
            </a:r>
            <a:r>
              <a:rPr lang="en-GB" sz="2100" dirty="0"/>
              <a:t>” (Potter, </a:t>
            </a:r>
            <a:r>
              <a:rPr lang="en-GB" sz="2100" dirty="0">
                <a:solidFill>
                  <a:schemeClr val="tx1"/>
                </a:solidFill>
              </a:rPr>
              <a:t>2012: 442), nor something that they </a:t>
            </a:r>
            <a:r>
              <a:rPr lang="en-GB" sz="2100" dirty="0"/>
              <a:t>see “as </a:t>
            </a:r>
            <a:r>
              <a:rPr lang="en-GB" sz="2100" b="1" dirty="0"/>
              <a:t>causal</a:t>
            </a:r>
            <a:r>
              <a:rPr lang="en-GB" sz="2100" dirty="0"/>
              <a:t> underpinning of social behaviour”. </a:t>
            </a:r>
          </a:p>
          <a:p>
            <a:pPr marL="0" indent="0">
              <a:buNone/>
            </a:pPr>
            <a:endParaRPr lang="en-GB" sz="900" dirty="0"/>
          </a:p>
          <a:p>
            <a:pPr marL="0" indent="0">
              <a:buNone/>
            </a:pPr>
            <a:r>
              <a:rPr lang="en-GB" sz="1900" b="1" dirty="0"/>
              <a:t>  				         </a:t>
            </a:r>
            <a:r>
              <a:rPr lang="en-GB" b="1" dirty="0"/>
              <a:t>Foci of analysis</a:t>
            </a:r>
          </a:p>
          <a:p>
            <a:pPr marL="0" indent="0">
              <a:buNone/>
            </a:pPr>
            <a:endParaRPr lang="en-GB" dirty="0">
              <a:latin typeface="+mj-lt"/>
            </a:endParaRPr>
          </a:p>
          <a:p>
            <a:pPr marL="0" lvl="1" indent="0">
              <a:spcBef>
                <a:spcPts val="1000"/>
              </a:spcBef>
              <a:buNone/>
            </a:pPr>
            <a:r>
              <a:rPr lang="en-US" dirty="0">
                <a:latin typeface="+mj-lt"/>
                <a:cs typeface="Calibri"/>
              </a:rPr>
              <a:t>  ‘accessing’ or ‘measuring’ attitudinal‘ products      vs	      Process of ‘attitude construction’ </a:t>
            </a:r>
          </a:p>
          <a:p>
            <a:pPr marL="0" lvl="1" indent="0">
              <a:spcBef>
                <a:spcPts val="1000"/>
              </a:spcBef>
              <a:buNone/>
            </a:pPr>
            <a:r>
              <a:rPr lang="en-US" dirty="0">
                <a:latin typeface="+mj-lt"/>
                <a:cs typeface="Calibri"/>
              </a:rPr>
              <a:t>						    ‘Actions’ performed through evaluative practice</a:t>
            </a:r>
            <a:endParaRPr lang="en-GB" dirty="0">
              <a:latin typeface="+mj-lt"/>
            </a:endParaRPr>
          </a:p>
          <a:p>
            <a:pPr marL="0" indent="0">
              <a:buNone/>
            </a:pPr>
            <a:endParaRPr lang="en-GB" sz="1900" dirty="0"/>
          </a:p>
          <a:p>
            <a:pPr marL="0" indent="0">
              <a:buNone/>
            </a:pPr>
            <a:endParaRPr lang="en-GB" dirty="0"/>
          </a:p>
          <a:p>
            <a:pPr marL="0" indent="0">
              <a:buNone/>
            </a:pPr>
            <a:endParaRPr lang="en-GB" dirty="0"/>
          </a:p>
          <a:p>
            <a:pPr marL="0" indent="0">
              <a:buNone/>
            </a:pPr>
            <a:endParaRPr lang="en-GB" dirty="0"/>
          </a:p>
          <a:p>
            <a:endParaRPr lang="en-GB" dirty="0"/>
          </a:p>
          <a:p>
            <a:endParaRPr lang="en-GB" dirty="0"/>
          </a:p>
          <a:p>
            <a:endParaRPr lang="en-GB" dirty="0"/>
          </a:p>
          <a:p>
            <a:endParaRPr lang="en-GB" dirty="0"/>
          </a:p>
        </p:txBody>
      </p:sp>
      <p:sp>
        <p:nvSpPr>
          <p:cNvPr id="5" name="TextBox 4"/>
          <p:cNvSpPr txBox="1"/>
          <p:nvPr/>
        </p:nvSpPr>
        <p:spPr>
          <a:xfrm>
            <a:off x="5216885" y="1750948"/>
            <a:ext cx="2776262" cy="1661993"/>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a:buChar char="•"/>
              <a:tabLst/>
              <a:defRPr/>
            </a:pPr>
            <a:r>
              <a:rPr kumimoji="0" lang="en-US" sz="1700" b="0" i="0" u="none" strike="noStrike" kern="1200" cap="none" spc="0" normalizeH="0" baseline="0" noProof="0" dirty="0">
                <a:ln>
                  <a:noFill/>
                </a:ln>
                <a:solidFill>
                  <a:prstClr val="black"/>
                </a:solidFill>
                <a:effectLst/>
                <a:uLnTx/>
                <a:uFillTx/>
                <a:latin typeface="+mj-lt"/>
                <a:ea typeface="+mn-ea"/>
                <a:cs typeface="Calibri"/>
              </a:rPr>
              <a:t>discursive practices </a:t>
            </a:r>
          </a:p>
          <a:p>
            <a:pPr marL="285750" marR="0" lvl="0" indent="-285750" algn="l" defTabSz="457200" rtl="0" eaLnBrk="1" fontAlgn="auto" latinLnBrk="0" hangingPunct="1">
              <a:lnSpc>
                <a:spcPct val="100000"/>
              </a:lnSpc>
              <a:spcBef>
                <a:spcPts val="0"/>
              </a:spcBef>
              <a:spcAft>
                <a:spcPts val="0"/>
              </a:spcAft>
              <a:buClrTx/>
              <a:buSzTx/>
              <a:buFont typeface="Arial"/>
              <a:buChar char="•"/>
              <a:tabLst/>
              <a:defRPr/>
            </a:pPr>
            <a:endParaRPr kumimoji="0" lang="en-US" sz="1700" b="0" i="0" u="none" strike="noStrike" kern="1200" cap="none" spc="0" normalizeH="0" baseline="0" noProof="0" dirty="0">
              <a:ln>
                <a:noFill/>
              </a:ln>
              <a:solidFill>
                <a:prstClr val="black"/>
              </a:solidFill>
              <a:effectLst/>
              <a:uLnTx/>
              <a:uFillTx/>
              <a:latin typeface="+mj-lt"/>
              <a:ea typeface="+mn-ea"/>
              <a:cs typeface="Calibri"/>
            </a:endParaRPr>
          </a:p>
          <a:p>
            <a:pPr marL="285750" marR="0" lvl="0" indent="-285750" algn="l" defTabSz="457200" rtl="0" eaLnBrk="1" fontAlgn="auto" latinLnBrk="0" hangingPunct="1">
              <a:lnSpc>
                <a:spcPct val="100000"/>
              </a:lnSpc>
              <a:spcBef>
                <a:spcPts val="0"/>
              </a:spcBef>
              <a:spcAft>
                <a:spcPts val="0"/>
              </a:spcAft>
              <a:buClrTx/>
              <a:buSzTx/>
              <a:buFont typeface="Arial"/>
              <a:buChar char="•"/>
              <a:tabLst/>
              <a:defRPr/>
            </a:pPr>
            <a:r>
              <a:rPr kumimoji="0" lang="en-US" sz="1700" b="0" i="0" u="none" strike="noStrike" kern="1200" cap="none" spc="0" normalizeH="0" baseline="0" noProof="0" dirty="0">
                <a:ln>
                  <a:noFill/>
                </a:ln>
                <a:solidFill>
                  <a:prstClr val="black"/>
                </a:solidFill>
                <a:effectLst/>
                <a:uLnTx/>
                <a:uFillTx/>
                <a:latin typeface="+mj-lt"/>
                <a:ea typeface="+mn-ea"/>
                <a:cs typeface="Calibri"/>
              </a:rPr>
              <a:t>performed</a:t>
            </a:r>
          </a:p>
          <a:p>
            <a:pPr marL="285750" marR="0" lvl="0" indent="-285750" algn="l" defTabSz="457200" rtl="0" eaLnBrk="1" fontAlgn="auto" latinLnBrk="0" hangingPunct="1">
              <a:lnSpc>
                <a:spcPct val="100000"/>
              </a:lnSpc>
              <a:spcBef>
                <a:spcPts val="0"/>
              </a:spcBef>
              <a:spcAft>
                <a:spcPts val="0"/>
              </a:spcAft>
              <a:buClrTx/>
              <a:buSzTx/>
              <a:buFont typeface="Arial"/>
              <a:buChar char="•"/>
              <a:tabLst/>
              <a:defRPr/>
            </a:pPr>
            <a:endParaRPr kumimoji="0" lang="en-US" sz="1700" b="0" i="0" u="none" strike="noStrike" kern="1200" cap="none" spc="0" normalizeH="0" baseline="0" noProof="0" dirty="0">
              <a:ln>
                <a:noFill/>
              </a:ln>
              <a:solidFill>
                <a:prstClr val="black"/>
              </a:solidFill>
              <a:effectLst/>
              <a:uLnTx/>
              <a:uFillTx/>
              <a:latin typeface="+mj-lt"/>
              <a:ea typeface="+mn-ea"/>
              <a:cs typeface="Calibri"/>
            </a:endParaRPr>
          </a:p>
          <a:p>
            <a:pPr marL="285750" marR="0" lvl="0" indent="-285750" algn="l" defTabSz="457200" rtl="0" eaLnBrk="1" fontAlgn="auto" latinLnBrk="0" hangingPunct="1">
              <a:lnSpc>
                <a:spcPct val="100000"/>
              </a:lnSpc>
              <a:spcBef>
                <a:spcPts val="0"/>
              </a:spcBef>
              <a:spcAft>
                <a:spcPts val="0"/>
              </a:spcAft>
              <a:buClrTx/>
              <a:buSzTx/>
              <a:buFont typeface="Arial"/>
              <a:buChar char="•"/>
              <a:tabLst/>
              <a:defRPr/>
            </a:pPr>
            <a:r>
              <a:rPr kumimoji="0" lang="en-US" sz="1700" b="0" i="0" u="none" strike="noStrike" kern="1200" cap="none" spc="0" normalizeH="0" baseline="0" noProof="0" dirty="0">
                <a:ln>
                  <a:noFill/>
                </a:ln>
                <a:solidFill>
                  <a:prstClr val="black"/>
                </a:solidFill>
                <a:effectLst/>
                <a:uLnTx/>
                <a:uFillTx/>
                <a:latin typeface="+mj-lt"/>
                <a:ea typeface="+mn-ea"/>
                <a:cs typeface="Calibri"/>
              </a:rPr>
              <a:t>constant construction &amp; negotiation</a:t>
            </a:r>
          </a:p>
        </p:txBody>
      </p:sp>
      <p:sp>
        <p:nvSpPr>
          <p:cNvPr id="8" name="TextBox 7"/>
          <p:cNvSpPr txBox="1"/>
          <p:nvPr/>
        </p:nvSpPr>
        <p:spPr>
          <a:xfrm>
            <a:off x="2710141" y="6581001"/>
            <a:ext cx="8817429"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Franklin Gothic Book" panose="020B0503020102020204"/>
                <a:ea typeface="+mn-ea"/>
                <a:cs typeface="+mn-cs"/>
              </a:rPr>
              <a:t>(e.g. Kamberelis and Dimitriadis, 2011; Liebscher and Dailey-O’ Cain, 2009; Parker, 2005; Potter, 1998, Wetherell, 1998)</a:t>
            </a:r>
          </a:p>
        </p:txBody>
      </p:sp>
    </p:spTree>
    <p:extLst>
      <p:ext uri="{BB962C8B-B14F-4D97-AF65-F5344CB8AC3E}">
        <p14:creationId xmlns:p14="http://schemas.microsoft.com/office/powerpoint/2010/main" val="2591040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1" end="1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8147" y="2663891"/>
            <a:ext cx="4758613" cy="1485900"/>
          </a:xfrm>
        </p:spPr>
        <p:txBody>
          <a:bodyPr>
            <a:normAutofit fontScale="90000"/>
          </a:bodyPr>
          <a:lstStyle/>
          <a:p>
            <a:r>
              <a:rPr lang="en-GB" b="1" dirty="0">
                <a:solidFill>
                  <a:schemeClr val="accent2">
                    <a:lumMod val="75000"/>
                  </a:schemeClr>
                </a:solidFill>
              </a:rPr>
              <a:t>Analytical framework:</a:t>
            </a:r>
            <a:r>
              <a:rPr lang="en-GB" b="1" dirty="0"/>
              <a:t>  a layered approach</a:t>
            </a:r>
          </a:p>
        </p:txBody>
      </p:sp>
    </p:spTree>
    <p:extLst>
      <p:ext uri="{BB962C8B-B14F-4D97-AF65-F5344CB8AC3E}">
        <p14:creationId xmlns:p14="http://schemas.microsoft.com/office/powerpoint/2010/main" val="4246318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2701" y="337456"/>
            <a:ext cx="9601200" cy="741784"/>
          </a:xfrm>
        </p:spPr>
        <p:txBody>
          <a:bodyPr/>
          <a:lstStyle/>
          <a:p>
            <a:pPr algn="ctr"/>
            <a:r>
              <a:rPr lang="en-GB" b="1" dirty="0">
                <a:solidFill>
                  <a:schemeClr val="accent2">
                    <a:lumMod val="75000"/>
                  </a:schemeClr>
                </a:solidFill>
              </a:rPr>
              <a:t>Areas</a:t>
            </a:r>
            <a:r>
              <a:rPr lang="en-GB" dirty="0"/>
              <a:t> of discussion</a:t>
            </a:r>
          </a:p>
        </p:txBody>
      </p:sp>
      <p:graphicFrame>
        <p:nvGraphicFramePr>
          <p:cNvPr id="4" name="Content Placeholder 3"/>
          <p:cNvGraphicFramePr>
            <a:graphicFrameLocks noGrp="1"/>
          </p:cNvGraphicFramePr>
          <p:nvPr>
            <p:ph idx="1"/>
            <p:extLst/>
          </p:nvPr>
        </p:nvGraphicFramePr>
        <p:xfrm>
          <a:off x="2368593" y="1615268"/>
          <a:ext cx="3951643" cy="4627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1101262" y="2108264"/>
            <a:ext cx="1878427" cy="2893100"/>
          </a:xfrm>
          <a:prstGeom prst="rect">
            <a:avLst/>
          </a:prstGeom>
          <a:noFill/>
        </p:spPr>
        <p:txBody>
          <a:bodyPr wrap="square" rtlCol="0">
            <a:spAutoFit/>
          </a:bodyPr>
          <a:lstStyle/>
          <a:p>
            <a:pPr algn="r"/>
            <a:r>
              <a:rPr lang="en-GB" sz="1400" dirty="0">
                <a:latin typeface="+mj-lt"/>
              </a:rPr>
              <a:t>Tomokazu Ishikawa      </a:t>
            </a:r>
          </a:p>
          <a:p>
            <a:pPr algn="r"/>
            <a:endParaRPr lang="en-GB" sz="1400" dirty="0">
              <a:latin typeface="+mj-lt"/>
            </a:endParaRPr>
          </a:p>
          <a:p>
            <a:pPr algn="r"/>
            <a:endParaRPr lang="en-GB" sz="1400" dirty="0">
              <a:latin typeface="+mj-lt"/>
            </a:endParaRPr>
          </a:p>
          <a:p>
            <a:pPr algn="r"/>
            <a:endParaRPr lang="en-GB" sz="1400" dirty="0">
              <a:latin typeface="+mj-lt"/>
            </a:endParaRPr>
          </a:p>
          <a:p>
            <a:pPr algn="r"/>
            <a:endParaRPr lang="en-GB" sz="1400" dirty="0">
              <a:latin typeface="+mj-lt"/>
            </a:endParaRPr>
          </a:p>
          <a:p>
            <a:pPr algn="r"/>
            <a:endParaRPr lang="en-GB" sz="1400" dirty="0">
              <a:latin typeface="+mj-lt"/>
            </a:endParaRPr>
          </a:p>
          <a:p>
            <a:pPr algn="r"/>
            <a:r>
              <a:rPr lang="en-GB" sz="1400" dirty="0">
                <a:latin typeface="+mj-lt"/>
              </a:rPr>
              <a:t>Sonia Morán Panero  </a:t>
            </a:r>
          </a:p>
          <a:p>
            <a:pPr algn="r"/>
            <a:endParaRPr lang="en-GB" sz="1400" dirty="0">
              <a:latin typeface="+mj-lt"/>
            </a:endParaRPr>
          </a:p>
          <a:p>
            <a:pPr algn="r"/>
            <a:endParaRPr lang="en-GB" sz="1400" dirty="0">
              <a:latin typeface="+mj-lt"/>
            </a:endParaRPr>
          </a:p>
          <a:p>
            <a:pPr algn="r"/>
            <a:endParaRPr lang="en-GB" sz="1400" dirty="0">
              <a:latin typeface="+mj-lt"/>
            </a:endParaRPr>
          </a:p>
          <a:p>
            <a:pPr algn="r"/>
            <a:endParaRPr lang="en-GB" sz="1400" dirty="0">
              <a:latin typeface="+mj-lt"/>
            </a:endParaRPr>
          </a:p>
          <a:p>
            <a:pPr algn="r"/>
            <a:endParaRPr lang="en-GB" sz="1400" dirty="0">
              <a:latin typeface="+mj-lt"/>
            </a:endParaRPr>
          </a:p>
          <a:p>
            <a:pPr algn="r"/>
            <a:r>
              <a:rPr lang="en-GB" sz="1400" dirty="0">
                <a:latin typeface="+mj-lt"/>
              </a:rPr>
              <a:t>Chittima Sangiamchit </a:t>
            </a:r>
          </a:p>
        </p:txBody>
      </p:sp>
      <p:graphicFrame>
        <p:nvGraphicFramePr>
          <p:cNvPr id="6" name="Content Placeholder 4"/>
          <p:cNvGraphicFramePr>
            <a:graphicFrameLocks/>
          </p:cNvGraphicFramePr>
          <p:nvPr>
            <p:extLst/>
          </p:nvPr>
        </p:nvGraphicFramePr>
        <p:xfrm>
          <a:off x="5626552" y="1778500"/>
          <a:ext cx="6344817" cy="430141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pSp>
        <p:nvGrpSpPr>
          <p:cNvPr id="9" name="Group 8"/>
          <p:cNvGrpSpPr/>
          <p:nvPr/>
        </p:nvGrpSpPr>
        <p:grpSpPr>
          <a:xfrm>
            <a:off x="8064987" y="1854324"/>
            <a:ext cx="1213783" cy="1175657"/>
            <a:chOff x="3492997" y="383649"/>
            <a:chExt cx="1214583" cy="1214583"/>
          </a:xfrm>
          <a:solidFill>
            <a:schemeClr val="bg1">
              <a:lumMod val="50000"/>
            </a:schemeClr>
          </a:solidFill>
        </p:grpSpPr>
        <p:sp>
          <p:nvSpPr>
            <p:cNvPr id="10" name="Oval 9"/>
            <p:cNvSpPr/>
            <p:nvPr/>
          </p:nvSpPr>
          <p:spPr>
            <a:xfrm>
              <a:off x="3492997" y="383649"/>
              <a:ext cx="1214583" cy="1214583"/>
            </a:xfrm>
            <a:prstGeom prst="ellipse">
              <a:avLst/>
            </a:prstGeom>
            <a:grpFill/>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sp>
        <p:sp>
          <p:nvSpPr>
            <p:cNvPr id="11" name="Oval 4"/>
            <p:cNvSpPr txBox="1"/>
            <p:nvPr/>
          </p:nvSpPr>
          <p:spPr>
            <a:xfrm>
              <a:off x="3698881" y="657920"/>
              <a:ext cx="784219" cy="66605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0160" tIns="10160" rIns="10160" bIns="10160" numCol="1" spcCol="1270" anchor="ctr" anchorCtr="0">
              <a:noAutofit/>
            </a:bodyPr>
            <a:lstStyle/>
            <a:p>
              <a:pPr lvl="0" algn="ctr" defTabSz="355600">
                <a:lnSpc>
                  <a:spcPct val="90000"/>
                </a:lnSpc>
                <a:spcBef>
                  <a:spcPct val="0"/>
                </a:spcBef>
                <a:spcAft>
                  <a:spcPct val="35000"/>
                </a:spcAft>
              </a:pPr>
              <a:r>
                <a:rPr lang="en-US" sz="1400" b="1" kern="1200" dirty="0"/>
                <a:t>Research purpose</a:t>
              </a:r>
            </a:p>
          </p:txBody>
        </p:sp>
      </p:grpSp>
    </p:spTree>
    <p:extLst>
      <p:ext uri="{BB962C8B-B14F-4D97-AF65-F5344CB8AC3E}">
        <p14:creationId xmlns:p14="http://schemas.microsoft.com/office/powerpoint/2010/main" val="556216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6" end="6"/>
                                            </p:txEl>
                                          </p:spTgt>
                                        </p:tgtEl>
                                        <p:attrNameLst>
                                          <p:attrName>style.visibility</p:attrName>
                                        </p:attrNameLst>
                                      </p:cBhvr>
                                      <p:to>
                                        <p:strVal val="visible"/>
                                      </p:to>
                                    </p:set>
                                    <p:animEffect transition="in" filter="fade">
                                      <p:cBhvr>
                                        <p:cTn id="12" dur="500"/>
                                        <p:tgtEl>
                                          <p:spTgt spid="5">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2" end="12"/>
                                            </p:txEl>
                                          </p:spTgt>
                                        </p:tgtEl>
                                        <p:attrNameLst>
                                          <p:attrName>style.visibility</p:attrName>
                                        </p:attrNameLst>
                                      </p:cBhvr>
                                      <p:to>
                                        <p:strVal val="visible"/>
                                      </p:to>
                                    </p:set>
                                    <p:animEffect transition="in" filter="fade">
                                      <p:cBhvr>
                                        <p:cTn id="17" dur="500"/>
                                        <p:tgtEl>
                                          <p:spTgt spid="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5689" y="310645"/>
            <a:ext cx="11063111" cy="741784"/>
          </a:xfrm>
        </p:spPr>
        <p:txBody>
          <a:bodyPr>
            <a:noAutofit/>
          </a:bodyPr>
          <a:lstStyle/>
          <a:p>
            <a:pPr algn="ctr"/>
            <a:r>
              <a:rPr lang="en-GB" sz="3200" b="1" dirty="0"/>
              <a:t>Interview analysis: codes &amp; interpretative repertoires</a:t>
            </a:r>
          </a:p>
        </p:txBody>
      </p:sp>
      <p:sp>
        <p:nvSpPr>
          <p:cNvPr id="3" name="Content Placeholder 2"/>
          <p:cNvSpPr>
            <a:spLocks noGrp="1"/>
          </p:cNvSpPr>
          <p:nvPr>
            <p:ph idx="1"/>
          </p:nvPr>
        </p:nvSpPr>
        <p:spPr>
          <a:xfrm>
            <a:off x="1408921" y="1483567"/>
            <a:ext cx="10403633" cy="4954555"/>
          </a:xfrm>
        </p:spPr>
        <p:txBody>
          <a:bodyPr>
            <a:normAutofit fontScale="92500" lnSpcReduction="10000"/>
          </a:bodyPr>
          <a:lstStyle/>
          <a:p>
            <a:pPr>
              <a:buFont typeface="Wingdings" panose="05000000000000000000" pitchFamily="2" charset="2"/>
              <a:buChar char="§"/>
            </a:pPr>
            <a:r>
              <a:rPr lang="en-GB" dirty="0"/>
              <a:t>Qualitative content and topic </a:t>
            </a:r>
            <a:r>
              <a:rPr lang="en-GB" b="1" dirty="0">
                <a:solidFill>
                  <a:schemeClr val="accent2">
                    <a:lumMod val="50000"/>
                  </a:schemeClr>
                </a:solidFill>
              </a:rPr>
              <a:t>coding</a:t>
            </a:r>
            <a:r>
              <a:rPr lang="en-GB" dirty="0"/>
              <a:t> (Saldaña, 2016) </a:t>
            </a:r>
          </a:p>
          <a:p>
            <a:pPr lvl="1">
              <a:buFont typeface="Wingdings" panose="05000000000000000000" pitchFamily="2" charset="2"/>
              <a:buChar char="§"/>
            </a:pPr>
            <a:r>
              <a:rPr lang="en-GB" dirty="0"/>
              <a:t>Top-down topics, functions, meanings, issues about English/ELF</a:t>
            </a:r>
          </a:p>
          <a:p>
            <a:pPr lvl="1">
              <a:buFont typeface="Wingdings" panose="05000000000000000000" pitchFamily="2" charset="2"/>
              <a:buChar char="§"/>
            </a:pPr>
            <a:r>
              <a:rPr lang="en-GB" dirty="0"/>
              <a:t>Bottom-up topics, functions, meanings, issues about English/ELF</a:t>
            </a:r>
          </a:p>
          <a:p>
            <a:pPr marL="0" indent="0">
              <a:buNone/>
            </a:pPr>
            <a:endParaRPr lang="en-GB" dirty="0"/>
          </a:p>
          <a:p>
            <a:pPr>
              <a:buFont typeface="Wingdings" panose="05000000000000000000" pitchFamily="2" charset="2"/>
              <a:buChar char="§"/>
            </a:pPr>
            <a:r>
              <a:rPr lang="en-GB" dirty="0"/>
              <a:t>Identifying </a:t>
            </a:r>
            <a:r>
              <a:rPr lang="en-GB" b="1" dirty="0">
                <a:solidFill>
                  <a:schemeClr val="accent2">
                    <a:lumMod val="50000"/>
                  </a:schemeClr>
                </a:solidFill>
              </a:rPr>
              <a:t>interpretative repertoires </a:t>
            </a:r>
            <a:r>
              <a:rPr lang="en-GB" dirty="0"/>
              <a:t>(see also Hynninen, 2013; Studer, 2014)</a:t>
            </a:r>
          </a:p>
          <a:p>
            <a:pPr marL="0" indent="0">
              <a:buNone/>
            </a:pPr>
            <a:endParaRPr lang="en-GB" sz="800" dirty="0"/>
          </a:p>
          <a:p>
            <a:pPr lvl="1">
              <a:buFont typeface="Wingdings" panose="05000000000000000000" pitchFamily="2" charset="2"/>
              <a:buChar char="§"/>
            </a:pPr>
            <a:r>
              <a:rPr lang="en-GB" dirty="0">
                <a:solidFill>
                  <a:schemeClr val="tx1"/>
                </a:solidFill>
              </a:rPr>
              <a:t>“a </a:t>
            </a:r>
            <a:r>
              <a:rPr lang="en-GB" b="1" dirty="0">
                <a:solidFill>
                  <a:schemeClr val="tx1"/>
                </a:solidFill>
              </a:rPr>
              <a:t>lexicon</a:t>
            </a:r>
            <a:r>
              <a:rPr lang="en-GB" dirty="0">
                <a:solidFill>
                  <a:schemeClr val="tx1"/>
                </a:solidFill>
              </a:rPr>
              <a:t> </a:t>
            </a:r>
            <a:r>
              <a:rPr lang="en-GB" b="1" dirty="0">
                <a:solidFill>
                  <a:schemeClr val="tx1"/>
                </a:solidFill>
              </a:rPr>
              <a:t>or register of terms</a:t>
            </a:r>
            <a:r>
              <a:rPr lang="en-GB" dirty="0">
                <a:solidFill>
                  <a:schemeClr val="tx1"/>
                </a:solidFill>
              </a:rPr>
              <a:t> and </a:t>
            </a:r>
            <a:r>
              <a:rPr lang="en-GB" b="1" dirty="0">
                <a:solidFill>
                  <a:schemeClr val="tx1"/>
                </a:solidFill>
              </a:rPr>
              <a:t>metaphors</a:t>
            </a:r>
            <a:r>
              <a:rPr lang="en-GB" dirty="0">
                <a:solidFill>
                  <a:schemeClr val="tx1"/>
                </a:solidFill>
              </a:rPr>
              <a:t> drawn upon to characterize and evaluate actions and events” (Potter and Whetherell, 1987: 138 ) </a:t>
            </a:r>
          </a:p>
          <a:p>
            <a:pPr lvl="1">
              <a:buFont typeface="Wingdings" panose="05000000000000000000" pitchFamily="2" charset="2"/>
              <a:buChar char="§"/>
            </a:pPr>
            <a:endParaRPr lang="en-GB" dirty="0">
              <a:solidFill>
                <a:schemeClr val="tx1"/>
              </a:solidFill>
            </a:endParaRPr>
          </a:p>
          <a:p>
            <a:pPr lvl="1">
              <a:buFont typeface="Wingdings" panose="05000000000000000000" pitchFamily="2" charset="2"/>
              <a:buChar char="§"/>
            </a:pPr>
            <a:r>
              <a:rPr lang="en-GB" dirty="0">
                <a:solidFill>
                  <a:schemeClr val="tx1"/>
                </a:solidFill>
              </a:rPr>
              <a:t>the </a:t>
            </a:r>
            <a:r>
              <a:rPr lang="en-GB" b="1" dirty="0">
                <a:solidFill>
                  <a:schemeClr val="tx1"/>
                </a:solidFill>
              </a:rPr>
              <a:t>basis for launching descriptions, evaluations and justifications </a:t>
            </a:r>
            <a:r>
              <a:rPr lang="en-GB" dirty="0">
                <a:solidFill>
                  <a:schemeClr val="tx1"/>
                </a:solidFill>
              </a:rPr>
              <a:t>in a given context (Whetherell, 1998: 406). </a:t>
            </a:r>
          </a:p>
          <a:p>
            <a:pPr lvl="1">
              <a:buFont typeface="Wingdings" panose="05000000000000000000" pitchFamily="2" charset="2"/>
              <a:buChar char="§"/>
            </a:pPr>
            <a:endParaRPr lang="en-GB" dirty="0">
              <a:solidFill>
                <a:schemeClr val="tx1"/>
              </a:solidFill>
            </a:endParaRPr>
          </a:p>
          <a:p>
            <a:pPr lvl="1">
              <a:buFont typeface="Wingdings" panose="05000000000000000000" pitchFamily="2" charset="2"/>
              <a:buChar char="§"/>
            </a:pPr>
            <a:r>
              <a:rPr lang="en-GB" dirty="0">
                <a:solidFill>
                  <a:schemeClr val="tx1"/>
                </a:solidFill>
              </a:rPr>
              <a:t>A way of exploring the “</a:t>
            </a:r>
            <a:r>
              <a:rPr lang="en-GB" b="1" dirty="0">
                <a:solidFill>
                  <a:schemeClr val="tx1"/>
                </a:solidFill>
              </a:rPr>
              <a:t>social and political consequences </a:t>
            </a:r>
            <a:r>
              <a:rPr lang="en-GB" dirty="0">
                <a:solidFill>
                  <a:schemeClr val="tx1"/>
                </a:solidFill>
              </a:rPr>
              <a:t>of discursive patterning” (Wetherell, 1998: 410) and how situated talk is embedded in wider historical contexts and sedimentation processes of </a:t>
            </a:r>
            <a:r>
              <a:rPr lang="en-GB" b="1" dirty="0">
                <a:solidFill>
                  <a:schemeClr val="tx1"/>
                </a:solidFill>
              </a:rPr>
              <a:t>ideological representation </a:t>
            </a:r>
            <a:r>
              <a:rPr lang="en-GB" dirty="0">
                <a:solidFill>
                  <a:schemeClr val="tx1"/>
                </a:solidFill>
              </a:rPr>
              <a:t>(Edley, 2001)</a:t>
            </a:r>
          </a:p>
          <a:p>
            <a:pPr marL="530352" lvl="1" indent="0">
              <a:buNone/>
            </a:pPr>
            <a:endParaRPr lang="en-GB" dirty="0"/>
          </a:p>
          <a:p>
            <a:pPr marL="530352" lvl="1" indent="0">
              <a:buNone/>
            </a:pPr>
            <a:endParaRPr lang="en-GB" dirty="0"/>
          </a:p>
          <a:p>
            <a:endParaRPr lang="en-GB" dirty="0"/>
          </a:p>
        </p:txBody>
      </p:sp>
    </p:spTree>
    <p:extLst>
      <p:ext uri="{BB962C8B-B14F-4D97-AF65-F5344CB8AC3E}">
        <p14:creationId xmlns:p14="http://schemas.microsoft.com/office/powerpoint/2010/main" val="1049939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fade">
                                      <p:cBhvr>
                                        <p:cTn id="10" dur="500"/>
                                        <p:tgtEl>
                                          <p:spTgt spid="3">
                                            <p:txEl>
                                              <p:pRg st="6" end="6"/>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animEffect transition="in" filter="fade">
                                      <p:cBhvr>
                                        <p:cTn id="13" dur="500"/>
                                        <p:tgtEl>
                                          <p:spTgt spid="3">
                                            <p:txEl>
                                              <p:pRg st="8" end="8"/>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10" end="10"/>
                                            </p:txEl>
                                          </p:spTgt>
                                        </p:tgtEl>
                                        <p:attrNameLst>
                                          <p:attrName>style.visibility</p:attrName>
                                        </p:attrNameLst>
                                      </p:cBhvr>
                                      <p:to>
                                        <p:strVal val="visible"/>
                                      </p:to>
                                    </p:set>
                                    <p:animEffect transition="in" filter="fade">
                                      <p:cBhvr>
                                        <p:cTn id="16"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68111"/>
            <a:ext cx="10120489" cy="826911"/>
          </a:xfrm>
        </p:spPr>
        <p:txBody>
          <a:bodyPr>
            <a:normAutofit fontScale="90000"/>
          </a:bodyPr>
          <a:lstStyle/>
          <a:p>
            <a:pPr algn="ctr"/>
            <a:r>
              <a:rPr lang="en-GB" b="1" dirty="0"/>
              <a:t>Contributions, controversies and limitations</a:t>
            </a:r>
          </a:p>
        </p:txBody>
      </p:sp>
      <p:sp>
        <p:nvSpPr>
          <p:cNvPr id="4" name="Content Placeholder 3"/>
          <p:cNvSpPr>
            <a:spLocks noGrp="1"/>
          </p:cNvSpPr>
          <p:nvPr>
            <p:ph sz="half" idx="1"/>
          </p:nvPr>
        </p:nvSpPr>
        <p:spPr>
          <a:xfrm>
            <a:off x="902677" y="1324709"/>
            <a:ext cx="4975609" cy="5169876"/>
          </a:xfrm>
        </p:spPr>
        <p:txBody>
          <a:bodyPr>
            <a:normAutofit fontScale="92500" lnSpcReduction="20000"/>
          </a:bodyPr>
          <a:lstStyle/>
          <a:p>
            <a:r>
              <a:rPr lang="en-GB" dirty="0"/>
              <a:t>Diminish essentialising interpretations of studied phenomena</a:t>
            </a:r>
          </a:p>
          <a:p>
            <a:endParaRPr lang="en-GB" dirty="0"/>
          </a:p>
          <a:p>
            <a:r>
              <a:rPr lang="en-GB" dirty="0"/>
              <a:t>Identifying conceptual and evaluative repertoires </a:t>
            </a:r>
            <a:r>
              <a:rPr lang="en-GB" i="1" dirty="0"/>
              <a:t>available</a:t>
            </a:r>
            <a:r>
              <a:rPr lang="en-GB" dirty="0"/>
              <a:t> to interpret and construct experiences with English</a:t>
            </a:r>
          </a:p>
          <a:p>
            <a:pPr marL="0" indent="0">
              <a:buNone/>
            </a:pPr>
            <a:endParaRPr lang="en-GB" dirty="0"/>
          </a:p>
          <a:p>
            <a:r>
              <a:rPr lang="en-GB" dirty="0"/>
              <a:t>Identifying language ideologies available and  ideological reproduction, challenging, rejection, negotiation</a:t>
            </a:r>
          </a:p>
          <a:p>
            <a:endParaRPr lang="en-GB" dirty="0"/>
          </a:p>
          <a:p>
            <a:r>
              <a:rPr lang="en-GB" b="1" dirty="0">
                <a:solidFill>
                  <a:srgbClr val="0070C0"/>
                </a:solidFill>
              </a:rPr>
              <a:t>Identifying variability and multiplicity of understandings </a:t>
            </a:r>
            <a:r>
              <a:rPr lang="en-GB" b="1" i="1" dirty="0">
                <a:solidFill>
                  <a:srgbClr val="0070C0"/>
                </a:solidFill>
              </a:rPr>
              <a:t>across</a:t>
            </a:r>
            <a:r>
              <a:rPr lang="en-GB" b="1" dirty="0">
                <a:solidFill>
                  <a:srgbClr val="0070C0"/>
                </a:solidFill>
              </a:rPr>
              <a:t> and </a:t>
            </a:r>
            <a:r>
              <a:rPr lang="en-GB" b="1" i="1" dirty="0">
                <a:solidFill>
                  <a:srgbClr val="0070C0"/>
                </a:solidFill>
              </a:rPr>
              <a:t>within</a:t>
            </a:r>
            <a:r>
              <a:rPr lang="en-GB" b="1" dirty="0">
                <a:solidFill>
                  <a:srgbClr val="0070C0"/>
                </a:solidFill>
              </a:rPr>
              <a:t> participants</a:t>
            </a:r>
          </a:p>
          <a:p>
            <a:endParaRPr lang="en-GB" b="1" dirty="0"/>
          </a:p>
          <a:p>
            <a:pPr lvl="1"/>
            <a:r>
              <a:rPr lang="en-GB" dirty="0"/>
              <a:t>Particular context, interest or identities discussed/invoked</a:t>
            </a:r>
          </a:p>
        </p:txBody>
      </p:sp>
      <p:sp>
        <p:nvSpPr>
          <p:cNvPr id="5" name="Content Placeholder 4"/>
          <p:cNvSpPr>
            <a:spLocks noGrp="1"/>
          </p:cNvSpPr>
          <p:nvPr>
            <p:ph sz="half" idx="2"/>
          </p:nvPr>
        </p:nvSpPr>
        <p:spPr>
          <a:xfrm>
            <a:off x="6431844" y="1441940"/>
            <a:ext cx="5256064" cy="5416060"/>
          </a:xfrm>
        </p:spPr>
        <p:txBody>
          <a:bodyPr>
            <a:normAutofit fontScale="92500" lnSpcReduction="20000"/>
          </a:bodyPr>
          <a:lstStyle/>
          <a:p>
            <a:r>
              <a:rPr lang="en-GB" b="1" dirty="0">
                <a:solidFill>
                  <a:srgbClr val="0070C0"/>
                </a:solidFill>
              </a:rPr>
              <a:t>Elicited data / ‘naturalistic’ data</a:t>
            </a:r>
          </a:p>
          <a:p>
            <a:endParaRPr lang="en-GB" dirty="0"/>
          </a:p>
          <a:p>
            <a:r>
              <a:rPr lang="en-GB" b="1" dirty="0">
                <a:solidFill>
                  <a:srgbClr val="0070C0"/>
                </a:solidFill>
              </a:rPr>
              <a:t>Partiality</a:t>
            </a:r>
            <a:r>
              <a:rPr lang="en-GB" b="1" dirty="0"/>
              <a:t> </a:t>
            </a:r>
            <a:r>
              <a:rPr lang="en-GB" dirty="0"/>
              <a:t>of repertoires identified </a:t>
            </a:r>
            <a:r>
              <a:rPr lang="en-GB" b="1" dirty="0">
                <a:solidFill>
                  <a:srgbClr val="0070C0"/>
                </a:solidFill>
              </a:rPr>
              <a:t>in specific context</a:t>
            </a:r>
          </a:p>
          <a:p>
            <a:endParaRPr lang="en-GB" b="1" dirty="0"/>
          </a:p>
          <a:p>
            <a:r>
              <a:rPr lang="en-GB" dirty="0"/>
              <a:t>Generalisability and sharedness claims (?)</a:t>
            </a:r>
          </a:p>
          <a:p>
            <a:endParaRPr lang="en-GB" dirty="0"/>
          </a:p>
          <a:p>
            <a:r>
              <a:rPr lang="en-GB" dirty="0"/>
              <a:t>Immediacy of talk vs. macro-level interpretation</a:t>
            </a:r>
          </a:p>
          <a:p>
            <a:endParaRPr lang="en-GB" dirty="0"/>
          </a:p>
        </p:txBody>
      </p:sp>
    </p:spTree>
    <p:extLst>
      <p:ext uri="{BB962C8B-B14F-4D97-AF65-F5344CB8AC3E}">
        <p14:creationId xmlns:p14="http://schemas.microsoft.com/office/powerpoint/2010/main" val="1148150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fade">
                                      <p:cBhvr>
                                        <p:cTn id="10" dur="500"/>
                                        <p:tgtEl>
                                          <p:spTgt spid="5">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Effect transition="in" filter="fade">
                                      <p:cBhvr>
                                        <p:cTn id="13" dur="500"/>
                                        <p:tgtEl>
                                          <p:spTgt spid="5">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6" end="6"/>
                                            </p:txEl>
                                          </p:spTgt>
                                        </p:tgtEl>
                                        <p:attrNameLst>
                                          <p:attrName>style.visibility</p:attrName>
                                        </p:attrNameLst>
                                      </p:cBhvr>
                                      <p:to>
                                        <p:strVal val="visible"/>
                                      </p:to>
                                    </p:set>
                                    <p:animEffect transition="in" filter="fade">
                                      <p:cBhvr>
                                        <p:cTn id="16"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54724"/>
            <a:ext cx="9601200" cy="820271"/>
          </a:xfrm>
        </p:spPr>
        <p:txBody>
          <a:bodyPr>
            <a:normAutofit/>
          </a:bodyPr>
          <a:lstStyle/>
          <a:p>
            <a:pPr algn="ctr"/>
            <a:r>
              <a:rPr lang="en-GB" sz="4000" b="1" dirty="0">
                <a:solidFill>
                  <a:schemeClr val="accent2">
                    <a:lumMod val="75000"/>
                  </a:schemeClr>
                </a:solidFill>
              </a:rPr>
              <a:t>Trends</a:t>
            </a:r>
            <a:r>
              <a:rPr lang="en-GB" sz="4000" b="1" dirty="0">
                <a:solidFill>
                  <a:schemeClr val="tx1"/>
                </a:solidFill>
              </a:rPr>
              <a:t> in </a:t>
            </a:r>
            <a:r>
              <a:rPr lang="en-GB" sz="4000" b="1" dirty="0">
                <a:solidFill>
                  <a:schemeClr val="accent2">
                    <a:lumMod val="75000"/>
                  </a:schemeClr>
                </a:solidFill>
              </a:rPr>
              <a:t>perceptual</a:t>
            </a:r>
            <a:r>
              <a:rPr lang="en-GB" sz="4000" b="1" dirty="0">
                <a:solidFill>
                  <a:schemeClr val="tx1"/>
                </a:solidFill>
              </a:rPr>
              <a:t> studies of ELF?</a:t>
            </a:r>
            <a:endParaRPr lang="en-GB" sz="4000" b="1" i="1" dirty="0">
              <a:solidFill>
                <a:schemeClr val="tx1"/>
              </a:solidFill>
            </a:endParaRPr>
          </a:p>
        </p:txBody>
      </p:sp>
      <p:sp>
        <p:nvSpPr>
          <p:cNvPr id="3" name="Content Placeholder 2"/>
          <p:cNvSpPr>
            <a:spLocks noGrp="1"/>
          </p:cNvSpPr>
          <p:nvPr>
            <p:ph sz="half" idx="1"/>
          </p:nvPr>
        </p:nvSpPr>
        <p:spPr>
          <a:xfrm>
            <a:off x="1371600" y="1945340"/>
            <a:ext cx="4447786" cy="3581401"/>
          </a:xfrm>
          <a:solidFill>
            <a:schemeClr val="bg2"/>
          </a:solidFill>
        </p:spPr>
        <p:style>
          <a:lnRef idx="2">
            <a:schemeClr val="accent2"/>
          </a:lnRef>
          <a:fillRef idx="1">
            <a:schemeClr val="lt1"/>
          </a:fillRef>
          <a:effectRef idx="0">
            <a:schemeClr val="accent2"/>
          </a:effectRef>
          <a:fontRef idx="minor">
            <a:schemeClr val="dk1"/>
          </a:fontRef>
        </p:style>
        <p:txBody>
          <a:bodyPr>
            <a:normAutofit fontScale="77500" lnSpcReduction="20000"/>
          </a:bodyPr>
          <a:lstStyle/>
          <a:p>
            <a:pPr marL="0" indent="0">
              <a:buNone/>
            </a:pPr>
            <a:endParaRPr lang="en-GB" dirty="0"/>
          </a:p>
          <a:p>
            <a:r>
              <a:rPr lang="en-GB" dirty="0">
                <a:solidFill>
                  <a:schemeClr val="tx1"/>
                </a:solidFill>
              </a:rPr>
              <a:t>exploring “attitudes towards </a:t>
            </a:r>
            <a:r>
              <a:rPr lang="en-GB" b="1" dirty="0">
                <a:solidFill>
                  <a:schemeClr val="tx1"/>
                </a:solidFill>
              </a:rPr>
              <a:t>different varieties of English </a:t>
            </a:r>
            <a:r>
              <a:rPr lang="en-GB" dirty="0">
                <a:solidFill>
                  <a:schemeClr val="tx1"/>
                </a:solidFill>
              </a:rPr>
              <a:t>and their preferences over one or the other”, with ELF being “among them” (Hynninen, 2013: 52), </a:t>
            </a:r>
          </a:p>
          <a:p>
            <a:endParaRPr lang="en-GB" dirty="0">
              <a:solidFill>
                <a:schemeClr val="tx1"/>
              </a:solidFill>
            </a:endParaRPr>
          </a:p>
          <a:p>
            <a:r>
              <a:rPr lang="en-GB" b="1" dirty="0">
                <a:solidFill>
                  <a:schemeClr val="tx1"/>
                </a:solidFill>
              </a:rPr>
              <a:t>ELF1</a:t>
            </a:r>
            <a:r>
              <a:rPr lang="en-GB" dirty="0">
                <a:solidFill>
                  <a:schemeClr val="tx1"/>
                </a:solidFill>
              </a:rPr>
              <a:t> influences (see Jenkins, 2015)?</a:t>
            </a:r>
          </a:p>
          <a:p>
            <a:pPr lvl="1"/>
            <a:r>
              <a:rPr lang="en-GB" dirty="0">
                <a:solidFill>
                  <a:schemeClr val="tx1"/>
                </a:solidFill>
              </a:rPr>
              <a:t>Pre-defined linguistic terms/boundaries </a:t>
            </a:r>
          </a:p>
          <a:p>
            <a:pPr lvl="1"/>
            <a:r>
              <a:rPr lang="en-GB" dirty="0">
                <a:solidFill>
                  <a:schemeClr val="tx1"/>
                </a:solidFill>
              </a:rPr>
              <a:t>Code oriented</a:t>
            </a:r>
          </a:p>
          <a:p>
            <a:pPr lvl="1"/>
            <a:r>
              <a:rPr lang="en-GB" dirty="0">
                <a:solidFill>
                  <a:schemeClr val="tx1"/>
                </a:solidFill>
              </a:rPr>
              <a:t>Seeking legitimacy</a:t>
            </a:r>
            <a:endParaRPr lang="en-GB" dirty="0"/>
          </a:p>
          <a:p>
            <a:endParaRPr lang="en-GB" dirty="0"/>
          </a:p>
        </p:txBody>
      </p:sp>
      <p:sp>
        <p:nvSpPr>
          <p:cNvPr id="5" name="Content Placeholder 4"/>
          <p:cNvSpPr>
            <a:spLocks noGrp="1"/>
          </p:cNvSpPr>
          <p:nvPr>
            <p:ph sz="half" idx="2"/>
          </p:nvPr>
        </p:nvSpPr>
        <p:spPr>
          <a:xfrm>
            <a:off x="6525014" y="1945340"/>
            <a:ext cx="4447786" cy="3581401"/>
          </a:xfrm>
          <a:solidFill>
            <a:schemeClr val="bg2"/>
          </a:solidFill>
        </p:spPr>
        <p:style>
          <a:lnRef idx="2">
            <a:schemeClr val="accent2"/>
          </a:lnRef>
          <a:fillRef idx="1">
            <a:schemeClr val="lt1"/>
          </a:fillRef>
          <a:effectRef idx="0">
            <a:schemeClr val="accent2"/>
          </a:effectRef>
          <a:fontRef idx="minor">
            <a:schemeClr val="dk1"/>
          </a:fontRef>
        </p:style>
        <p:txBody>
          <a:bodyPr>
            <a:normAutofit fontScale="77500" lnSpcReduction="20000"/>
          </a:bodyPr>
          <a:lstStyle/>
          <a:p>
            <a:endParaRPr lang="en-GB" dirty="0">
              <a:solidFill>
                <a:schemeClr val="tx1"/>
              </a:solidFill>
            </a:endParaRPr>
          </a:p>
          <a:p>
            <a:r>
              <a:rPr lang="en-GB" dirty="0">
                <a:solidFill>
                  <a:schemeClr val="tx1"/>
                </a:solidFill>
              </a:rPr>
              <a:t>“consider[ing] </a:t>
            </a:r>
            <a:r>
              <a:rPr lang="en-GB" b="1" dirty="0">
                <a:solidFill>
                  <a:schemeClr val="tx1"/>
                </a:solidFill>
              </a:rPr>
              <a:t>how</a:t>
            </a:r>
            <a:r>
              <a:rPr lang="en-GB" dirty="0">
                <a:solidFill>
                  <a:schemeClr val="tx1"/>
                </a:solidFill>
              </a:rPr>
              <a:t> ELF users </a:t>
            </a:r>
            <a:r>
              <a:rPr lang="en-GB" b="1" i="1" dirty="0">
                <a:solidFill>
                  <a:schemeClr val="tx1"/>
                </a:solidFill>
              </a:rPr>
              <a:t>describe</a:t>
            </a:r>
            <a:r>
              <a:rPr lang="en-GB" b="1" dirty="0">
                <a:solidFill>
                  <a:schemeClr val="tx1"/>
                </a:solidFill>
              </a:rPr>
              <a:t> ELF </a:t>
            </a:r>
            <a:r>
              <a:rPr lang="en-GB" dirty="0">
                <a:solidFill>
                  <a:schemeClr val="tx1"/>
                </a:solidFill>
              </a:rPr>
              <a:t>and what they </a:t>
            </a:r>
            <a:r>
              <a:rPr lang="en-GB" i="1" dirty="0">
                <a:solidFill>
                  <a:schemeClr val="tx1"/>
                </a:solidFill>
              </a:rPr>
              <a:t>expect</a:t>
            </a:r>
            <a:r>
              <a:rPr lang="en-GB" dirty="0">
                <a:solidFill>
                  <a:schemeClr val="tx1"/>
                </a:solidFill>
              </a:rPr>
              <a:t> it to be like” (Hynninen, 2013: 53, my italics)</a:t>
            </a:r>
          </a:p>
          <a:p>
            <a:endParaRPr lang="en-GB" dirty="0">
              <a:solidFill>
                <a:schemeClr val="tx1"/>
              </a:solidFill>
            </a:endParaRPr>
          </a:p>
          <a:p>
            <a:endParaRPr lang="en-GB" dirty="0">
              <a:solidFill>
                <a:schemeClr val="tx1"/>
              </a:solidFill>
            </a:endParaRPr>
          </a:p>
          <a:p>
            <a:r>
              <a:rPr lang="en-GB" b="1" dirty="0">
                <a:solidFill>
                  <a:schemeClr val="tx1"/>
                </a:solidFill>
              </a:rPr>
              <a:t>ELF 2 </a:t>
            </a:r>
            <a:r>
              <a:rPr lang="en-GB" dirty="0">
                <a:solidFill>
                  <a:schemeClr val="tx1"/>
                </a:solidFill>
              </a:rPr>
              <a:t>influences (see Jenkins, 2015)?</a:t>
            </a:r>
          </a:p>
          <a:p>
            <a:pPr lvl="1"/>
            <a:r>
              <a:rPr lang="en-GB" dirty="0">
                <a:solidFill>
                  <a:schemeClr val="tx1"/>
                </a:solidFill>
              </a:rPr>
              <a:t>Speaker oriented</a:t>
            </a:r>
          </a:p>
          <a:p>
            <a:pPr lvl="1"/>
            <a:r>
              <a:rPr lang="en-GB" dirty="0">
                <a:solidFill>
                  <a:schemeClr val="tx1"/>
                </a:solidFill>
              </a:rPr>
              <a:t>Observing processes of linguistic definition and social practice functions</a:t>
            </a:r>
          </a:p>
          <a:p>
            <a:pPr lvl="1"/>
            <a:r>
              <a:rPr lang="en-GB" dirty="0">
                <a:solidFill>
                  <a:schemeClr val="tx1"/>
                </a:solidFill>
              </a:rPr>
              <a:t>Observing processes of (de)legitimisation in ELF interactions</a:t>
            </a:r>
            <a:endParaRPr lang="en-GB" dirty="0"/>
          </a:p>
          <a:p>
            <a:endParaRPr lang="en-GB" dirty="0"/>
          </a:p>
        </p:txBody>
      </p:sp>
      <p:sp>
        <p:nvSpPr>
          <p:cNvPr id="4" name="TextBox 3"/>
          <p:cNvSpPr txBox="1"/>
          <p:nvPr/>
        </p:nvSpPr>
        <p:spPr>
          <a:xfrm>
            <a:off x="2940627" y="5495830"/>
            <a:ext cx="6463146" cy="923330"/>
          </a:xfrm>
          <a:prstGeom prst="rect">
            <a:avLst/>
          </a:prstGeom>
          <a:solidFill>
            <a:schemeClr val="bg2"/>
          </a:solidFill>
        </p:spPr>
        <p:style>
          <a:lnRef idx="2">
            <a:schemeClr val="accent4"/>
          </a:lnRef>
          <a:fillRef idx="1">
            <a:schemeClr val="lt1"/>
          </a:fillRef>
          <a:effectRef idx="0">
            <a:schemeClr val="accent4"/>
          </a:effectRef>
          <a:fontRef idx="minor">
            <a:schemeClr val="dk1"/>
          </a:fontRef>
        </p:style>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dirty="0">
              <a:ln>
                <a:noFill/>
              </a:ln>
              <a:solidFill>
                <a:prstClr val="black"/>
              </a:solidFill>
              <a:effectLst/>
              <a:uLnTx/>
              <a:uFillTx/>
              <a:latin typeface="Franklin Gothic Book" panose="020B05030201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Franklin Gothic Book" panose="020B0503020102020204"/>
                <a:ea typeface="+mn-ea"/>
                <a:cs typeface="+mn-cs"/>
              </a:rPr>
              <a:t>What should the study of </a:t>
            </a:r>
            <a:r>
              <a:rPr kumimoji="0" lang="en-GB" sz="1800" b="1" i="0" u="none" strike="noStrike" kern="1200" cap="none" spc="0" normalizeH="0" baseline="0" noProof="0" dirty="0">
                <a:ln>
                  <a:noFill/>
                </a:ln>
                <a:solidFill>
                  <a:srgbClr val="E6C069">
                    <a:lumMod val="75000"/>
                  </a:srgbClr>
                </a:solidFill>
                <a:effectLst/>
                <a:uLnTx/>
                <a:uFillTx/>
                <a:latin typeface="Franklin Gothic Book" panose="020B0503020102020204"/>
                <a:ea typeface="+mn-ea"/>
                <a:cs typeface="+mn-cs"/>
              </a:rPr>
              <a:t>perceptions</a:t>
            </a:r>
            <a:r>
              <a:rPr kumimoji="0" lang="en-GB" sz="1800" b="1" i="0" u="none" strike="noStrike" kern="1200" cap="none" spc="0" normalizeH="0" baseline="0" noProof="0" dirty="0">
                <a:ln>
                  <a:noFill/>
                </a:ln>
                <a:solidFill>
                  <a:prstClr val="black"/>
                </a:solidFill>
                <a:effectLst/>
                <a:uLnTx/>
                <a:uFillTx/>
                <a:latin typeface="Franklin Gothic Book" panose="020B0503020102020204"/>
                <a:ea typeface="+mn-ea"/>
                <a:cs typeface="+mn-cs"/>
              </a:rPr>
              <a:t> look like </a:t>
            </a:r>
            <a:r>
              <a:rPr kumimoji="0" lang="en-GB" sz="1800" b="1" i="1" u="sng" strike="noStrike" kern="1200" cap="none" spc="0" normalizeH="0" baseline="0" noProof="0" dirty="0">
                <a:ln>
                  <a:noFill/>
                </a:ln>
                <a:solidFill>
                  <a:prstClr val="black"/>
                </a:solidFill>
                <a:effectLst/>
                <a:uLnTx/>
                <a:uFillTx/>
                <a:latin typeface="Franklin Gothic Book" panose="020B0503020102020204"/>
                <a:ea typeface="+mn-ea"/>
                <a:cs typeface="+mn-cs"/>
              </a:rPr>
              <a:t>methodologically</a:t>
            </a:r>
            <a:r>
              <a:rPr kumimoji="0" lang="en-GB" sz="1800" b="1" i="0" u="none" strike="noStrike" kern="1200" cap="none" spc="0" normalizeH="0" baseline="0" noProof="0" dirty="0">
                <a:ln>
                  <a:noFill/>
                </a:ln>
                <a:solidFill>
                  <a:prstClr val="black"/>
                </a:solidFill>
                <a:effectLst/>
                <a:uLnTx/>
                <a:uFillTx/>
                <a:latin typeface="Franklin Gothic Book" panose="020B0503020102020204"/>
                <a:ea typeface="+mn-ea"/>
                <a:cs typeface="+mn-cs"/>
              </a:rPr>
              <a:t> in ‘</a:t>
            </a:r>
            <a:r>
              <a:rPr kumimoji="0" lang="en-GB" sz="1800" b="1" i="0" u="none" strike="noStrike" kern="1200" cap="none" spc="0" normalizeH="0" baseline="0" noProof="0" dirty="0">
                <a:ln>
                  <a:noFill/>
                </a:ln>
                <a:solidFill>
                  <a:srgbClr val="E6C069">
                    <a:lumMod val="75000"/>
                  </a:srgbClr>
                </a:solidFill>
                <a:effectLst/>
                <a:uLnTx/>
                <a:uFillTx/>
                <a:latin typeface="Franklin Gothic Book" panose="020B0503020102020204"/>
                <a:ea typeface="+mn-ea"/>
                <a:cs typeface="+mn-cs"/>
              </a:rPr>
              <a:t>ELF3</a:t>
            </a:r>
            <a:r>
              <a:rPr kumimoji="0" lang="en-GB" sz="1800" b="1" i="0" u="none" strike="noStrike" kern="1200" cap="none" spc="0" normalizeH="0" baseline="0" noProof="0" dirty="0">
                <a:ln>
                  <a:noFill/>
                </a:ln>
                <a:solidFill>
                  <a:prstClr val="black"/>
                </a:solidFill>
                <a:effectLst/>
                <a:uLnTx/>
                <a:uFillTx/>
                <a:latin typeface="Franklin Gothic Book" panose="020B0503020102020204"/>
                <a:ea typeface="+mn-ea"/>
                <a:cs typeface="+mn-cs"/>
              </a:rPr>
              <a:t>’? </a:t>
            </a:r>
            <a:r>
              <a:rPr kumimoji="0" lang="en-GB" sz="1600" b="0" i="0" u="none" strike="noStrike" kern="1200" cap="none" spc="0" normalizeH="0" baseline="0" noProof="0" dirty="0">
                <a:ln>
                  <a:noFill/>
                </a:ln>
                <a:solidFill>
                  <a:prstClr val="black"/>
                </a:solidFill>
                <a:effectLst/>
                <a:uLnTx/>
                <a:uFillTx/>
                <a:latin typeface="Franklin Gothic Book" panose="020B0503020102020204"/>
                <a:ea typeface="+mn-ea"/>
                <a:cs typeface="+mn-cs"/>
              </a:rPr>
              <a:t>(i.e. English as a multilingua franca in Jenkins, 2015)</a:t>
            </a:r>
          </a:p>
        </p:txBody>
      </p:sp>
    </p:spTree>
    <p:extLst>
      <p:ext uri="{BB962C8B-B14F-4D97-AF65-F5344CB8AC3E}">
        <p14:creationId xmlns:p14="http://schemas.microsoft.com/office/powerpoint/2010/main" val="2078450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471309"/>
            <a:ext cx="9601200" cy="702733"/>
          </a:xfrm>
        </p:spPr>
        <p:txBody>
          <a:bodyPr/>
          <a:lstStyle/>
          <a:p>
            <a:r>
              <a:rPr lang="en-GB" dirty="0"/>
              <a:t>References I</a:t>
            </a:r>
          </a:p>
        </p:txBody>
      </p:sp>
      <p:sp>
        <p:nvSpPr>
          <p:cNvPr id="5" name="Content Placeholder 4"/>
          <p:cNvSpPr>
            <a:spLocks noGrp="1"/>
          </p:cNvSpPr>
          <p:nvPr>
            <p:ph idx="1"/>
          </p:nvPr>
        </p:nvSpPr>
        <p:spPr>
          <a:xfrm>
            <a:off x="1286932" y="1399821"/>
            <a:ext cx="10691707" cy="5262235"/>
          </a:xfrm>
        </p:spPr>
        <p:txBody>
          <a:bodyPr>
            <a:normAutofit fontScale="70000" lnSpcReduction="20000"/>
          </a:bodyPr>
          <a:lstStyle/>
          <a:p>
            <a:r>
              <a:rPr lang="en-GB" dirty="0"/>
              <a:t>Baird R., Baker, W. and Kitazawa, M. 2014. The complexity of ELF. </a:t>
            </a:r>
            <a:r>
              <a:rPr lang="en-GB" i="1" dirty="0"/>
              <a:t>Journal of English as a Lingua Franca</a:t>
            </a:r>
            <a:r>
              <a:rPr lang="en-GB" dirty="0"/>
              <a:t> 3/1: 171-196</a:t>
            </a:r>
          </a:p>
          <a:p>
            <a:r>
              <a:rPr lang="en-GB" dirty="0"/>
              <a:t>Blommaert, J. M. E. 2014. Meaning as a nonlinear phenomenon: The birth of cool. </a:t>
            </a:r>
            <a:r>
              <a:rPr lang="en-GB" i="1" dirty="0"/>
              <a:t>Tilburg Papers in Culture Studies</a:t>
            </a:r>
            <a:r>
              <a:rPr lang="en-GB" dirty="0"/>
              <a:t>, 106: 1-20</a:t>
            </a:r>
          </a:p>
          <a:p>
            <a:r>
              <a:rPr lang="en-GB" dirty="0"/>
              <a:t>Coupland, N. 2007. </a:t>
            </a:r>
            <a:r>
              <a:rPr lang="en-GB" i="1" dirty="0"/>
              <a:t>Style: language variation and identity</a:t>
            </a:r>
            <a:r>
              <a:rPr lang="en-GB" dirty="0"/>
              <a:t>. Cambridge: Cambridge University Press.</a:t>
            </a:r>
          </a:p>
          <a:p>
            <a:r>
              <a:rPr lang="en-GB" dirty="0"/>
              <a:t>Eckert P. 2012. Three waves of variation study: The emergence of meaning in the study of sociolinguistic variation. </a:t>
            </a:r>
            <a:r>
              <a:rPr lang="en-GB" i="1" dirty="0"/>
              <a:t>Annual Review of Anthropology</a:t>
            </a:r>
            <a:r>
              <a:rPr lang="en-GB" dirty="0"/>
              <a:t>. 41. 87-100.</a:t>
            </a:r>
          </a:p>
          <a:p>
            <a:r>
              <a:rPr lang="en-GB" dirty="0"/>
              <a:t>Edley, N. 2001. Analysing Masculinity: Interpretative Repertoires, Ideological Dilemmas and Subject Positions. In Whetherell, M. Taylor, S. and Yates, S. J. (eds) </a:t>
            </a:r>
            <a:r>
              <a:rPr lang="en-GB" i="1" dirty="0"/>
              <a:t>Discourse as Data. A guide for Analysis.</a:t>
            </a:r>
            <a:r>
              <a:rPr lang="en-GB" dirty="0"/>
              <a:t> London: Sage Publications, pp. 180-228 </a:t>
            </a:r>
          </a:p>
          <a:p>
            <a:r>
              <a:rPr lang="en-GB" dirty="0"/>
              <a:t>Garrett, P. 2010. </a:t>
            </a:r>
            <a:r>
              <a:rPr lang="en-GB" i="1" dirty="0"/>
              <a:t>Attitudes to Language</a:t>
            </a:r>
            <a:r>
              <a:rPr lang="en-GB" dirty="0"/>
              <a:t>. Cambridge: Cambridge University Press.</a:t>
            </a:r>
          </a:p>
          <a:p>
            <a:r>
              <a:rPr lang="en-GB" dirty="0"/>
              <a:t>Hynninen, N. 2013. </a:t>
            </a:r>
            <a:r>
              <a:rPr lang="en-GB" i="1" dirty="0"/>
              <a:t>Language regulation in English as a Lingua Franca: Exploring language-regulatory practices in academic discourse</a:t>
            </a:r>
            <a:r>
              <a:rPr lang="en-GB" dirty="0"/>
              <a:t>. Unpublished doctoral thesis. University of Helsinki</a:t>
            </a:r>
          </a:p>
          <a:p>
            <a:r>
              <a:rPr lang="en-GB" dirty="0"/>
              <a:t>Irvine, J. and Gal, S. 2000. Language Ideology and Linguistic Differentiation. In Kroskity, P. V. (ed). Regimes of Language: Language Ideologies, Polities, and Identities. New Mexico: School for American Research Press, pp. 35-79</a:t>
            </a:r>
          </a:p>
          <a:p>
            <a:r>
              <a:rPr lang="en-GB" dirty="0"/>
              <a:t>Irvine, J. and Gal, S. 2009. Language-Ideological Processes. In Coupland, N. and Jaworski, A. (eds) </a:t>
            </a:r>
            <a:r>
              <a:rPr lang="en-GB" i="1" dirty="0"/>
              <a:t>The new sociolinguistics reader</a:t>
            </a:r>
            <a:r>
              <a:rPr lang="en-GB" dirty="0"/>
              <a:t>. Basingstoke: Palgrave Macmillan, pp. 375-377</a:t>
            </a:r>
          </a:p>
          <a:p>
            <a:r>
              <a:rPr lang="en-GB" dirty="0"/>
              <a:t>Kamberelis G. and Dimitriadis, G. 2011. ‘Focus Groups: Contingent Articulations of Pedagogy, Politics, and Inquiry’ in Denzin, N. Y. and Lincoln, Y. S. (eds) </a:t>
            </a:r>
            <a:r>
              <a:rPr lang="en-GB" i="1" dirty="0"/>
              <a:t>The Sage Handbook of Qualitative Research</a:t>
            </a:r>
            <a:r>
              <a:rPr lang="en-GB" dirty="0"/>
              <a:t>. London: Sage</a:t>
            </a:r>
          </a:p>
          <a:p>
            <a:r>
              <a:rPr lang="en-GB" dirty="0"/>
              <a:t>Jenkins, J. 2015. ‘Repositioning English and Multilingualism in English as a Lingua Franca’. </a:t>
            </a:r>
            <a:r>
              <a:rPr lang="en-GB" i="1" dirty="0"/>
              <a:t>Englishes in Practice</a:t>
            </a:r>
            <a:r>
              <a:rPr lang="en-GB" dirty="0"/>
              <a:t>, 2(3): 49-85</a:t>
            </a:r>
          </a:p>
        </p:txBody>
      </p:sp>
    </p:spTree>
    <p:extLst>
      <p:ext uri="{BB962C8B-B14F-4D97-AF65-F5344CB8AC3E}">
        <p14:creationId xmlns:p14="http://schemas.microsoft.com/office/powerpoint/2010/main" val="23383238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9601200" cy="1485900"/>
          </a:xfrm>
        </p:spPr>
        <p:txBody>
          <a:bodyPr/>
          <a:lstStyle/>
          <a:p>
            <a:r>
              <a:rPr lang="en-GB" dirty="0"/>
              <a:t>References II</a:t>
            </a:r>
          </a:p>
        </p:txBody>
      </p:sp>
      <p:sp>
        <p:nvSpPr>
          <p:cNvPr id="3" name="Content Placeholder 2"/>
          <p:cNvSpPr>
            <a:spLocks noGrp="1"/>
          </p:cNvSpPr>
          <p:nvPr>
            <p:ph idx="1"/>
          </p:nvPr>
        </p:nvSpPr>
        <p:spPr>
          <a:xfrm>
            <a:off x="1338942" y="1159326"/>
            <a:ext cx="10515600" cy="5568043"/>
          </a:xfrm>
        </p:spPr>
        <p:txBody>
          <a:bodyPr>
            <a:normAutofit fontScale="77500" lnSpcReduction="20000"/>
          </a:bodyPr>
          <a:lstStyle/>
          <a:p>
            <a:r>
              <a:rPr lang="en-GB" dirty="0"/>
              <a:t>Kitazawa, M. 2013. </a:t>
            </a:r>
            <a:r>
              <a:rPr lang="en-GB" i="1" dirty="0"/>
              <a:t>Approaching conceptualisations of English in East Asian contexts : ideas, ideology, and identification</a:t>
            </a:r>
            <a:r>
              <a:rPr lang="en-GB" dirty="0"/>
              <a:t>. Unpublished doctoral thesis. University of Southampton</a:t>
            </a:r>
          </a:p>
          <a:p>
            <a:r>
              <a:rPr lang="en-GB" dirty="0"/>
              <a:t>Liebscher G. and Dailey-O’Cain, J. 2009. Language attitudes in interaction. </a:t>
            </a:r>
            <a:r>
              <a:rPr lang="en-GB" i="1" dirty="0"/>
              <a:t>Journal of Sociolinguistics. </a:t>
            </a:r>
            <a:r>
              <a:rPr lang="en-GB" dirty="0"/>
              <a:t>13/2: 195-222</a:t>
            </a:r>
          </a:p>
          <a:p>
            <a:r>
              <a:rPr lang="en-GB" dirty="0"/>
              <a:t>Parker, I. 2005. </a:t>
            </a:r>
            <a:r>
              <a:rPr lang="en-GB" i="1" dirty="0"/>
              <a:t>Qualitative Psychology: Introducing radical research</a:t>
            </a:r>
            <a:r>
              <a:rPr lang="en-GB" dirty="0"/>
              <a:t>. Buckingham, UK: Open University Press.</a:t>
            </a:r>
          </a:p>
          <a:p>
            <a:r>
              <a:rPr lang="en-GB" dirty="0"/>
              <a:t>Potter, J. 1996. Attitudes, social representations, and discursive psychology. In M. Wetherell, (Ed.) </a:t>
            </a:r>
            <a:r>
              <a:rPr lang="en-GB" i="1" dirty="0"/>
              <a:t>Identities, Groups and Social Issues</a:t>
            </a:r>
            <a:r>
              <a:rPr lang="en-GB" dirty="0"/>
              <a:t> London: Sage. pp. 119-173.</a:t>
            </a:r>
          </a:p>
          <a:p>
            <a:r>
              <a:rPr lang="en-GB" dirty="0"/>
              <a:t>Potter, J. 1998. Discursive social psychology: From attitudes to evaluations, European Review of Social Psychology, 9, 233-266.</a:t>
            </a:r>
          </a:p>
          <a:p>
            <a:r>
              <a:rPr lang="en-GB" dirty="0"/>
              <a:t>Potter, J. 2012. Discursive Psychology and Discourse Analysis. In Hamford, M. Gee, J.P. </a:t>
            </a:r>
            <a:r>
              <a:rPr lang="en-GB" i="1" dirty="0"/>
              <a:t>The Routledge Handbook of Discourse Analysis</a:t>
            </a:r>
            <a:r>
              <a:rPr lang="en-GB" dirty="0"/>
              <a:t>. London: Routledge</a:t>
            </a:r>
          </a:p>
          <a:p>
            <a:r>
              <a:rPr lang="en-GB" dirty="0"/>
              <a:t>Potter, J. and Wetherell, M.1987. </a:t>
            </a:r>
            <a:r>
              <a:rPr lang="en-GB" i="1" dirty="0"/>
              <a:t>Discourse and social psychology: beyond attitudes and behaviour</a:t>
            </a:r>
            <a:r>
              <a:rPr lang="en-GB" dirty="0"/>
              <a:t>. London: Sage</a:t>
            </a:r>
          </a:p>
          <a:p>
            <a:r>
              <a:rPr lang="en-GB" dirty="0"/>
              <a:t>Preston, D. R.1994. Content-oriented Discourse Analysis and Folk Linguistics. </a:t>
            </a:r>
            <a:r>
              <a:rPr lang="en-GB" i="1" dirty="0"/>
              <a:t>Language Sciences</a:t>
            </a:r>
            <a:r>
              <a:rPr lang="en-GB" dirty="0"/>
              <a:t>, 16/2: 285-331</a:t>
            </a:r>
          </a:p>
          <a:p>
            <a:r>
              <a:rPr lang="en-GB" dirty="0"/>
              <a:t>Preston, D. R. 2002. ‘Language with an Attitude’ in J. K. Chambers, P. Trudgill and N. Schilling-Estes (eds), </a:t>
            </a:r>
            <a:r>
              <a:rPr lang="en-GB" i="1" dirty="0"/>
              <a:t>The Handbook of Language Variation and Change, Oxford</a:t>
            </a:r>
            <a:r>
              <a:rPr lang="en-GB" dirty="0"/>
              <a:t>: Blackwell.</a:t>
            </a:r>
          </a:p>
          <a:p>
            <a:r>
              <a:rPr lang="en-GB" dirty="0"/>
              <a:t>Saldaña, J. 2016. </a:t>
            </a:r>
            <a:r>
              <a:rPr lang="en-GB" i="1" dirty="0"/>
              <a:t>The Coding Manual for Qualitative Researchers</a:t>
            </a:r>
            <a:r>
              <a:rPr lang="en-GB" dirty="0"/>
              <a:t>. London: Sage</a:t>
            </a:r>
          </a:p>
          <a:p>
            <a:r>
              <a:rPr lang="en-GB" dirty="0"/>
              <a:t>Studer, P. 2014. Coping with English: students’ perceptions of their teachers’ linguistic competence in undergraduate science teaching. </a:t>
            </a:r>
            <a:r>
              <a:rPr lang="en-GB" i="1" dirty="0"/>
              <a:t>International Journal of Applied Linguistics</a:t>
            </a:r>
            <a:r>
              <a:rPr lang="en-GB" dirty="0"/>
              <a:t>: 1-19</a:t>
            </a:r>
          </a:p>
          <a:p>
            <a:r>
              <a:rPr lang="en-GB" dirty="0"/>
              <a:t>Wetherell, M. 1998. Positioning and interpretative repertoires: Conversation analysis and poststructuralism in dialogue. </a:t>
            </a:r>
            <a:r>
              <a:rPr lang="en-GB" i="1" dirty="0"/>
              <a:t>Discourse and Society</a:t>
            </a:r>
            <a:r>
              <a:rPr lang="en-GB" dirty="0"/>
              <a:t>, 9/3 :387–412</a:t>
            </a:r>
          </a:p>
        </p:txBody>
      </p:sp>
    </p:spTree>
    <p:extLst>
      <p:ext uri="{BB962C8B-B14F-4D97-AF65-F5344CB8AC3E}">
        <p14:creationId xmlns:p14="http://schemas.microsoft.com/office/powerpoint/2010/main" val="36716684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3"/>
            <a:ext cx="8561726" cy="2721553"/>
          </a:xfrm>
        </p:spPr>
        <p:txBody>
          <a:bodyPr/>
          <a:lstStyle/>
          <a:p>
            <a:r>
              <a:rPr lang="en-GB" sz="6600" b="1" cap="none" dirty="0">
                <a:solidFill>
                  <a:prstClr val="black"/>
                </a:solidFill>
                <a:latin typeface="Gill Sans MT" panose="020B0502020104020203"/>
              </a:rPr>
              <a:t>Observation language practices through ELF</a:t>
            </a:r>
            <a:endParaRPr lang="en-US" sz="6600" dirty="0">
              <a:latin typeface="Gill Sans MT" panose="020B0502020104020203" pitchFamily="34" charset="0"/>
            </a:endParaRPr>
          </a:p>
        </p:txBody>
      </p:sp>
      <p:sp>
        <p:nvSpPr>
          <p:cNvPr id="3" name="Subtitle 2"/>
          <p:cNvSpPr>
            <a:spLocks noGrp="1"/>
          </p:cNvSpPr>
          <p:nvPr>
            <p:ph type="subTitle" idx="1"/>
          </p:nvPr>
        </p:nvSpPr>
        <p:spPr>
          <a:xfrm>
            <a:off x="2462930" y="4886177"/>
            <a:ext cx="6831673" cy="1086237"/>
          </a:xfrm>
        </p:spPr>
        <p:txBody>
          <a:bodyPr>
            <a:normAutofit lnSpcReduction="10000"/>
          </a:bodyPr>
          <a:lstStyle/>
          <a:p>
            <a:pPr lvl="0">
              <a:lnSpc>
                <a:spcPct val="120000"/>
              </a:lnSpc>
              <a:spcBef>
                <a:spcPts val="1000"/>
              </a:spcBef>
              <a:buClr>
                <a:srgbClr val="B71E42"/>
              </a:buClr>
              <a:buSzPct val="100000"/>
            </a:pPr>
            <a:r>
              <a:rPr lang="en-GB" sz="2400" dirty="0">
                <a:solidFill>
                  <a:prstClr val="black"/>
                </a:solidFill>
                <a:latin typeface="Gill Sans MT" panose="020B0502020104020203"/>
              </a:rPr>
              <a:t>Chittima Sangiamchit</a:t>
            </a:r>
          </a:p>
          <a:p>
            <a:pPr lvl="0">
              <a:lnSpc>
                <a:spcPct val="120000"/>
              </a:lnSpc>
              <a:spcBef>
                <a:spcPts val="1000"/>
              </a:spcBef>
              <a:buClr>
                <a:srgbClr val="B71E42"/>
              </a:buClr>
              <a:buSzPct val="100000"/>
            </a:pPr>
            <a:r>
              <a:rPr lang="en-GB" sz="2400" dirty="0">
                <a:solidFill>
                  <a:prstClr val="black"/>
                </a:solidFill>
                <a:latin typeface="Gill Sans MT" panose="020B0502020104020203"/>
              </a:rPr>
              <a:t>24 June 2016 – Southampton</a:t>
            </a:r>
          </a:p>
        </p:txBody>
      </p:sp>
    </p:spTree>
    <p:extLst>
      <p:ext uri="{BB962C8B-B14F-4D97-AF65-F5344CB8AC3E}">
        <p14:creationId xmlns:p14="http://schemas.microsoft.com/office/powerpoint/2010/main" val="1376594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3145" y="852407"/>
            <a:ext cx="6919993" cy="1518834"/>
          </a:xfrm>
        </p:spPr>
        <p:txBody>
          <a:bodyPr>
            <a:noAutofit/>
          </a:bodyPr>
          <a:lstStyle/>
          <a:p>
            <a:r>
              <a:rPr lang="en-GB" altLang="ko-KR" sz="4800" b="1" dirty="0"/>
              <a:t>Aims: ELF in modern online context</a:t>
            </a:r>
            <a:endParaRPr lang="en-GB" sz="4800" b="1" dirty="0"/>
          </a:p>
        </p:txBody>
      </p:sp>
      <p:graphicFrame>
        <p:nvGraphicFramePr>
          <p:cNvPr id="5" name="Diagram 4"/>
          <p:cNvGraphicFramePr/>
          <p:nvPr>
            <p:extLst>
              <p:ext uri="{D42A27DB-BD31-4B8C-83A1-F6EECF244321}">
                <p14:modId xmlns:p14="http://schemas.microsoft.com/office/powerpoint/2010/main" val="2765146160"/>
              </p:ext>
            </p:extLst>
          </p:nvPr>
        </p:nvGraphicFramePr>
        <p:xfrm>
          <a:off x="3866826" y="418454"/>
          <a:ext cx="8694550" cy="60908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411298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9411" y="421106"/>
            <a:ext cx="9601200" cy="1485900"/>
          </a:xfrm>
        </p:spPr>
        <p:txBody>
          <a:bodyPr/>
          <a:lstStyle/>
          <a:p>
            <a:r>
              <a:rPr lang="en-GB" dirty="0"/>
              <a:t>Multi-methodological approaches</a:t>
            </a:r>
          </a:p>
        </p:txBody>
      </p:sp>
      <p:sp>
        <p:nvSpPr>
          <p:cNvPr id="3" name="Content Placeholder 2"/>
          <p:cNvSpPr>
            <a:spLocks noGrp="1"/>
          </p:cNvSpPr>
          <p:nvPr>
            <p:ph idx="4294967295"/>
          </p:nvPr>
        </p:nvSpPr>
        <p:spPr>
          <a:xfrm>
            <a:off x="1511384" y="2171700"/>
            <a:ext cx="10307637" cy="4973638"/>
          </a:xfrm>
        </p:spPr>
        <p:txBody>
          <a:bodyPr>
            <a:normAutofit/>
          </a:bodyPr>
          <a:lstStyle/>
          <a:p>
            <a:pPr marL="0" indent="0" algn="just">
              <a:buNone/>
            </a:pPr>
            <a:r>
              <a:rPr lang="en-GB" sz="3100" dirty="0"/>
              <a:t> </a:t>
            </a:r>
            <a:endParaRPr lang="en-GB" sz="2600" dirty="0"/>
          </a:p>
          <a:p>
            <a:endParaRPr lang="en-GB" dirty="0"/>
          </a:p>
        </p:txBody>
      </p:sp>
      <p:sp>
        <p:nvSpPr>
          <p:cNvPr id="4" name="Oval 3"/>
          <p:cNvSpPr/>
          <p:nvPr/>
        </p:nvSpPr>
        <p:spPr>
          <a:xfrm>
            <a:off x="4439653" y="3007894"/>
            <a:ext cx="2379601" cy="210654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Online context -</a:t>
            </a:r>
          </a:p>
          <a:p>
            <a:pPr algn="ctr"/>
            <a:r>
              <a:rPr lang="en-GB" b="1" dirty="0">
                <a:solidFill>
                  <a:schemeClr val="tx1"/>
                </a:solidFill>
              </a:rPr>
              <a:t>Research setting and site: </a:t>
            </a:r>
            <a:r>
              <a:rPr lang="en-GB" b="1" dirty="0">
                <a:solidFill>
                  <a:srgbClr val="00B0F0"/>
                </a:solidFill>
              </a:rPr>
              <a:t>FACEBOOK </a:t>
            </a:r>
            <a:endParaRPr lang="en-US" b="1" dirty="0">
              <a:solidFill>
                <a:srgbClr val="00B0F0"/>
              </a:solidFill>
            </a:endParaRPr>
          </a:p>
        </p:txBody>
      </p:sp>
      <p:graphicFrame>
        <p:nvGraphicFramePr>
          <p:cNvPr id="5" name="Diagram 4"/>
          <p:cNvGraphicFramePr/>
          <p:nvPr>
            <p:extLst/>
          </p:nvPr>
        </p:nvGraphicFramePr>
        <p:xfrm>
          <a:off x="1511384" y="1498576"/>
          <a:ext cx="8811710" cy="48757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929107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98319"/>
            <a:ext cx="9601200" cy="1485900"/>
          </a:xfrm>
        </p:spPr>
        <p:txBody>
          <a:bodyPr/>
          <a:lstStyle/>
          <a:p>
            <a:r>
              <a:rPr lang="en-GB" dirty="0"/>
              <a:t>Observation in my ELF online study</a:t>
            </a:r>
          </a:p>
        </p:txBody>
      </p:sp>
      <p:sp>
        <p:nvSpPr>
          <p:cNvPr id="3" name="Content Placeholder 2"/>
          <p:cNvSpPr>
            <a:spLocks noGrp="1"/>
          </p:cNvSpPr>
          <p:nvPr>
            <p:ph idx="1"/>
          </p:nvPr>
        </p:nvSpPr>
        <p:spPr>
          <a:xfrm>
            <a:off x="1371600" y="1482203"/>
            <a:ext cx="10307782" cy="5151072"/>
          </a:xfrm>
        </p:spPr>
        <p:txBody>
          <a:bodyPr>
            <a:normAutofit fontScale="92500" lnSpcReduction="20000"/>
          </a:bodyPr>
          <a:lstStyle/>
          <a:p>
            <a:pPr algn="just"/>
            <a:r>
              <a:rPr lang="en-GB" sz="3600" dirty="0"/>
              <a:t>To investigate in what ways participants represent and construct their culture(s) through ELF in their interactions online.  </a:t>
            </a:r>
          </a:p>
          <a:p>
            <a:pPr algn="just"/>
            <a:r>
              <a:rPr lang="en-GB" sz="3600" dirty="0"/>
              <a:t>To discover unspoken issues during the interviews or group discussion (Cohen, et at, 2011). </a:t>
            </a:r>
          </a:p>
          <a:p>
            <a:pPr algn="just"/>
            <a:r>
              <a:rPr lang="en-GB" sz="3600" dirty="0"/>
              <a:t>To cover data which is limited to participants’ memory, communicative ability, unnoticed issues, and only issues they prefer to talk about (Dörnyei, 2007; Cohen, et at, 2011).</a:t>
            </a:r>
          </a:p>
          <a:p>
            <a:pPr algn="just"/>
            <a:r>
              <a:rPr lang="en-GB" sz="3600" dirty="0"/>
              <a:t>To promote cross-checking in that what people do may differ from what they say they do. (Robson, 2002).</a:t>
            </a:r>
          </a:p>
          <a:p>
            <a:endParaRPr lang="en-GB" dirty="0"/>
          </a:p>
        </p:txBody>
      </p:sp>
    </p:spTree>
    <p:extLst>
      <p:ext uri="{BB962C8B-B14F-4D97-AF65-F5344CB8AC3E}">
        <p14:creationId xmlns:p14="http://schemas.microsoft.com/office/powerpoint/2010/main" val="20400600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Types of observation in my ELF online study</a:t>
            </a:r>
          </a:p>
        </p:txBody>
      </p:sp>
      <p:sp>
        <p:nvSpPr>
          <p:cNvPr id="3" name="Content Placeholder 2"/>
          <p:cNvSpPr>
            <a:spLocks noGrp="1"/>
          </p:cNvSpPr>
          <p:nvPr>
            <p:ph idx="1"/>
          </p:nvPr>
        </p:nvSpPr>
        <p:spPr>
          <a:xfrm>
            <a:off x="1371600" y="2171700"/>
            <a:ext cx="9601200" cy="4492337"/>
          </a:xfrm>
        </p:spPr>
        <p:txBody>
          <a:bodyPr>
            <a:normAutofit fontScale="77500" lnSpcReduction="20000"/>
          </a:bodyPr>
          <a:lstStyle/>
          <a:p>
            <a:r>
              <a:rPr lang="en-GB" sz="2800" b="1" dirty="0"/>
              <a:t>The participant-as-observer</a:t>
            </a:r>
          </a:p>
          <a:p>
            <a:pPr lvl="1" algn="just"/>
            <a:r>
              <a:rPr lang="en-GB" sz="2800" i="0" dirty="0"/>
              <a:t>To observe online conversations of the participants in their Facebook’s walls.</a:t>
            </a:r>
          </a:p>
          <a:p>
            <a:pPr lvl="1" algn="just"/>
            <a:r>
              <a:rPr lang="en-GB" sz="2800" i="0" dirty="0"/>
              <a:t>My status was overt to the participants since acceptance as a member of their online groups was needed.</a:t>
            </a:r>
          </a:p>
          <a:p>
            <a:pPr lvl="1" algn="just"/>
            <a:r>
              <a:rPr lang="en-GB" sz="2800" i="0" dirty="0"/>
              <a:t>I blended into the medium in order to observe and record all participants’ conversations with their interlocutors from different lingua-cultural backgrounds without disturbing or joining their interactions.  </a:t>
            </a:r>
          </a:p>
          <a:p>
            <a:pPr lvl="1" algn="just"/>
            <a:r>
              <a:rPr lang="en-GB" sz="2800" i="0" dirty="0"/>
              <a:t>I can gather rich description and ‘get a feel’ of participants’ interactions as all their interactions were closely observed and I became familiarized with how they communicated and represented and constructed their culture(s) as well as how they coped with the situations when communicative problems occurred. </a:t>
            </a:r>
            <a:endParaRPr lang="en-US" sz="2800" i="0" dirty="0"/>
          </a:p>
          <a:p>
            <a:pPr lvl="1"/>
            <a:endParaRPr lang="en-GB" i="0" dirty="0"/>
          </a:p>
          <a:p>
            <a:endParaRPr lang="en-GB" dirty="0"/>
          </a:p>
        </p:txBody>
      </p:sp>
    </p:spTree>
    <p:extLst>
      <p:ext uri="{BB962C8B-B14F-4D97-AF65-F5344CB8AC3E}">
        <p14:creationId xmlns:p14="http://schemas.microsoft.com/office/powerpoint/2010/main" val="3199348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0868" y="321906"/>
            <a:ext cx="9601200" cy="741784"/>
          </a:xfrm>
        </p:spPr>
        <p:txBody>
          <a:bodyPr>
            <a:normAutofit/>
          </a:bodyPr>
          <a:lstStyle/>
          <a:p>
            <a:pPr algn="ctr"/>
            <a:r>
              <a:rPr lang="en-GB" b="1" dirty="0">
                <a:solidFill>
                  <a:schemeClr val="accent2">
                    <a:lumMod val="75000"/>
                  </a:schemeClr>
                </a:solidFill>
              </a:rPr>
              <a:t>Proposed</a:t>
            </a:r>
            <a:r>
              <a:rPr lang="en-GB" dirty="0"/>
              <a:t> workshop questions</a:t>
            </a:r>
          </a:p>
        </p:txBody>
      </p:sp>
      <p:sp>
        <p:nvSpPr>
          <p:cNvPr id="3" name="Content Placeholder 2"/>
          <p:cNvSpPr>
            <a:spLocks noGrp="1"/>
          </p:cNvSpPr>
          <p:nvPr>
            <p:ph idx="1"/>
          </p:nvPr>
        </p:nvSpPr>
        <p:spPr>
          <a:xfrm>
            <a:off x="1099596" y="1261641"/>
            <a:ext cx="10764456" cy="5312779"/>
          </a:xfrm>
        </p:spPr>
        <p:txBody>
          <a:bodyPr>
            <a:normAutofit fontScale="85000" lnSpcReduction="20000"/>
          </a:bodyPr>
          <a:lstStyle/>
          <a:p>
            <a:pPr marL="457200" indent="-457200">
              <a:buFont typeface="+mj-lt"/>
              <a:buAutoNum type="arabicPeriod"/>
            </a:pPr>
            <a:endParaRPr lang="en-GB" dirty="0"/>
          </a:p>
          <a:p>
            <a:pPr marL="457200" indent="-457200">
              <a:buFont typeface="+mj-lt"/>
              <a:buAutoNum type="arabicPeriod"/>
            </a:pPr>
            <a:r>
              <a:rPr lang="en-GB" dirty="0"/>
              <a:t>What are the </a:t>
            </a:r>
            <a:r>
              <a:rPr lang="en-GB" b="1" dirty="0"/>
              <a:t>limitations</a:t>
            </a:r>
            <a:r>
              <a:rPr lang="en-GB" dirty="0"/>
              <a:t> and/or </a:t>
            </a:r>
            <a:r>
              <a:rPr lang="en-GB" b="1" dirty="0"/>
              <a:t>benefits </a:t>
            </a:r>
            <a:r>
              <a:rPr lang="en-GB" dirty="0"/>
              <a:t>of researching ELF perceptions/practice through</a:t>
            </a:r>
          </a:p>
          <a:p>
            <a:pPr lvl="1"/>
            <a:r>
              <a:rPr lang="en-GB" dirty="0"/>
              <a:t>Qualitative/quantitative approaches</a:t>
            </a:r>
          </a:p>
          <a:p>
            <a:pPr lvl="1"/>
            <a:r>
              <a:rPr lang="en-GB" dirty="0"/>
              <a:t>Direct/indirect </a:t>
            </a:r>
            <a:r>
              <a:rPr lang="en-GB" dirty="0">
                <a:solidFill>
                  <a:schemeClr val="tx1"/>
                </a:solidFill>
              </a:rPr>
              <a:t>approaches </a:t>
            </a:r>
          </a:p>
          <a:p>
            <a:pPr lvl="1"/>
            <a:r>
              <a:rPr lang="en-GB" dirty="0">
                <a:solidFill>
                  <a:schemeClr val="tx1"/>
                </a:solidFill>
              </a:rPr>
              <a:t>Researcher roles in observation</a:t>
            </a:r>
          </a:p>
          <a:p>
            <a:pPr lvl="1"/>
            <a:r>
              <a:rPr lang="en-GB" dirty="0">
                <a:solidFill>
                  <a:schemeClr val="tx1"/>
                </a:solidFill>
              </a:rPr>
              <a:t>Closed/open forms of enquiry</a:t>
            </a:r>
          </a:p>
          <a:p>
            <a:pPr marL="0" indent="0">
              <a:buNone/>
            </a:pPr>
            <a:endParaRPr lang="en-GB" dirty="0"/>
          </a:p>
          <a:p>
            <a:pPr marL="457200" indent="-457200">
              <a:buFont typeface="+mj-lt"/>
              <a:buAutoNum type="arabicPeriod" startAt="2"/>
            </a:pPr>
            <a:r>
              <a:rPr lang="en-GB" dirty="0"/>
              <a:t>To what extent is your methodological approach defined or influenced by </a:t>
            </a:r>
          </a:p>
          <a:p>
            <a:pPr lvl="1"/>
            <a:r>
              <a:rPr lang="en-GB" dirty="0"/>
              <a:t>research</a:t>
            </a:r>
            <a:r>
              <a:rPr lang="en-GB" b="1" dirty="0"/>
              <a:t> settings/sites </a:t>
            </a:r>
          </a:p>
          <a:p>
            <a:pPr lvl="1"/>
            <a:r>
              <a:rPr lang="en-GB" dirty="0"/>
              <a:t>particular</a:t>
            </a:r>
            <a:r>
              <a:rPr lang="en-GB" b="1" dirty="0"/>
              <a:t> interests </a:t>
            </a:r>
            <a:r>
              <a:rPr lang="en-GB" dirty="0"/>
              <a:t>as a researcher</a:t>
            </a:r>
          </a:p>
          <a:p>
            <a:pPr lvl="1"/>
            <a:r>
              <a:rPr lang="en-GB" dirty="0"/>
              <a:t>the</a:t>
            </a:r>
            <a:r>
              <a:rPr lang="en-GB" b="1" dirty="0"/>
              <a:t> theorisation </a:t>
            </a:r>
            <a:r>
              <a:rPr lang="en-GB" dirty="0"/>
              <a:t>of your </a:t>
            </a:r>
            <a:r>
              <a:rPr lang="en-GB" b="1" dirty="0"/>
              <a:t>object of study </a:t>
            </a:r>
            <a:r>
              <a:rPr lang="en-GB" dirty="0"/>
              <a:t>(e.g. perceptions/practices as cognitive, autonomous system or as emergent intersubjective practice)</a:t>
            </a:r>
            <a:endParaRPr lang="en-GB" b="1" dirty="0"/>
          </a:p>
          <a:p>
            <a:pPr marL="0" lvl="0" indent="0">
              <a:buNone/>
            </a:pPr>
            <a:endParaRPr lang="en-GB" dirty="0"/>
          </a:p>
          <a:p>
            <a:pPr marL="457200" lvl="0" indent="-457200">
              <a:buFont typeface="+mj-lt"/>
              <a:buAutoNum type="arabicPeriod" startAt="3"/>
            </a:pPr>
            <a:r>
              <a:rPr lang="en-GB" dirty="0"/>
              <a:t>Are either </a:t>
            </a:r>
            <a:r>
              <a:rPr lang="en-GB" b="1" dirty="0"/>
              <a:t>‘elicited’ </a:t>
            </a:r>
            <a:r>
              <a:rPr lang="en-GB" dirty="0"/>
              <a:t>or </a:t>
            </a:r>
            <a:r>
              <a:rPr lang="en-GB" b="1" dirty="0"/>
              <a:t>’naturalistic’ data </a:t>
            </a:r>
            <a:r>
              <a:rPr lang="en-GB" dirty="0"/>
              <a:t>more or less desirable/informative/valid/feasible for the exploration of language perceptions and/or practices in ELF? </a:t>
            </a:r>
          </a:p>
          <a:p>
            <a:pPr marL="457200" lvl="0" indent="-457200">
              <a:buFont typeface="+mj-lt"/>
              <a:buAutoNum type="arabicPeriod" startAt="3"/>
            </a:pPr>
            <a:endParaRPr lang="en-GB" dirty="0"/>
          </a:p>
          <a:p>
            <a:pPr marL="457200" lvl="0" indent="-457200">
              <a:buFont typeface="+mj-lt"/>
              <a:buAutoNum type="arabicPeriod" startAt="3"/>
            </a:pPr>
            <a:r>
              <a:rPr lang="en-GB" dirty="0"/>
              <a:t>Do you see any particular </a:t>
            </a:r>
            <a:r>
              <a:rPr lang="en-GB" b="1" dirty="0"/>
              <a:t>methodological orientation(s)/trend(s) </a:t>
            </a:r>
            <a:r>
              <a:rPr lang="en-GB" dirty="0"/>
              <a:t>as </a:t>
            </a:r>
            <a:r>
              <a:rPr lang="en-GB" b="1" dirty="0"/>
              <a:t>‘the future’ </a:t>
            </a:r>
            <a:r>
              <a:rPr lang="en-GB" dirty="0"/>
              <a:t>or ‘most appropriate’ way of exploring perceptions/practices in ELF?</a:t>
            </a:r>
          </a:p>
        </p:txBody>
      </p:sp>
    </p:spTree>
    <p:extLst>
      <p:ext uri="{BB962C8B-B14F-4D97-AF65-F5344CB8AC3E}">
        <p14:creationId xmlns:p14="http://schemas.microsoft.com/office/powerpoint/2010/main" val="804032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500"/>
                                        <p:tgtEl>
                                          <p:spTgt spid="3">
                                            <p:txEl>
                                              <p:pRg st="7" end="7"/>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8" end="8"/>
                                            </p:txEl>
                                          </p:spTgt>
                                        </p:tgtEl>
                                        <p:attrNameLst>
                                          <p:attrName>style.visibility</p:attrName>
                                        </p:attrNameLst>
                                      </p:cBhvr>
                                      <p:to>
                                        <p:strVal val="visible"/>
                                      </p:to>
                                    </p:set>
                                    <p:animEffect transition="in" filter="fade">
                                      <p:cBhvr>
                                        <p:cTn id="10" dur="500"/>
                                        <p:tgtEl>
                                          <p:spTgt spid="3">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animEffect transition="in" filter="fade">
                                      <p:cBhvr>
                                        <p:cTn id="13" dur="500"/>
                                        <p:tgtEl>
                                          <p:spTgt spid="3">
                                            <p:txEl>
                                              <p:pRg st="9" end="9"/>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10" end="10"/>
                                            </p:txEl>
                                          </p:spTgt>
                                        </p:tgtEl>
                                        <p:attrNameLst>
                                          <p:attrName>style.visibility</p:attrName>
                                        </p:attrNameLst>
                                      </p:cBhvr>
                                      <p:to>
                                        <p:strVal val="visible"/>
                                      </p:to>
                                    </p:set>
                                    <p:animEffect transition="in" filter="fade">
                                      <p:cBhvr>
                                        <p:cTn id="16" dur="500"/>
                                        <p:tgtEl>
                                          <p:spTgt spid="3">
                                            <p:txEl>
                                              <p:pRg st="10" end="1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12" end="12"/>
                                            </p:txEl>
                                          </p:spTgt>
                                        </p:tgtEl>
                                        <p:attrNameLst>
                                          <p:attrName>style.visibility</p:attrName>
                                        </p:attrNameLst>
                                      </p:cBhvr>
                                      <p:to>
                                        <p:strVal val="visible"/>
                                      </p:to>
                                    </p:set>
                                    <p:animEffect transition="in" filter="fade">
                                      <p:cBhvr>
                                        <p:cTn id="21" dur="500"/>
                                        <p:tgtEl>
                                          <p:spTgt spid="3">
                                            <p:txEl>
                                              <p:pRg st="12" end="1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
                                            <p:txEl>
                                              <p:pRg st="14" end="14"/>
                                            </p:txEl>
                                          </p:spTgt>
                                        </p:tgtEl>
                                        <p:attrNameLst>
                                          <p:attrName>style.visibility</p:attrName>
                                        </p:attrNameLst>
                                      </p:cBhvr>
                                      <p:to>
                                        <p:strVal val="visible"/>
                                      </p:to>
                                    </p:set>
                                    <p:animEffect transition="in" filter="fade">
                                      <p:cBhvr>
                                        <p:cTn id="26"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Types of observation in my ELF online study</a:t>
            </a:r>
          </a:p>
        </p:txBody>
      </p:sp>
      <p:sp>
        <p:nvSpPr>
          <p:cNvPr id="3" name="Content Placeholder 2"/>
          <p:cNvSpPr>
            <a:spLocks noGrp="1"/>
          </p:cNvSpPr>
          <p:nvPr>
            <p:ph idx="1"/>
          </p:nvPr>
        </p:nvSpPr>
        <p:spPr>
          <a:xfrm>
            <a:off x="1371600" y="2171700"/>
            <a:ext cx="9601200" cy="4492337"/>
          </a:xfrm>
        </p:spPr>
        <p:txBody>
          <a:bodyPr>
            <a:normAutofit/>
          </a:bodyPr>
          <a:lstStyle/>
          <a:p>
            <a:r>
              <a:rPr lang="en-GB" sz="2800" b="1" dirty="0"/>
              <a:t>The observer-as-participant</a:t>
            </a:r>
          </a:p>
          <a:p>
            <a:pPr lvl="1" algn="just"/>
            <a:r>
              <a:rPr lang="en-GB" sz="2800" i="0" dirty="0"/>
              <a:t>To collect data from participants’ private messages in Facebook.</a:t>
            </a:r>
            <a:endParaRPr lang="en-US" sz="2800" i="0" dirty="0"/>
          </a:p>
          <a:p>
            <a:pPr lvl="1" algn="just"/>
            <a:r>
              <a:rPr lang="en-GB" sz="2800" i="0" dirty="0"/>
              <a:t>I was not a member of the group but known as a researcher.</a:t>
            </a:r>
          </a:p>
          <a:p>
            <a:pPr lvl="1" algn="just"/>
            <a:r>
              <a:rPr lang="en-GB" sz="2800" i="0" dirty="0"/>
              <a:t>The participants emailed their conversation records to me directly.</a:t>
            </a:r>
          </a:p>
          <a:p>
            <a:pPr lvl="1" algn="just"/>
            <a:r>
              <a:rPr lang="en-GB" sz="2800" i="0" dirty="0"/>
              <a:t>The participants’ interlocutors needed to consent to the observation of their private conversations.</a:t>
            </a:r>
            <a:endParaRPr lang="en-GB" dirty="0"/>
          </a:p>
        </p:txBody>
      </p:sp>
    </p:spTree>
    <p:extLst>
      <p:ext uri="{BB962C8B-B14F-4D97-AF65-F5344CB8AC3E}">
        <p14:creationId xmlns:p14="http://schemas.microsoft.com/office/powerpoint/2010/main" val="29136239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87037"/>
            <a:ext cx="9601200" cy="1485900"/>
          </a:xfrm>
        </p:spPr>
        <p:txBody>
          <a:bodyPr/>
          <a:lstStyle/>
          <a:p>
            <a:r>
              <a:rPr lang="en-GB" dirty="0"/>
              <a:t>Encountered limitations of ‘observation’ in my ELF online study</a:t>
            </a:r>
          </a:p>
        </p:txBody>
      </p:sp>
      <p:sp>
        <p:nvSpPr>
          <p:cNvPr id="3" name="Content Placeholder 2"/>
          <p:cNvSpPr>
            <a:spLocks noGrp="1"/>
          </p:cNvSpPr>
          <p:nvPr>
            <p:ph idx="1"/>
          </p:nvPr>
        </p:nvSpPr>
        <p:spPr>
          <a:xfrm>
            <a:off x="1371600" y="1672937"/>
            <a:ext cx="9601200" cy="4121727"/>
          </a:xfrm>
        </p:spPr>
        <p:txBody>
          <a:bodyPr>
            <a:noAutofit/>
          </a:bodyPr>
          <a:lstStyle/>
          <a:p>
            <a:pPr algn="just"/>
            <a:r>
              <a:rPr lang="en-GB" sz="2800" dirty="0"/>
              <a:t>The lack of interpersonal relations between the researcher and participants which result in the limited number of research participants.</a:t>
            </a:r>
          </a:p>
          <a:p>
            <a:pPr algn="just"/>
            <a:r>
              <a:rPr lang="en-GB" sz="2800" dirty="0"/>
              <a:t>It is difficult to approach interlocutors of the participants and ask for their explanation about the communicative meanings (which possibly contain different point of views to the participants), regarding to these important factors, i.e. the lack of interpersonal relationship between the researcher and the participants’ interlocutors, the variety of the participants’ interlocutors without their contact information, their unavailability to take part in a research observation.  </a:t>
            </a:r>
          </a:p>
        </p:txBody>
      </p:sp>
    </p:spTree>
    <p:extLst>
      <p:ext uri="{BB962C8B-B14F-4D97-AF65-F5344CB8AC3E}">
        <p14:creationId xmlns:p14="http://schemas.microsoft.com/office/powerpoint/2010/main" val="19683326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900" dirty="0"/>
              <a:t>Analytical frameworks for the observational method in my ELF online study</a:t>
            </a:r>
          </a:p>
        </p:txBody>
      </p:sp>
      <p:sp>
        <p:nvSpPr>
          <p:cNvPr id="3" name="Content Placeholder 2"/>
          <p:cNvSpPr>
            <a:spLocks noGrp="1"/>
          </p:cNvSpPr>
          <p:nvPr>
            <p:ph idx="1"/>
          </p:nvPr>
        </p:nvSpPr>
        <p:spPr>
          <a:xfrm>
            <a:off x="1371600" y="2171700"/>
            <a:ext cx="9601200" cy="4357254"/>
          </a:xfrm>
        </p:spPr>
        <p:txBody>
          <a:bodyPr>
            <a:normAutofit lnSpcReduction="10000"/>
          </a:bodyPr>
          <a:lstStyle/>
          <a:p>
            <a:pPr algn="just"/>
            <a:r>
              <a:rPr lang="en-GB" b="1" dirty="0"/>
              <a:t>Content analysis</a:t>
            </a:r>
          </a:p>
          <a:p>
            <a:pPr lvl="1" algn="just"/>
            <a:r>
              <a:rPr lang="en-GB" i="0" dirty="0"/>
              <a:t>To describes patterns and trends in communicative contents and reveals main ideas and/or attitudes of participants through systematic and recursive coding (Cohen, et al, 2011). </a:t>
            </a:r>
          </a:p>
          <a:p>
            <a:pPr lvl="1" algn="just"/>
            <a:r>
              <a:rPr lang="en-GB" i="0" dirty="0">
                <a:latin typeface="+mj-lt"/>
              </a:rPr>
              <a:t>A total of 139 scripts or 209 Microsoft word pages of online conversation records were collected.</a:t>
            </a:r>
          </a:p>
          <a:p>
            <a:pPr lvl="1" algn="just"/>
            <a:r>
              <a:rPr lang="en-GB" i="0" dirty="0">
                <a:solidFill>
                  <a:schemeClr val="tx1"/>
                </a:solidFill>
              </a:rPr>
              <a:t>Preconceived codes consist of three main categories based on research questions, including ‘the roles of cultures’, ‘intercultural communicative competence’, and ‘perceptions of English use for online intercultural communication’. </a:t>
            </a:r>
          </a:p>
          <a:p>
            <a:pPr lvl="1" algn="just"/>
            <a:r>
              <a:rPr lang="en-GB" i="0" dirty="0">
                <a:solidFill>
                  <a:schemeClr val="tx1"/>
                </a:solidFill>
              </a:rPr>
              <a:t>There are also interesting data emerged during coding process about cultural and language use for online intercultural communication, consisting of ‘cultural (and language) fluidity’, ‘language choices’, and ‘cultural comparison’.</a:t>
            </a:r>
            <a:endParaRPr lang="en-US" i="0" dirty="0">
              <a:solidFill>
                <a:schemeClr val="tx1"/>
              </a:solidFill>
            </a:endParaRPr>
          </a:p>
          <a:p>
            <a:pPr marL="0" lvl="1" indent="0">
              <a:lnSpc>
                <a:spcPct val="100000"/>
              </a:lnSpc>
              <a:spcBef>
                <a:spcPts val="0"/>
              </a:spcBef>
              <a:spcAft>
                <a:spcPts val="0"/>
              </a:spcAft>
              <a:buNone/>
              <a:defRPr/>
            </a:pPr>
            <a:endParaRPr lang="en-GB" dirty="0">
              <a:latin typeface="Calibri Light"/>
            </a:endParaRPr>
          </a:p>
          <a:p>
            <a:pPr lvl="1" algn="just"/>
            <a:endParaRPr lang="en-GB" dirty="0">
              <a:solidFill>
                <a:schemeClr val="tx1"/>
              </a:solidFill>
            </a:endParaRPr>
          </a:p>
          <a:p>
            <a:pPr lvl="1" algn="just"/>
            <a:endParaRPr lang="en-GB" i="0" dirty="0"/>
          </a:p>
        </p:txBody>
      </p:sp>
    </p:spTree>
    <p:extLst>
      <p:ext uri="{BB962C8B-B14F-4D97-AF65-F5344CB8AC3E}">
        <p14:creationId xmlns:p14="http://schemas.microsoft.com/office/powerpoint/2010/main" val="24727392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900" dirty="0"/>
              <a:t>Analytical frameworks for the observational method in my ELF online study</a:t>
            </a:r>
          </a:p>
        </p:txBody>
      </p:sp>
      <p:sp>
        <p:nvSpPr>
          <p:cNvPr id="3" name="Content Placeholder 2"/>
          <p:cNvSpPr>
            <a:spLocks noGrp="1"/>
          </p:cNvSpPr>
          <p:nvPr>
            <p:ph idx="1"/>
          </p:nvPr>
        </p:nvSpPr>
        <p:spPr>
          <a:xfrm>
            <a:off x="1371600" y="2171700"/>
            <a:ext cx="9601200" cy="4357254"/>
          </a:xfrm>
        </p:spPr>
        <p:txBody>
          <a:bodyPr>
            <a:normAutofit/>
          </a:bodyPr>
          <a:lstStyle/>
          <a:p>
            <a:pPr algn="just"/>
            <a:r>
              <a:rPr lang="en-GB" altLang="ja-JP" b="1" dirty="0"/>
              <a:t>Multimodal analysis</a:t>
            </a:r>
          </a:p>
          <a:p>
            <a:pPr lvl="1" algn="just"/>
            <a:r>
              <a:rPr lang="en-US" altLang="ja-JP" i="0" dirty="0"/>
              <a:t>is an inter-disciplinary approach to understand communication and      representation as more than language and attends systematically to the social interpretation of a range of forms of making meaning (Jewitt, 2016).</a:t>
            </a:r>
          </a:p>
          <a:p>
            <a:pPr lvl="1" algn="just"/>
            <a:r>
              <a:rPr lang="en-GB" altLang="ja-JP" i="0" dirty="0"/>
              <a:t>‘Social semiotic multimodal analysis’– ‘mapping how modal resources are used by people in a given community/ social context, in other words sign-making as a social process (Jewitt, 2009).</a:t>
            </a:r>
            <a:endParaRPr lang="en-GB" dirty="0">
              <a:solidFill>
                <a:schemeClr val="tx1"/>
              </a:solidFill>
            </a:endParaRPr>
          </a:p>
          <a:p>
            <a:pPr lvl="1" algn="just"/>
            <a:endParaRPr lang="en-GB" i="0" dirty="0"/>
          </a:p>
        </p:txBody>
      </p:sp>
    </p:spTree>
    <p:extLst>
      <p:ext uri="{BB962C8B-B14F-4D97-AF65-F5344CB8AC3E}">
        <p14:creationId xmlns:p14="http://schemas.microsoft.com/office/powerpoint/2010/main" val="33926943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References</a:t>
            </a:r>
            <a:endParaRPr lang="en-US" dirty="0"/>
          </a:p>
        </p:txBody>
      </p:sp>
      <p:sp>
        <p:nvSpPr>
          <p:cNvPr id="3" name="Content Placeholder 2"/>
          <p:cNvSpPr>
            <a:spLocks noGrp="1"/>
          </p:cNvSpPr>
          <p:nvPr>
            <p:ph idx="1"/>
          </p:nvPr>
        </p:nvSpPr>
        <p:spPr>
          <a:xfrm>
            <a:off x="1371600" y="1640541"/>
            <a:ext cx="9601200" cy="5078914"/>
          </a:xfrm>
        </p:spPr>
        <p:txBody>
          <a:bodyPr>
            <a:normAutofit/>
          </a:bodyPr>
          <a:lstStyle/>
          <a:p>
            <a:r>
              <a:rPr lang="en-GB" dirty="0">
                <a:solidFill>
                  <a:schemeClr val="tx1"/>
                </a:solidFill>
              </a:rPr>
              <a:t>Cohen, Louis; Manion, Lawrence; Morrison, Keith. (2011). </a:t>
            </a:r>
            <a:r>
              <a:rPr lang="en-GB" i="1" dirty="0">
                <a:solidFill>
                  <a:schemeClr val="tx1"/>
                </a:solidFill>
              </a:rPr>
              <a:t>Research methods in education (7</a:t>
            </a:r>
            <a:r>
              <a:rPr lang="en-GB" i="1" baseline="30000" dirty="0">
                <a:solidFill>
                  <a:schemeClr val="tx1"/>
                </a:solidFill>
              </a:rPr>
              <a:t>th</a:t>
            </a:r>
            <a:r>
              <a:rPr lang="en-GB" i="1" dirty="0">
                <a:solidFill>
                  <a:schemeClr val="tx1"/>
                </a:solidFill>
              </a:rPr>
              <a:t> edition)</a:t>
            </a:r>
            <a:r>
              <a:rPr lang="en-GB" dirty="0">
                <a:solidFill>
                  <a:schemeClr val="tx1"/>
                </a:solidFill>
              </a:rPr>
              <a:t>. Oxon. Routledge.</a:t>
            </a:r>
          </a:p>
          <a:p>
            <a:r>
              <a:rPr lang="en-US" dirty="0">
                <a:solidFill>
                  <a:schemeClr val="tx1"/>
                </a:solidFill>
              </a:rPr>
              <a:t>Dörnyei, Z. (2007). </a:t>
            </a:r>
            <a:r>
              <a:rPr lang="en-US" i="1" dirty="0">
                <a:solidFill>
                  <a:schemeClr val="tx1"/>
                </a:solidFill>
              </a:rPr>
              <a:t>Research methods in applied linguistics: Quantitative, qualitative and mixed methodologies</a:t>
            </a:r>
            <a:r>
              <a:rPr lang="en-US" dirty="0">
                <a:solidFill>
                  <a:schemeClr val="tx1"/>
                </a:solidFill>
              </a:rPr>
              <a:t>. Oxford: Oxford University Press.</a:t>
            </a:r>
          </a:p>
          <a:p>
            <a:r>
              <a:rPr lang="en-GB" dirty="0">
                <a:solidFill>
                  <a:schemeClr val="tx1"/>
                </a:solidFill>
              </a:rPr>
              <a:t>Jewitt, Carey. (2009). The Routledge handbook of multimodal analysis. Oxon. Routledge.</a:t>
            </a:r>
          </a:p>
          <a:p>
            <a:r>
              <a:rPr lang="en-GB" dirty="0">
                <a:solidFill>
                  <a:schemeClr val="tx1"/>
                </a:solidFill>
              </a:rPr>
              <a:t>Jewitt, Carey. (2016). </a:t>
            </a:r>
            <a:r>
              <a:rPr lang="en-GB" i="1" dirty="0">
                <a:solidFill>
                  <a:schemeClr val="tx1"/>
                </a:solidFill>
              </a:rPr>
              <a:t>Multimodal analysis</a:t>
            </a:r>
            <a:r>
              <a:rPr lang="en-GB" dirty="0">
                <a:solidFill>
                  <a:schemeClr val="tx1"/>
                </a:solidFill>
              </a:rPr>
              <a:t>. In Georgakopoulou, A. and Spilioti, T. (2016). </a:t>
            </a:r>
            <a:r>
              <a:rPr lang="en-GB" i="1" dirty="0">
                <a:solidFill>
                  <a:schemeClr val="tx1"/>
                </a:solidFill>
              </a:rPr>
              <a:t>The Routledge Handbook of Language and Digital Communication</a:t>
            </a:r>
            <a:r>
              <a:rPr lang="en-GB" dirty="0">
                <a:solidFill>
                  <a:schemeClr val="tx1"/>
                </a:solidFill>
              </a:rPr>
              <a:t>. Oxon. Routledge.</a:t>
            </a:r>
            <a:endParaRPr lang="en-US" dirty="0">
              <a:solidFill>
                <a:schemeClr val="tx1"/>
              </a:solidFill>
            </a:endParaRPr>
          </a:p>
          <a:p>
            <a:r>
              <a:rPr lang="en-GB" dirty="0">
                <a:solidFill>
                  <a:schemeClr val="tx1"/>
                </a:solidFill>
              </a:rPr>
              <a:t>Robson, Colin. (2002). </a:t>
            </a:r>
            <a:r>
              <a:rPr lang="en-GB" i="1" dirty="0">
                <a:solidFill>
                  <a:schemeClr val="tx1"/>
                </a:solidFill>
              </a:rPr>
              <a:t>Real world research (2</a:t>
            </a:r>
            <a:r>
              <a:rPr lang="en-GB" i="1" baseline="30000" dirty="0">
                <a:solidFill>
                  <a:schemeClr val="tx1"/>
                </a:solidFill>
              </a:rPr>
              <a:t>nd</a:t>
            </a:r>
            <a:r>
              <a:rPr lang="en-GB" i="1" dirty="0">
                <a:solidFill>
                  <a:schemeClr val="tx1"/>
                </a:solidFill>
              </a:rPr>
              <a:t> edition)</a:t>
            </a:r>
            <a:r>
              <a:rPr lang="en-GB" dirty="0">
                <a:solidFill>
                  <a:schemeClr val="tx1"/>
                </a:solidFill>
              </a:rPr>
              <a:t>. Oxford: Blackwell.</a:t>
            </a:r>
          </a:p>
          <a:p>
            <a:endParaRPr lang="en-US" dirty="0"/>
          </a:p>
        </p:txBody>
      </p:sp>
    </p:spTree>
    <p:extLst>
      <p:ext uri="{BB962C8B-B14F-4D97-AF65-F5344CB8AC3E}">
        <p14:creationId xmlns:p14="http://schemas.microsoft.com/office/powerpoint/2010/main" val="2891403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61533" y="1594624"/>
            <a:ext cx="8844903" cy="2283314"/>
          </a:xfrm>
        </p:spPr>
        <p:txBody>
          <a:bodyPr>
            <a:noAutofit/>
          </a:bodyPr>
          <a:lstStyle/>
          <a:p>
            <a:r>
              <a:rPr lang="en-GB" sz="4400" b="1" cap="none" dirty="0">
                <a:solidFill>
                  <a:prstClr val="black"/>
                </a:solidFill>
                <a:latin typeface="Franklin Gothic Medium" panose="020B0603020102020204" pitchFamily="34" charset="0"/>
              </a:rPr>
              <a:t>Researching language perceptions: </a:t>
            </a:r>
            <a:r>
              <a:rPr lang="en-GB" sz="4400" cap="none" dirty="0">
                <a:solidFill>
                  <a:prstClr val="black"/>
                </a:solidFill>
                <a:latin typeface="Franklin Gothic Medium" panose="020B0603020102020204" pitchFamily="34" charset="0"/>
              </a:rPr>
              <a:t>In search of underlying evaluative concepts</a:t>
            </a:r>
            <a:endParaRPr lang="en-GB" sz="4400" cap="none" dirty="0">
              <a:solidFill>
                <a:schemeClr val="tx1"/>
              </a:solidFill>
              <a:latin typeface="Franklin Gothic Medium" panose="020B0603020102020204" pitchFamily="34" charset="0"/>
            </a:endParaRPr>
          </a:p>
        </p:txBody>
      </p:sp>
      <p:grpSp>
        <p:nvGrpSpPr>
          <p:cNvPr id="4" name="Group 82"/>
          <p:cNvGrpSpPr>
            <a:grpSpLocks/>
          </p:cNvGrpSpPr>
          <p:nvPr/>
        </p:nvGrpSpPr>
        <p:grpSpPr bwMode="auto">
          <a:xfrm>
            <a:off x="9378176" y="270586"/>
            <a:ext cx="2574339" cy="554604"/>
            <a:chOff x="385" y="1412"/>
            <a:chExt cx="2268" cy="492"/>
          </a:xfrm>
          <a:solidFill>
            <a:schemeClr val="accent2">
              <a:lumMod val="75000"/>
            </a:schemeClr>
          </a:solidFill>
        </p:grpSpPr>
        <p:sp>
          <p:nvSpPr>
            <p:cNvPr id="5" name="Freeform 83"/>
            <p:cNvSpPr>
              <a:spLocks/>
            </p:cNvSpPr>
            <p:nvPr/>
          </p:nvSpPr>
          <p:spPr bwMode="auto">
            <a:xfrm>
              <a:off x="385" y="1488"/>
              <a:ext cx="186" cy="316"/>
            </a:xfrm>
            <a:custGeom>
              <a:avLst/>
              <a:gdLst>
                <a:gd name="T0" fmla="*/ 100 w 186"/>
                <a:gd name="T1" fmla="*/ 126 h 316"/>
                <a:gd name="T2" fmla="*/ 148 w 186"/>
                <a:gd name="T3" fmla="*/ 152 h 316"/>
                <a:gd name="T4" fmla="*/ 174 w 186"/>
                <a:gd name="T5" fmla="*/ 178 h 316"/>
                <a:gd name="T6" fmla="*/ 180 w 186"/>
                <a:gd name="T7" fmla="*/ 188 h 316"/>
                <a:gd name="T8" fmla="*/ 186 w 186"/>
                <a:gd name="T9" fmla="*/ 210 h 316"/>
                <a:gd name="T10" fmla="*/ 186 w 186"/>
                <a:gd name="T11" fmla="*/ 224 h 316"/>
                <a:gd name="T12" fmla="*/ 178 w 186"/>
                <a:gd name="T13" fmla="*/ 260 h 316"/>
                <a:gd name="T14" fmla="*/ 156 w 186"/>
                <a:gd name="T15" fmla="*/ 290 h 316"/>
                <a:gd name="T16" fmla="*/ 140 w 186"/>
                <a:gd name="T17" fmla="*/ 302 h 316"/>
                <a:gd name="T18" fmla="*/ 104 w 186"/>
                <a:gd name="T19" fmla="*/ 314 h 316"/>
                <a:gd name="T20" fmla="*/ 86 w 186"/>
                <a:gd name="T21" fmla="*/ 316 h 316"/>
                <a:gd name="T22" fmla="*/ 42 w 186"/>
                <a:gd name="T23" fmla="*/ 310 h 316"/>
                <a:gd name="T24" fmla="*/ 24 w 186"/>
                <a:gd name="T25" fmla="*/ 302 h 316"/>
                <a:gd name="T26" fmla="*/ 0 w 186"/>
                <a:gd name="T27" fmla="*/ 224 h 316"/>
                <a:gd name="T28" fmla="*/ 6 w 186"/>
                <a:gd name="T29" fmla="*/ 238 h 316"/>
                <a:gd name="T30" fmla="*/ 20 w 186"/>
                <a:gd name="T31" fmla="*/ 264 h 316"/>
                <a:gd name="T32" fmla="*/ 30 w 186"/>
                <a:gd name="T33" fmla="*/ 276 h 316"/>
                <a:gd name="T34" fmla="*/ 52 w 186"/>
                <a:gd name="T35" fmla="*/ 292 h 316"/>
                <a:gd name="T36" fmla="*/ 82 w 186"/>
                <a:gd name="T37" fmla="*/ 298 h 316"/>
                <a:gd name="T38" fmla="*/ 98 w 186"/>
                <a:gd name="T39" fmla="*/ 296 h 316"/>
                <a:gd name="T40" fmla="*/ 122 w 186"/>
                <a:gd name="T41" fmla="*/ 286 h 316"/>
                <a:gd name="T42" fmla="*/ 130 w 186"/>
                <a:gd name="T43" fmla="*/ 278 h 316"/>
                <a:gd name="T44" fmla="*/ 140 w 186"/>
                <a:gd name="T45" fmla="*/ 258 h 316"/>
                <a:gd name="T46" fmla="*/ 144 w 186"/>
                <a:gd name="T47" fmla="*/ 236 h 316"/>
                <a:gd name="T48" fmla="*/ 144 w 186"/>
                <a:gd name="T49" fmla="*/ 224 h 316"/>
                <a:gd name="T50" fmla="*/ 136 w 186"/>
                <a:gd name="T51" fmla="*/ 204 h 316"/>
                <a:gd name="T52" fmla="*/ 130 w 186"/>
                <a:gd name="T53" fmla="*/ 196 h 316"/>
                <a:gd name="T54" fmla="*/ 68 w 186"/>
                <a:gd name="T55" fmla="*/ 162 h 316"/>
                <a:gd name="T56" fmla="*/ 52 w 186"/>
                <a:gd name="T57" fmla="*/ 154 h 316"/>
                <a:gd name="T58" fmla="*/ 26 w 186"/>
                <a:gd name="T59" fmla="*/ 136 h 316"/>
                <a:gd name="T60" fmla="*/ 18 w 186"/>
                <a:gd name="T61" fmla="*/ 126 h 316"/>
                <a:gd name="T62" fmla="*/ 6 w 186"/>
                <a:gd name="T63" fmla="*/ 104 h 316"/>
                <a:gd name="T64" fmla="*/ 2 w 186"/>
                <a:gd name="T65" fmla="*/ 80 h 316"/>
                <a:gd name="T66" fmla="*/ 4 w 186"/>
                <a:gd name="T67" fmla="*/ 62 h 316"/>
                <a:gd name="T68" fmla="*/ 18 w 186"/>
                <a:gd name="T69" fmla="*/ 32 h 316"/>
                <a:gd name="T70" fmla="*/ 30 w 186"/>
                <a:gd name="T71" fmla="*/ 20 h 316"/>
                <a:gd name="T72" fmla="*/ 60 w 186"/>
                <a:gd name="T73" fmla="*/ 4 h 316"/>
                <a:gd name="T74" fmla="*/ 96 w 186"/>
                <a:gd name="T75" fmla="*/ 0 h 316"/>
                <a:gd name="T76" fmla="*/ 114 w 186"/>
                <a:gd name="T77" fmla="*/ 0 h 316"/>
                <a:gd name="T78" fmla="*/ 146 w 186"/>
                <a:gd name="T79" fmla="*/ 10 h 316"/>
                <a:gd name="T80" fmla="*/ 162 w 186"/>
                <a:gd name="T81" fmla="*/ 76 h 316"/>
                <a:gd name="T82" fmla="*/ 160 w 186"/>
                <a:gd name="T83" fmla="*/ 66 h 316"/>
                <a:gd name="T84" fmla="*/ 146 w 186"/>
                <a:gd name="T85" fmla="*/ 46 h 316"/>
                <a:gd name="T86" fmla="*/ 138 w 186"/>
                <a:gd name="T87" fmla="*/ 36 h 316"/>
                <a:gd name="T88" fmla="*/ 116 w 186"/>
                <a:gd name="T89" fmla="*/ 22 h 316"/>
                <a:gd name="T90" fmla="*/ 90 w 186"/>
                <a:gd name="T91" fmla="*/ 18 h 316"/>
                <a:gd name="T92" fmla="*/ 76 w 186"/>
                <a:gd name="T93" fmla="*/ 18 h 316"/>
                <a:gd name="T94" fmla="*/ 58 w 186"/>
                <a:gd name="T95" fmla="*/ 26 h 316"/>
                <a:gd name="T96" fmla="*/ 50 w 186"/>
                <a:gd name="T97" fmla="*/ 34 h 316"/>
                <a:gd name="T98" fmla="*/ 42 w 186"/>
                <a:gd name="T99" fmla="*/ 48 h 316"/>
                <a:gd name="T100" fmla="*/ 38 w 186"/>
                <a:gd name="T101" fmla="*/ 66 h 316"/>
                <a:gd name="T102" fmla="*/ 40 w 186"/>
                <a:gd name="T103" fmla="*/ 76 h 316"/>
                <a:gd name="T104" fmla="*/ 46 w 186"/>
                <a:gd name="T105" fmla="*/ 90 h 316"/>
                <a:gd name="T106" fmla="*/ 50 w 186"/>
                <a:gd name="T107" fmla="*/ 98 h 316"/>
                <a:gd name="T108" fmla="*/ 100 w 186"/>
                <a:gd name="T109" fmla="*/ 126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86" h="316">
                  <a:moveTo>
                    <a:pt x="100" y="126"/>
                  </a:moveTo>
                  <a:lnTo>
                    <a:pt x="100" y="126"/>
                  </a:lnTo>
                  <a:lnTo>
                    <a:pt x="148" y="152"/>
                  </a:lnTo>
                  <a:lnTo>
                    <a:pt x="148" y="152"/>
                  </a:lnTo>
                  <a:lnTo>
                    <a:pt x="162" y="164"/>
                  </a:lnTo>
                  <a:lnTo>
                    <a:pt x="174" y="178"/>
                  </a:lnTo>
                  <a:lnTo>
                    <a:pt x="174" y="178"/>
                  </a:lnTo>
                  <a:lnTo>
                    <a:pt x="180" y="188"/>
                  </a:lnTo>
                  <a:lnTo>
                    <a:pt x="184" y="198"/>
                  </a:lnTo>
                  <a:lnTo>
                    <a:pt x="186" y="210"/>
                  </a:lnTo>
                  <a:lnTo>
                    <a:pt x="186" y="224"/>
                  </a:lnTo>
                  <a:lnTo>
                    <a:pt x="186" y="224"/>
                  </a:lnTo>
                  <a:lnTo>
                    <a:pt x="184" y="244"/>
                  </a:lnTo>
                  <a:lnTo>
                    <a:pt x="178" y="260"/>
                  </a:lnTo>
                  <a:lnTo>
                    <a:pt x="168" y="276"/>
                  </a:lnTo>
                  <a:lnTo>
                    <a:pt x="156" y="290"/>
                  </a:lnTo>
                  <a:lnTo>
                    <a:pt x="156" y="290"/>
                  </a:lnTo>
                  <a:lnTo>
                    <a:pt x="140" y="302"/>
                  </a:lnTo>
                  <a:lnTo>
                    <a:pt x="122" y="310"/>
                  </a:lnTo>
                  <a:lnTo>
                    <a:pt x="104" y="314"/>
                  </a:lnTo>
                  <a:lnTo>
                    <a:pt x="86" y="316"/>
                  </a:lnTo>
                  <a:lnTo>
                    <a:pt x="86" y="316"/>
                  </a:lnTo>
                  <a:lnTo>
                    <a:pt x="62" y="314"/>
                  </a:lnTo>
                  <a:lnTo>
                    <a:pt x="42" y="310"/>
                  </a:lnTo>
                  <a:lnTo>
                    <a:pt x="42" y="310"/>
                  </a:lnTo>
                  <a:lnTo>
                    <a:pt x="24" y="302"/>
                  </a:lnTo>
                  <a:lnTo>
                    <a:pt x="2" y="292"/>
                  </a:lnTo>
                  <a:lnTo>
                    <a:pt x="0" y="224"/>
                  </a:lnTo>
                  <a:lnTo>
                    <a:pt x="0" y="224"/>
                  </a:lnTo>
                  <a:lnTo>
                    <a:pt x="6" y="238"/>
                  </a:lnTo>
                  <a:lnTo>
                    <a:pt x="12" y="252"/>
                  </a:lnTo>
                  <a:lnTo>
                    <a:pt x="20" y="264"/>
                  </a:lnTo>
                  <a:lnTo>
                    <a:pt x="30" y="276"/>
                  </a:lnTo>
                  <a:lnTo>
                    <a:pt x="30" y="276"/>
                  </a:lnTo>
                  <a:lnTo>
                    <a:pt x="40" y="286"/>
                  </a:lnTo>
                  <a:lnTo>
                    <a:pt x="52" y="292"/>
                  </a:lnTo>
                  <a:lnTo>
                    <a:pt x="66" y="296"/>
                  </a:lnTo>
                  <a:lnTo>
                    <a:pt x="82" y="298"/>
                  </a:lnTo>
                  <a:lnTo>
                    <a:pt x="82" y="298"/>
                  </a:lnTo>
                  <a:lnTo>
                    <a:pt x="98" y="296"/>
                  </a:lnTo>
                  <a:lnTo>
                    <a:pt x="110" y="292"/>
                  </a:lnTo>
                  <a:lnTo>
                    <a:pt x="122" y="286"/>
                  </a:lnTo>
                  <a:lnTo>
                    <a:pt x="130" y="278"/>
                  </a:lnTo>
                  <a:lnTo>
                    <a:pt x="130" y="278"/>
                  </a:lnTo>
                  <a:lnTo>
                    <a:pt x="136" y="268"/>
                  </a:lnTo>
                  <a:lnTo>
                    <a:pt x="140" y="258"/>
                  </a:lnTo>
                  <a:lnTo>
                    <a:pt x="144" y="248"/>
                  </a:lnTo>
                  <a:lnTo>
                    <a:pt x="144" y="236"/>
                  </a:lnTo>
                  <a:lnTo>
                    <a:pt x="144" y="236"/>
                  </a:lnTo>
                  <a:lnTo>
                    <a:pt x="144" y="224"/>
                  </a:lnTo>
                  <a:lnTo>
                    <a:pt x="140" y="212"/>
                  </a:lnTo>
                  <a:lnTo>
                    <a:pt x="136" y="204"/>
                  </a:lnTo>
                  <a:lnTo>
                    <a:pt x="130" y="196"/>
                  </a:lnTo>
                  <a:lnTo>
                    <a:pt x="130" y="196"/>
                  </a:lnTo>
                  <a:lnTo>
                    <a:pt x="108" y="182"/>
                  </a:lnTo>
                  <a:lnTo>
                    <a:pt x="68" y="162"/>
                  </a:lnTo>
                  <a:lnTo>
                    <a:pt x="68" y="162"/>
                  </a:lnTo>
                  <a:lnTo>
                    <a:pt x="52" y="154"/>
                  </a:lnTo>
                  <a:lnTo>
                    <a:pt x="38" y="144"/>
                  </a:lnTo>
                  <a:lnTo>
                    <a:pt x="26" y="136"/>
                  </a:lnTo>
                  <a:lnTo>
                    <a:pt x="18" y="126"/>
                  </a:lnTo>
                  <a:lnTo>
                    <a:pt x="18" y="126"/>
                  </a:lnTo>
                  <a:lnTo>
                    <a:pt x="10" y="116"/>
                  </a:lnTo>
                  <a:lnTo>
                    <a:pt x="6" y="104"/>
                  </a:lnTo>
                  <a:lnTo>
                    <a:pt x="2" y="92"/>
                  </a:lnTo>
                  <a:lnTo>
                    <a:pt x="2" y="80"/>
                  </a:lnTo>
                  <a:lnTo>
                    <a:pt x="2" y="80"/>
                  </a:lnTo>
                  <a:lnTo>
                    <a:pt x="4" y="62"/>
                  </a:lnTo>
                  <a:lnTo>
                    <a:pt x="8" y="46"/>
                  </a:lnTo>
                  <a:lnTo>
                    <a:pt x="18" y="32"/>
                  </a:lnTo>
                  <a:lnTo>
                    <a:pt x="30" y="20"/>
                  </a:lnTo>
                  <a:lnTo>
                    <a:pt x="30" y="20"/>
                  </a:lnTo>
                  <a:lnTo>
                    <a:pt x="46" y="12"/>
                  </a:lnTo>
                  <a:lnTo>
                    <a:pt x="60" y="4"/>
                  </a:lnTo>
                  <a:lnTo>
                    <a:pt x="78" y="0"/>
                  </a:lnTo>
                  <a:lnTo>
                    <a:pt x="96" y="0"/>
                  </a:lnTo>
                  <a:lnTo>
                    <a:pt x="96" y="0"/>
                  </a:lnTo>
                  <a:lnTo>
                    <a:pt x="114" y="0"/>
                  </a:lnTo>
                  <a:lnTo>
                    <a:pt x="130" y="4"/>
                  </a:lnTo>
                  <a:lnTo>
                    <a:pt x="146" y="10"/>
                  </a:lnTo>
                  <a:lnTo>
                    <a:pt x="160" y="16"/>
                  </a:lnTo>
                  <a:lnTo>
                    <a:pt x="162" y="76"/>
                  </a:lnTo>
                  <a:lnTo>
                    <a:pt x="162" y="76"/>
                  </a:lnTo>
                  <a:lnTo>
                    <a:pt x="160" y="66"/>
                  </a:lnTo>
                  <a:lnTo>
                    <a:pt x="154" y="56"/>
                  </a:lnTo>
                  <a:lnTo>
                    <a:pt x="146" y="46"/>
                  </a:lnTo>
                  <a:lnTo>
                    <a:pt x="138" y="36"/>
                  </a:lnTo>
                  <a:lnTo>
                    <a:pt x="138" y="36"/>
                  </a:lnTo>
                  <a:lnTo>
                    <a:pt x="128" y="28"/>
                  </a:lnTo>
                  <a:lnTo>
                    <a:pt x="116" y="22"/>
                  </a:lnTo>
                  <a:lnTo>
                    <a:pt x="104" y="20"/>
                  </a:lnTo>
                  <a:lnTo>
                    <a:pt x="90" y="18"/>
                  </a:lnTo>
                  <a:lnTo>
                    <a:pt x="90" y="18"/>
                  </a:lnTo>
                  <a:lnTo>
                    <a:pt x="76" y="18"/>
                  </a:lnTo>
                  <a:lnTo>
                    <a:pt x="66" y="22"/>
                  </a:lnTo>
                  <a:lnTo>
                    <a:pt x="58" y="26"/>
                  </a:lnTo>
                  <a:lnTo>
                    <a:pt x="50" y="34"/>
                  </a:lnTo>
                  <a:lnTo>
                    <a:pt x="50" y="34"/>
                  </a:lnTo>
                  <a:lnTo>
                    <a:pt x="46" y="40"/>
                  </a:lnTo>
                  <a:lnTo>
                    <a:pt x="42" y="48"/>
                  </a:lnTo>
                  <a:lnTo>
                    <a:pt x="40" y="58"/>
                  </a:lnTo>
                  <a:lnTo>
                    <a:pt x="38" y="66"/>
                  </a:lnTo>
                  <a:lnTo>
                    <a:pt x="38" y="66"/>
                  </a:lnTo>
                  <a:lnTo>
                    <a:pt x="40" y="76"/>
                  </a:lnTo>
                  <a:lnTo>
                    <a:pt x="42" y="84"/>
                  </a:lnTo>
                  <a:lnTo>
                    <a:pt x="46" y="90"/>
                  </a:lnTo>
                  <a:lnTo>
                    <a:pt x="50" y="98"/>
                  </a:lnTo>
                  <a:lnTo>
                    <a:pt x="50" y="98"/>
                  </a:lnTo>
                  <a:lnTo>
                    <a:pt x="70" y="110"/>
                  </a:lnTo>
                  <a:lnTo>
                    <a:pt x="100" y="126"/>
                  </a:lnTo>
                  <a:lnTo>
                    <a:pt x="100" y="126"/>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6" name="Freeform 84"/>
            <p:cNvSpPr>
              <a:spLocks noEditPoints="1"/>
            </p:cNvSpPr>
            <p:nvPr/>
          </p:nvSpPr>
          <p:spPr bwMode="auto">
            <a:xfrm>
              <a:off x="589" y="1586"/>
              <a:ext cx="198" cy="218"/>
            </a:xfrm>
            <a:custGeom>
              <a:avLst/>
              <a:gdLst>
                <a:gd name="T0" fmla="*/ 100 w 198"/>
                <a:gd name="T1" fmla="*/ 0 h 218"/>
                <a:gd name="T2" fmla="*/ 130 w 198"/>
                <a:gd name="T3" fmla="*/ 4 h 218"/>
                <a:gd name="T4" fmla="*/ 154 w 198"/>
                <a:gd name="T5" fmla="*/ 16 h 218"/>
                <a:gd name="T6" fmla="*/ 166 w 198"/>
                <a:gd name="T7" fmla="*/ 24 h 218"/>
                <a:gd name="T8" fmla="*/ 182 w 198"/>
                <a:gd name="T9" fmla="*/ 44 h 218"/>
                <a:gd name="T10" fmla="*/ 188 w 198"/>
                <a:gd name="T11" fmla="*/ 56 h 218"/>
                <a:gd name="T12" fmla="*/ 196 w 198"/>
                <a:gd name="T13" fmla="*/ 82 h 218"/>
                <a:gd name="T14" fmla="*/ 198 w 198"/>
                <a:gd name="T15" fmla="*/ 110 h 218"/>
                <a:gd name="T16" fmla="*/ 198 w 198"/>
                <a:gd name="T17" fmla="*/ 122 h 218"/>
                <a:gd name="T18" fmla="*/ 192 w 198"/>
                <a:gd name="T19" fmla="*/ 148 h 218"/>
                <a:gd name="T20" fmla="*/ 186 w 198"/>
                <a:gd name="T21" fmla="*/ 162 h 218"/>
                <a:gd name="T22" fmla="*/ 170 w 198"/>
                <a:gd name="T23" fmla="*/ 184 h 218"/>
                <a:gd name="T24" fmla="*/ 150 w 198"/>
                <a:gd name="T25" fmla="*/ 204 h 218"/>
                <a:gd name="T26" fmla="*/ 138 w 198"/>
                <a:gd name="T27" fmla="*/ 210 h 218"/>
                <a:gd name="T28" fmla="*/ 112 w 198"/>
                <a:gd name="T29" fmla="*/ 218 h 218"/>
                <a:gd name="T30" fmla="*/ 98 w 198"/>
                <a:gd name="T31" fmla="*/ 218 h 218"/>
                <a:gd name="T32" fmla="*/ 66 w 198"/>
                <a:gd name="T33" fmla="*/ 214 h 218"/>
                <a:gd name="T34" fmla="*/ 46 w 198"/>
                <a:gd name="T35" fmla="*/ 206 h 218"/>
                <a:gd name="T36" fmla="*/ 32 w 198"/>
                <a:gd name="T37" fmla="*/ 192 h 218"/>
                <a:gd name="T38" fmla="*/ 24 w 198"/>
                <a:gd name="T39" fmla="*/ 186 h 218"/>
                <a:gd name="T40" fmla="*/ 6 w 198"/>
                <a:gd name="T41" fmla="*/ 150 h 218"/>
                <a:gd name="T42" fmla="*/ 0 w 198"/>
                <a:gd name="T43" fmla="*/ 110 h 218"/>
                <a:gd name="T44" fmla="*/ 0 w 198"/>
                <a:gd name="T45" fmla="*/ 96 h 218"/>
                <a:gd name="T46" fmla="*/ 6 w 198"/>
                <a:gd name="T47" fmla="*/ 70 h 218"/>
                <a:gd name="T48" fmla="*/ 12 w 198"/>
                <a:gd name="T49" fmla="*/ 56 h 218"/>
                <a:gd name="T50" fmla="*/ 26 w 198"/>
                <a:gd name="T51" fmla="*/ 34 h 218"/>
                <a:gd name="T52" fmla="*/ 48 w 198"/>
                <a:gd name="T53" fmla="*/ 16 h 218"/>
                <a:gd name="T54" fmla="*/ 58 w 198"/>
                <a:gd name="T55" fmla="*/ 8 h 218"/>
                <a:gd name="T56" fmla="*/ 86 w 198"/>
                <a:gd name="T57" fmla="*/ 0 h 218"/>
                <a:gd name="T58" fmla="*/ 100 w 198"/>
                <a:gd name="T59" fmla="*/ 0 h 218"/>
                <a:gd name="T60" fmla="*/ 96 w 198"/>
                <a:gd name="T61" fmla="*/ 16 h 218"/>
                <a:gd name="T62" fmla="*/ 70 w 198"/>
                <a:gd name="T63" fmla="*/ 24 h 218"/>
                <a:gd name="T64" fmla="*/ 54 w 198"/>
                <a:gd name="T65" fmla="*/ 46 h 218"/>
                <a:gd name="T66" fmla="*/ 48 w 198"/>
                <a:gd name="T67" fmla="*/ 60 h 218"/>
                <a:gd name="T68" fmla="*/ 40 w 198"/>
                <a:gd name="T69" fmla="*/ 92 h 218"/>
                <a:gd name="T70" fmla="*/ 40 w 198"/>
                <a:gd name="T71" fmla="*/ 112 h 218"/>
                <a:gd name="T72" fmla="*/ 46 w 198"/>
                <a:gd name="T73" fmla="*/ 148 h 218"/>
                <a:gd name="T74" fmla="*/ 58 w 198"/>
                <a:gd name="T75" fmla="*/ 176 h 218"/>
                <a:gd name="T76" fmla="*/ 68 w 198"/>
                <a:gd name="T77" fmla="*/ 188 h 218"/>
                <a:gd name="T78" fmla="*/ 90 w 198"/>
                <a:gd name="T79" fmla="*/ 200 h 218"/>
                <a:gd name="T80" fmla="*/ 102 w 198"/>
                <a:gd name="T81" fmla="*/ 200 h 218"/>
                <a:gd name="T82" fmla="*/ 126 w 198"/>
                <a:gd name="T83" fmla="*/ 192 h 218"/>
                <a:gd name="T84" fmla="*/ 144 w 198"/>
                <a:gd name="T85" fmla="*/ 172 h 218"/>
                <a:gd name="T86" fmla="*/ 150 w 198"/>
                <a:gd name="T87" fmla="*/ 158 h 218"/>
                <a:gd name="T88" fmla="*/ 158 w 198"/>
                <a:gd name="T89" fmla="*/ 126 h 218"/>
                <a:gd name="T90" fmla="*/ 158 w 198"/>
                <a:gd name="T91" fmla="*/ 106 h 218"/>
                <a:gd name="T92" fmla="*/ 148 w 198"/>
                <a:gd name="T93" fmla="*/ 60 h 218"/>
                <a:gd name="T94" fmla="*/ 140 w 198"/>
                <a:gd name="T95" fmla="*/ 42 h 218"/>
                <a:gd name="T96" fmla="*/ 128 w 198"/>
                <a:gd name="T97" fmla="*/ 28 h 218"/>
                <a:gd name="T98" fmla="*/ 114 w 198"/>
                <a:gd name="T99" fmla="*/ 20 h 218"/>
                <a:gd name="T100" fmla="*/ 96 w 198"/>
                <a:gd name="T101" fmla="*/ 16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98" h="218">
                  <a:moveTo>
                    <a:pt x="100" y="0"/>
                  </a:moveTo>
                  <a:lnTo>
                    <a:pt x="100" y="0"/>
                  </a:lnTo>
                  <a:lnTo>
                    <a:pt x="116" y="0"/>
                  </a:lnTo>
                  <a:lnTo>
                    <a:pt x="130" y="4"/>
                  </a:lnTo>
                  <a:lnTo>
                    <a:pt x="142" y="8"/>
                  </a:lnTo>
                  <a:lnTo>
                    <a:pt x="154" y="16"/>
                  </a:lnTo>
                  <a:lnTo>
                    <a:pt x="154" y="16"/>
                  </a:lnTo>
                  <a:lnTo>
                    <a:pt x="166" y="24"/>
                  </a:lnTo>
                  <a:lnTo>
                    <a:pt x="174" y="34"/>
                  </a:lnTo>
                  <a:lnTo>
                    <a:pt x="182" y="44"/>
                  </a:lnTo>
                  <a:lnTo>
                    <a:pt x="188" y="56"/>
                  </a:lnTo>
                  <a:lnTo>
                    <a:pt x="188" y="56"/>
                  </a:lnTo>
                  <a:lnTo>
                    <a:pt x="192" y="70"/>
                  </a:lnTo>
                  <a:lnTo>
                    <a:pt x="196" y="82"/>
                  </a:lnTo>
                  <a:lnTo>
                    <a:pt x="198" y="96"/>
                  </a:lnTo>
                  <a:lnTo>
                    <a:pt x="198" y="110"/>
                  </a:lnTo>
                  <a:lnTo>
                    <a:pt x="198" y="110"/>
                  </a:lnTo>
                  <a:lnTo>
                    <a:pt x="198" y="122"/>
                  </a:lnTo>
                  <a:lnTo>
                    <a:pt x="196" y="136"/>
                  </a:lnTo>
                  <a:lnTo>
                    <a:pt x="192" y="148"/>
                  </a:lnTo>
                  <a:lnTo>
                    <a:pt x="186" y="162"/>
                  </a:lnTo>
                  <a:lnTo>
                    <a:pt x="186" y="162"/>
                  </a:lnTo>
                  <a:lnTo>
                    <a:pt x="178" y="174"/>
                  </a:lnTo>
                  <a:lnTo>
                    <a:pt x="170" y="184"/>
                  </a:lnTo>
                  <a:lnTo>
                    <a:pt x="162" y="194"/>
                  </a:lnTo>
                  <a:lnTo>
                    <a:pt x="150" y="204"/>
                  </a:lnTo>
                  <a:lnTo>
                    <a:pt x="150" y="204"/>
                  </a:lnTo>
                  <a:lnTo>
                    <a:pt x="138" y="210"/>
                  </a:lnTo>
                  <a:lnTo>
                    <a:pt x="126" y="214"/>
                  </a:lnTo>
                  <a:lnTo>
                    <a:pt x="112" y="218"/>
                  </a:lnTo>
                  <a:lnTo>
                    <a:pt x="98" y="218"/>
                  </a:lnTo>
                  <a:lnTo>
                    <a:pt x="98" y="218"/>
                  </a:lnTo>
                  <a:lnTo>
                    <a:pt x="76" y="216"/>
                  </a:lnTo>
                  <a:lnTo>
                    <a:pt x="66" y="214"/>
                  </a:lnTo>
                  <a:lnTo>
                    <a:pt x="56" y="210"/>
                  </a:lnTo>
                  <a:lnTo>
                    <a:pt x="46" y="206"/>
                  </a:lnTo>
                  <a:lnTo>
                    <a:pt x="38" y="200"/>
                  </a:lnTo>
                  <a:lnTo>
                    <a:pt x="32" y="192"/>
                  </a:lnTo>
                  <a:lnTo>
                    <a:pt x="24" y="186"/>
                  </a:lnTo>
                  <a:lnTo>
                    <a:pt x="24" y="186"/>
                  </a:lnTo>
                  <a:lnTo>
                    <a:pt x="14" y="168"/>
                  </a:lnTo>
                  <a:lnTo>
                    <a:pt x="6" y="150"/>
                  </a:lnTo>
                  <a:lnTo>
                    <a:pt x="0" y="130"/>
                  </a:lnTo>
                  <a:lnTo>
                    <a:pt x="0" y="110"/>
                  </a:lnTo>
                  <a:lnTo>
                    <a:pt x="0" y="110"/>
                  </a:lnTo>
                  <a:lnTo>
                    <a:pt x="0" y="96"/>
                  </a:lnTo>
                  <a:lnTo>
                    <a:pt x="2" y="82"/>
                  </a:lnTo>
                  <a:lnTo>
                    <a:pt x="6" y="70"/>
                  </a:lnTo>
                  <a:lnTo>
                    <a:pt x="12" y="56"/>
                  </a:lnTo>
                  <a:lnTo>
                    <a:pt x="12" y="56"/>
                  </a:lnTo>
                  <a:lnTo>
                    <a:pt x="18" y="44"/>
                  </a:lnTo>
                  <a:lnTo>
                    <a:pt x="26" y="34"/>
                  </a:lnTo>
                  <a:lnTo>
                    <a:pt x="36" y="24"/>
                  </a:lnTo>
                  <a:lnTo>
                    <a:pt x="48" y="16"/>
                  </a:lnTo>
                  <a:lnTo>
                    <a:pt x="48" y="16"/>
                  </a:lnTo>
                  <a:lnTo>
                    <a:pt x="58" y="8"/>
                  </a:lnTo>
                  <a:lnTo>
                    <a:pt x="72" y="4"/>
                  </a:lnTo>
                  <a:lnTo>
                    <a:pt x="86" y="0"/>
                  </a:lnTo>
                  <a:lnTo>
                    <a:pt x="100" y="0"/>
                  </a:lnTo>
                  <a:lnTo>
                    <a:pt x="100" y="0"/>
                  </a:lnTo>
                  <a:close/>
                  <a:moveTo>
                    <a:pt x="96" y="16"/>
                  </a:moveTo>
                  <a:lnTo>
                    <a:pt x="96" y="16"/>
                  </a:lnTo>
                  <a:lnTo>
                    <a:pt x="82" y="18"/>
                  </a:lnTo>
                  <a:lnTo>
                    <a:pt x="70" y="24"/>
                  </a:lnTo>
                  <a:lnTo>
                    <a:pt x="62" y="34"/>
                  </a:lnTo>
                  <a:lnTo>
                    <a:pt x="54" y="46"/>
                  </a:lnTo>
                  <a:lnTo>
                    <a:pt x="54" y="46"/>
                  </a:lnTo>
                  <a:lnTo>
                    <a:pt x="48" y="60"/>
                  </a:lnTo>
                  <a:lnTo>
                    <a:pt x="44" y="76"/>
                  </a:lnTo>
                  <a:lnTo>
                    <a:pt x="40" y="92"/>
                  </a:lnTo>
                  <a:lnTo>
                    <a:pt x="40" y="112"/>
                  </a:lnTo>
                  <a:lnTo>
                    <a:pt x="40" y="112"/>
                  </a:lnTo>
                  <a:lnTo>
                    <a:pt x="42" y="130"/>
                  </a:lnTo>
                  <a:lnTo>
                    <a:pt x="46" y="148"/>
                  </a:lnTo>
                  <a:lnTo>
                    <a:pt x="52" y="162"/>
                  </a:lnTo>
                  <a:lnTo>
                    <a:pt x="58" y="176"/>
                  </a:lnTo>
                  <a:lnTo>
                    <a:pt x="58" y="176"/>
                  </a:lnTo>
                  <a:lnTo>
                    <a:pt x="68" y="188"/>
                  </a:lnTo>
                  <a:lnTo>
                    <a:pt x="78" y="196"/>
                  </a:lnTo>
                  <a:lnTo>
                    <a:pt x="90" y="200"/>
                  </a:lnTo>
                  <a:lnTo>
                    <a:pt x="102" y="200"/>
                  </a:lnTo>
                  <a:lnTo>
                    <a:pt x="102" y="200"/>
                  </a:lnTo>
                  <a:lnTo>
                    <a:pt x="116" y="198"/>
                  </a:lnTo>
                  <a:lnTo>
                    <a:pt x="126" y="192"/>
                  </a:lnTo>
                  <a:lnTo>
                    <a:pt x="136" y="184"/>
                  </a:lnTo>
                  <a:lnTo>
                    <a:pt x="144" y="172"/>
                  </a:lnTo>
                  <a:lnTo>
                    <a:pt x="144" y="172"/>
                  </a:lnTo>
                  <a:lnTo>
                    <a:pt x="150" y="158"/>
                  </a:lnTo>
                  <a:lnTo>
                    <a:pt x="154" y="142"/>
                  </a:lnTo>
                  <a:lnTo>
                    <a:pt x="158" y="126"/>
                  </a:lnTo>
                  <a:lnTo>
                    <a:pt x="158" y="106"/>
                  </a:lnTo>
                  <a:lnTo>
                    <a:pt x="158" y="106"/>
                  </a:lnTo>
                  <a:lnTo>
                    <a:pt x="154" y="82"/>
                  </a:lnTo>
                  <a:lnTo>
                    <a:pt x="148" y="60"/>
                  </a:lnTo>
                  <a:lnTo>
                    <a:pt x="148" y="60"/>
                  </a:lnTo>
                  <a:lnTo>
                    <a:pt x="140" y="42"/>
                  </a:lnTo>
                  <a:lnTo>
                    <a:pt x="128" y="28"/>
                  </a:lnTo>
                  <a:lnTo>
                    <a:pt x="128" y="28"/>
                  </a:lnTo>
                  <a:lnTo>
                    <a:pt x="122" y="22"/>
                  </a:lnTo>
                  <a:lnTo>
                    <a:pt x="114" y="20"/>
                  </a:lnTo>
                  <a:lnTo>
                    <a:pt x="106" y="16"/>
                  </a:lnTo>
                  <a:lnTo>
                    <a:pt x="96" y="16"/>
                  </a:lnTo>
                  <a:lnTo>
                    <a:pt x="96" y="16"/>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7" name="Freeform 85"/>
            <p:cNvSpPr>
              <a:spLocks/>
            </p:cNvSpPr>
            <p:nvPr/>
          </p:nvSpPr>
          <p:spPr bwMode="auto">
            <a:xfrm>
              <a:off x="1007" y="1550"/>
              <a:ext cx="128" cy="254"/>
            </a:xfrm>
            <a:custGeom>
              <a:avLst/>
              <a:gdLst>
                <a:gd name="T0" fmla="*/ 60 w 128"/>
                <a:gd name="T1" fmla="*/ 0 h 254"/>
                <a:gd name="T2" fmla="*/ 60 w 128"/>
                <a:gd name="T3" fmla="*/ 42 h 254"/>
                <a:gd name="T4" fmla="*/ 122 w 128"/>
                <a:gd name="T5" fmla="*/ 42 h 254"/>
                <a:gd name="T6" fmla="*/ 106 w 128"/>
                <a:gd name="T7" fmla="*/ 60 h 254"/>
                <a:gd name="T8" fmla="*/ 58 w 128"/>
                <a:gd name="T9" fmla="*/ 60 h 254"/>
                <a:gd name="T10" fmla="*/ 58 w 128"/>
                <a:gd name="T11" fmla="*/ 188 h 254"/>
                <a:gd name="T12" fmla="*/ 58 w 128"/>
                <a:gd name="T13" fmla="*/ 188 h 254"/>
                <a:gd name="T14" fmla="*/ 58 w 128"/>
                <a:gd name="T15" fmla="*/ 200 h 254"/>
                <a:gd name="T16" fmla="*/ 60 w 128"/>
                <a:gd name="T17" fmla="*/ 208 h 254"/>
                <a:gd name="T18" fmla="*/ 64 w 128"/>
                <a:gd name="T19" fmla="*/ 216 h 254"/>
                <a:gd name="T20" fmla="*/ 68 w 128"/>
                <a:gd name="T21" fmla="*/ 224 h 254"/>
                <a:gd name="T22" fmla="*/ 74 w 128"/>
                <a:gd name="T23" fmla="*/ 228 h 254"/>
                <a:gd name="T24" fmla="*/ 82 w 128"/>
                <a:gd name="T25" fmla="*/ 232 h 254"/>
                <a:gd name="T26" fmla="*/ 90 w 128"/>
                <a:gd name="T27" fmla="*/ 234 h 254"/>
                <a:gd name="T28" fmla="*/ 100 w 128"/>
                <a:gd name="T29" fmla="*/ 236 h 254"/>
                <a:gd name="T30" fmla="*/ 100 w 128"/>
                <a:gd name="T31" fmla="*/ 236 h 254"/>
                <a:gd name="T32" fmla="*/ 110 w 128"/>
                <a:gd name="T33" fmla="*/ 234 h 254"/>
                <a:gd name="T34" fmla="*/ 116 w 128"/>
                <a:gd name="T35" fmla="*/ 232 h 254"/>
                <a:gd name="T36" fmla="*/ 116 w 128"/>
                <a:gd name="T37" fmla="*/ 232 h 254"/>
                <a:gd name="T38" fmla="*/ 128 w 128"/>
                <a:gd name="T39" fmla="*/ 224 h 254"/>
                <a:gd name="T40" fmla="*/ 128 w 128"/>
                <a:gd name="T41" fmla="*/ 224 h 254"/>
                <a:gd name="T42" fmla="*/ 128 w 128"/>
                <a:gd name="T43" fmla="*/ 228 h 254"/>
                <a:gd name="T44" fmla="*/ 126 w 128"/>
                <a:gd name="T45" fmla="*/ 234 h 254"/>
                <a:gd name="T46" fmla="*/ 114 w 128"/>
                <a:gd name="T47" fmla="*/ 244 h 254"/>
                <a:gd name="T48" fmla="*/ 114 w 128"/>
                <a:gd name="T49" fmla="*/ 244 h 254"/>
                <a:gd name="T50" fmla="*/ 108 w 128"/>
                <a:gd name="T51" fmla="*/ 248 h 254"/>
                <a:gd name="T52" fmla="*/ 100 w 128"/>
                <a:gd name="T53" fmla="*/ 252 h 254"/>
                <a:gd name="T54" fmla="*/ 92 w 128"/>
                <a:gd name="T55" fmla="*/ 254 h 254"/>
                <a:gd name="T56" fmla="*/ 82 w 128"/>
                <a:gd name="T57" fmla="*/ 254 h 254"/>
                <a:gd name="T58" fmla="*/ 82 w 128"/>
                <a:gd name="T59" fmla="*/ 254 h 254"/>
                <a:gd name="T60" fmla="*/ 70 w 128"/>
                <a:gd name="T61" fmla="*/ 254 h 254"/>
                <a:gd name="T62" fmla="*/ 58 w 128"/>
                <a:gd name="T63" fmla="*/ 250 h 254"/>
                <a:gd name="T64" fmla="*/ 46 w 128"/>
                <a:gd name="T65" fmla="*/ 244 h 254"/>
                <a:gd name="T66" fmla="*/ 38 w 128"/>
                <a:gd name="T67" fmla="*/ 236 h 254"/>
                <a:gd name="T68" fmla="*/ 38 w 128"/>
                <a:gd name="T69" fmla="*/ 236 h 254"/>
                <a:gd name="T70" fmla="*/ 30 w 128"/>
                <a:gd name="T71" fmla="*/ 228 h 254"/>
                <a:gd name="T72" fmla="*/ 24 w 128"/>
                <a:gd name="T73" fmla="*/ 216 h 254"/>
                <a:gd name="T74" fmla="*/ 20 w 128"/>
                <a:gd name="T75" fmla="*/ 204 h 254"/>
                <a:gd name="T76" fmla="*/ 20 w 128"/>
                <a:gd name="T77" fmla="*/ 188 h 254"/>
                <a:gd name="T78" fmla="*/ 20 w 128"/>
                <a:gd name="T79" fmla="*/ 60 h 254"/>
                <a:gd name="T80" fmla="*/ 0 w 128"/>
                <a:gd name="T81" fmla="*/ 60 h 254"/>
                <a:gd name="T82" fmla="*/ 60 w 128"/>
                <a:gd name="T83" fmla="*/ 0 h 254"/>
                <a:gd name="T84" fmla="*/ 60 w 128"/>
                <a:gd name="T85" fmla="*/ 0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28" h="254">
                  <a:moveTo>
                    <a:pt x="60" y="0"/>
                  </a:moveTo>
                  <a:lnTo>
                    <a:pt x="60" y="42"/>
                  </a:lnTo>
                  <a:lnTo>
                    <a:pt x="122" y="42"/>
                  </a:lnTo>
                  <a:lnTo>
                    <a:pt x="106" y="60"/>
                  </a:lnTo>
                  <a:lnTo>
                    <a:pt x="58" y="60"/>
                  </a:lnTo>
                  <a:lnTo>
                    <a:pt x="58" y="188"/>
                  </a:lnTo>
                  <a:lnTo>
                    <a:pt x="58" y="188"/>
                  </a:lnTo>
                  <a:lnTo>
                    <a:pt x="58" y="200"/>
                  </a:lnTo>
                  <a:lnTo>
                    <a:pt x="60" y="208"/>
                  </a:lnTo>
                  <a:lnTo>
                    <a:pt x="64" y="216"/>
                  </a:lnTo>
                  <a:lnTo>
                    <a:pt x="68" y="224"/>
                  </a:lnTo>
                  <a:lnTo>
                    <a:pt x="74" y="228"/>
                  </a:lnTo>
                  <a:lnTo>
                    <a:pt x="82" y="232"/>
                  </a:lnTo>
                  <a:lnTo>
                    <a:pt x="90" y="234"/>
                  </a:lnTo>
                  <a:lnTo>
                    <a:pt x="100" y="236"/>
                  </a:lnTo>
                  <a:lnTo>
                    <a:pt x="100" y="236"/>
                  </a:lnTo>
                  <a:lnTo>
                    <a:pt x="110" y="234"/>
                  </a:lnTo>
                  <a:lnTo>
                    <a:pt x="116" y="232"/>
                  </a:lnTo>
                  <a:lnTo>
                    <a:pt x="116" y="232"/>
                  </a:lnTo>
                  <a:lnTo>
                    <a:pt x="128" y="224"/>
                  </a:lnTo>
                  <a:lnTo>
                    <a:pt x="128" y="224"/>
                  </a:lnTo>
                  <a:lnTo>
                    <a:pt x="128" y="228"/>
                  </a:lnTo>
                  <a:lnTo>
                    <a:pt x="126" y="234"/>
                  </a:lnTo>
                  <a:lnTo>
                    <a:pt x="114" y="244"/>
                  </a:lnTo>
                  <a:lnTo>
                    <a:pt x="114" y="244"/>
                  </a:lnTo>
                  <a:lnTo>
                    <a:pt x="108" y="248"/>
                  </a:lnTo>
                  <a:lnTo>
                    <a:pt x="100" y="252"/>
                  </a:lnTo>
                  <a:lnTo>
                    <a:pt x="92" y="254"/>
                  </a:lnTo>
                  <a:lnTo>
                    <a:pt x="82" y="254"/>
                  </a:lnTo>
                  <a:lnTo>
                    <a:pt x="82" y="254"/>
                  </a:lnTo>
                  <a:lnTo>
                    <a:pt x="70" y="254"/>
                  </a:lnTo>
                  <a:lnTo>
                    <a:pt x="58" y="250"/>
                  </a:lnTo>
                  <a:lnTo>
                    <a:pt x="46" y="244"/>
                  </a:lnTo>
                  <a:lnTo>
                    <a:pt x="38" y="236"/>
                  </a:lnTo>
                  <a:lnTo>
                    <a:pt x="38" y="236"/>
                  </a:lnTo>
                  <a:lnTo>
                    <a:pt x="30" y="228"/>
                  </a:lnTo>
                  <a:lnTo>
                    <a:pt x="24" y="216"/>
                  </a:lnTo>
                  <a:lnTo>
                    <a:pt x="20" y="204"/>
                  </a:lnTo>
                  <a:lnTo>
                    <a:pt x="20" y="188"/>
                  </a:lnTo>
                  <a:lnTo>
                    <a:pt x="20" y="60"/>
                  </a:lnTo>
                  <a:lnTo>
                    <a:pt x="0" y="60"/>
                  </a:lnTo>
                  <a:lnTo>
                    <a:pt x="60" y="0"/>
                  </a:lnTo>
                  <a:lnTo>
                    <a:pt x="60" y="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8" name="Freeform 86"/>
            <p:cNvSpPr>
              <a:spLocks/>
            </p:cNvSpPr>
            <p:nvPr/>
          </p:nvSpPr>
          <p:spPr bwMode="auto">
            <a:xfrm>
              <a:off x="1149" y="1488"/>
              <a:ext cx="204" cy="312"/>
            </a:xfrm>
            <a:custGeom>
              <a:avLst/>
              <a:gdLst>
                <a:gd name="T0" fmla="*/ 124 w 204"/>
                <a:gd name="T1" fmla="*/ 98 h 312"/>
                <a:gd name="T2" fmla="*/ 150 w 204"/>
                <a:gd name="T3" fmla="*/ 102 h 312"/>
                <a:gd name="T4" fmla="*/ 172 w 204"/>
                <a:gd name="T5" fmla="*/ 114 h 312"/>
                <a:gd name="T6" fmla="*/ 180 w 204"/>
                <a:gd name="T7" fmla="*/ 124 h 312"/>
                <a:gd name="T8" fmla="*/ 190 w 204"/>
                <a:gd name="T9" fmla="*/ 146 h 312"/>
                <a:gd name="T10" fmla="*/ 192 w 204"/>
                <a:gd name="T11" fmla="*/ 296 h 312"/>
                <a:gd name="T12" fmla="*/ 192 w 204"/>
                <a:gd name="T13" fmla="*/ 302 h 312"/>
                <a:gd name="T14" fmla="*/ 194 w 204"/>
                <a:gd name="T15" fmla="*/ 306 h 312"/>
                <a:gd name="T16" fmla="*/ 140 w 204"/>
                <a:gd name="T17" fmla="*/ 312 h 312"/>
                <a:gd name="T18" fmla="*/ 146 w 204"/>
                <a:gd name="T19" fmla="*/ 308 h 312"/>
                <a:gd name="T20" fmla="*/ 152 w 204"/>
                <a:gd name="T21" fmla="*/ 300 h 312"/>
                <a:gd name="T22" fmla="*/ 152 w 204"/>
                <a:gd name="T23" fmla="*/ 176 h 312"/>
                <a:gd name="T24" fmla="*/ 152 w 204"/>
                <a:gd name="T25" fmla="*/ 164 h 312"/>
                <a:gd name="T26" fmla="*/ 146 w 204"/>
                <a:gd name="T27" fmla="*/ 146 h 312"/>
                <a:gd name="T28" fmla="*/ 142 w 204"/>
                <a:gd name="T29" fmla="*/ 138 h 312"/>
                <a:gd name="T30" fmla="*/ 126 w 204"/>
                <a:gd name="T31" fmla="*/ 128 h 312"/>
                <a:gd name="T32" fmla="*/ 104 w 204"/>
                <a:gd name="T33" fmla="*/ 124 h 312"/>
                <a:gd name="T34" fmla="*/ 90 w 204"/>
                <a:gd name="T35" fmla="*/ 126 h 312"/>
                <a:gd name="T36" fmla="*/ 76 w 204"/>
                <a:gd name="T37" fmla="*/ 132 h 312"/>
                <a:gd name="T38" fmla="*/ 54 w 204"/>
                <a:gd name="T39" fmla="*/ 148 h 312"/>
                <a:gd name="T40" fmla="*/ 54 w 204"/>
                <a:gd name="T41" fmla="*/ 296 h 312"/>
                <a:gd name="T42" fmla="*/ 58 w 204"/>
                <a:gd name="T43" fmla="*/ 304 h 312"/>
                <a:gd name="T44" fmla="*/ 62 w 204"/>
                <a:gd name="T45" fmla="*/ 308 h 312"/>
                <a:gd name="T46" fmla="*/ 4 w 204"/>
                <a:gd name="T47" fmla="*/ 312 h 312"/>
                <a:gd name="T48" fmla="*/ 8 w 204"/>
                <a:gd name="T49" fmla="*/ 308 h 312"/>
                <a:gd name="T50" fmla="*/ 14 w 204"/>
                <a:gd name="T51" fmla="*/ 300 h 312"/>
                <a:gd name="T52" fmla="*/ 14 w 204"/>
                <a:gd name="T53" fmla="*/ 28 h 312"/>
                <a:gd name="T54" fmla="*/ 14 w 204"/>
                <a:gd name="T55" fmla="*/ 22 h 312"/>
                <a:gd name="T56" fmla="*/ 12 w 204"/>
                <a:gd name="T57" fmla="*/ 16 h 312"/>
                <a:gd name="T58" fmla="*/ 54 w 204"/>
                <a:gd name="T59" fmla="*/ 0 h 312"/>
                <a:gd name="T60" fmla="*/ 54 w 204"/>
                <a:gd name="T61" fmla="*/ 130 h 312"/>
                <a:gd name="T62" fmla="*/ 90 w 204"/>
                <a:gd name="T63" fmla="*/ 106 h 312"/>
                <a:gd name="T64" fmla="*/ 124 w 204"/>
                <a:gd name="T65" fmla="*/ 98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04" h="312">
                  <a:moveTo>
                    <a:pt x="124" y="98"/>
                  </a:moveTo>
                  <a:lnTo>
                    <a:pt x="124" y="98"/>
                  </a:lnTo>
                  <a:lnTo>
                    <a:pt x="136" y="98"/>
                  </a:lnTo>
                  <a:lnTo>
                    <a:pt x="150" y="102"/>
                  </a:lnTo>
                  <a:lnTo>
                    <a:pt x="162" y="108"/>
                  </a:lnTo>
                  <a:lnTo>
                    <a:pt x="172" y="114"/>
                  </a:lnTo>
                  <a:lnTo>
                    <a:pt x="172" y="114"/>
                  </a:lnTo>
                  <a:lnTo>
                    <a:pt x="180" y="124"/>
                  </a:lnTo>
                  <a:lnTo>
                    <a:pt x="186" y="134"/>
                  </a:lnTo>
                  <a:lnTo>
                    <a:pt x="190" y="146"/>
                  </a:lnTo>
                  <a:lnTo>
                    <a:pt x="192" y="160"/>
                  </a:lnTo>
                  <a:lnTo>
                    <a:pt x="192" y="296"/>
                  </a:lnTo>
                  <a:lnTo>
                    <a:pt x="192" y="296"/>
                  </a:lnTo>
                  <a:lnTo>
                    <a:pt x="192" y="302"/>
                  </a:lnTo>
                  <a:lnTo>
                    <a:pt x="194" y="306"/>
                  </a:lnTo>
                  <a:lnTo>
                    <a:pt x="194" y="306"/>
                  </a:lnTo>
                  <a:lnTo>
                    <a:pt x="204" y="312"/>
                  </a:lnTo>
                  <a:lnTo>
                    <a:pt x="140" y="312"/>
                  </a:lnTo>
                  <a:lnTo>
                    <a:pt x="140" y="312"/>
                  </a:lnTo>
                  <a:lnTo>
                    <a:pt x="146" y="308"/>
                  </a:lnTo>
                  <a:lnTo>
                    <a:pt x="150" y="304"/>
                  </a:lnTo>
                  <a:lnTo>
                    <a:pt x="152" y="300"/>
                  </a:lnTo>
                  <a:lnTo>
                    <a:pt x="152" y="296"/>
                  </a:lnTo>
                  <a:lnTo>
                    <a:pt x="152" y="176"/>
                  </a:lnTo>
                  <a:lnTo>
                    <a:pt x="152" y="176"/>
                  </a:lnTo>
                  <a:lnTo>
                    <a:pt x="152" y="164"/>
                  </a:lnTo>
                  <a:lnTo>
                    <a:pt x="150" y="154"/>
                  </a:lnTo>
                  <a:lnTo>
                    <a:pt x="146" y="146"/>
                  </a:lnTo>
                  <a:lnTo>
                    <a:pt x="142" y="138"/>
                  </a:lnTo>
                  <a:lnTo>
                    <a:pt x="142" y="138"/>
                  </a:lnTo>
                  <a:lnTo>
                    <a:pt x="134" y="132"/>
                  </a:lnTo>
                  <a:lnTo>
                    <a:pt x="126" y="128"/>
                  </a:lnTo>
                  <a:lnTo>
                    <a:pt x="116" y="126"/>
                  </a:lnTo>
                  <a:lnTo>
                    <a:pt x="104" y="124"/>
                  </a:lnTo>
                  <a:lnTo>
                    <a:pt x="104" y="124"/>
                  </a:lnTo>
                  <a:lnTo>
                    <a:pt x="90" y="126"/>
                  </a:lnTo>
                  <a:lnTo>
                    <a:pt x="76" y="132"/>
                  </a:lnTo>
                  <a:lnTo>
                    <a:pt x="76" y="132"/>
                  </a:lnTo>
                  <a:lnTo>
                    <a:pt x="64" y="138"/>
                  </a:lnTo>
                  <a:lnTo>
                    <a:pt x="54" y="148"/>
                  </a:lnTo>
                  <a:lnTo>
                    <a:pt x="54" y="296"/>
                  </a:lnTo>
                  <a:lnTo>
                    <a:pt x="54" y="296"/>
                  </a:lnTo>
                  <a:lnTo>
                    <a:pt x="56" y="300"/>
                  </a:lnTo>
                  <a:lnTo>
                    <a:pt x="58" y="304"/>
                  </a:lnTo>
                  <a:lnTo>
                    <a:pt x="58" y="304"/>
                  </a:lnTo>
                  <a:lnTo>
                    <a:pt x="62" y="308"/>
                  </a:lnTo>
                  <a:lnTo>
                    <a:pt x="68" y="312"/>
                  </a:lnTo>
                  <a:lnTo>
                    <a:pt x="4" y="312"/>
                  </a:lnTo>
                  <a:lnTo>
                    <a:pt x="4" y="312"/>
                  </a:lnTo>
                  <a:lnTo>
                    <a:pt x="8" y="308"/>
                  </a:lnTo>
                  <a:lnTo>
                    <a:pt x="12" y="304"/>
                  </a:lnTo>
                  <a:lnTo>
                    <a:pt x="14" y="300"/>
                  </a:lnTo>
                  <a:lnTo>
                    <a:pt x="14" y="296"/>
                  </a:lnTo>
                  <a:lnTo>
                    <a:pt x="14" y="28"/>
                  </a:lnTo>
                  <a:lnTo>
                    <a:pt x="14" y="28"/>
                  </a:lnTo>
                  <a:lnTo>
                    <a:pt x="14" y="22"/>
                  </a:lnTo>
                  <a:lnTo>
                    <a:pt x="12" y="16"/>
                  </a:lnTo>
                  <a:lnTo>
                    <a:pt x="12" y="16"/>
                  </a:lnTo>
                  <a:lnTo>
                    <a:pt x="0" y="10"/>
                  </a:lnTo>
                  <a:lnTo>
                    <a:pt x="54" y="0"/>
                  </a:lnTo>
                  <a:lnTo>
                    <a:pt x="54" y="130"/>
                  </a:lnTo>
                  <a:lnTo>
                    <a:pt x="54" y="130"/>
                  </a:lnTo>
                  <a:lnTo>
                    <a:pt x="72" y="116"/>
                  </a:lnTo>
                  <a:lnTo>
                    <a:pt x="90" y="106"/>
                  </a:lnTo>
                  <a:lnTo>
                    <a:pt x="108" y="100"/>
                  </a:lnTo>
                  <a:lnTo>
                    <a:pt x="124" y="98"/>
                  </a:lnTo>
                  <a:lnTo>
                    <a:pt x="124" y="9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9" name="Freeform 87"/>
            <p:cNvSpPr>
              <a:spLocks/>
            </p:cNvSpPr>
            <p:nvPr/>
          </p:nvSpPr>
          <p:spPr bwMode="auto">
            <a:xfrm>
              <a:off x="1557" y="1586"/>
              <a:ext cx="334" cy="214"/>
            </a:xfrm>
            <a:custGeom>
              <a:avLst/>
              <a:gdLst>
                <a:gd name="T0" fmla="*/ 256 w 334"/>
                <a:gd name="T1" fmla="*/ 0 h 214"/>
                <a:gd name="T2" fmla="*/ 280 w 334"/>
                <a:gd name="T3" fmla="*/ 4 h 214"/>
                <a:gd name="T4" fmla="*/ 302 w 334"/>
                <a:gd name="T5" fmla="*/ 16 h 214"/>
                <a:gd name="T6" fmla="*/ 312 w 334"/>
                <a:gd name="T7" fmla="*/ 26 h 214"/>
                <a:gd name="T8" fmla="*/ 322 w 334"/>
                <a:gd name="T9" fmla="*/ 48 h 214"/>
                <a:gd name="T10" fmla="*/ 322 w 334"/>
                <a:gd name="T11" fmla="*/ 198 h 214"/>
                <a:gd name="T12" fmla="*/ 324 w 334"/>
                <a:gd name="T13" fmla="*/ 202 h 214"/>
                <a:gd name="T14" fmla="*/ 326 w 334"/>
                <a:gd name="T15" fmla="*/ 206 h 214"/>
                <a:gd name="T16" fmla="*/ 272 w 334"/>
                <a:gd name="T17" fmla="*/ 214 h 214"/>
                <a:gd name="T18" fmla="*/ 276 w 334"/>
                <a:gd name="T19" fmla="*/ 210 h 214"/>
                <a:gd name="T20" fmla="*/ 284 w 334"/>
                <a:gd name="T21" fmla="*/ 202 h 214"/>
                <a:gd name="T22" fmla="*/ 284 w 334"/>
                <a:gd name="T23" fmla="*/ 76 h 214"/>
                <a:gd name="T24" fmla="*/ 284 w 334"/>
                <a:gd name="T25" fmla="*/ 64 h 214"/>
                <a:gd name="T26" fmla="*/ 278 w 334"/>
                <a:gd name="T27" fmla="*/ 46 h 214"/>
                <a:gd name="T28" fmla="*/ 272 w 334"/>
                <a:gd name="T29" fmla="*/ 40 h 214"/>
                <a:gd name="T30" fmla="*/ 258 w 334"/>
                <a:gd name="T31" fmla="*/ 30 h 214"/>
                <a:gd name="T32" fmla="*/ 236 w 334"/>
                <a:gd name="T33" fmla="*/ 26 h 214"/>
                <a:gd name="T34" fmla="*/ 222 w 334"/>
                <a:gd name="T35" fmla="*/ 28 h 214"/>
                <a:gd name="T36" fmla="*/ 198 w 334"/>
                <a:gd name="T37" fmla="*/ 42 h 214"/>
                <a:gd name="T38" fmla="*/ 188 w 334"/>
                <a:gd name="T39" fmla="*/ 54 h 214"/>
                <a:gd name="T40" fmla="*/ 188 w 334"/>
                <a:gd name="T41" fmla="*/ 198 h 214"/>
                <a:gd name="T42" fmla="*/ 190 w 334"/>
                <a:gd name="T43" fmla="*/ 202 h 214"/>
                <a:gd name="T44" fmla="*/ 192 w 334"/>
                <a:gd name="T45" fmla="*/ 206 h 214"/>
                <a:gd name="T46" fmla="*/ 136 w 334"/>
                <a:gd name="T47" fmla="*/ 214 h 214"/>
                <a:gd name="T48" fmla="*/ 142 w 334"/>
                <a:gd name="T49" fmla="*/ 210 h 214"/>
                <a:gd name="T50" fmla="*/ 148 w 334"/>
                <a:gd name="T51" fmla="*/ 202 h 214"/>
                <a:gd name="T52" fmla="*/ 148 w 334"/>
                <a:gd name="T53" fmla="*/ 74 h 214"/>
                <a:gd name="T54" fmla="*/ 148 w 334"/>
                <a:gd name="T55" fmla="*/ 62 h 214"/>
                <a:gd name="T56" fmla="*/ 142 w 334"/>
                <a:gd name="T57" fmla="*/ 44 h 214"/>
                <a:gd name="T58" fmla="*/ 130 w 334"/>
                <a:gd name="T59" fmla="*/ 32 h 214"/>
                <a:gd name="T60" fmla="*/ 112 w 334"/>
                <a:gd name="T61" fmla="*/ 26 h 214"/>
                <a:gd name="T62" fmla="*/ 102 w 334"/>
                <a:gd name="T63" fmla="*/ 26 h 214"/>
                <a:gd name="T64" fmla="*/ 76 w 334"/>
                <a:gd name="T65" fmla="*/ 32 h 214"/>
                <a:gd name="T66" fmla="*/ 56 w 334"/>
                <a:gd name="T67" fmla="*/ 48 h 214"/>
                <a:gd name="T68" fmla="*/ 56 w 334"/>
                <a:gd name="T69" fmla="*/ 198 h 214"/>
                <a:gd name="T70" fmla="*/ 58 w 334"/>
                <a:gd name="T71" fmla="*/ 206 h 214"/>
                <a:gd name="T72" fmla="*/ 68 w 334"/>
                <a:gd name="T73" fmla="*/ 214 h 214"/>
                <a:gd name="T74" fmla="*/ 4 w 334"/>
                <a:gd name="T75" fmla="*/ 214 h 214"/>
                <a:gd name="T76" fmla="*/ 14 w 334"/>
                <a:gd name="T77" fmla="*/ 206 h 214"/>
                <a:gd name="T78" fmla="*/ 16 w 334"/>
                <a:gd name="T79" fmla="*/ 198 h 214"/>
                <a:gd name="T80" fmla="*/ 16 w 334"/>
                <a:gd name="T81" fmla="*/ 28 h 214"/>
                <a:gd name="T82" fmla="*/ 12 w 334"/>
                <a:gd name="T83" fmla="*/ 16 h 214"/>
                <a:gd name="T84" fmla="*/ 6 w 334"/>
                <a:gd name="T85" fmla="*/ 12 h 214"/>
                <a:gd name="T86" fmla="*/ 56 w 334"/>
                <a:gd name="T87" fmla="*/ 0 h 214"/>
                <a:gd name="T88" fmla="*/ 56 w 334"/>
                <a:gd name="T89" fmla="*/ 30 h 214"/>
                <a:gd name="T90" fmla="*/ 86 w 334"/>
                <a:gd name="T91" fmla="*/ 10 h 214"/>
                <a:gd name="T92" fmla="*/ 94 w 334"/>
                <a:gd name="T93" fmla="*/ 6 h 214"/>
                <a:gd name="T94" fmla="*/ 112 w 334"/>
                <a:gd name="T95" fmla="*/ 0 h 214"/>
                <a:gd name="T96" fmla="*/ 122 w 334"/>
                <a:gd name="T97" fmla="*/ 0 h 214"/>
                <a:gd name="T98" fmla="*/ 142 w 334"/>
                <a:gd name="T99" fmla="*/ 2 h 214"/>
                <a:gd name="T100" fmla="*/ 160 w 334"/>
                <a:gd name="T101" fmla="*/ 10 h 214"/>
                <a:gd name="T102" fmla="*/ 168 w 334"/>
                <a:gd name="T103" fmla="*/ 16 h 214"/>
                <a:gd name="T104" fmla="*/ 180 w 334"/>
                <a:gd name="T105" fmla="*/ 30 h 214"/>
                <a:gd name="T106" fmla="*/ 184 w 334"/>
                <a:gd name="T107" fmla="*/ 40 h 214"/>
                <a:gd name="T108" fmla="*/ 216 w 334"/>
                <a:gd name="T109" fmla="*/ 12 h 214"/>
                <a:gd name="T110" fmla="*/ 226 w 334"/>
                <a:gd name="T111" fmla="*/ 6 h 214"/>
                <a:gd name="T112" fmla="*/ 246 w 334"/>
                <a:gd name="T113" fmla="*/ 0 h 214"/>
                <a:gd name="T114" fmla="*/ 256 w 334"/>
                <a:gd name="T115" fmla="*/ 0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34" h="214">
                  <a:moveTo>
                    <a:pt x="256" y="0"/>
                  </a:moveTo>
                  <a:lnTo>
                    <a:pt x="256" y="0"/>
                  </a:lnTo>
                  <a:lnTo>
                    <a:pt x="268" y="0"/>
                  </a:lnTo>
                  <a:lnTo>
                    <a:pt x="280" y="4"/>
                  </a:lnTo>
                  <a:lnTo>
                    <a:pt x="292" y="10"/>
                  </a:lnTo>
                  <a:lnTo>
                    <a:pt x="302" y="16"/>
                  </a:lnTo>
                  <a:lnTo>
                    <a:pt x="302" y="16"/>
                  </a:lnTo>
                  <a:lnTo>
                    <a:pt x="312" y="26"/>
                  </a:lnTo>
                  <a:lnTo>
                    <a:pt x="318" y="36"/>
                  </a:lnTo>
                  <a:lnTo>
                    <a:pt x="322" y="48"/>
                  </a:lnTo>
                  <a:lnTo>
                    <a:pt x="322" y="62"/>
                  </a:lnTo>
                  <a:lnTo>
                    <a:pt x="322" y="198"/>
                  </a:lnTo>
                  <a:lnTo>
                    <a:pt x="322" y="198"/>
                  </a:lnTo>
                  <a:lnTo>
                    <a:pt x="324" y="202"/>
                  </a:lnTo>
                  <a:lnTo>
                    <a:pt x="326" y="206"/>
                  </a:lnTo>
                  <a:lnTo>
                    <a:pt x="326" y="206"/>
                  </a:lnTo>
                  <a:lnTo>
                    <a:pt x="334" y="214"/>
                  </a:lnTo>
                  <a:lnTo>
                    <a:pt x="272" y="214"/>
                  </a:lnTo>
                  <a:lnTo>
                    <a:pt x="272" y="214"/>
                  </a:lnTo>
                  <a:lnTo>
                    <a:pt x="276" y="210"/>
                  </a:lnTo>
                  <a:lnTo>
                    <a:pt x="280" y="206"/>
                  </a:lnTo>
                  <a:lnTo>
                    <a:pt x="284" y="202"/>
                  </a:lnTo>
                  <a:lnTo>
                    <a:pt x="284" y="198"/>
                  </a:lnTo>
                  <a:lnTo>
                    <a:pt x="284" y="76"/>
                  </a:lnTo>
                  <a:lnTo>
                    <a:pt x="284" y="76"/>
                  </a:lnTo>
                  <a:lnTo>
                    <a:pt x="284" y="64"/>
                  </a:lnTo>
                  <a:lnTo>
                    <a:pt x="282" y="56"/>
                  </a:lnTo>
                  <a:lnTo>
                    <a:pt x="278" y="46"/>
                  </a:lnTo>
                  <a:lnTo>
                    <a:pt x="272" y="40"/>
                  </a:lnTo>
                  <a:lnTo>
                    <a:pt x="272" y="40"/>
                  </a:lnTo>
                  <a:lnTo>
                    <a:pt x="266" y="34"/>
                  </a:lnTo>
                  <a:lnTo>
                    <a:pt x="258" y="30"/>
                  </a:lnTo>
                  <a:lnTo>
                    <a:pt x="248" y="26"/>
                  </a:lnTo>
                  <a:lnTo>
                    <a:pt x="236" y="26"/>
                  </a:lnTo>
                  <a:lnTo>
                    <a:pt x="236" y="26"/>
                  </a:lnTo>
                  <a:lnTo>
                    <a:pt x="222" y="28"/>
                  </a:lnTo>
                  <a:lnTo>
                    <a:pt x="210" y="32"/>
                  </a:lnTo>
                  <a:lnTo>
                    <a:pt x="198" y="42"/>
                  </a:lnTo>
                  <a:lnTo>
                    <a:pt x="188" y="54"/>
                  </a:lnTo>
                  <a:lnTo>
                    <a:pt x="188" y="54"/>
                  </a:lnTo>
                  <a:lnTo>
                    <a:pt x="188" y="60"/>
                  </a:lnTo>
                  <a:lnTo>
                    <a:pt x="188" y="198"/>
                  </a:lnTo>
                  <a:lnTo>
                    <a:pt x="188" y="198"/>
                  </a:lnTo>
                  <a:lnTo>
                    <a:pt x="190" y="202"/>
                  </a:lnTo>
                  <a:lnTo>
                    <a:pt x="192" y="206"/>
                  </a:lnTo>
                  <a:lnTo>
                    <a:pt x="192" y="206"/>
                  </a:lnTo>
                  <a:lnTo>
                    <a:pt x="200" y="214"/>
                  </a:lnTo>
                  <a:lnTo>
                    <a:pt x="136" y="214"/>
                  </a:lnTo>
                  <a:lnTo>
                    <a:pt x="136" y="214"/>
                  </a:lnTo>
                  <a:lnTo>
                    <a:pt x="142" y="210"/>
                  </a:lnTo>
                  <a:lnTo>
                    <a:pt x="146" y="206"/>
                  </a:lnTo>
                  <a:lnTo>
                    <a:pt x="148" y="202"/>
                  </a:lnTo>
                  <a:lnTo>
                    <a:pt x="148" y="198"/>
                  </a:lnTo>
                  <a:lnTo>
                    <a:pt x="148" y="74"/>
                  </a:lnTo>
                  <a:lnTo>
                    <a:pt x="148" y="74"/>
                  </a:lnTo>
                  <a:lnTo>
                    <a:pt x="148" y="62"/>
                  </a:lnTo>
                  <a:lnTo>
                    <a:pt x="146" y="52"/>
                  </a:lnTo>
                  <a:lnTo>
                    <a:pt x="142" y="44"/>
                  </a:lnTo>
                  <a:lnTo>
                    <a:pt x="136" y="38"/>
                  </a:lnTo>
                  <a:lnTo>
                    <a:pt x="130" y="32"/>
                  </a:lnTo>
                  <a:lnTo>
                    <a:pt x="122" y="28"/>
                  </a:lnTo>
                  <a:lnTo>
                    <a:pt x="112" y="26"/>
                  </a:lnTo>
                  <a:lnTo>
                    <a:pt x="102" y="26"/>
                  </a:lnTo>
                  <a:lnTo>
                    <a:pt x="102" y="26"/>
                  </a:lnTo>
                  <a:lnTo>
                    <a:pt x="88" y="28"/>
                  </a:lnTo>
                  <a:lnTo>
                    <a:pt x="76" y="32"/>
                  </a:lnTo>
                  <a:lnTo>
                    <a:pt x="66" y="38"/>
                  </a:lnTo>
                  <a:lnTo>
                    <a:pt x="56" y="48"/>
                  </a:lnTo>
                  <a:lnTo>
                    <a:pt x="56" y="198"/>
                  </a:lnTo>
                  <a:lnTo>
                    <a:pt x="56" y="198"/>
                  </a:lnTo>
                  <a:lnTo>
                    <a:pt x="56" y="202"/>
                  </a:lnTo>
                  <a:lnTo>
                    <a:pt x="58" y="206"/>
                  </a:lnTo>
                  <a:lnTo>
                    <a:pt x="58" y="206"/>
                  </a:lnTo>
                  <a:lnTo>
                    <a:pt x="68" y="214"/>
                  </a:lnTo>
                  <a:lnTo>
                    <a:pt x="4" y="214"/>
                  </a:lnTo>
                  <a:lnTo>
                    <a:pt x="4" y="214"/>
                  </a:lnTo>
                  <a:lnTo>
                    <a:pt x="10" y="210"/>
                  </a:lnTo>
                  <a:lnTo>
                    <a:pt x="14" y="206"/>
                  </a:lnTo>
                  <a:lnTo>
                    <a:pt x="16" y="202"/>
                  </a:lnTo>
                  <a:lnTo>
                    <a:pt x="16" y="198"/>
                  </a:lnTo>
                  <a:lnTo>
                    <a:pt x="16" y="28"/>
                  </a:lnTo>
                  <a:lnTo>
                    <a:pt x="16" y="28"/>
                  </a:lnTo>
                  <a:lnTo>
                    <a:pt x="16" y="22"/>
                  </a:lnTo>
                  <a:lnTo>
                    <a:pt x="12" y="16"/>
                  </a:lnTo>
                  <a:lnTo>
                    <a:pt x="12" y="16"/>
                  </a:lnTo>
                  <a:lnTo>
                    <a:pt x="6" y="12"/>
                  </a:lnTo>
                  <a:lnTo>
                    <a:pt x="0" y="10"/>
                  </a:lnTo>
                  <a:lnTo>
                    <a:pt x="56" y="0"/>
                  </a:lnTo>
                  <a:lnTo>
                    <a:pt x="56" y="30"/>
                  </a:lnTo>
                  <a:lnTo>
                    <a:pt x="56" y="30"/>
                  </a:lnTo>
                  <a:lnTo>
                    <a:pt x="70" y="20"/>
                  </a:lnTo>
                  <a:lnTo>
                    <a:pt x="86" y="10"/>
                  </a:lnTo>
                  <a:lnTo>
                    <a:pt x="86" y="10"/>
                  </a:lnTo>
                  <a:lnTo>
                    <a:pt x="94" y="6"/>
                  </a:lnTo>
                  <a:lnTo>
                    <a:pt x="102" y="2"/>
                  </a:lnTo>
                  <a:lnTo>
                    <a:pt x="112" y="0"/>
                  </a:lnTo>
                  <a:lnTo>
                    <a:pt x="122" y="0"/>
                  </a:lnTo>
                  <a:lnTo>
                    <a:pt x="122" y="0"/>
                  </a:lnTo>
                  <a:lnTo>
                    <a:pt x="132" y="0"/>
                  </a:lnTo>
                  <a:lnTo>
                    <a:pt x="142" y="2"/>
                  </a:lnTo>
                  <a:lnTo>
                    <a:pt x="150" y="6"/>
                  </a:lnTo>
                  <a:lnTo>
                    <a:pt x="160" y="10"/>
                  </a:lnTo>
                  <a:lnTo>
                    <a:pt x="160" y="10"/>
                  </a:lnTo>
                  <a:lnTo>
                    <a:pt x="168" y="16"/>
                  </a:lnTo>
                  <a:lnTo>
                    <a:pt x="174" y="22"/>
                  </a:lnTo>
                  <a:lnTo>
                    <a:pt x="180" y="30"/>
                  </a:lnTo>
                  <a:lnTo>
                    <a:pt x="184" y="40"/>
                  </a:lnTo>
                  <a:lnTo>
                    <a:pt x="184" y="40"/>
                  </a:lnTo>
                  <a:lnTo>
                    <a:pt x="198" y="24"/>
                  </a:lnTo>
                  <a:lnTo>
                    <a:pt x="216" y="12"/>
                  </a:lnTo>
                  <a:lnTo>
                    <a:pt x="216" y="12"/>
                  </a:lnTo>
                  <a:lnTo>
                    <a:pt x="226" y="6"/>
                  </a:lnTo>
                  <a:lnTo>
                    <a:pt x="236" y="2"/>
                  </a:lnTo>
                  <a:lnTo>
                    <a:pt x="246" y="0"/>
                  </a:lnTo>
                  <a:lnTo>
                    <a:pt x="256" y="0"/>
                  </a:lnTo>
                  <a:lnTo>
                    <a:pt x="256" y="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0" name="Freeform 88"/>
            <p:cNvSpPr>
              <a:spLocks/>
            </p:cNvSpPr>
            <p:nvPr/>
          </p:nvSpPr>
          <p:spPr bwMode="auto">
            <a:xfrm>
              <a:off x="2117" y="1550"/>
              <a:ext cx="130" cy="254"/>
            </a:xfrm>
            <a:custGeom>
              <a:avLst/>
              <a:gdLst>
                <a:gd name="T0" fmla="*/ 60 w 130"/>
                <a:gd name="T1" fmla="*/ 0 h 254"/>
                <a:gd name="T2" fmla="*/ 60 w 130"/>
                <a:gd name="T3" fmla="*/ 42 h 254"/>
                <a:gd name="T4" fmla="*/ 122 w 130"/>
                <a:gd name="T5" fmla="*/ 42 h 254"/>
                <a:gd name="T6" fmla="*/ 106 w 130"/>
                <a:gd name="T7" fmla="*/ 60 h 254"/>
                <a:gd name="T8" fmla="*/ 58 w 130"/>
                <a:gd name="T9" fmla="*/ 60 h 254"/>
                <a:gd name="T10" fmla="*/ 58 w 130"/>
                <a:gd name="T11" fmla="*/ 188 h 254"/>
                <a:gd name="T12" fmla="*/ 58 w 130"/>
                <a:gd name="T13" fmla="*/ 188 h 254"/>
                <a:gd name="T14" fmla="*/ 60 w 130"/>
                <a:gd name="T15" fmla="*/ 200 h 254"/>
                <a:gd name="T16" fmla="*/ 62 w 130"/>
                <a:gd name="T17" fmla="*/ 208 h 254"/>
                <a:gd name="T18" fmla="*/ 64 w 130"/>
                <a:gd name="T19" fmla="*/ 216 h 254"/>
                <a:gd name="T20" fmla="*/ 70 w 130"/>
                <a:gd name="T21" fmla="*/ 224 h 254"/>
                <a:gd name="T22" fmla="*/ 74 w 130"/>
                <a:gd name="T23" fmla="*/ 228 h 254"/>
                <a:gd name="T24" fmla="*/ 82 w 130"/>
                <a:gd name="T25" fmla="*/ 232 h 254"/>
                <a:gd name="T26" fmla="*/ 90 w 130"/>
                <a:gd name="T27" fmla="*/ 234 h 254"/>
                <a:gd name="T28" fmla="*/ 100 w 130"/>
                <a:gd name="T29" fmla="*/ 236 h 254"/>
                <a:gd name="T30" fmla="*/ 100 w 130"/>
                <a:gd name="T31" fmla="*/ 236 h 254"/>
                <a:gd name="T32" fmla="*/ 110 w 130"/>
                <a:gd name="T33" fmla="*/ 234 h 254"/>
                <a:gd name="T34" fmla="*/ 116 w 130"/>
                <a:gd name="T35" fmla="*/ 232 h 254"/>
                <a:gd name="T36" fmla="*/ 116 w 130"/>
                <a:gd name="T37" fmla="*/ 232 h 254"/>
                <a:gd name="T38" fmla="*/ 130 w 130"/>
                <a:gd name="T39" fmla="*/ 224 h 254"/>
                <a:gd name="T40" fmla="*/ 130 w 130"/>
                <a:gd name="T41" fmla="*/ 224 h 254"/>
                <a:gd name="T42" fmla="*/ 128 w 130"/>
                <a:gd name="T43" fmla="*/ 228 h 254"/>
                <a:gd name="T44" fmla="*/ 126 w 130"/>
                <a:gd name="T45" fmla="*/ 234 h 254"/>
                <a:gd name="T46" fmla="*/ 114 w 130"/>
                <a:gd name="T47" fmla="*/ 244 h 254"/>
                <a:gd name="T48" fmla="*/ 114 w 130"/>
                <a:gd name="T49" fmla="*/ 244 h 254"/>
                <a:gd name="T50" fmla="*/ 108 w 130"/>
                <a:gd name="T51" fmla="*/ 248 h 254"/>
                <a:gd name="T52" fmla="*/ 100 w 130"/>
                <a:gd name="T53" fmla="*/ 252 h 254"/>
                <a:gd name="T54" fmla="*/ 92 w 130"/>
                <a:gd name="T55" fmla="*/ 254 h 254"/>
                <a:gd name="T56" fmla="*/ 84 w 130"/>
                <a:gd name="T57" fmla="*/ 254 h 254"/>
                <a:gd name="T58" fmla="*/ 84 w 130"/>
                <a:gd name="T59" fmla="*/ 254 h 254"/>
                <a:gd name="T60" fmla="*/ 70 w 130"/>
                <a:gd name="T61" fmla="*/ 254 h 254"/>
                <a:gd name="T62" fmla="*/ 58 w 130"/>
                <a:gd name="T63" fmla="*/ 250 h 254"/>
                <a:gd name="T64" fmla="*/ 46 w 130"/>
                <a:gd name="T65" fmla="*/ 244 h 254"/>
                <a:gd name="T66" fmla="*/ 38 w 130"/>
                <a:gd name="T67" fmla="*/ 236 h 254"/>
                <a:gd name="T68" fmla="*/ 38 w 130"/>
                <a:gd name="T69" fmla="*/ 236 h 254"/>
                <a:gd name="T70" fmla="*/ 30 w 130"/>
                <a:gd name="T71" fmla="*/ 228 h 254"/>
                <a:gd name="T72" fmla="*/ 24 w 130"/>
                <a:gd name="T73" fmla="*/ 216 h 254"/>
                <a:gd name="T74" fmla="*/ 22 w 130"/>
                <a:gd name="T75" fmla="*/ 204 h 254"/>
                <a:gd name="T76" fmla="*/ 20 w 130"/>
                <a:gd name="T77" fmla="*/ 188 h 254"/>
                <a:gd name="T78" fmla="*/ 20 w 130"/>
                <a:gd name="T79" fmla="*/ 60 h 254"/>
                <a:gd name="T80" fmla="*/ 0 w 130"/>
                <a:gd name="T81" fmla="*/ 60 h 254"/>
                <a:gd name="T82" fmla="*/ 60 w 130"/>
                <a:gd name="T83" fmla="*/ 0 h 254"/>
                <a:gd name="T84" fmla="*/ 60 w 130"/>
                <a:gd name="T85" fmla="*/ 0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30" h="254">
                  <a:moveTo>
                    <a:pt x="60" y="0"/>
                  </a:moveTo>
                  <a:lnTo>
                    <a:pt x="60" y="42"/>
                  </a:lnTo>
                  <a:lnTo>
                    <a:pt x="122" y="42"/>
                  </a:lnTo>
                  <a:lnTo>
                    <a:pt x="106" y="60"/>
                  </a:lnTo>
                  <a:lnTo>
                    <a:pt x="58" y="60"/>
                  </a:lnTo>
                  <a:lnTo>
                    <a:pt x="58" y="188"/>
                  </a:lnTo>
                  <a:lnTo>
                    <a:pt x="58" y="188"/>
                  </a:lnTo>
                  <a:lnTo>
                    <a:pt x="60" y="200"/>
                  </a:lnTo>
                  <a:lnTo>
                    <a:pt x="62" y="208"/>
                  </a:lnTo>
                  <a:lnTo>
                    <a:pt x="64" y="216"/>
                  </a:lnTo>
                  <a:lnTo>
                    <a:pt x="70" y="224"/>
                  </a:lnTo>
                  <a:lnTo>
                    <a:pt x="74" y="228"/>
                  </a:lnTo>
                  <a:lnTo>
                    <a:pt x="82" y="232"/>
                  </a:lnTo>
                  <a:lnTo>
                    <a:pt x="90" y="234"/>
                  </a:lnTo>
                  <a:lnTo>
                    <a:pt x="100" y="236"/>
                  </a:lnTo>
                  <a:lnTo>
                    <a:pt x="100" y="236"/>
                  </a:lnTo>
                  <a:lnTo>
                    <a:pt x="110" y="234"/>
                  </a:lnTo>
                  <a:lnTo>
                    <a:pt x="116" y="232"/>
                  </a:lnTo>
                  <a:lnTo>
                    <a:pt x="116" y="232"/>
                  </a:lnTo>
                  <a:lnTo>
                    <a:pt x="130" y="224"/>
                  </a:lnTo>
                  <a:lnTo>
                    <a:pt x="130" y="224"/>
                  </a:lnTo>
                  <a:lnTo>
                    <a:pt x="128" y="228"/>
                  </a:lnTo>
                  <a:lnTo>
                    <a:pt x="126" y="234"/>
                  </a:lnTo>
                  <a:lnTo>
                    <a:pt x="114" y="244"/>
                  </a:lnTo>
                  <a:lnTo>
                    <a:pt x="114" y="244"/>
                  </a:lnTo>
                  <a:lnTo>
                    <a:pt x="108" y="248"/>
                  </a:lnTo>
                  <a:lnTo>
                    <a:pt x="100" y="252"/>
                  </a:lnTo>
                  <a:lnTo>
                    <a:pt x="92" y="254"/>
                  </a:lnTo>
                  <a:lnTo>
                    <a:pt x="84" y="254"/>
                  </a:lnTo>
                  <a:lnTo>
                    <a:pt x="84" y="254"/>
                  </a:lnTo>
                  <a:lnTo>
                    <a:pt x="70" y="254"/>
                  </a:lnTo>
                  <a:lnTo>
                    <a:pt x="58" y="250"/>
                  </a:lnTo>
                  <a:lnTo>
                    <a:pt x="46" y="244"/>
                  </a:lnTo>
                  <a:lnTo>
                    <a:pt x="38" y="236"/>
                  </a:lnTo>
                  <a:lnTo>
                    <a:pt x="38" y="236"/>
                  </a:lnTo>
                  <a:lnTo>
                    <a:pt x="30" y="228"/>
                  </a:lnTo>
                  <a:lnTo>
                    <a:pt x="24" y="216"/>
                  </a:lnTo>
                  <a:lnTo>
                    <a:pt x="22" y="204"/>
                  </a:lnTo>
                  <a:lnTo>
                    <a:pt x="20" y="188"/>
                  </a:lnTo>
                  <a:lnTo>
                    <a:pt x="20" y="60"/>
                  </a:lnTo>
                  <a:lnTo>
                    <a:pt x="0" y="60"/>
                  </a:lnTo>
                  <a:lnTo>
                    <a:pt x="60" y="0"/>
                  </a:lnTo>
                  <a:lnTo>
                    <a:pt x="60" y="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1" name="Freeform 89"/>
            <p:cNvSpPr>
              <a:spLocks noEditPoints="1"/>
            </p:cNvSpPr>
            <p:nvPr/>
          </p:nvSpPr>
          <p:spPr bwMode="auto">
            <a:xfrm>
              <a:off x="2245" y="1586"/>
              <a:ext cx="200" cy="218"/>
            </a:xfrm>
            <a:custGeom>
              <a:avLst/>
              <a:gdLst>
                <a:gd name="T0" fmla="*/ 102 w 200"/>
                <a:gd name="T1" fmla="*/ 0 h 218"/>
                <a:gd name="T2" fmla="*/ 130 w 200"/>
                <a:gd name="T3" fmla="*/ 4 h 218"/>
                <a:gd name="T4" fmla="*/ 156 w 200"/>
                <a:gd name="T5" fmla="*/ 16 h 218"/>
                <a:gd name="T6" fmla="*/ 166 w 200"/>
                <a:gd name="T7" fmla="*/ 24 h 218"/>
                <a:gd name="T8" fmla="*/ 184 w 200"/>
                <a:gd name="T9" fmla="*/ 44 h 218"/>
                <a:gd name="T10" fmla="*/ 190 w 200"/>
                <a:gd name="T11" fmla="*/ 56 h 218"/>
                <a:gd name="T12" fmla="*/ 198 w 200"/>
                <a:gd name="T13" fmla="*/ 82 h 218"/>
                <a:gd name="T14" fmla="*/ 200 w 200"/>
                <a:gd name="T15" fmla="*/ 110 h 218"/>
                <a:gd name="T16" fmla="*/ 200 w 200"/>
                <a:gd name="T17" fmla="*/ 122 h 218"/>
                <a:gd name="T18" fmla="*/ 192 w 200"/>
                <a:gd name="T19" fmla="*/ 148 h 218"/>
                <a:gd name="T20" fmla="*/ 188 w 200"/>
                <a:gd name="T21" fmla="*/ 162 h 218"/>
                <a:gd name="T22" fmla="*/ 172 w 200"/>
                <a:gd name="T23" fmla="*/ 184 h 218"/>
                <a:gd name="T24" fmla="*/ 152 w 200"/>
                <a:gd name="T25" fmla="*/ 204 h 218"/>
                <a:gd name="T26" fmla="*/ 140 w 200"/>
                <a:gd name="T27" fmla="*/ 210 h 218"/>
                <a:gd name="T28" fmla="*/ 114 w 200"/>
                <a:gd name="T29" fmla="*/ 218 h 218"/>
                <a:gd name="T30" fmla="*/ 100 w 200"/>
                <a:gd name="T31" fmla="*/ 218 h 218"/>
                <a:gd name="T32" fmla="*/ 66 w 200"/>
                <a:gd name="T33" fmla="*/ 214 h 218"/>
                <a:gd name="T34" fmla="*/ 48 w 200"/>
                <a:gd name="T35" fmla="*/ 206 h 218"/>
                <a:gd name="T36" fmla="*/ 32 w 200"/>
                <a:gd name="T37" fmla="*/ 192 h 218"/>
                <a:gd name="T38" fmla="*/ 26 w 200"/>
                <a:gd name="T39" fmla="*/ 186 h 218"/>
                <a:gd name="T40" fmla="*/ 8 w 200"/>
                <a:gd name="T41" fmla="*/ 150 h 218"/>
                <a:gd name="T42" fmla="*/ 0 w 200"/>
                <a:gd name="T43" fmla="*/ 110 h 218"/>
                <a:gd name="T44" fmla="*/ 2 w 200"/>
                <a:gd name="T45" fmla="*/ 96 h 218"/>
                <a:gd name="T46" fmla="*/ 8 w 200"/>
                <a:gd name="T47" fmla="*/ 70 h 218"/>
                <a:gd name="T48" fmla="*/ 14 w 200"/>
                <a:gd name="T49" fmla="*/ 56 h 218"/>
                <a:gd name="T50" fmla="*/ 28 w 200"/>
                <a:gd name="T51" fmla="*/ 34 h 218"/>
                <a:gd name="T52" fmla="*/ 48 w 200"/>
                <a:gd name="T53" fmla="*/ 16 h 218"/>
                <a:gd name="T54" fmla="*/ 60 w 200"/>
                <a:gd name="T55" fmla="*/ 8 h 218"/>
                <a:gd name="T56" fmla="*/ 86 w 200"/>
                <a:gd name="T57" fmla="*/ 0 h 218"/>
                <a:gd name="T58" fmla="*/ 102 w 200"/>
                <a:gd name="T59" fmla="*/ 0 h 218"/>
                <a:gd name="T60" fmla="*/ 98 w 200"/>
                <a:gd name="T61" fmla="*/ 16 h 218"/>
                <a:gd name="T62" fmla="*/ 72 w 200"/>
                <a:gd name="T63" fmla="*/ 24 h 218"/>
                <a:gd name="T64" fmla="*/ 54 w 200"/>
                <a:gd name="T65" fmla="*/ 46 h 218"/>
                <a:gd name="T66" fmla="*/ 48 w 200"/>
                <a:gd name="T67" fmla="*/ 60 h 218"/>
                <a:gd name="T68" fmla="*/ 42 w 200"/>
                <a:gd name="T69" fmla="*/ 92 h 218"/>
                <a:gd name="T70" fmla="*/ 42 w 200"/>
                <a:gd name="T71" fmla="*/ 112 h 218"/>
                <a:gd name="T72" fmla="*/ 48 w 200"/>
                <a:gd name="T73" fmla="*/ 148 h 218"/>
                <a:gd name="T74" fmla="*/ 60 w 200"/>
                <a:gd name="T75" fmla="*/ 176 h 218"/>
                <a:gd name="T76" fmla="*/ 68 w 200"/>
                <a:gd name="T77" fmla="*/ 188 h 218"/>
                <a:gd name="T78" fmla="*/ 90 w 200"/>
                <a:gd name="T79" fmla="*/ 200 h 218"/>
                <a:gd name="T80" fmla="*/ 104 w 200"/>
                <a:gd name="T81" fmla="*/ 200 h 218"/>
                <a:gd name="T82" fmla="*/ 128 w 200"/>
                <a:gd name="T83" fmla="*/ 192 h 218"/>
                <a:gd name="T84" fmla="*/ 146 w 200"/>
                <a:gd name="T85" fmla="*/ 172 h 218"/>
                <a:gd name="T86" fmla="*/ 152 w 200"/>
                <a:gd name="T87" fmla="*/ 158 h 218"/>
                <a:gd name="T88" fmla="*/ 158 w 200"/>
                <a:gd name="T89" fmla="*/ 126 h 218"/>
                <a:gd name="T90" fmla="*/ 158 w 200"/>
                <a:gd name="T91" fmla="*/ 106 h 218"/>
                <a:gd name="T92" fmla="*/ 150 w 200"/>
                <a:gd name="T93" fmla="*/ 60 h 218"/>
                <a:gd name="T94" fmla="*/ 142 w 200"/>
                <a:gd name="T95" fmla="*/ 42 h 218"/>
                <a:gd name="T96" fmla="*/ 130 w 200"/>
                <a:gd name="T97" fmla="*/ 28 h 218"/>
                <a:gd name="T98" fmla="*/ 116 w 200"/>
                <a:gd name="T99" fmla="*/ 20 h 218"/>
                <a:gd name="T100" fmla="*/ 98 w 200"/>
                <a:gd name="T101" fmla="*/ 16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00" h="218">
                  <a:moveTo>
                    <a:pt x="102" y="0"/>
                  </a:moveTo>
                  <a:lnTo>
                    <a:pt x="102" y="0"/>
                  </a:lnTo>
                  <a:lnTo>
                    <a:pt x="116" y="0"/>
                  </a:lnTo>
                  <a:lnTo>
                    <a:pt x="130" y="4"/>
                  </a:lnTo>
                  <a:lnTo>
                    <a:pt x="144" y="8"/>
                  </a:lnTo>
                  <a:lnTo>
                    <a:pt x="156" y="16"/>
                  </a:lnTo>
                  <a:lnTo>
                    <a:pt x="156" y="16"/>
                  </a:lnTo>
                  <a:lnTo>
                    <a:pt x="166" y="24"/>
                  </a:lnTo>
                  <a:lnTo>
                    <a:pt x="176" y="34"/>
                  </a:lnTo>
                  <a:lnTo>
                    <a:pt x="184" y="44"/>
                  </a:lnTo>
                  <a:lnTo>
                    <a:pt x="190" y="56"/>
                  </a:lnTo>
                  <a:lnTo>
                    <a:pt x="190" y="56"/>
                  </a:lnTo>
                  <a:lnTo>
                    <a:pt x="194" y="70"/>
                  </a:lnTo>
                  <a:lnTo>
                    <a:pt x="198" y="82"/>
                  </a:lnTo>
                  <a:lnTo>
                    <a:pt x="200" y="96"/>
                  </a:lnTo>
                  <a:lnTo>
                    <a:pt x="200" y="110"/>
                  </a:lnTo>
                  <a:lnTo>
                    <a:pt x="200" y="110"/>
                  </a:lnTo>
                  <a:lnTo>
                    <a:pt x="200" y="122"/>
                  </a:lnTo>
                  <a:lnTo>
                    <a:pt x="196" y="136"/>
                  </a:lnTo>
                  <a:lnTo>
                    <a:pt x="192" y="148"/>
                  </a:lnTo>
                  <a:lnTo>
                    <a:pt x="188" y="162"/>
                  </a:lnTo>
                  <a:lnTo>
                    <a:pt x="188" y="162"/>
                  </a:lnTo>
                  <a:lnTo>
                    <a:pt x="180" y="174"/>
                  </a:lnTo>
                  <a:lnTo>
                    <a:pt x="172" y="184"/>
                  </a:lnTo>
                  <a:lnTo>
                    <a:pt x="162" y="194"/>
                  </a:lnTo>
                  <a:lnTo>
                    <a:pt x="152" y="204"/>
                  </a:lnTo>
                  <a:lnTo>
                    <a:pt x="152" y="204"/>
                  </a:lnTo>
                  <a:lnTo>
                    <a:pt x="140" y="210"/>
                  </a:lnTo>
                  <a:lnTo>
                    <a:pt x="128" y="214"/>
                  </a:lnTo>
                  <a:lnTo>
                    <a:pt x="114" y="218"/>
                  </a:lnTo>
                  <a:lnTo>
                    <a:pt x="100" y="218"/>
                  </a:lnTo>
                  <a:lnTo>
                    <a:pt x="100" y="218"/>
                  </a:lnTo>
                  <a:lnTo>
                    <a:pt x="78" y="216"/>
                  </a:lnTo>
                  <a:lnTo>
                    <a:pt x="66" y="214"/>
                  </a:lnTo>
                  <a:lnTo>
                    <a:pt x="58" y="210"/>
                  </a:lnTo>
                  <a:lnTo>
                    <a:pt x="48" y="206"/>
                  </a:lnTo>
                  <a:lnTo>
                    <a:pt x="40" y="200"/>
                  </a:lnTo>
                  <a:lnTo>
                    <a:pt x="32" y="192"/>
                  </a:lnTo>
                  <a:lnTo>
                    <a:pt x="26" y="186"/>
                  </a:lnTo>
                  <a:lnTo>
                    <a:pt x="26" y="186"/>
                  </a:lnTo>
                  <a:lnTo>
                    <a:pt x="14" y="168"/>
                  </a:lnTo>
                  <a:lnTo>
                    <a:pt x="8" y="150"/>
                  </a:lnTo>
                  <a:lnTo>
                    <a:pt x="2" y="130"/>
                  </a:lnTo>
                  <a:lnTo>
                    <a:pt x="0" y="110"/>
                  </a:lnTo>
                  <a:lnTo>
                    <a:pt x="0" y="110"/>
                  </a:lnTo>
                  <a:lnTo>
                    <a:pt x="2" y="96"/>
                  </a:lnTo>
                  <a:lnTo>
                    <a:pt x="4" y="82"/>
                  </a:lnTo>
                  <a:lnTo>
                    <a:pt x="8" y="70"/>
                  </a:lnTo>
                  <a:lnTo>
                    <a:pt x="14" y="56"/>
                  </a:lnTo>
                  <a:lnTo>
                    <a:pt x="14" y="56"/>
                  </a:lnTo>
                  <a:lnTo>
                    <a:pt x="20" y="44"/>
                  </a:lnTo>
                  <a:lnTo>
                    <a:pt x="28" y="34"/>
                  </a:lnTo>
                  <a:lnTo>
                    <a:pt x="38" y="24"/>
                  </a:lnTo>
                  <a:lnTo>
                    <a:pt x="48" y="16"/>
                  </a:lnTo>
                  <a:lnTo>
                    <a:pt x="48" y="16"/>
                  </a:lnTo>
                  <a:lnTo>
                    <a:pt x="60" y="8"/>
                  </a:lnTo>
                  <a:lnTo>
                    <a:pt x="74" y="4"/>
                  </a:lnTo>
                  <a:lnTo>
                    <a:pt x="86" y="0"/>
                  </a:lnTo>
                  <a:lnTo>
                    <a:pt x="102" y="0"/>
                  </a:lnTo>
                  <a:lnTo>
                    <a:pt x="102" y="0"/>
                  </a:lnTo>
                  <a:close/>
                  <a:moveTo>
                    <a:pt x="98" y="16"/>
                  </a:moveTo>
                  <a:lnTo>
                    <a:pt x="98" y="16"/>
                  </a:lnTo>
                  <a:lnTo>
                    <a:pt x="84" y="18"/>
                  </a:lnTo>
                  <a:lnTo>
                    <a:pt x="72" y="24"/>
                  </a:lnTo>
                  <a:lnTo>
                    <a:pt x="62" y="34"/>
                  </a:lnTo>
                  <a:lnTo>
                    <a:pt x="54" y="46"/>
                  </a:lnTo>
                  <a:lnTo>
                    <a:pt x="54" y="46"/>
                  </a:lnTo>
                  <a:lnTo>
                    <a:pt x="48" y="60"/>
                  </a:lnTo>
                  <a:lnTo>
                    <a:pt x="44" y="76"/>
                  </a:lnTo>
                  <a:lnTo>
                    <a:pt x="42" y="92"/>
                  </a:lnTo>
                  <a:lnTo>
                    <a:pt x="42" y="112"/>
                  </a:lnTo>
                  <a:lnTo>
                    <a:pt x="42" y="112"/>
                  </a:lnTo>
                  <a:lnTo>
                    <a:pt x="44" y="130"/>
                  </a:lnTo>
                  <a:lnTo>
                    <a:pt x="48" y="148"/>
                  </a:lnTo>
                  <a:lnTo>
                    <a:pt x="52" y="162"/>
                  </a:lnTo>
                  <a:lnTo>
                    <a:pt x="60" y="176"/>
                  </a:lnTo>
                  <a:lnTo>
                    <a:pt x="60" y="176"/>
                  </a:lnTo>
                  <a:lnTo>
                    <a:pt x="68" y="188"/>
                  </a:lnTo>
                  <a:lnTo>
                    <a:pt x="80" y="196"/>
                  </a:lnTo>
                  <a:lnTo>
                    <a:pt x="90" y="200"/>
                  </a:lnTo>
                  <a:lnTo>
                    <a:pt x="104" y="200"/>
                  </a:lnTo>
                  <a:lnTo>
                    <a:pt x="104" y="200"/>
                  </a:lnTo>
                  <a:lnTo>
                    <a:pt x="116" y="198"/>
                  </a:lnTo>
                  <a:lnTo>
                    <a:pt x="128" y="192"/>
                  </a:lnTo>
                  <a:lnTo>
                    <a:pt x="138" y="184"/>
                  </a:lnTo>
                  <a:lnTo>
                    <a:pt x="146" y="172"/>
                  </a:lnTo>
                  <a:lnTo>
                    <a:pt x="146" y="172"/>
                  </a:lnTo>
                  <a:lnTo>
                    <a:pt x="152" y="158"/>
                  </a:lnTo>
                  <a:lnTo>
                    <a:pt x="156" y="142"/>
                  </a:lnTo>
                  <a:lnTo>
                    <a:pt x="158" y="126"/>
                  </a:lnTo>
                  <a:lnTo>
                    <a:pt x="158" y="106"/>
                  </a:lnTo>
                  <a:lnTo>
                    <a:pt x="158" y="106"/>
                  </a:lnTo>
                  <a:lnTo>
                    <a:pt x="156" y="82"/>
                  </a:lnTo>
                  <a:lnTo>
                    <a:pt x="150" y="60"/>
                  </a:lnTo>
                  <a:lnTo>
                    <a:pt x="150" y="60"/>
                  </a:lnTo>
                  <a:lnTo>
                    <a:pt x="142" y="42"/>
                  </a:lnTo>
                  <a:lnTo>
                    <a:pt x="130" y="28"/>
                  </a:lnTo>
                  <a:lnTo>
                    <a:pt x="130" y="28"/>
                  </a:lnTo>
                  <a:lnTo>
                    <a:pt x="124" y="22"/>
                  </a:lnTo>
                  <a:lnTo>
                    <a:pt x="116" y="20"/>
                  </a:lnTo>
                  <a:lnTo>
                    <a:pt x="106" y="16"/>
                  </a:lnTo>
                  <a:lnTo>
                    <a:pt x="98" y="16"/>
                  </a:lnTo>
                  <a:lnTo>
                    <a:pt x="98" y="16"/>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2" name="Freeform 90"/>
            <p:cNvSpPr>
              <a:spLocks/>
            </p:cNvSpPr>
            <p:nvPr/>
          </p:nvSpPr>
          <p:spPr bwMode="auto">
            <a:xfrm>
              <a:off x="2453" y="1586"/>
              <a:ext cx="200" cy="214"/>
            </a:xfrm>
            <a:custGeom>
              <a:avLst/>
              <a:gdLst>
                <a:gd name="T0" fmla="*/ 120 w 200"/>
                <a:gd name="T1" fmla="*/ 0 h 214"/>
                <a:gd name="T2" fmla="*/ 154 w 200"/>
                <a:gd name="T3" fmla="*/ 8 h 214"/>
                <a:gd name="T4" fmla="*/ 168 w 200"/>
                <a:gd name="T5" fmla="*/ 16 h 214"/>
                <a:gd name="T6" fmla="*/ 178 w 200"/>
                <a:gd name="T7" fmla="*/ 30 h 214"/>
                <a:gd name="T8" fmla="*/ 186 w 200"/>
                <a:gd name="T9" fmla="*/ 44 h 214"/>
                <a:gd name="T10" fmla="*/ 188 w 200"/>
                <a:gd name="T11" fmla="*/ 62 h 214"/>
                <a:gd name="T12" fmla="*/ 188 w 200"/>
                <a:gd name="T13" fmla="*/ 198 h 214"/>
                <a:gd name="T14" fmla="*/ 190 w 200"/>
                <a:gd name="T15" fmla="*/ 206 h 214"/>
                <a:gd name="T16" fmla="*/ 200 w 200"/>
                <a:gd name="T17" fmla="*/ 214 h 214"/>
                <a:gd name="T18" fmla="*/ 138 w 200"/>
                <a:gd name="T19" fmla="*/ 214 h 214"/>
                <a:gd name="T20" fmla="*/ 146 w 200"/>
                <a:gd name="T21" fmla="*/ 206 h 214"/>
                <a:gd name="T22" fmla="*/ 150 w 200"/>
                <a:gd name="T23" fmla="*/ 198 h 214"/>
                <a:gd name="T24" fmla="*/ 150 w 200"/>
                <a:gd name="T25" fmla="*/ 78 h 214"/>
                <a:gd name="T26" fmla="*/ 146 w 200"/>
                <a:gd name="T27" fmla="*/ 56 h 214"/>
                <a:gd name="T28" fmla="*/ 138 w 200"/>
                <a:gd name="T29" fmla="*/ 40 h 214"/>
                <a:gd name="T30" fmla="*/ 122 w 200"/>
                <a:gd name="T31" fmla="*/ 30 h 214"/>
                <a:gd name="T32" fmla="*/ 102 w 200"/>
                <a:gd name="T33" fmla="*/ 26 h 214"/>
                <a:gd name="T34" fmla="*/ 88 w 200"/>
                <a:gd name="T35" fmla="*/ 28 h 214"/>
                <a:gd name="T36" fmla="*/ 76 w 200"/>
                <a:gd name="T37" fmla="*/ 34 h 214"/>
                <a:gd name="T38" fmla="*/ 56 w 200"/>
                <a:gd name="T39" fmla="*/ 50 h 214"/>
                <a:gd name="T40" fmla="*/ 56 w 200"/>
                <a:gd name="T41" fmla="*/ 198 h 214"/>
                <a:gd name="T42" fmla="*/ 58 w 200"/>
                <a:gd name="T43" fmla="*/ 206 h 214"/>
                <a:gd name="T44" fmla="*/ 68 w 200"/>
                <a:gd name="T45" fmla="*/ 214 h 214"/>
                <a:gd name="T46" fmla="*/ 4 w 200"/>
                <a:gd name="T47" fmla="*/ 214 h 214"/>
                <a:gd name="T48" fmla="*/ 12 w 200"/>
                <a:gd name="T49" fmla="*/ 206 h 214"/>
                <a:gd name="T50" fmla="*/ 16 w 200"/>
                <a:gd name="T51" fmla="*/ 198 h 214"/>
                <a:gd name="T52" fmla="*/ 16 w 200"/>
                <a:gd name="T53" fmla="*/ 28 h 214"/>
                <a:gd name="T54" fmla="*/ 12 w 200"/>
                <a:gd name="T55" fmla="*/ 18 h 214"/>
                <a:gd name="T56" fmla="*/ 0 w 200"/>
                <a:gd name="T57" fmla="*/ 10 h 214"/>
                <a:gd name="T58" fmla="*/ 56 w 200"/>
                <a:gd name="T59" fmla="*/ 32 h 214"/>
                <a:gd name="T60" fmla="*/ 68 w 200"/>
                <a:gd name="T61" fmla="*/ 20 h 214"/>
                <a:gd name="T62" fmla="*/ 84 w 200"/>
                <a:gd name="T63" fmla="*/ 10 h 214"/>
                <a:gd name="T64" fmla="*/ 102 w 200"/>
                <a:gd name="T65" fmla="*/ 2 h 214"/>
                <a:gd name="T66" fmla="*/ 120 w 200"/>
                <a:gd name="T67" fmla="*/ 0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00" h="214">
                  <a:moveTo>
                    <a:pt x="120" y="0"/>
                  </a:moveTo>
                  <a:lnTo>
                    <a:pt x="120" y="0"/>
                  </a:lnTo>
                  <a:lnTo>
                    <a:pt x="138" y="2"/>
                  </a:lnTo>
                  <a:lnTo>
                    <a:pt x="154" y="8"/>
                  </a:lnTo>
                  <a:lnTo>
                    <a:pt x="154" y="8"/>
                  </a:lnTo>
                  <a:lnTo>
                    <a:pt x="168" y="16"/>
                  </a:lnTo>
                  <a:lnTo>
                    <a:pt x="178" y="30"/>
                  </a:lnTo>
                  <a:lnTo>
                    <a:pt x="178" y="30"/>
                  </a:lnTo>
                  <a:lnTo>
                    <a:pt x="182" y="36"/>
                  </a:lnTo>
                  <a:lnTo>
                    <a:pt x="186" y="44"/>
                  </a:lnTo>
                  <a:lnTo>
                    <a:pt x="188" y="54"/>
                  </a:lnTo>
                  <a:lnTo>
                    <a:pt x="188" y="62"/>
                  </a:lnTo>
                  <a:lnTo>
                    <a:pt x="188" y="198"/>
                  </a:lnTo>
                  <a:lnTo>
                    <a:pt x="188" y="198"/>
                  </a:lnTo>
                  <a:lnTo>
                    <a:pt x="188" y="202"/>
                  </a:lnTo>
                  <a:lnTo>
                    <a:pt x="190" y="206"/>
                  </a:lnTo>
                  <a:lnTo>
                    <a:pt x="190" y="206"/>
                  </a:lnTo>
                  <a:lnTo>
                    <a:pt x="200" y="214"/>
                  </a:lnTo>
                  <a:lnTo>
                    <a:pt x="138" y="214"/>
                  </a:lnTo>
                  <a:lnTo>
                    <a:pt x="138" y="214"/>
                  </a:lnTo>
                  <a:lnTo>
                    <a:pt x="142" y="212"/>
                  </a:lnTo>
                  <a:lnTo>
                    <a:pt x="146" y="206"/>
                  </a:lnTo>
                  <a:lnTo>
                    <a:pt x="148" y="202"/>
                  </a:lnTo>
                  <a:lnTo>
                    <a:pt x="150" y="198"/>
                  </a:lnTo>
                  <a:lnTo>
                    <a:pt x="150" y="78"/>
                  </a:lnTo>
                  <a:lnTo>
                    <a:pt x="150" y="78"/>
                  </a:lnTo>
                  <a:lnTo>
                    <a:pt x="148" y="66"/>
                  </a:lnTo>
                  <a:lnTo>
                    <a:pt x="146" y="56"/>
                  </a:lnTo>
                  <a:lnTo>
                    <a:pt x="142" y="46"/>
                  </a:lnTo>
                  <a:lnTo>
                    <a:pt x="138" y="40"/>
                  </a:lnTo>
                  <a:lnTo>
                    <a:pt x="130" y="34"/>
                  </a:lnTo>
                  <a:lnTo>
                    <a:pt x="122" y="30"/>
                  </a:lnTo>
                  <a:lnTo>
                    <a:pt x="112" y="28"/>
                  </a:lnTo>
                  <a:lnTo>
                    <a:pt x="102" y="26"/>
                  </a:lnTo>
                  <a:lnTo>
                    <a:pt x="102" y="26"/>
                  </a:lnTo>
                  <a:lnTo>
                    <a:pt x="88" y="28"/>
                  </a:lnTo>
                  <a:lnTo>
                    <a:pt x="76" y="34"/>
                  </a:lnTo>
                  <a:lnTo>
                    <a:pt x="76" y="34"/>
                  </a:lnTo>
                  <a:lnTo>
                    <a:pt x="64" y="40"/>
                  </a:lnTo>
                  <a:lnTo>
                    <a:pt x="56" y="50"/>
                  </a:lnTo>
                  <a:lnTo>
                    <a:pt x="56" y="198"/>
                  </a:lnTo>
                  <a:lnTo>
                    <a:pt x="56" y="198"/>
                  </a:lnTo>
                  <a:lnTo>
                    <a:pt x="56" y="202"/>
                  </a:lnTo>
                  <a:lnTo>
                    <a:pt x="58" y="206"/>
                  </a:lnTo>
                  <a:lnTo>
                    <a:pt x="58" y="206"/>
                  </a:lnTo>
                  <a:lnTo>
                    <a:pt x="68" y="214"/>
                  </a:lnTo>
                  <a:lnTo>
                    <a:pt x="4" y="214"/>
                  </a:lnTo>
                  <a:lnTo>
                    <a:pt x="4" y="214"/>
                  </a:lnTo>
                  <a:lnTo>
                    <a:pt x="10" y="212"/>
                  </a:lnTo>
                  <a:lnTo>
                    <a:pt x="12" y="206"/>
                  </a:lnTo>
                  <a:lnTo>
                    <a:pt x="14" y="202"/>
                  </a:lnTo>
                  <a:lnTo>
                    <a:pt x="16" y="198"/>
                  </a:lnTo>
                  <a:lnTo>
                    <a:pt x="16" y="28"/>
                  </a:lnTo>
                  <a:lnTo>
                    <a:pt x="16" y="28"/>
                  </a:lnTo>
                  <a:lnTo>
                    <a:pt x="14" y="22"/>
                  </a:lnTo>
                  <a:lnTo>
                    <a:pt x="12" y="18"/>
                  </a:lnTo>
                  <a:lnTo>
                    <a:pt x="8" y="14"/>
                  </a:lnTo>
                  <a:lnTo>
                    <a:pt x="0" y="10"/>
                  </a:lnTo>
                  <a:lnTo>
                    <a:pt x="56" y="0"/>
                  </a:lnTo>
                  <a:lnTo>
                    <a:pt x="56" y="32"/>
                  </a:lnTo>
                  <a:lnTo>
                    <a:pt x="56" y="32"/>
                  </a:lnTo>
                  <a:lnTo>
                    <a:pt x="68" y="20"/>
                  </a:lnTo>
                  <a:lnTo>
                    <a:pt x="84" y="10"/>
                  </a:lnTo>
                  <a:lnTo>
                    <a:pt x="84" y="10"/>
                  </a:lnTo>
                  <a:lnTo>
                    <a:pt x="94" y="6"/>
                  </a:lnTo>
                  <a:lnTo>
                    <a:pt x="102" y="2"/>
                  </a:lnTo>
                  <a:lnTo>
                    <a:pt x="112" y="0"/>
                  </a:lnTo>
                  <a:lnTo>
                    <a:pt x="120" y="0"/>
                  </a:lnTo>
                  <a:lnTo>
                    <a:pt x="120" y="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3" name="Freeform 91"/>
            <p:cNvSpPr>
              <a:spLocks/>
            </p:cNvSpPr>
            <p:nvPr/>
          </p:nvSpPr>
          <p:spPr bwMode="auto">
            <a:xfrm>
              <a:off x="1901" y="1586"/>
              <a:ext cx="206" cy="318"/>
            </a:xfrm>
            <a:custGeom>
              <a:avLst/>
              <a:gdLst>
                <a:gd name="T0" fmla="*/ 198 w 206"/>
                <a:gd name="T1" fmla="*/ 60 h 318"/>
                <a:gd name="T2" fmla="*/ 176 w 206"/>
                <a:gd name="T3" fmla="*/ 26 h 318"/>
                <a:gd name="T4" fmla="*/ 162 w 206"/>
                <a:gd name="T5" fmla="*/ 14 h 318"/>
                <a:gd name="T6" fmla="*/ 148 w 206"/>
                <a:gd name="T7" fmla="*/ 6 h 318"/>
                <a:gd name="T8" fmla="*/ 116 w 206"/>
                <a:gd name="T9" fmla="*/ 0 h 318"/>
                <a:gd name="T10" fmla="*/ 98 w 206"/>
                <a:gd name="T11" fmla="*/ 2 h 318"/>
                <a:gd name="T12" fmla="*/ 80 w 206"/>
                <a:gd name="T13" fmla="*/ 8 h 318"/>
                <a:gd name="T14" fmla="*/ 54 w 206"/>
                <a:gd name="T15" fmla="*/ 28 h 318"/>
                <a:gd name="T16" fmla="*/ 0 w 206"/>
                <a:gd name="T17" fmla="*/ 12 h 318"/>
                <a:gd name="T18" fmla="*/ 6 w 206"/>
                <a:gd name="T19" fmla="*/ 14 h 318"/>
                <a:gd name="T20" fmla="*/ 14 w 206"/>
                <a:gd name="T21" fmla="*/ 24 h 318"/>
                <a:gd name="T22" fmla="*/ 16 w 206"/>
                <a:gd name="T23" fmla="*/ 300 h 318"/>
                <a:gd name="T24" fmla="*/ 14 w 206"/>
                <a:gd name="T25" fmla="*/ 306 h 318"/>
                <a:gd name="T26" fmla="*/ 8 w 206"/>
                <a:gd name="T27" fmla="*/ 316 h 318"/>
                <a:gd name="T28" fmla="*/ 66 w 206"/>
                <a:gd name="T29" fmla="*/ 318 h 318"/>
                <a:gd name="T30" fmla="*/ 62 w 206"/>
                <a:gd name="T31" fmla="*/ 316 h 318"/>
                <a:gd name="T32" fmla="*/ 56 w 206"/>
                <a:gd name="T33" fmla="*/ 306 h 318"/>
                <a:gd name="T34" fmla="*/ 54 w 206"/>
                <a:gd name="T35" fmla="*/ 48 h 318"/>
                <a:gd name="T36" fmla="*/ 64 w 206"/>
                <a:gd name="T37" fmla="*/ 38 h 318"/>
                <a:gd name="T38" fmla="*/ 74 w 206"/>
                <a:gd name="T39" fmla="*/ 32 h 318"/>
                <a:gd name="T40" fmla="*/ 100 w 206"/>
                <a:gd name="T41" fmla="*/ 24 h 318"/>
                <a:gd name="T42" fmla="*/ 112 w 206"/>
                <a:gd name="T43" fmla="*/ 26 h 318"/>
                <a:gd name="T44" fmla="*/ 134 w 206"/>
                <a:gd name="T45" fmla="*/ 36 h 318"/>
                <a:gd name="T46" fmla="*/ 144 w 206"/>
                <a:gd name="T47" fmla="*/ 44 h 318"/>
                <a:gd name="T48" fmla="*/ 158 w 206"/>
                <a:gd name="T49" fmla="*/ 70 h 318"/>
                <a:gd name="T50" fmla="*/ 162 w 206"/>
                <a:gd name="T51" fmla="*/ 110 h 318"/>
                <a:gd name="T52" fmla="*/ 162 w 206"/>
                <a:gd name="T53" fmla="*/ 130 h 318"/>
                <a:gd name="T54" fmla="*/ 152 w 206"/>
                <a:gd name="T55" fmla="*/ 164 h 318"/>
                <a:gd name="T56" fmla="*/ 144 w 206"/>
                <a:gd name="T57" fmla="*/ 176 h 318"/>
                <a:gd name="T58" fmla="*/ 124 w 206"/>
                <a:gd name="T59" fmla="*/ 194 h 318"/>
                <a:gd name="T60" fmla="*/ 96 w 206"/>
                <a:gd name="T61" fmla="*/ 200 h 318"/>
                <a:gd name="T62" fmla="*/ 86 w 206"/>
                <a:gd name="T63" fmla="*/ 200 h 318"/>
                <a:gd name="T64" fmla="*/ 70 w 206"/>
                <a:gd name="T65" fmla="*/ 194 h 318"/>
                <a:gd name="T66" fmla="*/ 72 w 206"/>
                <a:gd name="T67" fmla="*/ 214 h 318"/>
                <a:gd name="T68" fmla="*/ 86 w 206"/>
                <a:gd name="T69" fmla="*/ 218 h 318"/>
                <a:gd name="T70" fmla="*/ 102 w 206"/>
                <a:gd name="T71" fmla="*/ 218 h 318"/>
                <a:gd name="T72" fmla="*/ 134 w 206"/>
                <a:gd name="T73" fmla="*/ 214 h 318"/>
                <a:gd name="T74" fmla="*/ 154 w 206"/>
                <a:gd name="T75" fmla="*/ 204 h 318"/>
                <a:gd name="T76" fmla="*/ 170 w 206"/>
                <a:gd name="T77" fmla="*/ 192 h 318"/>
                <a:gd name="T78" fmla="*/ 178 w 206"/>
                <a:gd name="T79" fmla="*/ 184 h 318"/>
                <a:gd name="T80" fmla="*/ 198 w 206"/>
                <a:gd name="T81" fmla="*/ 148 h 318"/>
                <a:gd name="T82" fmla="*/ 206 w 206"/>
                <a:gd name="T83" fmla="*/ 108 h 318"/>
                <a:gd name="T84" fmla="*/ 204 w 206"/>
                <a:gd name="T85" fmla="*/ 82 h 318"/>
                <a:gd name="T86" fmla="*/ 198 w 206"/>
                <a:gd name="T87" fmla="*/ 60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06" h="318">
                  <a:moveTo>
                    <a:pt x="198" y="60"/>
                  </a:moveTo>
                  <a:lnTo>
                    <a:pt x="198" y="60"/>
                  </a:lnTo>
                  <a:lnTo>
                    <a:pt x="188" y="40"/>
                  </a:lnTo>
                  <a:lnTo>
                    <a:pt x="176" y="26"/>
                  </a:lnTo>
                  <a:lnTo>
                    <a:pt x="176" y="26"/>
                  </a:lnTo>
                  <a:lnTo>
                    <a:pt x="162" y="14"/>
                  </a:lnTo>
                  <a:lnTo>
                    <a:pt x="148" y="6"/>
                  </a:lnTo>
                  <a:lnTo>
                    <a:pt x="148" y="6"/>
                  </a:lnTo>
                  <a:lnTo>
                    <a:pt x="132" y="2"/>
                  </a:lnTo>
                  <a:lnTo>
                    <a:pt x="116" y="0"/>
                  </a:lnTo>
                  <a:lnTo>
                    <a:pt x="116" y="0"/>
                  </a:lnTo>
                  <a:lnTo>
                    <a:pt x="98" y="2"/>
                  </a:lnTo>
                  <a:lnTo>
                    <a:pt x="80" y="8"/>
                  </a:lnTo>
                  <a:lnTo>
                    <a:pt x="80" y="8"/>
                  </a:lnTo>
                  <a:lnTo>
                    <a:pt x="66" y="18"/>
                  </a:lnTo>
                  <a:lnTo>
                    <a:pt x="54" y="28"/>
                  </a:lnTo>
                  <a:lnTo>
                    <a:pt x="54" y="0"/>
                  </a:lnTo>
                  <a:lnTo>
                    <a:pt x="0" y="12"/>
                  </a:lnTo>
                  <a:lnTo>
                    <a:pt x="0" y="12"/>
                  </a:lnTo>
                  <a:lnTo>
                    <a:pt x="6" y="14"/>
                  </a:lnTo>
                  <a:lnTo>
                    <a:pt x="12" y="18"/>
                  </a:lnTo>
                  <a:lnTo>
                    <a:pt x="14" y="24"/>
                  </a:lnTo>
                  <a:lnTo>
                    <a:pt x="16" y="30"/>
                  </a:lnTo>
                  <a:lnTo>
                    <a:pt x="16" y="300"/>
                  </a:lnTo>
                  <a:lnTo>
                    <a:pt x="16" y="300"/>
                  </a:lnTo>
                  <a:lnTo>
                    <a:pt x="14" y="306"/>
                  </a:lnTo>
                  <a:lnTo>
                    <a:pt x="12" y="312"/>
                  </a:lnTo>
                  <a:lnTo>
                    <a:pt x="8" y="316"/>
                  </a:lnTo>
                  <a:lnTo>
                    <a:pt x="4" y="318"/>
                  </a:lnTo>
                  <a:lnTo>
                    <a:pt x="66" y="318"/>
                  </a:lnTo>
                  <a:lnTo>
                    <a:pt x="66" y="318"/>
                  </a:lnTo>
                  <a:lnTo>
                    <a:pt x="62" y="316"/>
                  </a:lnTo>
                  <a:lnTo>
                    <a:pt x="58" y="312"/>
                  </a:lnTo>
                  <a:lnTo>
                    <a:pt x="56" y="306"/>
                  </a:lnTo>
                  <a:lnTo>
                    <a:pt x="54" y="300"/>
                  </a:lnTo>
                  <a:lnTo>
                    <a:pt x="54" y="48"/>
                  </a:lnTo>
                  <a:lnTo>
                    <a:pt x="54" y="48"/>
                  </a:lnTo>
                  <a:lnTo>
                    <a:pt x="64" y="38"/>
                  </a:lnTo>
                  <a:lnTo>
                    <a:pt x="74" y="32"/>
                  </a:lnTo>
                  <a:lnTo>
                    <a:pt x="74" y="32"/>
                  </a:lnTo>
                  <a:lnTo>
                    <a:pt x="86" y="26"/>
                  </a:lnTo>
                  <a:lnTo>
                    <a:pt x="100" y="24"/>
                  </a:lnTo>
                  <a:lnTo>
                    <a:pt x="100" y="24"/>
                  </a:lnTo>
                  <a:lnTo>
                    <a:pt x="112" y="26"/>
                  </a:lnTo>
                  <a:lnTo>
                    <a:pt x="122" y="30"/>
                  </a:lnTo>
                  <a:lnTo>
                    <a:pt x="134" y="36"/>
                  </a:lnTo>
                  <a:lnTo>
                    <a:pt x="144" y="44"/>
                  </a:lnTo>
                  <a:lnTo>
                    <a:pt x="144" y="44"/>
                  </a:lnTo>
                  <a:lnTo>
                    <a:pt x="152" y="56"/>
                  </a:lnTo>
                  <a:lnTo>
                    <a:pt x="158" y="70"/>
                  </a:lnTo>
                  <a:lnTo>
                    <a:pt x="162" y="88"/>
                  </a:lnTo>
                  <a:lnTo>
                    <a:pt x="162" y="110"/>
                  </a:lnTo>
                  <a:lnTo>
                    <a:pt x="162" y="110"/>
                  </a:lnTo>
                  <a:lnTo>
                    <a:pt x="162" y="130"/>
                  </a:lnTo>
                  <a:lnTo>
                    <a:pt x="158" y="148"/>
                  </a:lnTo>
                  <a:lnTo>
                    <a:pt x="152" y="164"/>
                  </a:lnTo>
                  <a:lnTo>
                    <a:pt x="144" y="176"/>
                  </a:lnTo>
                  <a:lnTo>
                    <a:pt x="144" y="176"/>
                  </a:lnTo>
                  <a:lnTo>
                    <a:pt x="134" y="188"/>
                  </a:lnTo>
                  <a:lnTo>
                    <a:pt x="124" y="194"/>
                  </a:lnTo>
                  <a:lnTo>
                    <a:pt x="110" y="200"/>
                  </a:lnTo>
                  <a:lnTo>
                    <a:pt x="96" y="200"/>
                  </a:lnTo>
                  <a:lnTo>
                    <a:pt x="96" y="200"/>
                  </a:lnTo>
                  <a:lnTo>
                    <a:pt x="86" y="200"/>
                  </a:lnTo>
                  <a:lnTo>
                    <a:pt x="78" y="198"/>
                  </a:lnTo>
                  <a:lnTo>
                    <a:pt x="70" y="194"/>
                  </a:lnTo>
                  <a:lnTo>
                    <a:pt x="62" y="186"/>
                  </a:lnTo>
                  <a:lnTo>
                    <a:pt x="72" y="214"/>
                  </a:lnTo>
                  <a:lnTo>
                    <a:pt x="72" y="214"/>
                  </a:lnTo>
                  <a:lnTo>
                    <a:pt x="86" y="218"/>
                  </a:lnTo>
                  <a:lnTo>
                    <a:pt x="102" y="218"/>
                  </a:lnTo>
                  <a:lnTo>
                    <a:pt x="102" y="218"/>
                  </a:lnTo>
                  <a:lnTo>
                    <a:pt x="124" y="216"/>
                  </a:lnTo>
                  <a:lnTo>
                    <a:pt x="134" y="214"/>
                  </a:lnTo>
                  <a:lnTo>
                    <a:pt x="144" y="210"/>
                  </a:lnTo>
                  <a:lnTo>
                    <a:pt x="154" y="204"/>
                  </a:lnTo>
                  <a:lnTo>
                    <a:pt x="162" y="200"/>
                  </a:lnTo>
                  <a:lnTo>
                    <a:pt x="170" y="192"/>
                  </a:lnTo>
                  <a:lnTo>
                    <a:pt x="178" y="184"/>
                  </a:lnTo>
                  <a:lnTo>
                    <a:pt x="178" y="184"/>
                  </a:lnTo>
                  <a:lnTo>
                    <a:pt x="190" y="166"/>
                  </a:lnTo>
                  <a:lnTo>
                    <a:pt x="198" y="148"/>
                  </a:lnTo>
                  <a:lnTo>
                    <a:pt x="204" y="128"/>
                  </a:lnTo>
                  <a:lnTo>
                    <a:pt x="206" y="108"/>
                  </a:lnTo>
                  <a:lnTo>
                    <a:pt x="206" y="108"/>
                  </a:lnTo>
                  <a:lnTo>
                    <a:pt x="204" y="82"/>
                  </a:lnTo>
                  <a:lnTo>
                    <a:pt x="198" y="60"/>
                  </a:lnTo>
                  <a:lnTo>
                    <a:pt x="198" y="6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4" name="Freeform 92"/>
            <p:cNvSpPr>
              <a:spLocks/>
            </p:cNvSpPr>
            <p:nvPr/>
          </p:nvSpPr>
          <p:spPr bwMode="auto">
            <a:xfrm>
              <a:off x="795" y="1586"/>
              <a:ext cx="146" cy="218"/>
            </a:xfrm>
            <a:custGeom>
              <a:avLst/>
              <a:gdLst>
                <a:gd name="T0" fmla="*/ 128 w 146"/>
                <a:gd name="T1" fmla="*/ 186 h 218"/>
                <a:gd name="T2" fmla="*/ 128 w 146"/>
                <a:gd name="T3" fmla="*/ 186 h 218"/>
                <a:gd name="T4" fmla="*/ 116 w 146"/>
                <a:gd name="T5" fmla="*/ 190 h 218"/>
                <a:gd name="T6" fmla="*/ 102 w 146"/>
                <a:gd name="T7" fmla="*/ 192 h 218"/>
                <a:gd name="T8" fmla="*/ 102 w 146"/>
                <a:gd name="T9" fmla="*/ 192 h 218"/>
                <a:gd name="T10" fmla="*/ 92 w 146"/>
                <a:gd name="T11" fmla="*/ 192 h 218"/>
                <a:gd name="T12" fmla="*/ 84 w 146"/>
                <a:gd name="T13" fmla="*/ 188 h 218"/>
                <a:gd name="T14" fmla="*/ 76 w 146"/>
                <a:gd name="T15" fmla="*/ 184 h 218"/>
                <a:gd name="T16" fmla="*/ 70 w 146"/>
                <a:gd name="T17" fmla="*/ 176 h 218"/>
                <a:gd name="T18" fmla="*/ 70 w 146"/>
                <a:gd name="T19" fmla="*/ 176 h 218"/>
                <a:gd name="T20" fmla="*/ 64 w 146"/>
                <a:gd name="T21" fmla="*/ 168 h 218"/>
                <a:gd name="T22" fmla="*/ 58 w 146"/>
                <a:gd name="T23" fmla="*/ 158 h 218"/>
                <a:gd name="T24" fmla="*/ 56 w 146"/>
                <a:gd name="T25" fmla="*/ 146 h 218"/>
                <a:gd name="T26" fmla="*/ 56 w 146"/>
                <a:gd name="T27" fmla="*/ 134 h 218"/>
                <a:gd name="T28" fmla="*/ 56 w 146"/>
                <a:gd name="T29" fmla="*/ 0 h 218"/>
                <a:gd name="T30" fmla="*/ 0 w 146"/>
                <a:gd name="T31" fmla="*/ 10 h 218"/>
                <a:gd name="T32" fmla="*/ 0 w 146"/>
                <a:gd name="T33" fmla="*/ 10 h 218"/>
                <a:gd name="T34" fmla="*/ 8 w 146"/>
                <a:gd name="T35" fmla="*/ 14 h 218"/>
                <a:gd name="T36" fmla="*/ 12 w 146"/>
                <a:gd name="T37" fmla="*/ 18 h 218"/>
                <a:gd name="T38" fmla="*/ 16 w 146"/>
                <a:gd name="T39" fmla="*/ 22 h 218"/>
                <a:gd name="T40" fmla="*/ 16 w 146"/>
                <a:gd name="T41" fmla="*/ 28 h 218"/>
                <a:gd name="T42" fmla="*/ 16 w 146"/>
                <a:gd name="T43" fmla="*/ 134 h 218"/>
                <a:gd name="T44" fmla="*/ 16 w 146"/>
                <a:gd name="T45" fmla="*/ 134 h 218"/>
                <a:gd name="T46" fmla="*/ 18 w 146"/>
                <a:gd name="T47" fmla="*/ 154 h 218"/>
                <a:gd name="T48" fmla="*/ 22 w 146"/>
                <a:gd name="T49" fmla="*/ 172 h 218"/>
                <a:gd name="T50" fmla="*/ 28 w 146"/>
                <a:gd name="T51" fmla="*/ 186 h 218"/>
                <a:gd name="T52" fmla="*/ 38 w 146"/>
                <a:gd name="T53" fmla="*/ 198 h 218"/>
                <a:gd name="T54" fmla="*/ 38 w 146"/>
                <a:gd name="T55" fmla="*/ 198 h 218"/>
                <a:gd name="T56" fmla="*/ 50 w 146"/>
                <a:gd name="T57" fmla="*/ 208 h 218"/>
                <a:gd name="T58" fmla="*/ 60 w 146"/>
                <a:gd name="T59" fmla="*/ 214 h 218"/>
                <a:gd name="T60" fmla="*/ 72 w 146"/>
                <a:gd name="T61" fmla="*/ 218 h 218"/>
                <a:gd name="T62" fmla="*/ 86 w 146"/>
                <a:gd name="T63" fmla="*/ 218 h 218"/>
                <a:gd name="T64" fmla="*/ 86 w 146"/>
                <a:gd name="T65" fmla="*/ 218 h 218"/>
                <a:gd name="T66" fmla="*/ 100 w 146"/>
                <a:gd name="T67" fmla="*/ 218 h 218"/>
                <a:gd name="T68" fmla="*/ 114 w 146"/>
                <a:gd name="T69" fmla="*/ 214 h 218"/>
                <a:gd name="T70" fmla="*/ 126 w 146"/>
                <a:gd name="T71" fmla="*/ 208 h 218"/>
                <a:gd name="T72" fmla="*/ 138 w 146"/>
                <a:gd name="T73" fmla="*/ 198 h 218"/>
                <a:gd name="T74" fmla="*/ 146 w 146"/>
                <a:gd name="T75" fmla="*/ 172 h 218"/>
                <a:gd name="T76" fmla="*/ 146 w 146"/>
                <a:gd name="T77" fmla="*/ 172 h 218"/>
                <a:gd name="T78" fmla="*/ 138 w 146"/>
                <a:gd name="T79" fmla="*/ 180 h 218"/>
                <a:gd name="T80" fmla="*/ 128 w 146"/>
                <a:gd name="T81" fmla="*/ 186 h 218"/>
                <a:gd name="T82" fmla="*/ 128 w 146"/>
                <a:gd name="T83" fmla="*/ 186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46" h="218">
                  <a:moveTo>
                    <a:pt x="128" y="186"/>
                  </a:moveTo>
                  <a:lnTo>
                    <a:pt x="128" y="186"/>
                  </a:lnTo>
                  <a:lnTo>
                    <a:pt x="116" y="190"/>
                  </a:lnTo>
                  <a:lnTo>
                    <a:pt x="102" y="192"/>
                  </a:lnTo>
                  <a:lnTo>
                    <a:pt x="102" y="192"/>
                  </a:lnTo>
                  <a:lnTo>
                    <a:pt x="92" y="192"/>
                  </a:lnTo>
                  <a:lnTo>
                    <a:pt x="84" y="188"/>
                  </a:lnTo>
                  <a:lnTo>
                    <a:pt x="76" y="184"/>
                  </a:lnTo>
                  <a:lnTo>
                    <a:pt x="70" y="176"/>
                  </a:lnTo>
                  <a:lnTo>
                    <a:pt x="70" y="176"/>
                  </a:lnTo>
                  <a:lnTo>
                    <a:pt x="64" y="168"/>
                  </a:lnTo>
                  <a:lnTo>
                    <a:pt x="58" y="158"/>
                  </a:lnTo>
                  <a:lnTo>
                    <a:pt x="56" y="146"/>
                  </a:lnTo>
                  <a:lnTo>
                    <a:pt x="56" y="134"/>
                  </a:lnTo>
                  <a:lnTo>
                    <a:pt x="56" y="0"/>
                  </a:lnTo>
                  <a:lnTo>
                    <a:pt x="0" y="10"/>
                  </a:lnTo>
                  <a:lnTo>
                    <a:pt x="0" y="10"/>
                  </a:lnTo>
                  <a:lnTo>
                    <a:pt x="8" y="14"/>
                  </a:lnTo>
                  <a:lnTo>
                    <a:pt x="12" y="18"/>
                  </a:lnTo>
                  <a:lnTo>
                    <a:pt x="16" y="22"/>
                  </a:lnTo>
                  <a:lnTo>
                    <a:pt x="16" y="28"/>
                  </a:lnTo>
                  <a:lnTo>
                    <a:pt x="16" y="134"/>
                  </a:lnTo>
                  <a:lnTo>
                    <a:pt x="16" y="134"/>
                  </a:lnTo>
                  <a:lnTo>
                    <a:pt x="18" y="154"/>
                  </a:lnTo>
                  <a:lnTo>
                    <a:pt x="22" y="172"/>
                  </a:lnTo>
                  <a:lnTo>
                    <a:pt x="28" y="186"/>
                  </a:lnTo>
                  <a:lnTo>
                    <a:pt x="38" y="198"/>
                  </a:lnTo>
                  <a:lnTo>
                    <a:pt x="38" y="198"/>
                  </a:lnTo>
                  <a:lnTo>
                    <a:pt x="50" y="208"/>
                  </a:lnTo>
                  <a:lnTo>
                    <a:pt x="60" y="214"/>
                  </a:lnTo>
                  <a:lnTo>
                    <a:pt x="72" y="218"/>
                  </a:lnTo>
                  <a:lnTo>
                    <a:pt x="86" y="218"/>
                  </a:lnTo>
                  <a:lnTo>
                    <a:pt x="86" y="218"/>
                  </a:lnTo>
                  <a:lnTo>
                    <a:pt x="100" y="218"/>
                  </a:lnTo>
                  <a:lnTo>
                    <a:pt x="114" y="214"/>
                  </a:lnTo>
                  <a:lnTo>
                    <a:pt x="126" y="208"/>
                  </a:lnTo>
                  <a:lnTo>
                    <a:pt x="138" y="198"/>
                  </a:lnTo>
                  <a:lnTo>
                    <a:pt x="146" y="172"/>
                  </a:lnTo>
                  <a:lnTo>
                    <a:pt x="146" y="172"/>
                  </a:lnTo>
                  <a:lnTo>
                    <a:pt x="138" y="180"/>
                  </a:lnTo>
                  <a:lnTo>
                    <a:pt x="128" y="186"/>
                  </a:lnTo>
                  <a:lnTo>
                    <a:pt x="128" y="186"/>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5" name="Freeform 93"/>
            <p:cNvSpPr>
              <a:spLocks/>
            </p:cNvSpPr>
            <p:nvPr/>
          </p:nvSpPr>
          <p:spPr bwMode="auto">
            <a:xfrm>
              <a:off x="929" y="1586"/>
              <a:ext cx="74" cy="218"/>
            </a:xfrm>
            <a:custGeom>
              <a:avLst/>
              <a:gdLst>
                <a:gd name="T0" fmla="*/ 56 w 74"/>
                <a:gd name="T1" fmla="*/ 178 h 218"/>
                <a:gd name="T2" fmla="*/ 56 w 74"/>
                <a:gd name="T3" fmla="*/ 0 h 218"/>
                <a:gd name="T4" fmla="*/ 0 w 74"/>
                <a:gd name="T5" fmla="*/ 10 h 218"/>
                <a:gd name="T6" fmla="*/ 0 w 74"/>
                <a:gd name="T7" fmla="*/ 10 h 218"/>
                <a:gd name="T8" fmla="*/ 8 w 74"/>
                <a:gd name="T9" fmla="*/ 12 h 218"/>
                <a:gd name="T10" fmla="*/ 12 w 74"/>
                <a:gd name="T11" fmla="*/ 16 h 218"/>
                <a:gd name="T12" fmla="*/ 12 w 74"/>
                <a:gd name="T13" fmla="*/ 16 h 218"/>
                <a:gd name="T14" fmla="*/ 16 w 74"/>
                <a:gd name="T15" fmla="*/ 22 h 218"/>
                <a:gd name="T16" fmla="*/ 16 w 74"/>
                <a:gd name="T17" fmla="*/ 28 h 218"/>
                <a:gd name="T18" fmla="*/ 16 w 74"/>
                <a:gd name="T19" fmla="*/ 168 h 218"/>
                <a:gd name="T20" fmla="*/ 18 w 74"/>
                <a:gd name="T21" fmla="*/ 186 h 218"/>
                <a:gd name="T22" fmla="*/ 18 w 74"/>
                <a:gd name="T23" fmla="*/ 186 h 218"/>
                <a:gd name="T24" fmla="*/ 18 w 74"/>
                <a:gd name="T25" fmla="*/ 186 h 218"/>
                <a:gd name="T26" fmla="*/ 18 w 74"/>
                <a:gd name="T27" fmla="*/ 186 h 218"/>
                <a:gd name="T28" fmla="*/ 18 w 74"/>
                <a:gd name="T29" fmla="*/ 198 h 218"/>
                <a:gd name="T30" fmla="*/ 22 w 74"/>
                <a:gd name="T31" fmla="*/ 206 h 218"/>
                <a:gd name="T32" fmla="*/ 22 w 74"/>
                <a:gd name="T33" fmla="*/ 206 h 218"/>
                <a:gd name="T34" fmla="*/ 26 w 74"/>
                <a:gd name="T35" fmla="*/ 212 h 218"/>
                <a:gd name="T36" fmla="*/ 34 w 74"/>
                <a:gd name="T37" fmla="*/ 218 h 218"/>
                <a:gd name="T38" fmla="*/ 74 w 74"/>
                <a:gd name="T39" fmla="*/ 204 h 218"/>
                <a:gd name="T40" fmla="*/ 74 w 74"/>
                <a:gd name="T41" fmla="*/ 204 h 218"/>
                <a:gd name="T42" fmla="*/ 66 w 74"/>
                <a:gd name="T43" fmla="*/ 202 h 218"/>
                <a:gd name="T44" fmla="*/ 60 w 74"/>
                <a:gd name="T45" fmla="*/ 196 h 218"/>
                <a:gd name="T46" fmla="*/ 56 w 74"/>
                <a:gd name="T47" fmla="*/ 188 h 218"/>
                <a:gd name="T48" fmla="*/ 56 w 74"/>
                <a:gd name="T49" fmla="*/ 178 h 218"/>
                <a:gd name="T50" fmla="*/ 56 w 74"/>
                <a:gd name="T51" fmla="*/ 178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4" h="218">
                  <a:moveTo>
                    <a:pt x="56" y="178"/>
                  </a:moveTo>
                  <a:lnTo>
                    <a:pt x="56" y="0"/>
                  </a:lnTo>
                  <a:lnTo>
                    <a:pt x="0" y="10"/>
                  </a:lnTo>
                  <a:lnTo>
                    <a:pt x="0" y="10"/>
                  </a:lnTo>
                  <a:lnTo>
                    <a:pt x="8" y="12"/>
                  </a:lnTo>
                  <a:lnTo>
                    <a:pt x="12" y="16"/>
                  </a:lnTo>
                  <a:lnTo>
                    <a:pt x="12" y="16"/>
                  </a:lnTo>
                  <a:lnTo>
                    <a:pt x="16" y="22"/>
                  </a:lnTo>
                  <a:lnTo>
                    <a:pt x="16" y="28"/>
                  </a:lnTo>
                  <a:lnTo>
                    <a:pt x="16" y="168"/>
                  </a:lnTo>
                  <a:lnTo>
                    <a:pt x="18" y="186"/>
                  </a:lnTo>
                  <a:lnTo>
                    <a:pt x="18" y="186"/>
                  </a:lnTo>
                  <a:lnTo>
                    <a:pt x="18" y="186"/>
                  </a:lnTo>
                  <a:lnTo>
                    <a:pt x="18" y="186"/>
                  </a:lnTo>
                  <a:lnTo>
                    <a:pt x="18" y="198"/>
                  </a:lnTo>
                  <a:lnTo>
                    <a:pt x="22" y="206"/>
                  </a:lnTo>
                  <a:lnTo>
                    <a:pt x="22" y="206"/>
                  </a:lnTo>
                  <a:lnTo>
                    <a:pt x="26" y="212"/>
                  </a:lnTo>
                  <a:lnTo>
                    <a:pt x="34" y="218"/>
                  </a:lnTo>
                  <a:lnTo>
                    <a:pt x="74" y="204"/>
                  </a:lnTo>
                  <a:lnTo>
                    <a:pt x="74" y="204"/>
                  </a:lnTo>
                  <a:lnTo>
                    <a:pt x="66" y="202"/>
                  </a:lnTo>
                  <a:lnTo>
                    <a:pt x="60" y="196"/>
                  </a:lnTo>
                  <a:lnTo>
                    <a:pt x="56" y="188"/>
                  </a:lnTo>
                  <a:lnTo>
                    <a:pt x="56" y="178"/>
                  </a:lnTo>
                  <a:lnTo>
                    <a:pt x="56" y="17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6" name="Freeform 94"/>
            <p:cNvSpPr>
              <a:spLocks/>
            </p:cNvSpPr>
            <p:nvPr/>
          </p:nvSpPr>
          <p:spPr bwMode="auto">
            <a:xfrm>
              <a:off x="1371" y="1586"/>
              <a:ext cx="176" cy="218"/>
            </a:xfrm>
            <a:custGeom>
              <a:avLst/>
              <a:gdLst>
                <a:gd name="T0" fmla="*/ 164 w 176"/>
                <a:gd name="T1" fmla="*/ 196 h 218"/>
                <a:gd name="T2" fmla="*/ 162 w 176"/>
                <a:gd name="T3" fmla="*/ 182 h 218"/>
                <a:gd name="T4" fmla="*/ 162 w 176"/>
                <a:gd name="T5" fmla="*/ 60 h 218"/>
                <a:gd name="T6" fmla="*/ 156 w 176"/>
                <a:gd name="T7" fmla="*/ 32 h 218"/>
                <a:gd name="T8" fmla="*/ 140 w 176"/>
                <a:gd name="T9" fmla="*/ 12 h 218"/>
                <a:gd name="T10" fmla="*/ 130 w 176"/>
                <a:gd name="T11" fmla="*/ 8 h 218"/>
                <a:gd name="T12" fmla="*/ 104 w 176"/>
                <a:gd name="T13" fmla="*/ 0 h 218"/>
                <a:gd name="T14" fmla="*/ 90 w 176"/>
                <a:gd name="T15" fmla="*/ 0 h 218"/>
                <a:gd name="T16" fmla="*/ 54 w 176"/>
                <a:gd name="T17" fmla="*/ 6 h 218"/>
                <a:gd name="T18" fmla="*/ 20 w 176"/>
                <a:gd name="T19" fmla="*/ 22 h 218"/>
                <a:gd name="T20" fmla="*/ 20 w 176"/>
                <a:gd name="T21" fmla="*/ 78 h 218"/>
                <a:gd name="T22" fmla="*/ 30 w 176"/>
                <a:gd name="T23" fmla="*/ 52 h 218"/>
                <a:gd name="T24" fmla="*/ 44 w 176"/>
                <a:gd name="T25" fmla="*/ 34 h 218"/>
                <a:gd name="T26" fmla="*/ 52 w 176"/>
                <a:gd name="T27" fmla="*/ 26 h 218"/>
                <a:gd name="T28" fmla="*/ 74 w 176"/>
                <a:gd name="T29" fmla="*/ 18 h 218"/>
                <a:gd name="T30" fmla="*/ 86 w 176"/>
                <a:gd name="T31" fmla="*/ 16 h 218"/>
                <a:gd name="T32" fmla="*/ 102 w 176"/>
                <a:gd name="T33" fmla="*/ 20 h 218"/>
                <a:gd name="T34" fmla="*/ 114 w 176"/>
                <a:gd name="T35" fmla="*/ 28 h 218"/>
                <a:gd name="T36" fmla="*/ 120 w 176"/>
                <a:gd name="T37" fmla="*/ 34 h 218"/>
                <a:gd name="T38" fmla="*/ 124 w 176"/>
                <a:gd name="T39" fmla="*/ 48 h 218"/>
                <a:gd name="T40" fmla="*/ 124 w 176"/>
                <a:gd name="T41" fmla="*/ 56 h 218"/>
                <a:gd name="T42" fmla="*/ 122 w 176"/>
                <a:gd name="T43" fmla="*/ 76 h 218"/>
                <a:gd name="T44" fmla="*/ 116 w 176"/>
                <a:gd name="T45" fmla="*/ 82 h 218"/>
                <a:gd name="T46" fmla="*/ 106 w 176"/>
                <a:gd name="T47" fmla="*/ 86 h 218"/>
                <a:gd name="T48" fmla="*/ 68 w 176"/>
                <a:gd name="T49" fmla="*/ 98 h 218"/>
                <a:gd name="T50" fmla="*/ 30 w 176"/>
                <a:gd name="T51" fmla="*/ 112 h 218"/>
                <a:gd name="T52" fmla="*/ 16 w 176"/>
                <a:gd name="T53" fmla="*/ 122 h 218"/>
                <a:gd name="T54" fmla="*/ 2 w 176"/>
                <a:gd name="T55" fmla="*/ 148 h 218"/>
                <a:gd name="T56" fmla="*/ 0 w 176"/>
                <a:gd name="T57" fmla="*/ 164 h 218"/>
                <a:gd name="T58" fmla="*/ 4 w 176"/>
                <a:gd name="T59" fmla="*/ 182 h 218"/>
                <a:gd name="T60" fmla="*/ 14 w 176"/>
                <a:gd name="T61" fmla="*/ 200 h 218"/>
                <a:gd name="T62" fmla="*/ 22 w 176"/>
                <a:gd name="T63" fmla="*/ 208 h 218"/>
                <a:gd name="T64" fmla="*/ 42 w 176"/>
                <a:gd name="T65" fmla="*/ 218 h 218"/>
                <a:gd name="T66" fmla="*/ 54 w 176"/>
                <a:gd name="T67" fmla="*/ 218 h 218"/>
                <a:gd name="T68" fmla="*/ 84 w 176"/>
                <a:gd name="T69" fmla="*/ 214 h 218"/>
                <a:gd name="T70" fmla="*/ 112 w 176"/>
                <a:gd name="T71" fmla="*/ 196 h 218"/>
                <a:gd name="T72" fmla="*/ 120 w 176"/>
                <a:gd name="T73" fmla="*/ 174 h 218"/>
                <a:gd name="T74" fmla="*/ 98 w 176"/>
                <a:gd name="T75" fmla="*/ 188 h 218"/>
                <a:gd name="T76" fmla="*/ 72 w 176"/>
                <a:gd name="T77" fmla="*/ 192 h 218"/>
                <a:gd name="T78" fmla="*/ 66 w 176"/>
                <a:gd name="T79" fmla="*/ 192 h 218"/>
                <a:gd name="T80" fmla="*/ 52 w 176"/>
                <a:gd name="T81" fmla="*/ 188 h 218"/>
                <a:gd name="T82" fmla="*/ 48 w 176"/>
                <a:gd name="T83" fmla="*/ 182 h 218"/>
                <a:gd name="T84" fmla="*/ 40 w 176"/>
                <a:gd name="T85" fmla="*/ 170 h 218"/>
                <a:gd name="T86" fmla="*/ 38 w 176"/>
                <a:gd name="T87" fmla="*/ 156 h 218"/>
                <a:gd name="T88" fmla="*/ 38 w 176"/>
                <a:gd name="T89" fmla="*/ 148 h 218"/>
                <a:gd name="T90" fmla="*/ 44 w 176"/>
                <a:gd name="T91" fmla="*/ 136 h 218"/>
                <a:gd name="T92" fmla="*/ 48 w 176"/>
                <a:gd name="T93" fmla="*/ 130 h 218"/>
                <a:gd name="T94" fmla="*/ 76 w 176"/>
                <a:gd name="T95" fmla="*/ 114 h 218"/>
                <a:gd name="T96" fmla="*/ 108 w 176"/>
                <a:gd name="T97" fmla="*/ 104 h 218"/>
                <a:gd name="T98" fmla="*/ 124 w 176"/>
                <a:gd name="T99" fmla="*/ 170 h 218"/>
                <a:gd name="T100" fmla="*/ 124 w 176"/>
                <a:gd name="T101" fmla="*/ 184 h 218"/>
                <a:gd name="T102" fmla="*/ 126 w 176"/>
                <a:gd name="T103" fmla="*/ 198 h 218"/>
                <a:gd name="T104" fmla="*/ 128 w 176"/>
                <a:gd name="T105" fmla="*/ 206 h 218"/>
                <a:gd name="T106" fmla="*/ 140 w 176"/>
                <a:gd name="T107" fmla="*/ 218 h 218"/>
                <a:gd name="T108" fmla="*/ 176 w 176"/>
                <a:gd name="T109" fmla="*/ 204 h 218"/>
                <a:gd name="T110" fmla="*/ 164 w 176"/>
                <a:gd name="T111" fmla="*/ 196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76" h="218">
                  <a:moveTo>
                    <a:pt x="164" y="196"/>
                  </a:moveTo>
                  <a:lnTo>
                    <a:pt x="164" y="196"/>
                  </a:lnTo>
                  <a:lnTo>
                    <a:pt x="162" y="192"/>
                  </a:lnTo>
                  <a:lnTo>
                    <a:pt x="162" y="182"/>
                  </a:lnTo>
                  <a:lnTo>
                    <a:pt x="162" y="60"/>
                  </a:lnTo>
                  <a:lnTo>
                    <a:pt x="162" y="60"/>
                  </a:lnTo>
                  <a:lnTo>
                    <a:pt x="160" y="44"/>
                  </a:lnTo>
                  <a:lnTo>
                    <a:pt x="156" y="32"/>
                  </a:lnTo>
                  <a:lnTo>
                    <a:pt x="150" y="20"/>
                  </a:lnTo>
                  <a:lnTo>
                    <a:pt x="140" y="12"/>
                  </a:lnTo>
                  <a:lnTo>
                    <a:pt x="140" y="12"/>
                  </a:lnTo>
                  <a:lnTo>
                    <a:pt x="130" y="8"/>
                  </a:lnTo>
                  <a:lnTo>
                    <a:pt x="118" y="4"/>
                  </a:lnTo>
                  <a:lnTo>
                    <a:pt x="104" y="0"/>
                  </a:lnTo>
                  <a:lnTo>
                    <a:pt x="90" y="0"/>
                  </a:lnTo>
                  <a:lnTo>
                    <a:pt x="90" y="0"/>
                  </a:lnTo>
                  <a:lnTo>
                    <a:pt x="72" y="2"/>
                  </a:lnTo>
                  <a:lnTo>
                    <a:pt x="54" y="6"/>
                  </a:lnTo>
                  <a:lnTo>
                    <a:pt x="36" y="12"/>
                  </a:lnTo>
                  <a:lnTo>
                    <a:pt x="20" y="22"/>
                  </a:lnTo>
                  <a:lnTo>
                    <a:pt x="20" y="78"/>
                  </a:lnTo>
                  <a:lnTo>
                    <a:pt x="20" y="78"/>
                  </a:lnTo>
                  <a:lnTo>
                    <a:pt x="26" y="64"/>
                  </a:lnTo>
                  <a:lnTo>
                    <a:pt x="30" y="52"/>
                  </a:lnTo>
                  <a:lnTo>
                    <a:pt x="38" y="42"/>
                  </a:lnTo>
                  <a:lnTo>
                    <a:pt x="44" y="34"/>
                  </a:lnTo>
                  <a:lnTo>
                    <a:pt x="44" y="34"/>
                  </a:lnTo>
                  <a:lnTo>
                    <a:pt x="52" y="26"/>
                  </a:lnTo>
                  <a:lnTo>
                    <a:pt x="62" y="22"/>
                  </a:lnTo>
                  <a:lnTo>
                    <a:pt x="74" y="18"/>
                  </a:lnTo>
                  <a:lnTo>
                    <a:pt x="86" y="16"/>
                  </a:lnTo>
                  <a:lnTo>
                    <a:pt x="86" y="16"/>
                  </a:lnTo>
                  <a:lnTo>
                    <a:pt x="94" y="18"/>
                  </a:lnTo>
                  <a:lnTo>
                    <a:pt x="102" y="20"/>
                  </a:lnTo>
                  <a:lnTo>
                    <a:pt x="110" y="24"/>
                  </a:lnTo>
                  <a:lnTo>
                    <a:pt x="114" y="28"/>
                  </a:lnTo>
                  <a:lnTo>
                    <a:pt x="114" y="28"/>
                  </a:lnTo>
                  <a:lnTo>
                    <a:pt x="120" y="34"/>
                  </a:lnTo>
                  <a:lnTo>
                    <a:pt x="122" y="42"/>
                  </a:lnTo>
                  <a:lnTo>
                    <a:pt x="124" y="48"/>
                  </a:lnTo>
                  <a:lnTo>
                    <a:pt x="124" y="56"/>
                  </a:lnTo>
                  <a:lnTo>
                    <a:pt x="124" y="56"/>
                  </a:lnTo>
                  <a:lnTo>
                    <a:pt x="124" y="70"/>
                  </a:lnTo>
                  <a:lnTo>
                    <a:pt x="122" y="76"/>
                  </a:lnTo>
                  <a:lnTo>
                    <a:pt x="122" y="76"/>
                  </a:lnTo>
                  <a:lnTo>
                    <a:pt x="116" y="82"/>
                  </a:lnTo>
                  <a:lnTo>
                    <a:pt x="106" y="86"/>
                  </a:lnTo>
                  <a:lnTo>
                    <a:pt x="106" y="86"/>
                  </a:lnTo>
                  <a:lnTo>
                    <a:pt x="68" y="98"/>
                  </a:lnTo>
                  <a:lnTo>
                    <a:pt x="68" y="98"/>
                  </a:lnTo>
                  <a:lnTo>
                    <a:pt x="44" y="106"/>
                  </a:lnTo>
                  <a:lnTo>
                    <a:pt x="30" y="112"/>
                  </a:lnTo>
                  <a:lnTo>
                    <a:pt x="30" y="112"/>
                  </a:lnTo>
                  <a:lnTo>
                    <a:pt x="16" y="122"/>
                  </a:lnTo>
                  <a:lnTo>
                    <a:pt x="8" y="134"/>
                  </a:lnTo>
                  <a:lnTo>
                    <a:pt x="2" y="148"/>
                  </a:lnTo>
                  <a:lnTo>
                    <a:pt x="0" y="164"/>
                  </a:lnTo>
                  <a:lnTo>
                    <a:pt x="0" y="164"/>
                  </a:lnTo>
                  <a:lnTo>
                    <a:pt x="0" y="172"/>
                  </a:lnTo>
                  <a:lnTo>
                    <a:pt x="4" y="182"/>
                  </a:lnTo>
                  <a:lnTo>
                    <a:pt x="8" y="190"/>
                  </a:lnTo>
                  <a:lnTo>
                    <a:pt x="14" y="200"/>
                  </a:lnTo>
                  <a:lnTo>
                    <a:pt x="14" y="200"/>
                  </a:lnTo>
                  <a:lnTo>
                    <a:pt x="22" y="208"/>
                  </a:lnTo>
                  <a:lnTo>
                    <a:pt x="30" y="214"/>
                  </a:lnTo>
                  <a:lnTo>
                    <a:pt x="42" y="218"/>
                  </a:lnTo>
                  <a:lnTo>
                    <a:pt x="54" y="218"/>
                  </a:lnTo>
                  <a:lnTo>
                    <a:pt x="54" y="218"/>
                  </a:lnTo>
                  <a:lnTo>
                    <a:pt x="70" y="218"/>
                  </a:lnTo>
                  <a:lnTo>
                    <a:pt x="84" y="214"/>
                  </a:lnTo>
                  <a:lnTo>
                    <a:pt x="98" y="206"/>
                  </a:lnTo>
                  <a:lnTo>
                    <a:pt x="112" y="196"/>
                  </a:lnTo>
                  <a:lnTo>
                    <a:pt x="120" y="174"/>
                  </a:lnTo>
                  <a:lnTo>
                    <a:pt x="120" y="174"/>
                  </a:lnTo>
                  <a:lnTo>
                    <a:pt x="110" y="182"/>
                  </a:lnTo>
                  <a:lnTo>
                    <a:pt x="98" y="188"/>
                  </a:lnTo>
                  <a:lnTo>
                    <a:pt x="86" y="192"/>
                  </a:lnTo>
                  <a:lnTo>
                    <a:pt x="72" y="192"/>
                  </a:lnTo>
                  <a:lnTo>
                    <a:pt x="72" y="192"/>
                  </a:lnTo>
                  <a:lnTo>
                    <a:pt x="66" y="192"/>
                  </a:lnTo>
                  <a:lnTo>
                    <a:pt x="58" y="190"/>
                  </a:lnTo>
                  <a:lnTo>
                    <a:pt x="52" y="188"/>
                  </a:lnTo>
                  <a:lnTo>
                    <a:pt x="48" y="182"/>
                  </a:lnTo>
                  <a:lnTo>
                    <a:pt x="48" y="182"/>
                  </a:lnTo>
                  <a:lnTo>
                    <a:pt x="44" y="178"/>
                  </a:lnTo>
                  <a:lnTo>
                    <a:pt x="40" y="170"/>
                  </a:lnTo>
                  <a:lnTo>
                    <a:pt x="38" y="164"/>
                  </a:lnTo>
                  <a:lnTo>
                    <a:pt x="38" y="156"/>
                  </a:lnTo>
                  <a:lnTo>
                    <a:pt x="38" y="156"/>
                  </a:lnTo>
                  <a:lnTo>
                    <a:pt x="38" y="148"/>
                  </a:lnTo>
                  <a:lnTo>
                    <a:pt x="40" y="142"/>
                  </a:lnTo>
                  <a:lnTo>
                    <a:pt x="44" y="136"/>
                  </a:lnTo>
                  <a:lnTo>
                    <a:pt x="48" y="130"/>
                  </a:lnTo>
                  <a:lnTo>
                    <a:pt x="48" y="130"/>
                  </a:lnTo>
                  <a:lnTo>
                    <a:pt x="60" y="122"/>
                  </a:lnTo>
                  <a:lnTo>
                    <a:pt x="76" y="114"/>
                  </a:lnTo>
                  <a:lnTo>
                    <a:pt x="76" y="114"/>
                  </a:lnTo>
                  <a:lnTo>
                    <a:pt x="108" y="104"/>
                  </a:lnTo>
                  <a:lnTo>
                    <a:pt x="124" y="96"/>
                  </a:lnTo>
                  <a:lnTo>
                    <a:pt x="124" y="170"/>
                  </a:lnTo>
                  <a:lnTo>
                    <a:pt x="124" y="170"/>
                  </a:lnTo>
                  <a:lnTo>
                    <a:pt x="124" y="184"/>
                  </a:lnTo>
                  <a:lnTo>
                    <a:pt x="124" y="184"/>
                  </a:lnTo>
                  <a:lnTo>
                    <a:pt x="126" y="198"/>
                  </a:lnTo>
                  <a:lnTo>
                    <a:pt x="128" y="206"/>
                  </a:lnTo>
                  <a:lnTo>
                    <a:pt x="128" y="206"/>
                  </a:lnTo>
                  <a:lnTo>
                    <a:pt x="134" y="212"/>
                  </a:lnTo>
                  <a:lnTo>
                    <a:pt x="140" y="218"/>
                  </a:lnTo>
                  <a:lnTo>
                    <a:pt x="176" y="204"/>
                  </a:lnTo>
                  <a:lnTo>
                    <a:pt x="176" y="204"/>
                  </a:lnTo>
                  <a:lnTo>
                    <a:pt x="168" y="200"/>
                  </a:lnTo>
                  <a:lnTo>
                    <a:pt x="164" y="196"/>
                  </a:lnTo>
                  <a:lnTo>
                    <a:pt x="164" y="196"/>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7" name="Freeform 95"/>
            <p:cNvSpPr>
              <a:spLocks/>
            </p:cNvSpPr>
            <p:nvPr/>
          </p:nvSpPr>
          <p:spPr bwMode="auto">
            <a:xfrm>
              <a:off x="1273" y="1414"/>
              <a:ext cx="96" cy="120"/>
            </a:xfrm>
            <a:custGeom>
              <a:avLst/>
              <a:gdLst>
                <a:gd name="T0" fmla="*/ 22 w 96"/>
                <a:gd name="T1" fmla="*/ 8 h 120"/>
                <a:gd name="T2" fmla="*/ 22 w 96"/>
                <a:gd name="T3" fmla="*/ 82 h 120"/>
                <a:gd name="T4" fmla="*/ 22 w 96"/>
                <a:gd name="T5" fmla="*/ 82 h 120"/>
                <a:gd name="T6" fmla="*/ 24 w 96"/>
                <a:gd name="T7" fmla="*/ 92 h 120"/>
                <a:gd name="T8" fmla="*/ 28 w 96"/>
                <a:gd name="T9" fmla="*/ 100 h 120"/>
                <a:gd name="T10" fmla="*/ 32 w 96"/>
                <a:gd name="T11" fmla="*/ 106 h 120"/>
                <a:gd name="T12" fmla="*/ 36 w 96"/>
                <a:gd name="T13" fmla="*/ 108 h 120"/>
                <a:gd name="T14" fmla="*/ 44 w 96"/>
                <a:gd name="T15" fmla="*/ 110 h 120"/>
                <a:gd name="T16" fmla="*/ 52 w 96"/>
                <a:gd name="T17" fmla="*/ 112 h 120"/>
                <a:gd name="T18" fmla="*/ 52 w 96"/>
                <a:gd name="T19" fmla="*/ 112 h 120"/>
                <a:gd name="T20" fmla="*/ 60 w 96"/>
                <a:gd name="T21" fmla="*/ 112 h 120"/>
                <a:gd name="T22" fmla="*/ 66 w 96"/>
                <a:gd name="T23" fmla="*/ 110 h 120"/>
                <a:gd name="T24" fmla="*/ 72 w 96"/>
                <a:gd name="T25" fmla="*/ 106 h 120"/>
                <a:gd name="T26" fmla="*/ 76 w 96"/>
                <a:gd name="T27" fmla="*/ 102 h 120"/>
                <a:gd name="T28" fmla="*/ 78 w 96"/>
                <a:gd name="T29" fmla="*/ 98 h 120"/>
                <a:gd name="T30" fmla="*/ 80 w 96"/>
                <a:gd name="T31" fmla="*/ 92 h 120"/>
                <a:gd name="T32" fmla="*/ 82 w 96"/>
                <a:gd name="T33" fmla="*/ 82 h 120"/>
                <a:gd name="T34" fmla="*/ 82 w 96"/>
                <a:gd name="T35" fmla="*/ 8 h 120"/>
                <a:gd name="T36" fmla="*/ 82 w 96"/>
                <a:gd name="T37" fmla="*/ 8 h 120"/>
                <a:gd name="T38" fmla="*/ 80 w 96"/>
                <a:gd name="T39" fmla="*/ 2 h 120"/>
                <a:gd name="T40" fmla="*/ 76 w 96"/>
                <a:gd name="T41" fmla="*/ 0 h 120"/>
                <a:gd name="T42" fmla="*/ 96 w 96"/>
                <a:gd name="T43" fmla="*/ 0 h 120"/>
                <a:gd name="T44" fmla="*/ 96 w 96"/>
                <a:gd name="T45" fmla="*/ 0 h 120"/>
                <a:gd name="T46" fmla="*/ 92 w 96"/>
                <a:gd name="T47" fmla="*/ 2 h 120"/>
                <a:gd name="T48" fmla="*/ 92 w 96"/>
                <a:gd name="T49" fmla="*/ 8 h 120"/>
                <a:gd name="T50" fmla="*/ 90 w 96"/>
                <a:gd name="T51" fmla="*/ 80 h 120"/>
                <a:gd name="T52" fmla="*/ 90 w 96"/>
                <a:gd name="T53" fmla="*/ 80 h 120"/>
                <a:gd name="T54" fmla="*/ 90 w 96"/>
                <a:gd name="T55" fmla="*/ 90 h 120"/>
                <a:gd name="T56" fmla="*/ 88 w 96"/>
                <a:gd name="T57" fmla="*/ 98 h 120"/>
                <a:gd name="T58" fmla="*/ 84 w 96"/>
                <a:gd name="T59" fmla="*/ 106 h 120"/>
                <a:gd name="T60" fmla="*/ 78 w 96"/>
                <a:gd name="T61" fmla="*/ 110 h 120"/>
                <a:gd name="T62" fmla="*/ 72 w 96"/>
                <a:gd name="T63" fmla="*/ 114 h 120"/>
                <a:gd name="T64" fmla="*/ 66 w 96"/>
                <a:gd name="T65" fmla="*/ 118 h 120"/>
                <a:gd name="T66" fmla="*/ 50 w 96"/>
                <a:gd name="T67" fmla="*/ 120 h 120"/>
                <a:gd name="T68" fmla="*/ 50 w 96"/>
                <a:gd name="T69" fmla="*/ 120 h 120"/>
                <a:gd name="T70" fmla="*/ 36 w 96"/>
                <a:gd name="T71" fmla="*/ 118 h 120"/>
                <a:gd name="T72" fmla="*/ 28 w 96"/>
                <a:gd name="T73" fmla="*/ 116 h 120"/>
                <a:gd name="T74" fmla="*/ 22 w 96"/>
                <a:gd name="T75" fmla="*/ 112 h 120"/>
                <a:gd name="T76" fmla="*/ 14 w 96"/>
                <a:gd name="T77" fmla="*/ 106 h 120"/>
                <a:gd name="T78" fmla="*/ 10 w 96"/>
                <a:gd name="T79" fmla="*/ 100 h 120"/>
                <a:gd name="T80" fmla="*/ 6 w 96"/>
                <a:gd name="T81" fmla="*/ 90 h 120"/>
                <a:gd name="T82" fmla="*/ 6 w 96"/>
                <a:gd name="T83" fmla="*/ 80 h 120"/>
                <a:gd name="T84" fmla="*/ 6 w 96"/>
                <a:gd name="T85" fmla="*/ 8 h 120"/>
                <a:gd name="T86" fmla="*/ 6 w 96"/>
                <a:gd name="T87" fmla="*/ 8 h 120"/>
                <a:gd name="T88" fmla="*/ 4 w 96"/>
                <a:gd name="T89" fmla="*/ 2 h 120"/>
                <a:gd name="T90" fmla="*/ 0 w 96"/>
                <a:gd name="T91" fmla="*/ 0 h 120"/>
                <a:gd name="T92" fmla="*/ 28 w 96"/>
                <a:gd name="T93" fmla="*/ 0 h 120"/>
                <a:gd name="T94" fmla="*/ 28 w 96"/>
                <a:gd name="T95" fmla="*/ 0 h 120"/>
                <a:gd name="T96" fmla="*/ 24 w 96"/>
                <a:gd name="T97" fmla="*/ 2 h 120"/>
                <a:gd name="T98" fmla="*/ 22 w 96"/>
                <a:gd name="T99" fmla="*/ 8 h 120"/>
                <a:gd name="T100" fmla="*/ 22 w 96"/>
                <a:gd name="T101" fmla="*/ 8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 h="120">
                  <a:moveTo>
                    <a:pt x="22" y="8"/>
                  </a:moveTo>
                  <a:lnTo>
                    <a:pt x="22" y="82"/>
                  </a:lnTo>
                  <a:lnTo>
                    <a:pt x="22" y="82"/>
                  </a:lnTo>
                  <a:lnTo>
                    <a:pt x="24" y="92"/>
                  </a:lnTo>
                  <a:lnTo>
                    <a:pt x="28" y="100"/>
                  </a:lnTo>
                  <a:lnTo>
                    <a:pt x="32" y="106"/>
                  </a:lnTo>
                  <a:lnTo>
                    <a:pt x="36" y="108"/>
                  </a:lnTo>
                  <a:lnTo>
                    <a:pt x="44" y="110"/>
                  </a:lnTo>
                  <a:lnTo>
                    <a:pt x="52" y="112"/>
                  </a:lnTo>
                  <a:lnTo>
                    <a:pt x="52" y="112"/>
                  </a:lnTo>
                  <a:lnTo>
                    <a:pt x="60" y="112"/>
                  </a:lnTo>
                  <a:lnTo>
                    <a:pt x="66" y="110"/>
                  </a:lnTo>
                  <a:lnTo>
                    <a:pt x="72" y="106"/>
                  </a:lnTo>
                  <a:lnTo>
                    <a:pt x="76" y="102"/>
                  </a:lnTo>
                  <a:lnTo>
                    <a:pt x="78" y="98"/>
                  </a:lnTo>
                  <a:lnTo>
                    <a:pt x="80" y="92"/>
                  </a:lnTo>
                  <a:lnTo>
                    <a:pt x="82" y="82"/>
                  </a:lnTo>
                  <a:lnTo>
                    <a:pt x="82" y="8"/>
                  </a:lnTo>
                  <a:lnTo>
                    <a:pt x="82" y="8"/>
                  </a:lnTo>
                  <a:lnTo>
                    <a:pt x="80" y="2"/>
                  </a:lnTo>
                  <a:lnTo>
                    <a:pt x="76" y="0"/>
                  </a:lnTo>
                  <a:lnTo>
                    <a:pt x="96" y="0"/>
                  </a:lnTo>
                  <a:lnTo>
                    <a:pt x="96" y="0"/>
                  </a:lnTo>
                  <a:lnTo>
                    <a:pt x="92" y="2"/>
                  </a:lnTo>
                  <a:lnTo>
                    <a:pt x="92" y="8"/>
                  </a:lnTo>
                  <a:lnTo>
                    <a:pt x="90" y="80"/>
                  </a:lnTo>
                  <a:lnTo>
                    <a:pt x="90" y="80"/>
                  </a:lnTo>
                  <a:lnTo>
                    <a:pt x="90" y="90"/>
                  </a:lnTo>
                  <a:lnTo>
                    <a:pt x="88" y="98"/>
                  </a:lnTo>
                  <a:lnTo>
                    <a:pt x="84" y="106"/>
                  </a:lnTo>
                  <a:lnTo>
                    <a:pt x="78" y="110"/>
                  </a:lnTo>
                  <a:lnTo>
                    <a:pt x="72" y="114"/>
                  </a:lnTo>
                  <a:lnTo>
                    <a:pt x="66" y="118"/>
                  </a:lnTo>
                  <a:lnTo>
                    <a:pt x="50" y="120"/>
                  </a:lnTo>
                  <a:lnTo>
                    <a:pt x="50" y="120"/>
                  </a:lnTo>
                  <a:lnTo>
                    <a:pt x="36" y="118"/>
                  </a:lnTo>
                  <a:lnTo>
                    <a:pt x="28" y="116"/>
                  </a:lnTo>
                  <a:lnTo>
                    <a:pt x="22" y="112"/>
                  </a:lnTo>
                  <a:lnTo>
                    <a:pt x="14" y="106"/>
                  </a:lnTo>
                  <a:lnTo>
                    <a:pt x="10" y="100"/>
                  </a:lnTo>
                  <a:lnTo>
                    <a:pt x="6" y="90"/>
                  </a:lnTo>
                  <a:lnTo>
                    <a:pt x="6" y="80"/>
                  </a:lnTo>
                  <a:lnTo>
                    <a:pt x="6" y="8"/>
                  </a:lnTo>
                  <a:lnTo>
                    <a:pt x="6" y="8"/>
                  </a:lnTo>
                  <a:lnTo>
                    <a:pt x="4" y="2"/>
                  </a:lnTo>
                  <a:lnTo>
                    <a:pt x="0" y="0"/>
                  </a:lnTo>
                  <a:lnTo>
                    <a:pt x="28" y="0"/>
                  </a:lnTo>
                  <a:lnTo>
                    <a:pt x="28" y="0"/>
                  </a:lnTo>
                  <a:lnTo>
                    <a:pt x="24" y="2"/>
                  </a:lnTo>
                  <a:lnTo>
                    <a:pt x="22" y="8"/>
                  </a:lnTo>
                  <a:lnTo>
                    <a:pt x="22" y="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8" name="Freeform 96"/>
            <p:cNvSpPr>
              <a:spLocks/>
            </p:cNvSpPr>
            <p:nvPr/>
          </p:nvSpPr>
          <p:spPr bwMode="auto">
            <a:xfrm>
              <a:off x="1379" y="1414"/>
              <a:ext cx="108" cy="122"/>
            </a:xfrm>
            <a:custGeom>
              <a:avLst/>
              <a:gdLst>
                <a:gd name="T0" fmla="*/ 94 w 108"/>
                <a:gd name="T1" fmla="*/ 8 h 122"/>
                <a:gd name="T2" fmla="*/ 94 w 108"/>
                <a:gd name="T3" fmla="*/ 8 h 122"/>
                <a:gd name="T4" fmla="*/ 94 w 108"/>
                <a:gd name="T5" fmla="*/ 2 h 122"/>
                <a:gd name="T6" fmla="*/ 90 w 108"/>
                <a:gd name="T7" fmla="*/ 0 h 122"/>
                <a:gd name="T8" fmla="*/ 108 w 108"/>
                <a:gd name="T9" fmla="*/ 0 h 122"/>
                <a:gd name="T10" fmla="*/ 108 w 108"/>
                <a:gd name="T11" fmla="*/ 0 h 122"/>
                <a:gd name="T12" fmla="*/ 104 w 108"/>
                <a:gd name="T13" fmla="*/ 2 h 122"/>
                <a:gd name="T14" fmla="*/ 104 w 108"/>
                <a:gd name="T15" fmla="*/ 8 h 122"/>
                <a:gd name="T16" fmla="*/ 104 w 108"/>
                <a:gd name="T17" fmla="*/ 122 h 122"/>
                <a:gd name="T18" fmla="*/ 104 w 108"/>
                <a:gd name="T19" fmla="*/ 122 h 122"/>
                <a:gd name="T20" fmla="*/ 62 w 108"/>
                <a:gd name="T21" fmla="*/ 70 h 122"/>
                <a:gd name="T22" fmla="*/ 20 w 108"/>
                <a:gd name="T23" fmla="*/ 18 h 122"/>
                <a:gd name="T24" fmla="*/ 20 w 108"/>
                <a:gd name="T25" fmla="*/ 110 h 122"/>
                <a:gd name="T26" fmla="*/ 20 w 108"/>
                <a:gd name="T27" fmla="*/ 110 h 122"/>
                <a:gd name="T28" fmla="*/ 22 w 108"/>
                <a:gd name="T29" fmla="*/ 116 h 122"/>
                <a:gd name="T30" fmla="*/ 24 w 108"/>
                <a:gd name="T31" fmla="*/ 118 h 122"/>
                <a:gd name="T32" fmla="*/ 6 w 108"/>
                <a:gd name="T33" fmla="*/ 118 h 122"/>
                <a:gd name="T34" fmla="*/ 6 w 108"/>
                <a:gd name="T35" fmla="*/ 118 h 122"/>
                <a:gd name="T36" fmla="*/ 10 w 108"/>
                <a:gd name="T37" fmla="*/ 116 h 122"/>
                <a:gd name="T38" fmla="*/ 10 w 108"/>
                <a:gd name="T39" fmla="*/ 110 h 122"/>
                <a:gd name="T40" fmla="*/ 10 w 108"/>
                <a:gd name="T41" fmla="*/ 14 h 122"/>
                <a:gd name="T42" fmla="*/ 10 w 108"/>
                <a:gd name="T43" fmla="*/ 14 h 122"/>
                <a:gd name="T44" fmla="*/ 10 w 108"/>
                <a:gd name="T45" fmla="*/ 10 h 122"/>
                <a:gd name="T46" fmla="*/ 8 w 108"/>
                <a:gd name="T47" fmla="*/ 6 h 122"/>
                <a:gd name="T48" fmla="*/ 8 w 108"/>
                <a:gd name="T49" fmla="*/ 6 h 122"/>
                <a:gd name="T50" fmla="*/ 6 w 108"/>
                <a:gd name="T51" fmla="*/ 2 h 122"/>
                <a:gd name="T52" fmla="*/ 0 w 108"/>
                <a:gd name="T53" fmla="*/ 0 h 122"/>
                <a:gd name="T54" fmla="*/ 26 w 108"/>
                <a:gd name="T55" fmla="*/ 0 h 122"/>
                <a:gd name="T56" fmla="*/ 94 w 108"/>
                <a:gd name="T57" fmla="*/ 84 h 122"/>
                <a:gd name="T58" fmla="*/ 94 w 108"/>
                <a:gd name="T59" fmla="*/ 8 h 122"/>
                <a:gd name="T60" fmla="*/ 94 w 108"/>
                <a:gd name="T61" fmla="*/ 8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8" h="122">
                  <a:moveTo>
                    <a:pt x="94" y="8"/>
                  </a:moveTo>
                  <a:lnTo>
                    <a:pt x="94" y="8"/>
                  </a:lnTo>
                  <a:lnTo>
                    <a:pt x="94" y="2"/>
                  </a:lnTo>
                  <a:lnTo>
                    <a:pt x="90" y="0"/>
                  </a:lnTo>
                  <a:lnTo>
                    <a:pt x="108" y="0"/>
                  </a:lnTo>
                  <a:lnTo>
                    <a:pt x="108" y="0"/>
                  </a:lnTo>
                  <a:lnTo>
                    <a:pt x="104" y="2"/>
                  </a:lnTo>
                  <a:lnTo>
                    <a:pt x="104" y="8"/>
                  </a:lnTo>
                  <a:lnTo>
                    <a:pt x="104" y="122"/>
                  </a:lnTo>
                  <a:lnTo>
                    <a:pt x="104" y="122"/>
                  </a:lnTo>
                  <a:lnTo>
                    <a:pt x="62" y="70"/>
                  </a:lnTo>
                  <a:lnTo>
                    <a:pt x="20" y="18"/>
                  </a:lnTo>
                  <a:lnTo>
                    <a:pt x="20" y="110"/>
                  </a:lnTo>
                  <a:lnTo>
                    <a:pt x="20" y="110"/>
                  </a:lnTo>
                  <a:lnTo>
                    <a:pt x="22" y="116"/>
                  </a:lnTo>
                  <a:lnTo>
                    <a:pt x="24" y="118"/>
                  </a:lnTo>
                  <a:lnTo>
                    <a:pt x="6" y="118"/>
                  </a:lnTo>
                  <a:lnTo>
                    <a:pt x="6" y="118"/>
                  </a:lnTo>
                  <a:lnTo>
                    <a:pt x="10" y="116"/>
                  </a:lnTo>
                  <a:lnTo>
                    <a:pt x="10" y="110"/>
                  </a:lnTo>
                  <a:lnTo>
                    <a:pt x="10" y="14"/>
                  </a:lnTo>
                  <a:lnTo>
                    <a:pt x="10" y="14"/>
                  </a:lnTo>
                  <a:lnTo>
                    <a:pt x="10" y="10"/>
                  </a:lnTo>
                  <a:lnTo>
                    <a:pt x="8" y="6"/>
                  </a:lnTo>
                  <a:lnTo>
                    <a:pt x="8" y="6"/>
                  </a:lnTo>
                  <a:lnTo>
                    <a:pt x="6" y="2"/>
                  </a:lnTo>
                  <a:lnTo>
                    <a:pt x="0" y="0"/>
                  </a:lnTo>
                  <a:lnTo>
                    <a:pt x="26" y="0"/>
                  </a:lnTo>
                  <a:lnTo>
                    <a:pt x="94" y="84"/>
                  </a:lnTo>
                  <a:lnTo>
                    <a:pt x="94" y="8"/>
                  </a:lnTo>
                  <a:lnTo>
                    <a:pt x="94" y="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19" name="Freeform 97"/>
            <p:cNvSpPr>
              <a:spLocks/>
            </p:cNvSpPr>
            <p:nvPr/>
          </p:nvSpPr>
          <p:spPr bwMode="auto">
            <a:xfrm>
              <a:off x="1505" y="1414"/>
              <a:ext cx="26" cy="118"/>
            </a:xfrm>
            <a:custGeom>
              <a:avLst/>
              <a:gdLst>
                <a:gd name="T0" fmla="*/ 26 w 26"/>
                <a:gd name="T1" fmla="*/ 0 h 118"/>
                <a:gd name="T2" fmla="*/ 26 w 26"/>
                <a:gd name="T3" fmla="*/ 0 h 118"/>
                <a:gd name="T4" fmla="*/ 22 w 26"/>
                <a:gd name="T5" fmla="*/ 2 h 118"/>
                <a:gd name="T6" fmla="*/ 20 w 26"/>
                <a:gd name="T7" fmla="*/ 8 h 118"/>
                <a:gd name="T8" fmla="*/ 20 w 26"/>
                <a:gd name="T9" fmla="*/ 110 h 118"/>
                <a:gd name="T10" fmla="*/ 20 w 26"/>
                <a:gd name="T11" fmla="*/ 110 h 118"/>
                <a:gd name="T12" fmla="*/ 22 w 26"/>
                <a:gd name="T13" fmla="*/ 116 h 118"/>
                <a:gd name="T14" fmla="*/ 26 w 26"/>
                <a:gd name="T15" fmla="*/ 118 h 118"/>
                <a:gd name="T16" fmla="*/ 0 w 26"/>
                <a:gd name="T17" fmla="*/ 118 h 118"/>
                <a:gd name="T18" fmla="*/ 0 w 26"/>
                <a:gd name="T19" fmla="*/ 118 h 118"/>
                <a:gd name="T20" fmla="*/ 2 w 26"/>
                <a:gd name="T21" fmla="*/ 116 h 118"/>
                <a:gd name="T22" fmla="*/ 4 w 26"/>
                <a:gd name="T23" fmla="*/ 110 h 118"/>
                <a:gd name="T24" fmla="*/ 4 w 26"/>
                <a:gd name="T25" fmla="*/ 8 h 118"/>
                <a:gd name="T26" fmla="*/ 4 w 26"/>
                <a:gd name="T27" fmla="*/ 8 h 118"/>
                <a:gd name="T28" fmla="*/ 2 w 26"/>
                <a:gd name="T29" fmla="*/ 2 h 118"/>
                <a:gd name="T30" fmla="*/ 0 w 26"/>
                <a:gd name="T31" fmla="*/ 0 h 118"/>
                <a:gd name="T32" fmla="*/ 26 w 26"/>
                <a:gd name="T33" fmla="*/ 0 h 118"/>
                <a:gd name="T34" fmla="*/ 26 w 26"/>
                <a:gd name="T35"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18">
                  <a:moveTo>
                    <a:pt x="26" y="0"/>
                  </a:moveTo>
                  <a:lnTo>
                    <a:pt x="26" y="0"/>
                  </a:lnTo>
                  <a:lnTo>
                    <a:pt x="22" y="2"/>
                  </a:lnTo>
                  <a:lnTo>
                    <a:pt x="20" y="8"/>
                  </a:lnTo>
                  <a:lnTo>
                    <a:pt x="20" y="110"/>
                  </a:lnTo>
                  <a:lnTo>
                    <a:pt x="20" y="110"/>
                  </a:lnTo>
                  <a:lnTo>
                    <a:pt x="22" y="116"/>
                  </a:lnTo>
                  <a:lnTo>
                    <a:pt x="26" y="118"/>
                  </a:lnTo>
                  <a:lnTo>
                    <a:pt x="0" y="118"/>
                  </a:lnTo>
                  <a:lnTo>
                    <a:pt x="0" y="118"/>
                  </a:lnTo>
                  <a:lnTo>
                    <a:pt x="2" y="116"/>
                  </a:lnTo>
                  <a:lnTo>
                    <a:pt x="4" y="110"/>
                  </a:lnTo>
                  <a:lnTo>
                    <a:pt x="4" y="8"/>
                  </a:lnTo>
                  <a:lnTo>
                    <a:pt x="4" y="8"/>
                  </a:lnTo>
                  <a:lnTo>
                    <a:pt x="2" y="2"/>
                  </a:lnTo>
                  <a:lnTo>
                    <a:pt x="0" y="0"/>
                  </a:lnTo>
                  <a:lnTo>
                    <a:pt x="26" y="0"/>
                  </a:lnTo>
                  <a:lnTo>
                    <a:pt x="26" y="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0" name="Freeform 98"/>
            <p:cNvSpPr>
              <a:spLocks/>
            </p:cNvSpPr>
            <p:nvPr/>
          </p:nvSpPr>
          <p:spPr bwMode="auto">
            <a:xfrm>
              <a:off x="1539" y="1414"/>
              <a:ext cx="108" cy="122"/>
            </a:xfrm>
            <a:custGeom>
              <a:avLst/>
              <a:gdLst>
                <a:gd name="T0" fmla="*/ 92 w 108"/>
                <a:gd name="T1" fmla="*/ 8 h 122"/>
                <a:gd name="T2" fmla="*/ 92 w 108"/>
                <a:gd name="T3" fmla="*/ 8 h 122"/>
                <a:gd name="T4" fmla="*/ 92 w 108"/>
                <a:gd name="T5" fmla="*/ 2 h 122"/>
                <a:gd name="T6" fmla="*/ 88 w 108"/>
                <a:gd name="T7" fmla="*/ 0 h 122"/>
                <a:gd name="T8" fmla="*/ 108 w 108"/>
                <a:gd name="T9" fmla="*/ 0 h 122"/>
                <a:gd name="T10" fmla="*/ 108 w 108"/>
                <a:gd name="T11" fmla="*/ 0 h 122"/>
                <a:gd name="T12" fmla="*/ 104 w 108"/>
                <a:gd name="T13" fmla="*/ 4 h 122"/>
                <a:gd name="T14" fmla="*/ 100 w 108"/>
                <a:gd name="T15" fmla="*/ 8 h 122"/>
                <a:gd name="T16" fmla="*/ 100 w 108"/>
                <a:gd name="T17" fmla="*/ 8 h 122"/>
                <a:gd name="T18" fmla="*/ 58 w 108"/>
                <a:gd name="T19" fmla="*/ 122 h 122"/>
                <a:gd name="T20" fmla="*/ 58 w 108"/>
                <a:gd name="T21" fmla="*/ 122 h 122"/>
                <a:gd name="T22" fmla="*/ 10 w 108"/>
                <a:gd name="T23" fmla="*/ 8 h 122"/>
                <a:gd name="T24" fmla="*/ 10 w 108"/>
                <a:gd name="T25" fmla="*/ 8 h 122"/>
                <a:gd name="T26" fmla="*/ 6 w 108"/>
                <a:gd name="T27" fmla="*/ 4 h 122"/>
                <a:gd name="T28" fmla="*/ 0 w 108"/>
                <a:gd name="T29" fmla="*/ 0 h 122"/>
                <a:gd name="T30" fmla="*/ 32 w 108"/>
                <a:gd name="T31" fmla="*/ 0 h 122"/>
                <a:gd name="T32" fmla="*/ 32 w 108"/>
                <a:gd name="T33" fmla="*/ 0 h 122"/>
                <a:gd name="T34" fmla="*/ 30 w 108"/>
                <a:gd name="T35" fmla="*/ 2 h 122"/>
                <a:gd name="T36" fmla="*/ 28 w 108"/>
                <a:gd name="T37" fmla="*/ 4 h 122"/>
                <a:gd name="T38" fmla="*/ 30 w 108"/>
                <a:gd name="T39" fmla="*/ 10 h 122"/>
                <a:gd name="T40" fmla="*/ 30 w 108"/>
                <a:gd name="T41" fmla="*/ 10 h 122"/>
                <a:gd name="T42" fmla="*/ 60 w 108"/>
                <a:gd name="T43" fmla="*/ 90 h 122"/>
                <a:gd name="T44" fmla="*/ 60 w 108"/>
                <a:gd name="T45" fmla="*/ 90 h 122"/>
                <a:gd name="T46" fmla="*/ 92 w 108"/>
                <a:gd name="T47" fmla="*/ 8 h 122"/>
                <a:gd name="T48" fmla="*/ 92 w 108"/>
                <a:gd name="T49" fmla="*/ 8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08" h="122">
                  <a:moveTo>
                    <a:pt x="92" y="8"/>
                  </a:moveTo>
                  <a:lnTo>
                    <a:pt x="92" y="8"/>
                  </a:lnTo>
                  <a:lnTo>
                    <a:pt x="92" y="2"/>
                  </a:lnTo>
                  <a:lnTo>
                    <a:pt x="88" y="0"/>
                  </a:lnTo>
                  <a:lnTo>
                    <a:pt x="108" y="0"/>
                  </a:lnTo>
                  <a:lnTo>
                    <a:pt x="108" y="0"/>
                  </a:lnTo>
                  <a:lnTo>
                    <a:pt x="104" y="4"/>
                  </a:lnTo>
                  <a:lnTo>
                    <a:pt x="100" y="8"/>
                  </a:lnTo>
                  <a:lnTo>
                    <a:pt x="100" y="8"/>
                  </a:lnTo>
                  <a:lnTo>
                    <a:pt x="58" y="122"/>
                  </a:lnTo>
                  <a:lnTo>
                    <a:pt x="58" y="122"/>
                  </a:lnTo>
                  <a:lnTo>
                    <a:pt x="10" y="8"/>
                  </a:lnTo>
                  <a:lnTo>
                    <a:pt x="10" y="8"/>
                  </a:lnTo>
                  <a:lnTo>
                    <a:pt x="6" y="4"/>
                  </a:lnTo>
                  <a:lnTo>
                    <a:pt x="0" y="0"/>
                  </a:lnTo>
                  <a:lnTo>
                    <a:pt x="32" y="0"/>
                  </a:lnTo>
                  <a:lnTo>
                    <a:pt x="32" y="0"/>
                  </a:lnTo>
                  <a:lnTo>
                    <a:pt x="30" y="2"/>
                  </a:lnTo>
                  <a:lnTo>
                    <a:pt x="28" y="4"/>
                  </a:lnTo>
                  <a:lnTo>
                    <a:pt x="30" y="10"/>
                  </a:lnTo>
                  <a:lnTo>
                    <a:pt x="30" y="10"/>
                  </a:lnTo>
                  <a:lnTo>
                    <a:pt x="60" y="90"/>
                  </a:lnTo>
                  <a:lnTo>
                    <a:pt x="60" y="90"/>
                  </a:lnTo>
                  <a:lnTo>
                    <a:pt x="92" y="8"/>
                  </a:lnTo>
                  <a:lnTo>
                    <a:pt x="92" y="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1" name="Freeform 99"/>
            <p:cNvSpPr>
              <a:spLocks/>
            </p:cNvSpPr>
            <p:nvPr/>
          </p:nvSpPr>
          <p:spPr bwMode="auto">
            <a:xfrm>
              <a:off x="1653" y="1414"/>
              <a:ext cx="74" cy="118"/>
            </a:xfrm>
            <a:custGeom>
              <a:avLst/>
              <a:gdLst>
                <a:gd name="T0" fmla="*/ 66 w 74"/>
                <a:gd name="T1" fmla="*/ 16 h 118"/>
                <a:gd name="T2" fmla="*/ 66 w 74"/>
                <a:gd name="T3" fmla="*/ 16 h 118"/>
                <a:gd name="T4" fmla="*/ 60 w 74"/>
                <a:gd name="T5" fmla="*/ 10 h 118"/>
                <a:gd name="T6" fmla="*/ 52 w 74"/>
                <a:gd name="T7" fmla="*/ 8 h 118"/>
                <a:gd name="T8" fmla="*/ 52 w 74"/>
                <a:gd name="T9" fmla="*/ 8 h 118"/>
                <a:gd name="T10" fmla="*/ 22 w 74"/>
                <a:gd name="T11" fmla="*/ 8 h 118"/>
                <a:gd name="T12" fmla="*/ 22 w 74"/>
                <a:gd name="T13" fmla="*/ 48 h 118"/>
                <a:gd name="T14" fmla="*/ 50 w 74"/>
                <a:gd name="T15" fmla="*/ 48 h 118"/>
                <a:gd name="T16" fmla="*/ 50 w 74"/>
                <a:gd name="T17" fmla="*/ 48 h 118"/>
                <a:gd name="T18" fmla="*/ 54 w 74"/>
                <a:gd name="T19" fmla="*/ 46 h 118"/>
                <a:gd name="T20" fmla="*/ 56 w 74"/>
                <a:gd name="T21" fmla="*/ 44 h 118"/>
                <a:gd name="T22" fmla="*/ 56 w 74"/>
                <a:gd name="T23" fmla="*/ 62 h 118"/>
                <a:gd name="T24" fmla="*/ 56 w 74"/>
                <a:gd name="T25" fmla="*/ 62 h 118"/>
                <a:gd name="T26" fmla="*/ 54 w 74"/>
                <a:gd name="T27" fmla="*/ 58 h 118"/>
                <a:gd name="T28" fmla="*/ 50 w 74"/>
                <a:gd name="T29" fmla="*/ 58 h 118"/>
                <a:gd name="T30" fmla="*/ 22 w 74"/>
                <a:gd name="T31" fmla="*/ 58 h 118"/>
                <a:gd name="T32" fmla="*/ 22 w 74"/>
                <a:gd name="T33" fmla="*/ 108 h 118"/>
                <a:gd name="T34" fmla="*/ 22 w 74"/>
                <a:gd name="T35" fmla="*/ 108 h 118"/>
                <a:gd name="T36" fmla="*/ 42 w 74"/>
                <a:gd name="T37" fmla="*/ 110 h 118"/>
                <a:gd name="T38" fmla="*/ 42 w 74"/>
                <a:gd name="T39" fmla="*/ 110 h 118"/>
                <a:gd name="T40" fmla="*/ 54 w 74"/>
                <a:gd name="T41" fmla="*/ 110 h 118"/>
                <a:gd name="T42" fmla="*/ 62 w 74"/>
                <a:gd name="T43" fmla="*/ 108 h 118"/>
                <a:gd name="T44" fmla="*/ 68 w 74"/>
                <a:gd name="T45" fmla="*/ 104 h 118"/>
                <a:gd name="T46" fmla="*/ 74 w 74"/>
                <a:gd name="T47" fmla="*/ 98 h 118"/>
                <a:gd name="T48" fmla="*/ 70 w 74"/>
                <a:gd name="T49" fmla="*/ 118 h 118"/>
                <a:gd name="T50" fmla="*/ 0 w 74"/>
                <a:gd name="T51" fmla="*/ 118 h 118"/>
                <a:gd name="T52" fmla="*/ 0 w 74"/>
                <a:gd name="T53" fmla="*/ 118 h 118"/>
                <a:gd name="T54" fmla="*/ 4 w 74"/>
                <a:gd name="T55" fmla="*/ 116 h 118"/>
                <a:gd name="T56" fmla="*/ 6 w 74"/>
                <a:gd name="T57" fmla="*/ 110 h 118"/>
                <a:gd name="T58" fmla="*/ 6 w 74"/>
                <a:gd name="T59" fmla="*/ 8 h 118"/>
                <a:gd name="T60" fmla="*/ 6 w 74"/>
                <a:gd name="T61" fmla="*/ 8 h 118"/>
                <a:gd name="T62" fmla="*/ 4 w 74"/>
                <a:gd name="T63" fmla="*/ 2 h 118"/>
                <a:gd name="T64" fmla="*/ 0 w 74"/>
                <a:gd name="T65" fmla="*/ 0 h 118"/>
                <a:gd name="T66" fmla="*/ 66 w 74"/>
                <a:gd name="T67" fmla="*/ 0 h 118"/>
                <a:gd name="T68" fmla="*/ 66 w 74"/>
                <a:gd name="T69" fmla="*/ 16 h 118"/>
                <a:gd name="T70" fmla="*/ 66 w 74"/>
                <a:gd name="T71" fmla="*/ 1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4" h="118">
                  <a:moveTo>
                    <a:pt x="66" y="16"/>
                  </a:moveTo>
                  <a:lnTo>
                    <a:pt x="66" y="16"/>
                  </a:lnTo>
                  <a:lnTo>
                    <a:pt x="60" y="10"/>
                  </a:lnTo>
                  <a:lnTo>
                    <a:pt x="52" y="8"/>
                  </a:lnTo>
                  <a:lnTo>
                    <a:pt x="52" y="8"/>
                  </a:lnTo>
                  <a:lnTo>
                    <a:pt x="22" y="8"/>
                  </a:lnTo>
                  <a:lnTo>
                    <a:pt x="22" y="48"/>
                  </a:lnTo>
                  <a:lnTo>
                    <a:pt x="50" y="48"/>
                  </a:lnTo>
                  <a:lnTo>
                    <a:pt x="50" y="48"/>
                  </a:lnTo>
                  <a:lnTo>
                    <a:pt x="54" y="46"/>
                  </a:lnTo>
                  <a:lnTo>
                    <a:pt x="56" y="44"/>
                  </a:lnTo>
                  <a:lnTo>
                    <a:pt x="56" y="62"/>
                  </a:lnTo>
                  <a:lnTo>
                    <a:pt x="56" y="62"/>
                  </a:lnTo>
                  <a:lnTo>
                    <a:pt x="54" y="58"/>
                  </a:lnTo>
                  <a:lnTo>
                    <a:pt x="50" y="58"/>
                  </a:lnTo>
                  <a:lnTo>
                    <a:pt x="22" y="58"/>
                  </a:lnTo>
                  <a:lnTo>
                    <a:pt x="22" y="108"/>
                  </a:lnTo>
                  <a:lnTo>
                    <a:pt x="22" y="108"/>
                  </a:lnTo>
                  <a:lnTo>
                    <a:pt x="42" y="110"/>
                  </a:lnTo>
                  <a:lnTo>
                    <a:pt x="42" y="110"/>
                  </a:lnTo>
                  <a:lnTo>
                    <a:pt x="54" y="110"/>
                  </a:lnTo>
                  <a:lnTo>
                    <a:pt x="62" y="108"/>
                  </a:lnTo>
                  <a:lnTo>
                    <a:pt x="68" y="104"/>
                  </a:lnTo>
                  <a:lnTo>
                    <a:pt x="74" y="98"/>
                  </a:lnTo>
                  <a:lnTo>
                    <a:pt x="70" y="118"/>
                  </a:lnTo>
                  <a:lnTo>
                    <a:pt x="0" y="118"/>
                  </a:lnTo>
                  <a:lnTo>
                    <a:pt x="0" y="118"/>
                  </a:lnTo>
                  <a:lnTo>
                    <a:pt x="4" y="116"/>
                  </a:lnTo>
                  <a:lnTo>
                    <a:pt x="6" y="110"/>
                  </a:lnTo>
                  <a:lnTo>
                    <a:pt x="6" y="8"/>
                  </a:lnTo>
                  <a:lnTo>
                    <a:pt x="6" y="8"/>
                  </a:lnTo>
                  <a:lnTo>
                    <a:pt x="4" y="2"/>
                  </a:lnTo>
                  <a:lnTo>
                    <a:pt x="0" y="0"/>
                  </a:lnTo>
                  <a:lnTo>
                    <a:pt x="66" y="0"/>
                  </a:lnTo>
                  <a:lnTo>
                    <a:pt x="66" y="16"/>
                  </a:lnTo>
                  <a:lnTo>
                    <a:pt x="66" y="16"/>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2" name="Freeform 100"/>
            <p:cNvSpPr>
              <a:spLocks noEditPoints="1"/>
            </p:cNvSpPr>
            <p:nvPr/>
          </p:nvSpPr>
          <p:spPr bwMode="auto">
            <a:xfrm>
              <a:off x="1735" y="1414"/>
              <a:ext cx="102" cy="118"/>
            </a:xfrm>
            <a:custGeom>
              <a:avLst/>
              <a:gdLst>
                <a:gd name="T0" fmla="*/ 48 w 102"/>
                <a:gd name="T1" fmla="*/ 58 h 118"/>
                <a:gd name="T2" fmla="*/ 60 w 102"/>
                <a:gd name="T3" fmla="*/ 64 h 118"/>
                <a:gd name="T4" fmla="*/ 66 w 102"/>
                <a:gd name="T5" fmla="*/ 72 h 118"/>
                <a:gd name="T6" fmla="*/ 84 w 102"/>
                <a:gd name="T7" fmla="*/ 102 h 118"/>
                <a:gd name="T8" fmla="*/ 92 w 102"/>
                <a:gd name="T9" fmla="*/ 112 h 118"/>
                <a:gd name="T10" fmla="*/ 102 w 102"/>
                <a:gd name="T11" fmla="*/ 118 h 118"/>
                <a:gd name="T12" fmla="*/ 84 w 102"/>
                <a:gd name="T13" fmla="*/ 118 h 118"/>
                <a:gd name="T14" fmla="*/ 76 w 102"/>
                <a:gd name="T15" fmla="*/ 116 h 118"/>
                <a:gd name="T16" fmla="*/ 70 w 102"/>
                <a:gd name="T17" fmla="*/ 110 h 118"/>
                <a:gd name="T18" fmla="*/ 50 w 102"/>
                <a:gd name="T19" fmla="*/ 78 h 118"/>
                <a:gd name="T20" fmla="*/ 38 w 102"/>
                <a:gd name="T21" fmla="*/ 64 h 118"/>
                <a:gd name="T22" fmla="*/ 32 w 102"/>
                <a:gd name="T23" fmla="*/ 64 h 118"/>
                <a:gd name="T24" fmla="*/ 22 w 102"/>
                <a:gd name="T25" fmla="*/ 110 h 118"/>
                <a:gd name="T26" fmla="*/ 24 w 102"/>
                <a:gd name="T27" fmla="*/ 116 h 118"/>
                <a:gd name="T28" fmla="*/ 0 w 102"/>
                <a:gd name="T29" fmla="*/ 118 h 118"/>
                <a:gd name="T30" fmla="*/ 4 w 102"/>
                <a:gd name="T31" fmla="*/ 116 h 118"/>
                <a:gd name="T32" fmla="*/ 6 w 102"/>
                <a:gd name="T33" fmla="*/ 8 h 118"/>
                <a:gd name="T34" fmla="*/ 4 w 102"/>
                <a:gd name="T35" fmla="*/ 2 h 118"/>
                <a:gd name="T36" fmla="*/ 34 w 102"/>
                <a:gd name="T37" fmla="*/ 0 h 118"/>
                <a:gd name="T38" fmla="*/ 46 w 102"/>
                <a:gd name="T39" fmla="*/ 0 h 118"/>
                <a:gd name="T40" fmla="*/ 62 w 102"/>
                <a:gd name="T41" fmla="*/ 6 h 118"/>
                <a:gd name="T42" fmla="*/ 72 w 102"/>
                <a:gd name="T43" fmla="*/ 14 h 118"/>
                <a:gd name="T44" fmla="*/ 76 w 102"/>
                <a:gd name="T45" fmla="*/ 28 h 118"/>
                <a:gd name="T46" fmla="*/ 76 w 102"/>
                <a:gd name="T47" fmla="*/ 36 h 118"/>
                <a:gd name="T48" fmla="*/ 70 w 102"/>
                <a:gd name="T49" fmla="*/ 46 h 118"/>
                <a:gd name="T50" fmla="*/ 58 w 102"/>
                <a:gd name="T51" fmla="*/ 56 h 118"/>
                <a:gd name="T52" fmla="*/ 48 w 102"/>
                <a:gd name="T53" fmla="*/ 58 h 118"/>
                <a:gd name="T54" fmla="*/ 22 w 102"/>
                <a:gd name="T55" fmla="*/ 54 h 118"/>
                <a:gd name="T56" fmla="*/ 32 w 102"/>
                <a:gd name="T57" fmla="*/ 54 h 118"/>
                <a:gd name="T58" fmla="*/ 42 w 102"/>
                <a:gd name="T59" fmla="*/ 54 h 118"/>
                <a:gd name="T60" fmla="*/ 54 w 102"/>
                <a:gd name="T61" fmla="*/ 46 h 118"/>
                <a:gd name="T62" fmla="*/ 58 w 102"/>
                <a:gd name="T63" fmla="*/ 36 h 118"/>
                <a:gd name="T64" fmla="*/ 58 w 102"/>
                <a:gd name="T65" fmla="*/ 30 h 118"/>
                <a:gd name="T66" fmla="*/ 54 w 102"/>
                <a:gd name="T67" fmla="*/ 14 h 118"/>
                <a:gd name="T68" fmla="*/ 42 w 102"/>
                <a:gd name="T69" fmla="*/ 8 h 118"/>
                <a:gd name="T70" fmla="*/ 34 w 102"/>
                <a:gd name="T71" fmla="*/ 6 h 118"/>
                <a:gd name="T72" fmla="*/ 22 w 102"/>
                <a:gd name="T73" fmla="*/ 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2" h="118">
                  <a:moveTo>
                    <a:pt x="48" y="58"/>
                  </a:moveTo>
                  <a:lnTo>
                    <a:pt x="48" y="58"/>
                  </a:lnTo>
                  <a:lnTo>
                    <a:pt x="54" y="60"/>
                  </a:lnTo>
                  <a:lnTo>
                    <a:pt x="60" y="64"/>
                  </a:lnTo>
                  <a:lnTo>
                    <a:pt x="66" y="72"/>
                  </a:lnTo>
                  <a:lnTo>
                    <a:pt x="66" y="72"/>
                  </a:lnTo>
                  <a:lnTo>
                    <a:pt x="76" y="88"/>
                  </a:lnTo>
                  <a:lnTo>
                    <a:pt x="84" y="102"/>
                  </a:lnTo>
                  <a:lnTo>
                    <a:pt x="92" y="112"/>
                  </a:lnTo>
                  <a:lnTo>
                    <a:pt x="92" y="112"/>
                  </a:lnTo>
                  <a:lnTo>
                    <a:pt x="98" y="116"/>
                  </a:lnTo>
                  <a:lnTo>
                    <a:pt x="102" y="118"/>
                  </a:lnTo>
                  <a:lnTo>
                    <a:pt x="84" y="118"/>
                  </a:lnTo>
                  <a:lnTo>
                    <a:pt x="84" y="118"/>
                  </a:lnTo>
                  <a:lnTo>
                    <a:pt x="80" y="118"/>
                  </a:lnTo>
                  <a:lnTo>
                    <a:pt x="76" y="116"/>
                  </a:lnTo>
                  <a:lnTo>
                    <a:pt x="70" y="110"/>
                  </a:lnTo>
                  <a:lnTo>
                    <a:pt x="70" y="110"/>
                  </a:lnTo>
                  <a:lnTo>
                    <a:pt x="50" y="78"/>
                  </a:lnTo>
                  <a:lnTo>
                    <a:pt x="50" y="78"/>
                  </a:lnTo>
                  <a:lnTo>
                    <a:pt x="42" y="68"/>
                  </a:lnTo>
                  <a:lnTo>
                    <a:pt x="38" y="64"/>
                  </a:lnTo>
                  <a:lnTo>
                    <a:pt x="32" y="64"/>
                  </a:lnTo>
                  <a:lnTo>
                    <a:pt x="32" y="64"/>
                  </a:lnTo>
                  <a:lnTo>
                    <a:pt x="22" y="64"/>
                  </a:lnTo>
                  <a:lnTo>
                    <a:pt x="22" y="110"/>
                  </a:lnTo>
                  <a:lnTo>
                    <a:pt x="22" y="110"/>
                  </a:lnTo>
                  <a:lnTo>
                    <a:pt x="24" y="116"/>
                  </a:lnTo>
                  <a:lnTo>
                    <a:pt x="26" y="118"/>
                  </a:lnTo>
                  <a:lnTo>
                    <a:pt x="0" y="118"/>
                  </a:lnTo>
                  <a:lnTo>
                    <a:pt x="0" y="118"/>
                  </a:lnTo>
                  <a:lnTo>
                    <a:pt x="4" y="116"/>
                  </a:lnTo>
                  <a:lnTo>
                    <a:pt x="6" y="110"/>
                  </a:lnTo>
                  <a:lnTo>
                    <a:pt x="6" y="8"/>
                  </a:lnTo>
                  <a:lnTo>
                    <a:pt x="6" y="8"/>
                  </a:lnTo>
                  <a:lnTo>
                    <a:pt x="4" y="2"/>
                  </a:lnTo>
                  <a:lnTo>
                    <a:pt x="0" y="0"/>
                  </a:lnTo>
                  <a:lnTo>
                    <a:pt x="34" y="0"/>
                  </a:lnTo>
                  <a:lnTo>
                    <a:pt x="34" y="0"/>
                  </a:lnTo>
                  <a:lnTo>
                    <a:pt x="46" y="0"/>
                  </a:lnTo>
                  <a:lnTo>
                    <a:pt x="54" y="2"/>
                  </a:lnTo>
                  <a:lnTo>
                    <a:pt x="62" y="6"/>
                  </a:lnTo>
                  <a:lnTo>
                    <a:pt x="68" y="10"/>
                  </a:lnTo>
                  <a:lnTo>
                    <a:pt x="72" y="14"/>
                  </a:lnTo>
                  <a:lnTo>
                    <a:pt x="74" y="20"/>
                  </a:lnTo>
                  <a:lnTo>
                    <a:pt x="76" y="28"/>
                  </a:lnTo>
                  <a:lnTo>
                    <a:pt x="76" y="28"/>
                  </a:lnTo>
                  <a:lnTo>
                    <a:pt x="76" y="36"/>
                  </a:lnTo>
                  <a:lnTo>
                    <a:pt x="74" y="42"/>
                  </a:lnTo>
                  <a:lnTo>
                    <a:pt x="70" y="46"/>
                  </a:lnTo>
                  <a:lnTo>
                    <a:pt x="66" y="50"/>
                  </a:lnTo>
                  <a:lnTo>
                    <a:pt x="58" y="56"/>
                  </a:lnTo>
                  <a:lnTo>
                    <a:pt x="48" y="58"/>
                  </a:lnTo>
                  <a:lnTo>
                    <a:pt x="48" y="58"/>
                  </a:lnTo>
                  <a:close/>
                  <a:moveTo>
                    <a:pt x="22" y="8"/>
                  </a:moveTo>
                  <a:lnTo>
                    <a:pt x="22" y="54"/>
                  </a:lnTo>
                  <a:lnTo>
                    <a:pt x="22" y="54"/>
                  </a:lnTo>
                  <a:lnTo>
                    <a:pt x="32" y="54"/>
                  </a:lnTo>
                  <a:lnTo>
                    <a:pt x="32" y="54"/>
                  </a:lnTo>
                  <a:lnTo>
                    <a:pt x="42" y="54"/>
                  </a:lnTo>
                  <a:lnTo>
                    <a:pt x="50" y="48"/>
                  </a:lnTo>
                  <a:lnTo>
                    <a:pt x="54" y="46"/>
                  </a:lnTo>
                  <a:lnTo>
                    <a:pt x="56" y="40"/>
                  </a:lnTo>
                  <a:lnTo>
                    <a:pt x="58" y="36"/>
                  </a:lnTo>
                  <a:lnTo>
                    <a:pt x="58" y="30"/>
                  </a:lnTo>
                  <a:lnTo>
                    <a:pt x="58" y="30"/>
                  </a:lnTo>
                  <a:lnTo>
                    <a:pt x="58" y="22"/>
                  </a:lnTo>
                  <a:lnTo>
                    <a:pt x="54" y="14"/>
                  </a:lnTo>
                  <a:lnTo>
                    <a:pt x="46" y="8"/>
                  </a:lnTo>
                  <a:lnTo>
                    <a:pt x="42" y="8"/>
                  </a:lnTo>
                  <a:lnTo>
                    <a:pt x="34" y="6"/>
                  </a:lnTo>
                  <a:lnTo>
                    <a:pt x="34" y="6"/>
                  </a:lnTo>
                  <a:lnTo>
                    <a:pt x="22" y="8"/>
                  </a:lnTo>
                  <a:lnTo>
                    <a:pt x="22" y="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3" name="Freeform 101"/>
            <p:cNvSpPr>
              <a:spLocks/>
            </p:cNvSpPr>
            <p:nvPr/>
          </p:nvSpPr>
          <p:spPr bwMode="auto">
            <a:xfrm>
              <a:off x="1837" y="1412"/>
              <a:ext cx="72" cy="122"/>
            </a:xfrm>
            <a:custGeom>
              <a:avLst/>
              <a:gdLst>
                <a:gd name="T0" fmla="*/ 72 w 72"/>
                <a:gd name="T1" fmla="*/ 86 h 122"/>
                <a:gd name="T2" fmla="*/ 68 w 72"/>
                <a:gd name="T3" fmla="*/ 100 h 122"/>
                <a:gd name="T4" fmla="*/ 60 w 72"/>
                <a:gd name="T5" fmla="*/ 112 h 122"/>
                <a:gd name="T6" fmla="*/ 48 w 72"/>
                <a:gd name="T7" fmla="*/ 120 h 122"/>
                <a:gd name="T8" fmla="*/ 34 w 72"/>
                <a:gd name="T9" fmla="*/ 122 h 122"/>
                <a:gd name="T10" fmla="*/ 24 w 72"/>
                <a:gd name="T11" fmla="*/ 120 h 122"/>
                <a:gd name="T12" fmla="*/ 2 w 72"/>
                <a:gd name="T13" fmla="*/ 112 h 122"/>
                <a:gd name="T14" fmla="*/ 0 w 72"/>
                <a:gd name="T15" fmla="*/ 86 h 122"/>
                <a:gd name="T16" fmla="*/ 10 w 72"/>
                <a:gd name="T17" fmla="*/ 104 h 122"/>
                <a:gd name="T18" fmla="*/ 26 w 72"/>
                <a:gd name="T19" fmla="*/ 114 h 122"/>
                <a:gd name="T20" fmla="*/ 32 w 72"/>
                <a:gd name="T21" fmla="*/ 114 h 122"/>
                <a:gd name="T22" fmla="*/ 44 w 72"/>
                <a:gd name="T23" fmla="*/ 112 h 122"/>
                <a:gd name="T24" fmla="*/ 52 w 72"/>
                <a:gd name="T25" fmla="*/ 106 h 122"/>
                <a:gd name="T26" fmla="*/ 56 w 72"/>
                <a:gd name="T27" fmla="*/ 92 h 122"/>
                <a:gd name="T28" fmla="*/ 56 w 72"/>
                <a:gd name="T29" fmla="*/ 86 h 122"/>
                <a:gd name="T30" fmla="*/ 48 w 72"/>
                <a:gd name="T31" fmla="*/ 74 h 122"/>
                <a:gd name="T32" fmla="*/ 26 w 72"/>
                <a:gd name="T33" fmla="*/ 62 h 122"/>
                <a:gd name="T34" fmla="*/ 16 w 72"/>
                <a:gd name="T35" fmla="*/ 56 h 122"/>
                <a:gd name="T36" fmla="*/ 2 w 72"/>
                <a:gd name="T37" fmla="*/ 40 h 122"/>
                <a:gd name="T38" fmla="*/ 2 w 72"/>
                <a:gd name="T39" fmla="*/ 30 h 122"/>
                <a:gd name="T40" fmla="*/ 4 w 72"/>
                <a:gd name="T41" fmla="*/ 18 h 122"/>
                <a:gd name="T42" fmla="*/ 14 w 72"/>
                <a:gd name="T43" fmla="*/ 8 h 122"/>
                <a:gd name="T44" fmla="*/ 38 w 72"/>
                <a:gd name="T45" fmla="*/ 0 h 122"/>
                <a:gd name="T46" fmla="*/ 50 w 72"/>
                <a:gd name="T47" fmla="*/ 2 h 122"/>
                <a:gd name="T48" fmla="*/ 62 w 72"/>
                <a:gd name="T49" fmla="*/ 6 h 122"/>
                <a:gd name="T50" fmla="*/ 64 w 72"/>
                <a:gd name="T51" fmla="*/ 30 h 122"/>
                <a:gd name="T52" fmla="*/ 54 w 72"/>
                <a:gd name="T53" fmla="*/ 16 h 122"/>
                <a:gd name="T54" fmla="*/ 40 w 72"/>
                <a:gd name="T55" fmla="*/ 8 h 122"/>
                <a:gd name="T56" fmla="*/ 34 w 72"/>
                <a:gd name="T57" fmla="*/ 8 h 122"/>
                <a:gd name="T58" fmla="*/ 20 w 72"/>
                <a:gd name="T59" fmla="*/ 14 h 122"/>
                <a:gd name="T60" fmla="*/ 16 w 72"/>
                <a:gd name="T61" fmla="*/ 26 h 122"/>
                <a:gd name="T62" fmla="*/ 16 w 72"/>
                <a:gd name="T63" fmla="*/ 32 h 122"/>
                <a:gd name="T64" fmla="*/ 28 w 72"/>
                <a:gd name="T65" fmla="*/ 44 h 122"/>
                <a:gd name="T66" fmla="*/ 40 w 72"/>
                <a:gd name="T67" fmla="*/ 48 h 122"/>
                <a:gd name="T68" fmla="*/ 62 w 72"/>
                <a:gd name="T69" fmla="*/ 62 h 122"/>
                <a:gd name="T70" fmla="*/ 70 w 72"/>
                <a:gd name="T71" fmla="*/ 72 h 122"/>
                <a:gd name="T72" fmla="*/ 72 w 72"/>
                <a:gd name="T73" fmla="*/ 86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72" h="122">
                  <a:moveTo>
                    <a:pt x="72" y="86"/>
                  </a:moveTo>
                  <a:lnTo>
                    <a:pt x="72" y="86"/>
                  </a:lnTo>
                  <a:lnTo>
                    <a:pt x="72" y="94"/>
                  </a:lnTo>
                  <a:lnTo>
                    <a:pt x="68" y="100"/>
                  </a:lnTo>
                  <a:lnTo>
                    <a:pt x="64" y="106"/>
                  </a:lnTo>
                  <a:lnTo>
                    <a:pt x="60" y="112"/>
                  </a:lnTo>
                  <a:lnTo>
                    <a:pt x="54" y="116"/>
                  </a:lnTo>
                  <a:lnTo>
                    <a:pt x="48" y="120"/>
                  </a:lnTo>
                  <a:lnTo>
                    <a:pt x="40" y="122"/>
                  </a:lnTo>
                  <a:lnTo>
                    <a:pt x="34" y="122"/>
                  </a:lnTo>
                  <a:lnTo>
                    <a:pt x="34" y="122"/>
                  </a:lnTo>
                  <a:lnTo>
                    <a:pt x="24" y="120"/>
                  </a:lnTo>
                  <a:lnTo>
                    <a:pt x="14" y="118"/>
                  </a:lnTo>
                  <a:lnTo>
                    <a:pt x="2" y="112"/>
                  </a:lnTo>
                  <a:lnTo>
                    <a:pt x="0" y="86"/>
                  </a:lnTo>
                  <a:lnTo>
                    <a:pt x="0" y="86"/>
                  </a:lnTo>
                  <a:lnTo>
                    <a:pt x="4" y="96"/>
                  </a:lnTo>
                  <a:lnTo>
                    <a:pt x="10" y="104"/>
                  </a:lnTo>
                  <a:lnTo>
                    <a:pt x="20" y="112"/>
                  </a:lnTo>
                  <a:lnTo>
                    <a:pt x="26" y="114"/>
                  </a:lnTo>
                  <a:lnTo>
                    <a:pt x="32" y="114"/>
                  </a:lnTo>
                  <a:lnTo>
                    <a:pt x="32" y="114"/>
                  </a:lnTo>
                  <a:lnTo>
                    <a:pt x="38" y="114"/>
                  </a:lnTo>
                  <a:lnTo>
                    <a:pt x="44" y="112"/>
                  </a:lnTo>
                  <a:lnTo>
                    <a:pt x="48" y="110"/>
                  </a:lnTo>
                  <a:lnTo>
                    <a:pt x="52" y="106"/>
                  </a:lnTo>
                  <a:lnTo>
                    <a:pt x="56" y="98"/>
                  </a:lnTo>
                  <a:lnTo>
                    <a:pt x="56" y="92"/>
                  </a:lnTo>
                  <a:lnTo>
                    <a:pt x="56" y="92"/>
                  </a:lnTo>
                  <a:lnTo>
                    <a:pt x="56" y="86"/>
                  </a:lnTo>
                  <a:lnTo>
                    <a:pt x="54" y="80"/>
                  </a:lnTo>
                  <a:lnTo>
                    <a:pt x="48" y="74"/>
                  </a:lnTo>
                  <a:lnTo>
                    <a:pt x="38" y="68"/>
                  </a:lnTo>
                  <a:lnTo>
                    <a:pt x="26" y="62"/>
                  </a:lnTo>
                  <a:lnTo>
                    <a:pt x="26" y="62"/>
                  </a:lnTo>
                  <a:lnTo>
                    <a:pt x="16" y="56"/>
                  </a:lnTo>
                  <a:lnTo>
                    <a:pt x="8" y="48"/>
                  </a:lnTo>
                  <a:lnTo>
                    <a:pt x="2" y="40"/>
                  </a:lnTo>
                  <a:lnTo>
                    <a:pt x="2" y="30"/>
                  </a:lnTo>
                  <a:lnTo>
                    <a:pt x="2" y="30"/>
                  </a:lnTo>
                  <a:lnTo>
                    <a:pt x="2" y="24"/>
                  </a:lnTo>
                  <a:lnTo>
                    <a:pt x="4" y="18"/>
                  </a:lnTo>
                  <a:lnTo>
                    <a:pt x="8" y="12"/>
                  </a:lnTo>
                  <a:lnTo>
                    <a:pt x="14" y="8"/>
                  </a:lnTo>
                  <a:lnTo>
                    <a:pt x="24" y="2"/>
                  </a:lnTo>
                  <a:lnTo>
                    <a:pt x="38" y="0"/>
                  </a:lnTo>
                  <a:lnTo>
                    <a:pt x="38" y="0"/>
                  </a:lnTo>
                  <a:lnTo>
                    <a:pt x="50" y="2"/>
                  </a:lnTo>
                  <a:lnTo>
                    <a:pt x="56" y="4"/>
                  </a:lnTo>
                  <a:lnTo>
                    <a:pt x="62" y="6"/>
                  </a:lnTo>
                  <a:lnTo>
                    <a:pt x="64" y="30"/>
                  </a:lnTo>
                  <a:lnTo>
                    <a:pt x="64" y="30"/>
                  </a:lnTo>
                  <a:lnTo>
                    <a:pt x="60" y="22"/>
                  </a:lnTo>
                  <a:lnTo>
                    <a:pt x="54" y="16"/>
                  </a:lnTo>
                  <a:lnTo>
                    <a:pt x="46" y="10"/>
                  </a:lnTo>
                  <a:lnTo>
                    <a:pt x="40" y="8"/>
                  </a:lnTo>
                  <a:lnTo>
                    <a:pt x="34" y="8"/>
                  </a:lnTo>
                  <a:lnTo>
                    <a:pt x="34" y="8"/>
                  </a:lnTo>
                  <a:lnTo>
                    <a:pt x="26" y="8"/>
                  </a:lnTo>
                  <a:lnTo>
                    <a:pt x="20" y="14"/>
                  </a:lnTo>
                  <a:lnTo>
                    <a:pt x="16" y="20"/>
                  </a:lnTo>
                  <a:lnTo>
                    <a:pt x="16" y="26"/>
                  </a:lnTo>
                  <a:lnTo>
                    <a:pt x="16" y="26"/>
                  </a:lnTo>
                  <a:lnTo>
                    <a:pt x="16" y="32"/>
                  </a:lnTo>
                  <a:lnTo>
                    <a:pt x="22" y="38"/>
                  </a:lnTo>
                  <a:lnTo>
                    <a:pt x="28" y="44"/>
                  </a:lnTo>
                  <a:lnTo>
                    <a:pt x="40" y="48"/>
                  </a:lnTo>
                  <a:lnTo>
                    <a:pt x="40" y="48"/>
                  </a:lnTo>
                  <a:lnTo>
                    <a:pt x="52" y="54"/>
                  </a:lnTo>
                  <a:lnTo>
                    <a:pt x="62" y="62"/>
                  </a:lnTo>
                  <a:lnTo>
                    <a:pt x="66" y="66"/>
                  </a:lnTo>
                  <a:lnTo>
                    <a:pt x="70" y="72"/>
                  </a:lnTo>
                  <a:lnTo>
                    <a:pt x="72" y="78"/>
                  </a:lnTo>
                  <a:lnTo>
                    <a:pt x="72" y="86"/>
                  </a:lnTo>
                  <a:lnTo>
                    <a:pt x="72" y="86"/>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4" name="Freeform 102"/>
            <p:cNvSpPr>
              <a:spLocks/>
            </p:cNvSpPr>
            <p:nvPr/>
          </p:nvSpPr>
          <p:spPr bwMode="auto">
            <a:xfrm>
              <a:off x="1921" y="1414"/>
              <a:ext cx="26" cy="118"/>
            </a:xfrm>
            <a:custGeom>
              <a:avLst/>
              <a:gdLst>
                <a:gd name="T0" fmla="*/ 26 w 26"/>
                <a:gd name="T1" fmla="*/ 0 h 118"/>
                <a:gd name="T2" fmla="*/ 26 w 26"/>
                <a:gd name="T3" fmla="*/ 0 h 118"/>
                <a:gd name="T4" fmla="*/ 22 w 26"/>
                <a:gd name="T5" fmla="*/ 2 h 118"/>
                <a:gd name="T6" fmla="*/ 20 w 26"/>
                <a:gd name="T7" fmla="*/ 8 h 118"/>
                <a:gd name="T8" fmla="*/ 20 w 26"/>
                <a:gd name="T9" fmla="*/ 110 h 118"/>
                <a:gd name="T10" fmla="*/ 20 w 26"/>
                <a:gd name="T11" fmla="*/ 110 h 118"/>
                <a:gd name="T12" fmla="*/ 22 w 26"/>
                <a:gd name="T13" fmla="*/ 116 h 118"/>
                <a:gd name="T14" fmla="*/ 26 w 26"/>
                <a:gd name="T15" fmla="*/ 118 h 118"/>
                <a:gd name="T16" fmla="*/ 0 w 26"/>
                <a:gd name="T17" fmla="*/ 118 h 118"/>
                <a:gd name="T18" fmla="*/ 0 w 26"/>
                <a:gd name="T19" fmla="*/ 118 h 118"/>
                <a:gd name="T20" fmla="*/ 2 w 26"/>
                <a:gd name="T21" fmla="*/ 116 h 118"/>
                <a:gd name="T22" fmla="*/ 4 w 26"/>
                <a:gd name="T23" fmla="*/ 110 h 118"/>
                <a:gd name="T24" fmla="*/ 4 w 26"/>
                <a:gd name="T25" fmla="*/ 8 h 118"/>
                <a:gd name="T26" fmla="*/ 4 w 26"/>
                <a:gd name="T27" fmla="*/ 8 h 118"/>
                <a:gd name="T28" fmla="*/ 2 w 26"/>
                <a:gd name="T29" fmla="*/ 2 h 118"/>
                <a:gd name="T30" fmla="*/ 0 w 26"/>
                <a:gd name="T31" fmla="*/ 0 h 118"/>
                <a:gd name="T32" fmla="*/ 26 w 26"/>
                <a:gd name="T33" fmla="*/ 0 h 118"/>
                <a:gd name="T34" fmla="*/ 26 w 26"/>
                <a:gd name="T35"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18">
                  <a:moveTo>
                    <a:pt x="26" y="0"/>
                  </a:moveTo>
                  <a:lnTo>
                    <a:pt x="26" y="0"/>
                  </a:lnTo>
                  <a:lnTo>
                    <a:pt x="22" y="2"/>
                  </a:lnTo>
                  <a:lnTo>
                    <a:pt x="20" y="8"/>
                  </a:lnTo>
                  <a:lnTo>
                    <a:pt x="20" y="110"/>
                  </a:lnTo>
                  <a:lnTo>
                    <a:pt x="20" y="110"/>
                  </a:lnTo>
                  <a:lnTo>
                    <a:pt x="22" y="116"/>
                  </a:lnTo>
                  <a:lnTo>
                    <a:pt x="26" y="118"/>
                  </a:lnTo>
                  <a:lnTo>
                    <a:pt x="0" y="118"/>
                  </a:lnTo>
                  <a:lnTo>
                    <a:pt x="0" y="118"/>
                  </a:lnTo>
                  <a:lnTo>
                    <a:pt x="2" y="116"/>
                  </a:lnTo>
                  <a:lnTo>
                    <a:pt x="4" y="110"/>
                  </a:lnTo>
                  <a:lnTo>
                    <a:pt x="4" y="8"/>
                  </a:lnTo>
                  <a:lnTo>
                    <a:pt x="4" y="8"/>
                  </a:lnTo>
                  <a:lnTo>
                    <a:pt x="2" y="2"/>
                  </a:lnTo>
                  <a:lnTo>
                    <a:pt x="0" y="0"/>
                  </a:lnTo>
                  <a:lnTo>
                    <a:pt x="26" y="0"/>
                  </a:lnTo>
                  <a:lnTo>
                    <a:pt x="26" y="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5" name="Freeform 103"/>
            <p:cNvSpPr>
              <a:spLocks/>
            </p:cNvSpPr>
            <p:nvPr/>
          </p:nvSpPr>
          <p:spPr bwMode="auto">
            <a:xfrm>
              <a:off x="1955" y="1414"/>
              <a:ext cx="92" cy="118"/>
            </a:xfrm>
            <a:custGeom>
              <a:avLst/>
              <a:gdLst>
                <a:gd name="T0" fmla="*/ 56 w 92"/>
                <a:gd name="T1" fmla="*/ 8 h 118"/>
                <a:gd name="T2" fmla="*/ 56 w 92"/>
                <a:gd name="T3" fmla="*/ 110 h 118"/>
                <a:gd name="T4" fmla="*/ 56 w 92"/>
                <a:gd name="T5" fmla="*/ 110 h 118"/>
                <a:gd name="T6" fmla="*/ 56 w 92"/>
                <a:gd name="T7" fmla="*/ 116 h 118"/>
                <a:gd name="T8" fmla="*/ 60 w 92"/>
                <a:gd name="T9" fmla="*/ 118 h 118"/>
                <a:gd name="T10" fmla="*/ 34 w 92"/>
                <a:gd name="T11" fmla="*/ 118 h 118"/>
                <a:gd name="T12" fmla="*/ 34 w 92"/>
                <a:gd name="T13" fmla="*/ 118 h 118"/>
                <a:gd name="T14" fmla="*/ 38 w 92"/>
                <a:gd name="T15" fmla="*/ 116 h 118"/>
                <a:gd name="T16" fmla="*/ 38 w 92"/>
                <a:gd name="T17" fmla="*/ 110 h 118"/>
                <a:gd name="T18" fmla="*/ 38 w 92"/>
                <a:gd name="T19" fmla="*/ 8 h 118"/>
                <a:gd name="T20" fmla="*/ 38 w 92"/>
                <a:gd name="T21" fmla="*/ 8 h 118"/>
                <a:gd name="T22" fmla="*/ 10 w 92"/>
                <a:gd name="T23" fmla="*/ 10 h 118"/>
                <a:gd name="T24" fmla="*/ 10 w 92"/>
                <a:gd name="T25" fmla="*/ 10 h 118"/>
                <a:gd name="T26" fmla="*/ 8 w 92"/>
                <a:gd name="T27" fmla="*/ 10 h 118"/>
                <a:gd name="T28" fmla="*/ 4 w 92"/>
                <a:gd name="T29" fmla="*/ 12 h 118"/>
                <a:gd name="T30" fmla="*/ 0 w 92"/>
                <a:gd name="T31" fmla="*/ 16 h 118"/>
                <a:gd name="T32" fmla="*/ 0 w 92"/>
                <a:gd name="T33" fmla="*/ 0 h 118"/>
                <a:gd name="T34" fmla="*/ 92 w 92"/>
                <a:gd name="T35" fmla="*/ 0 h 118"/>
                <a:gd name="T36" fmla="*/ 92 w 92"/>
                <a:gd name="T37" fmla="*/ 16 h 118"/>
                <a:gd name="T38" fmla="*/ 92 w 92"/>
                <a:gd name="T39" fmla="*/ 16 h 118"/>
                <a:gd name="T40" fmla="*/ 90 w 92"/>
                <a:gd name="T41" fmla="*/ 12 h 118"/>
                <a:gd name="T42" fmla="*/ 84 w 92"/>
                <a:gd name="T43" fmla="*/ 10 h 118"/>
                <a:gd name="T44" fmla="*/ 84 w 92"/>
                <a:gd name="T45" fmla="*/ 10 h 118"/>
                <a:gd name="T46" fmla="*/ 56 w 92"/>
                <a:gd name="T47" fmla="*/ 8 h 118"/>
                <a:gd name="T48" fmla="*/ 56 w 92"/>
                <a:gd name="T49" fmla="*/ 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2" h="118">
                  <a:moveTo>
                    <a:pt x="56" y="8"/>
                  </a:moveTo>
                  <a:lnTo>
                    <a:pt x="56" y="110"/>
                  </a:lnTo>
                  <a:lnTo>
                    <a:pt x="56" y="110"/>
                  </a:lnTo>
                  <a:lnTo>
                    <a:pt x="56" y="116"/>
                  </a:lnTo>
                  <a:lnTo>
                    <a:pt x="60" y="118"/>
                  </a:lnTo>
                  <a:lnTo>
                    <a:pt x="34" y="118"/>
                  </a:lnTo>
                  <a:lnTo>
                    <a:pt x="34" y="118"/>
                  </a:lnTo>
                  <a:lnTo>
                    <a:pt x="38" y="116"/>
                  </a:lnTo>
                  <a:lnTo>
                    <a:pt x="38" y="110"/>
                  </a:lnTo>
                  <a:lnTo>
                    <a:pt x="38" y="8"/>
                  </a:lnTo>
                  <a:lnTo>
                    <a:pt x="38" y="8"/>
                  </a:lnTo>
                  <a:lnTo>
                    <a:pt x="10" y="10"/>
                  </a:lnTo>
                  <a:lnTo>
                    <a:pt x="10" y="10"/>
                  </a:lnTo>
                  <a:lnTo>
                    <a:pt x="8" y="10"/>
                  </a:lnTo>
                  <a:lnTo>
                    <a:pt x="4" y="12"/>
                  </a:lnTo>
                  <a:lnTo>
                    <a:pt x="0" y="16"/>
                  </a:lnTo>
                  <a:lnTo>
                    <a:pt x="0" y="0"/>
                  </a:lnTo>
                  <a:lnTo>
                    <a:pt x="92" y="0"/>
                  </a:lnTo>
                  <a:lnTo>
                    <a:pt x="92" y="16"/>
                  </a:lnTo>
                  <a:lnTo>
                    <a:pt x="92" y="16"/>
                  </a:lnTo>
                  <a:lnTo>
                    <a:pt x="90" y="12"/>
                  </a:lnTo>
                  <a:lnTo>
                    <a:pt x="84" y="10"/>
                  </a:lnTo>
                  <a:lnTo>
                    <a:pt x="84" y="10"/>
                  </a:lnTo>
                  <a:lnTo>
                    <a:pt x="56" y="8"/>
                  </a:lnTo>
                  <a:lnTo>
                    <a:pt x="56" y="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6" name="Freeform 104"/>
            <p:cNvSpPr>
              <a:spLocks/>
            </p:cNvSpPr>
            <p:nvPr/>
          </p:nvSpPr>
          <p:spPr bwMode="auto">
            <a:xfrm>
              <a:off x="2051" y="1414"/>
              <a:ext cx="100" cy="118"/>
            </a:xfrm>
            <a:custGeom>
              <a:avLst/>
              <a:gdLst>
                <a:gd name="T0" fmla="*/ 100 w 100"/>
                <a:gd name="T1" fmla="*/ 0 h 118"/>
                <a:gd name="T2" fmla="*/ 100 w 100"/>
                <a:gd name="T3" fmla="*/ 0 h 118"/>
                <a:gd name="T4" fmla="*/ 92 w 100"/>
                <a:gd name="T5" fmla="*/ 4 h 118"/>
                <a:gd name="T6" fmla="*/ 88 w 100"/>
                <a:gd name="T7" fmla="*/ 10 h 118"/>
                <a:gd name="T8" fmla="*/ 60 w 100"/>
                <a:gd name="T9" fmla="*/ 62 h 118"/>
                <a:gd name="T10" fmla="*/ 60 w 100"/>
                <a:gd name="T11" fmla="*/ 110 h 118"/>
                <a:gd name="T12" fmla="*/ 60 w 100"/>
                <a:gd name="T13" fmla="*/ 110 h 118"/>
                <a:gd name="T14" fmla="*/ 62 w 100"/>
                <a:gd name="T15" fmla="*/ 116 h 118"/>
                <a:gd name="T16" fmla="*/ 68 w 100"/>
                <a:gd name="T17" fmla="*/ 118 h 118"/>
                <a:gd name="T18" fmla="*/ 38 w 100"/>
                <a:gd name="T19" fmla="*/ 118 h 118"/>
                <a:gd name="T20" fmla="*/ 38 w 100"/>
                <a:gd name="T21" fmla="*/ 118 h 118"/>
                <a:gd name="T22" fmla="*/ 42 w 100"/>
                <a:gd name="T23" fmla="*/ 116 h 118"/>
                <a:gd name="T24" fmla="*/ 44 w 100"/>
                <a:gd name="T25" fmla="*/ 114 h 118"/>
                <a:gd name="T26" fmla="*/ 44 w 100"/>
                <a:gd name="T27" fmla="*/ 110 h 118"/>
                <a:gd name="T28" fmla="*/ 44 w 100"/>
                <a:gd name="T29" fmla="*/ 62 h 118"/>
                <a:gd name="T30" fmla="*/ 10 w 100"/>
                <a:gd name="T31" fmla="*/ 8 h 118"/>
                <a:gd name="T32" fmla="*/ 10 w 100"/>
                <a:gd name="T33" fmla="*/ 8 h 118"/>
                <a:gd name="T34" fmla="*/ 6 w 100"/>
                <a:gd name="T35" fmla="*/ 4 h 118"/>
                <a:gd name="T36" fmla="*/ 0 w 100"/>
                <a:gd name="T37" fmla="*/ 0 h 118"/>
                <a:gd name="T38" fmla="*/ 34 w 100"/>
                <a:gd name="T39" fmla="*/ 0 h 118"/>
                <a:gd name="T40" fmla="*/ 34 w 100"/>
                <a:gd name="T41" fmla="*/ 0 h 118"/>
                <a:gd name="T42" fmla="*/ 32 w 100"/>
                <a:gd name="T43" fmla="*/ 0 h 118"/>
                <a:gd name="T44" fmla="*/ 30 w 100"/>
                <a:gd name="T45" fmla="*/ 2 h 118"/>
                <a:gd name="T46" fmla="*/ 30 w 100"/>
                <a:gd name="T47" fmla="*/ 6 h 118"/>
                <a:gd name="T48" fmla="*/ 32 w 100"/>
                <a:gd name="T49" fmla="*/ 10 h 118"/>
                <a:gd name="T50" fmla="*/ 56 w 100"/>
                <a:gd name="T51" fmla="*/ 54 h 118"/>
                <a:gd name="T52" fmla="*/ 80 w 100"/>
                <a:gd name="T53" fmla="*/ 8 h 118"/>
                <a:gd name="T54" fmla="*/ 80 w 100"/>
                <a:gd name="T55" fmla="*/ 8 h 118"/>
                <a:gd name="T56" fmla="*/ 80 w 100"/>
                <a:gd name="T57" fmla="*/ 4 h 118"/>
                <a:gd name="T58" fmla="*/ 80 w 100"/>
                <a:gd name="T59" fmla="*/ 2 h 118"/>
                <a:gd name="T60" fmla="*/ 76 w 100"/>
                <a:gd name="T61" fmla="*/ 0 h 118"/>
                <a:gd name="T62" fmla="*/ 100 w 100"/>
                <a:gd name="T63" fmla="*/ 0 h 118"/>
                <a:gd name="T64" fmla="*/ 100 w 100"/>
                <a:gd name="T65"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00" h="118">
                  <a:moveTo>
                    <a:pt x="100" y="0"/>
                  </a:moveTo>
                  <a:lnTo>
                    <a:pt x="100" y="0"/>
                  </a:lnTo>
                  <a:lnTo>
                    <a:pt x="92" y="4"/>
                  </a:lnTo>
                  <a:lnTo>
                    <a:pt x="88" y="10"/>
                  </a:lnTo>
                  <a:lnTo>
                    <a:pt x="60" y="62"/>
                  </a:lnTo>
                  <a:lnTo>
                    <a:pt x="60" y="110"/>
                  </a:lnTo>
                  <a:lnTo>
                    <a:pt x="60" y="110"/>
                  </a:lnTo>
                  <a:lnTo>
                    <a:pt x="62" y="116"/>
                  </a:lnTo>
                  <a:lnTo>
                    <a:pt x="68" y="118"/>
                  </a:lnTo>
                  <a:lnTo>
                    <a:pt x="38" y="118"/>
                  </a:lnTo>
                  <a:lnTo>
                    <a:pt x="38" y="118"/>
                  </a:lnTo>
                  <a:lnTo>
                    <a:pt x="42" y="116"/>
                  </a:lnTo>
                  <a:lnTo>
                    <a:pt x="44" y="114"/>
                  </a:lnTo>
                  <a:lnTo>
                    <a:pt x="44" y="110"/>
                  </a:lnTo>
                  <a:lnTo>
                    <a:pt x="44" y="62"/>
                  </a:lnTo>
                  <a:lnTo>
                    <a:pt x="10" y="8"/>
                  </a:lnTo>
                  <a:lnTo>
                    <a:pt x="10" y="8"/>
                  </a:lnTo>
                  <a:lnTo>
                    <a:pt x="6" y="4"/>
                  </a:lnTo>
                  <a:lnTo>
                    <a:pt x="0" y="0"/>
                  </a:lnTo>
                  <a:lnTo>
                    <a:pt x="34" y="0"/>
                  </a:lnTo>
                  <a:lnTo>
                    <a:pt x="34" y="0"/>
                  </a:lnTo>
                  <a:lnTo>
                    <a:pt x="32" y="0"/>
                  </a:lnTo>
                  <a:lnTo>
                    <a:pt x="30" y="2"/>
                  </a:lnTo>
                  <a:lnTo>
                    <a:pt x="30" y="6"/>
                  </a:lnTo>
                  <a:lnTo>
                    <a:pt x="32" y="10"/>
                  </a:lnTo>
                  <a:lnTo>
                    <a:pt x="56" y="54"/>
                  </a:lnTo>
                  <a:lnTo>
                    <a:pt x="80" y="8"/>
                  </a:lnTo>
                  <a:lnTo>
                    <a:pt x="80" y="8"/>
                  </a:lnTo>
                  <a:lnTo>
                    <a:pt x="80" y="4"/>
                  </a:lnTo>
                  <a:lnTo>
                    <a:pt x="80" y="2"/>
                  </a:lnTo>
                  <a:lnTo>
                    <a:pt x="76" y="0"/>
                  </a:lnTo>
                  <a:lnTo>
                    <a:pt x="100" y="0"/>
                  </a:lnTo>
                  <a:lnTo>
                    <a:pt x="100" y="0"/>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7" name="Freeform 105"/>
            <p:cNvSpPr>
              <a:spLocks noEditPoints="1"/>
            </p:cNvSpPr>
            <p:nvPr/>
          </p:nvSpPr>
          <p:spPr bwMode="auto">
            <a:xfrm>
              <a:off x="2203" y="1412"/>
              <a:ext cx="110" cy="122"/>
            </a:xfrm>
            <a:custGeom>
              <a:avLst/>
              <a:gdLst>
                <a:gd name="T0" fmla="*/ 54 w 110"/>
                <a:gd name="T1" fmla="*/ 122 h 122"/>
                <a:gd name="T2" fmla="*/ 34 w 110"/>
                <a:gd name="T3" fmla="*/ 116 h 122"/>
                <a:gd name="T4" fmla="*/ 16 w 110"/>
                <a:gd name="T5" fmla="*/ 104 h 122"/>
                <a:gd name="T6" fmla="*/ 4 w 110"/>
                <a:gd name="T7" fmla="*/ 84 h 122"/>
                <a:gd name="T8" fmla="*/ 0 w 110"/>
                <a:gd name="T9" fmla="*/ 60 h 122"/>
                <a:gd name="T10" fmla="*/ 2 w 110"/>
                <a:gd name="T11" fmla="*/ 48 h 122"/>
                <a:gd name="T12" fmla="*/ 10 w 110"/>
                <a:gd name="T13" fmla="*/ 28 h 122"/>
                <a:gd name="T14" fmla="*/ 24 w 110"/>
                <a:gd name="T15" fmla="*/ 10 h 122"/>
                <a:gd name="T16" fmla="*/ 44 w 110"/>
                <a:gd name="T17" fmla="*/ 2 h 122"/>
                <a:gd name="T18" fmla="*/ 58 w 110"/>
                <a:gd name="T19" fmla="*/ 0 h 122"/>
                <a:gd name="T20" fmla="*/ 76 w 110"/>
                <a:gd name="T21" fmla="*/ 4 h 122"/>
                <a:gd name="T22" fmla="*/ 94 w 110"/>
                <a:gd name="T23" fmla="*/ 16 h 122"/>
                <a:gd name="T24" fmla="*/ 106 w 110"/>
                <a:gd name="T25" fmla="*/ 36 h 122"/>
                <a:gd name="T26" fmla="*/ 110 w 110"/>
                <a:gd name="T27" fmla="*/ 62 h 122"/>
                <a:gd name="T28" fmla="*/ 110 w 110"/>
                <a:gd name="T29" fmla="*/ 76 h 122"/>
                <a:gd name="T30" fmla="*/ 100 w 110"/>
                <a:gd name="T31" fmla="*/ 98 h 122"/>
                <a:gd name="T32" fmla="*/ 84 w 110"/>
                <a:gd name="T33" fmla="*/ 114 h 122"/>
                <a:gd name="T34" fmla="*/ 64 w 110"/>
                <a:gd name="T35" fmla="*/ 122 h 122"/>
                <a:gd name="T36" fmla="*/ 54 w 110"/>
                <a:gd name="T37" fmla="*/ 122 h 122"/>
                <a:gd name="T38" fmla="*/ 18 w 110"/>
                <a:gd name="T39" fmla="*/ 58 h 122"/>
                <a:gd name="T40" fmla="*/ 22 w 110"/>
                <a:gd name="T41" fmla="*/ 84 h 122"/>
                <a:gd name="T42" fmla="*/ 30 w 110"/>
                <a:gd name="T43" fmla="*/ 100 h 122"/>
                <a:gd name="T44" fmla="*/ 42 w 110"/>
                <a:gd name="T45" fmla="*/ 110 h 122"/>
                <a:gd name="T46" fmla="*/ 56 w 110"/>
                <a:gd name="T47" fmla="*/ 114 h 122"/>
                <a:gd name="T48" fmla="*/ 64 w 110"/>
                <a:gd name="T49" fmla="*/ 112 h 122"/>
                <a:gd name="T50" fmla="*/ 78 w 110"/>
                <a:gd name="T51" fmla="*/ 106 h 122"/>
                <a:gd name="T52" fmla="*/ 86 w 110"/>
                <a:gd name="T53" fmla="*/ 92 h 122"/>
                <a:gd name="T54" fmla="*/ 92 w 110"/>
                <a:gd name="T55" fmla="*/ 74 h 122"/>
                <a:gd name="T56" fmla="*/ 92 w 110"/>
                <a:gd name="T57" fmla="*/ 62 h 122"/>
                <a:gd name="T58" fmla="*/ 90 w 110"/>
                <a:gd name="T59" fmla="*/ 40 h 122"/>
                <a:gd name="T60" fmla="*/ 82 w 110"/>
                <a:gd name="T61" fmla="*/ 22 h 122"/>
                <a:gd name="T62" fmla="*/ 72 w 110"/>
                <a:gd name="T63" fmla="*/ 12 h 122"/>
                <a:gd name="T64" fmla="*/ 56 w 110"/>
                <a:gd name="T65" fmla="*/ 8 h 122"/>
                <a:gd name="T66" fmla="*/ 48 w 110"/>
                <a:gd name="T67" fmla="*/ 8 h 122"/>
                <a:gd name="T68" fmla="*/ 34 w 110"/>
                <a:gd name="T69" fmla="*/ 16 h 122"/>
                <a:gd name="T70" fmla="*/ 24 w 110"/>
                <a:gd name="T71" fmla="*/ 28 h 122"/>
                <a:gd name="T72" fmla="*/ 20 w 110"/>
                <a:gd name="T73" fmla="*/ 46 h 122"/>
                <a:gd name="T74" fmla="*/ 18 w 110"/>
                <a:gd name="T75" fmla="*/ 58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0" h="122">
                  <a:moveTo>
                    <a:pt x="54" y="122"/>
                  </a:moveTo>
                  <a:lnTo>
                    <a:pt x="54" y="122"/>
                  </a:lnTo>
                  <a:lnTo>
                    <a:pt x="44" y="120"/>
                  </a:lnTo>
                  <a:lnTo>
                    <a:pt x="34" y="116"/>
                  </a:lnTo>
                  <a:lnTo>
                    <a:pt x="24" y="112"/>
                  </a:lnTo>
                  <a:lnTo>
                    <a:pt x="16" y="104"/>
                  </a:lnTo>
                  <a:lnTo>
                    <a:pt x="10" y="94"/>
                  </a:lnTo>
                  <a:lnTo>
                    <a:pt x="4" y="84"/>
                  </a:lnTo>
                  <a:lnTo>
                    <a:pt x="2" y="72"/>
                  </a:lnTo>
                  <a:lnTo>
                    <a:pt x="0" y="60"/>
                  </a:lnTo>
                  <a:lnTo>
                    <a:pt x="0" y="60"/>
                  </a:lnTo>
                  <a:lnTo>
                    <a:pt x="2" y="48"/>
                  </a:lnTo>
                  <a:lnTo>
                    <a:pt x="4" y="38"/>
                  </a:lnTo>
                  <a:lnTo>
                    <a:pt x="10" y="28"/>
                  </a:lnTo>
                  <a:lnTo>
                    <a:pt x="16" y="18"/>
                  </a:lnTo>
                  <a:lnTo>
                    <a:pt x="24" y="10"/>
                  </a:lnTo>
                  <a:lnTo>
                    <a:pt x="34" y="4"/>
                  </a:lnTo>
                  <a:lnTo>
                    <a:pt x="44" y="2"/>
                  </a:lnTo>
                  <a:lnTo>
                    <a:pt x="58" y="0"/>
                  </a:lnTo>
                  <a:lnTo>
                    <a:pt x="58" y="0"/>
                  </a:lnTo>
                  <a:lnTo>
                    <a:pt x="66" y="2"/>
                  </a:lnTo>
                  <a:lnTo>
                    <a:pt x="76" y="4"/>
                  </a:lnTo>
                  <a:lnTo>
                    <a:pt x="86" y="10"/>
                  </a:lnTo>
                  <a:lnTo>
                    <a:pt x="94" y="16"/>
                  </a:lnTo>
                  <a:lnTo>
                    <a:pt x="100" y="26"/>
                  </a:lnTo>
                  <a:lnTo>
                    <a:pt x="106" y="36"/>
                  </a:lnTo>
                  <a:lnTo>
                    <a:pt x="110" y="48"/>
                  </a:lnTo>
                  <a:lnTo>
                    <a:pt x="110" y="62"/>
                  </a:lnTo>
                  <a:lnTo>
                    <a:pt x="110" y="62"/>
                  </a:lnTo>
                  <a:lnTo>
                    <a:pt x="110" y="76"/>
                  </a:lnTo>
                  <a:lnTo>
                    <a:pt x="106" y="88"/>
                  </a:lnTo>
                  <a:lnTo>
                    <a:pt x="100" y="98"/>
                  </a:lnTo>
                  <a:lnTo>
                    <a:pt x="92" y="108"/>
                  </a:lnTo>
                  <a:lnTo>
                    <a:pt x="84" y="114"/>
                  </a:lnTo>
                  <a:lnTo>
                    <a:pt x="74" y="118"/>
                  </a:lnTo>
                  <a:lnTo>
                    <a:pt x="64" y="122"/>
                  </a:lnTo>
                  <a:lnTo>
                    <a:pt x="54" y="122"/>
                  </a:lnTo>
                  <a:lnTo>
                    <a:pt x="54" y="122"/>
                  </a:lnTo>
                  <a:close/>
                  <a:moveTo>
                    <a:pt x="18" y="58"/>
                  </a:moveTo>
                  <a:lnTo>
                    <a:pt x="18" y="58"/>
                  </a:lnTo>
                  <a:lnTo>
                    <a:pt x="20" y="72"/>
                  </a:lnTo>
                  <a:lnTo>
                    <a:pt x="22" y="84"/>
                  </a:lnTo>
                  <a:lnTo>
                    <a:pt x="26" y="92"/>
                  </a:lnTo>
                  <a:lnTo>
                    <a:pt x="30" y="100"/>
                  </a:lnTo>
                  <a:lnTo>
                    <a:pt x="36" y="106"/>
                  </a:lnTo>
                  <a:lnTo>
                    <a:pt x="42" y="110"/>
                  </a:lnTo>
                  <a:lnTo>
                    <a:pt x="50" y="112"/>
                  </a:lnTo>
                  <a:lnTo>
                    <a:pt x="56" y="114"/>
                  </a:lnTo>
                  <a:lnTo>
                    <a:pt x="56" y="114"/>
                  </a:lnTo>
                  <a:lnTo>
                    <a:pt x="64" y="112"/>
                  </a:lnTo>
                  <a:lnTo>
                    <a:pt x="72" y="110"/>
                  </a:lnTo>
                  <a:lnTo>
                    <a:pt x="78" y="106"/>
                  </a:lnTo>
                  <a:lnTo>
                    <a:pt x="82" y="100"/>
                  </a:lnTo>
                  <a:lnTo>
                    <a:pt x="86" y="92"/>
                  </a:lnTo>
                  <a:lnTo>
                    <a:pt x="90" y="84"/>
                  </a:lnTo>
                  <a:lnTo>
                    <a:pt x="92" y="74"/>
                  </a:lnTo>
                  <a:lnTo>
                    <a:pt x="92" y="62"/>
                  </a:lnTo>
                  <a:lnTo>
                    <a:pt x="92" y="62"/>
                  </a:lnTo>
                  <a:lnTo>
                    <a:pt x="92" y="50"/>
                  </a:lnTo>
                  <a:lnTo>
                    <a:pt x="90" y="40"/>
                  </a:lnTo>
                  <a:lnTo>
                    <a:pt x="86" y="30"/>
                  </a:lnTo>
                  <a:lnTo>
                    <a:pt x="82" y="22"/>
                  </a:lnTo>
                  <a:lnTo>
                    <a:pt x="78" y="16"/>
                  </a:lnTo>
                  <a:lnTo>
                    <a:pt x="72" y="12"/>
                  </a:lnTo>
                  <a:lnTo>
                    <a:pt x="64" y="8"/>
                  </a:lnTo>
                  <a:lnTo>
                    <a:pt x="56" y="8"/>
                  </a:lnTo>
                  <a:lnTo>
                    <a:pt x="56" y="8"/>
                  </a:lnTo>
                  <a:lnTo>
                    <a:pt x="48" y="8"/>
                  </a:lnTo>
                  <a:lnTo>
                    <a:pt x="40" y="10"/>
                  </a:lnTo>
                  <a:lnTo>
                    <a:pt x="34" y="16"/>
                  </a:lnTo>
                  <a:lnTo>
                    <a:pt x="28" y="20"/>
                  </a:lnTo>
                  <a:lnTo>
                    <a:pt x="24" y="28"/>
                  </a:lnTo>
                  <a:lnTo>
                    <a:pt x="22" y="36"/>
                  </a:lnTo>
                  <a:lnTo>
                    <a:pt x="20" y="46"/>
                  </a:lnTo>
                  <a:lnTo>
                    <a:pt x="18" y="58"/>
                  </a:lnTo>
                  <a:lnTo>
                    <a:pt x="18" y="5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sp>
          <p:nvSpPr>
            <p:cNvPr id="28" name="Freeform 106"/>
            <p:cNvSpPr>
              <a:spLocks/>
            </p:cNvSpPr>
            <p:nvPr/>
          </p:nvSpPr>
          <p:spPr bwMode="auto">
            <a:xfrm>
              <a:off x="2325" y="1414"/>
              <a:ext cx="70" cy="118"/>
            </a:xfrm>
            <a:custGeom>
              <a:avLst/>
              <a:gdLst>
                <a:gd name="T0" fmla="*/ 26 w 70"/>
                <a:gd name="T1" fmla="*/ 118 h 118"/>
                <a:gd name="T2" fmla="*/ 0 w 70"/>
                <a:gd name="T3" fmla="*/ 118 h 118"/>
                <a:gd name="T4" fmla="*/ 0 w 70"/>
                <a:gd name="T5" fmla="*/ 118 h 118"/>
                <a:gd name="T6" fmla="*/ 4 w 70"/>
                <a:gd name="T7" fmla="*/ 116 h 118"/>
                <a:gd name="T8" fmla="*/ 4 w 70"/>
                <a:gd name="T9" fmla="*/ 110 h 118"/>
                <a:gd name="T10" fmla="*/ 4 w 70"/>
                <a:gd name="T11" fmla="*/ 8 h 118"/>
                <a:gd name="T12" fmla="*/ 4 w 70"/>
                <a:gd name="T13" fmla="*/ 8 h 118"/>
                <a:gd name="T14" fmla="*/ 4 w 70"/>
                <a:gd name="T15" fmla="*/ 2 h 118"/>
                <a:gd name="T16" fmla="*/ 0 w 70"/>
                <a:gd name="T17" fmla="*/ 0 h 118"/>
                <a:gd name="T18" fmla="*/ 70 w 70"/>
                <a:gd name="T19" fmla="*/ 0 h 118"/>
                <a:gd name="T20" fmla="*/ 70 w 70"/>
                <a:gd name="T21" fmla="*/ 16 h 118"/>
                <a:gd name="T22" fmla="*/ 70 w 70"/>
                <a:gd name="T23" fmla="*/ 16 h 118"/>
                <a:gd name="T24" fmla="*/ 64 w 70"/>
                <a:gd name="T25" fmla="*/ 10 h 118"/>
                <a:gd name="T26" fmla="*/ 54 w 70"/>
                <a:gd name="T27" fmla="*/ 8 h 118"/>
                <a:gd name="T28" fmla="*/ 54 w 70"/>
                <a:gd name="T29" fmla="*/ 8 h 118"/>
                <a:gd name="T30" fmla="*/ 22 w 70"/>
                <a:gd name="T31" fmla="*/ 8 h 118"/>
                <a:gd name="T32" fmla="*/ 22 w 70"/>
                <a:gd name="T33" fmla="*/ 48 h 118"/>
                <a:gd name="T34" fmla="*/ 50 w 70"/>
                <a:gd name="T35" fmla="*/ 48 h 118"/>
                <a:gd name="T36" fmla="*/ 50 w 70"/>
                <a:gd name="T37" fmla="*/ 48 h 118"/>
                <a:gd name="T38" fmla="*/ 54 w 70"/>
                <a:gd name="T39" fmla="*/ 46 h 118"/>
                <a:gd name="T40" fmla="*/ 56 w 70"/>
                <a:gd name="T41" fmla="*/ 44 h 118"/>
                <a:gd name="T42" fmla="*/ 56 w 70"/>
                <a:gd name="T43" fmla="*/ 62 h 118"/>
                <a:gd name="T44" fmla="*/ 56 w 70"/>
                <a:gd name="T45" fmla="*/ 62 h 118"/>
                <a:gd name="T46" fmla="*/ 54 w 70"/>
                <a:gd name="T47" fmla="*/ 58 h 118"/>
                <a:gd name="T48" fmla="*/ 50 w 70"/>
                <a:gd name="T49" fmla="*/ 58 h 118"/>
                <a:gd name="T50" fmla="*/ 22 w 70"/>
                <a:gd name="T51" fmla="*/ 58 h 118"/>
                <a:gd name="T52" fmla="*/ 22 w 70"/>
                <a:gd name="T53" fmla="*/ 110 h 118"/>
                <a:gd name="T54" fmla="*/ 22 w 70"/>
                <a:gd name="T55" fmla="*/ 110 h 118"/>
                <a:gd name="T56" fmla="*/ 22 w 70"/>
                <a:gd name="T57" fmla="*/ 116 h 118"/>
                <a:gd name="T58" fmla="*/ 26 w 70"/>
                <a:gd name="T59" fmla="*/ 118 h 118"/>
                <a:gd name="T60" fmla="*/ 26 w 70"/>
                <a:gd name="T61"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0" h="118">
                  <a:moveTo>
                    <a:pt x="26" y="118"/>
                  </a:moveTo>
                  <a:lnTo>
                    <a:pt x="0" y="118"/>
                  </a:lnTo>
                  <a:lnTo>
                    <a:pt x="0" y="118"/>
                  </a:lnTo>
                  <a:lnTo>
                    <a:pt x="4" y="116"/>
                  </a:lnTo>
                  <a:lnTo>
                    <a:pt x="4" y="110"/>
                  </a:lnTo>
                  <a:lnTo>
                    <a:pt x="4" y="8"/>
                  </a:lnTo>
                  <a:lnTo>
                    <a:pt x="4" y="8"/>
                  </a:lnTo>
                  <a:lnTo>
                    <a:pt x="4" y="2"/>
                  </a:lnTo>
                  <a:lnTo>
                    <a:pt x="0" y="0"/>
                  </a:lnTo>
                  <a:lnTo>
                    <a:pt x="70" y="0"/>
                  </a:lnTo>
                  <a:lnTo>
                    <a:pt x="70" y="16"/>
                  </a:lnTo>
                  <a:lnTo>
                    <a:pt x="70" y="16"/>
                  </a:lnTo>
                  <a:lnTo>
                    <a:pt x="64" y="10"/>
                  </a:lnTo>
                  <a:lnTo>
                    <a:pt x="54" y="8"/>
                  </a:lnTo>
                  <a:lnTo>
                    <a:pt x="54" y="8"/>
                  </a:lnTo>
                  <a:lnTo>
                    <a:pt x="22" y="8"/>
                  </a:lnTo>
                  <a:lnTo>
                    <a:pt x="22" y="48"/>
                  </a:lnTo>
                  <a:lnTo>
                    <a:pt x="50" y="48"/>
                  </a:lnTo>
                  <a:lnTo>
                    <a:pt x="50" y="48"/>
                  </a:lnTo>
                  <a:lnTo>
                    <a:pt x="54" y="46"/>
                  </a:lnTo>
                  <a:lnTo>
                    <a:pt x="56" y="44"/>
                  </a:lnTo>
                  <a:lnTo>
                    <a:pt x="56" y="62"/>
                  </a:lnTo>
                  <a:lnTo>
                    <a:pt x="56" y="62"/>
                  </a:lnTo>
                  <a:lnTo>
                    <a:pt x="54" y="58"/>
                  </a:lnTo>
                  <a:lnTo>
                    <a:pt x="50" y="58"/>
                  </a:lnTo>
                  <a:lnTo>
                    <a:pt x="22" y="58"/>
                  </a:lnTo>
                  <a:lnTo>
                    <a:pt x="22" y="110"/>
                  </a:lnTo>
                  <a:lnTo>
                    <a:pt x="22" y="110"/>
                  </a:lnTo>
                  <a:lnTo>
                    <a:pt x="22" y="116"/>
                  </a:lnTo>
                  <a:lnTo>
                    <a:pt x="26" y="118"/>
                  </a:lnTo>
                  <a:lnTo>
                    <a:pt x="26" y="118"/>
                  </a:lnTo>
                  <a:close/>
                </a:path>
              </a:pathLst>
            </a:custGeom>
            <a:grpFill/>
            <a:ln>
              <a:noFill/>
            </a:ln>
          </p:spPr>
          <p:style>
            <a:lnRef idx="0">
              <a:scrgbClr r="0" g="0" b="0"/>
            </a:lnRef>
            <a:fillRef idx="0">
              <a:scrgbClr r="0" g="0" b="0"/>
            </a:fillRef>
            <a:effectRef idx="0">
              <a:scrgbClr r="0" g="0" b="0"/>
            </a:effectRef>
            <a:fontRef idx="minor">
              <a:schemeClr val="lt1"/>
            </a:fontRef>
          </p:style>
          <p:txBody>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GB" sz="2400" b="0" i="0" u="none" strike="noStrike" kern="0" cap="none" spc="0" normalizeH="0" baseline="0" noProof="0" dirty="0">
                <a:ln>
                  <a:noFill/>
                </a:ln>
                <a:solidFill>
                  <a:srgbClr val="000000"/>
                </a:solidFill>
                <a:effectLst/>
                <a:uLnTx/>
                <a:uFillTx/>
                <a:latin typeface="Lucida Sans" panose="020B0602030504020204" pitchFamily="34" charset="0"/>
                <a:ea typeface="ＭＳ Ｐゴシック" panose="020B0600070205080204" pitchFamily="34" charset="-128"/>
                <a:cs typeface="Arial" panose="020B0604020202020204" pitchFamily="34" charset="0"/>
              </a:endParaRPr>
            </a:p>
          </p:txBody>
        </p:sp>
      </p:grpSp>
      <p:pic>
        <p:nvPicPr>
          <p:cNvPr id="56" name="Picture 55"/>
          <p:cNvPicPr>
            <a:picLocks noChangeAspect="1"/>
          </p:cNvPicPr>
          <p:nvPr/>
        </p:nvPicPr>
        <p:blipFill>
          <a:blip r:embed="rId3">
            <a:extLst>
              <a:ext uri="{BEBA8EAE-BF5A-486C-A8C5-ECC9F3942E4B}">
                <a14:imgProps xmlns:a14="http://schemas.microsoft.com/office/drawing/2010/main">
                  <a14:imgLayer r:embed="rId4">
                    <a14:imgEffect>
                      <a14:colorTemperature colorTemp="7200"/>
                    </a14:imgEffect>
                  </a14:imgLayer>
                </a14:imgProps>
              </a:ext>
              <a:ext uri="{28A0092B-C50C-407E-A947-70E740481C1C}">
                <a14:useLocalDpi xmlns:a14="http://schemas.microsoft.com/office/drawing/2010/main" val="0"/>
              </a:ext>
            </a:extLst>
          </a:blip>
          <a:stretch>
            <a:fillRect/>
          </a:stretch>
        </p:blipFill>
        <p:spPr>
          <a:xfrm>
            <a:off x="451001" y="5529183"/>
            <a:ext cx="1816395" cy="1148870"/>
          </a:xfrm>
          <a:prstGeom prst="ellipse">
            <a:avLst/>
          </a:prstGeom>
          <a:ln>
            <a:noFill/>
          </a:ln>
          <a:effectLst>
            <a:softEdge rad="112500"/>
          </a:effectLst>
        </p:spPr>
      </p:pic>
      <p:sp>
        <p:nvSpPr>
          <p:cNvPr id="29" name="Rectangle 28"/>
          <p:cNvSpPr/>
          <p:nvPr/>
        </p:nvSpPr>
        <p:spPr>
          <a:xfrm>
            <a:off x="1661533" y="3877938"/>
            <a:ext cx="8844903" cy="1530675"/>
          </a:xfrm>
          <a:prstGeom prst="rect">
            <a:avLst/>
          </a:prstGeom>
        </p:spPr>
        <p:txBody>
          <a:bodyPr wrap="square">
            <a:spAutoFit/>
          </a:bodyPr>
          <a:lstStyle/>
          <a:p>
            <a:pPr lvl="0" defTabSz="914400">
              <a:lnSpc>
                <a:spcPct val="120000"/>
              </a:lnSpc>
              <a:spcBef>
                <a:spcPts val="1000"/>
              </a:spcBef>
              <a:buClr>
                <a:srgbClr val="B71E42"/>
              </a:buClr>
              <a:buSzPct val="100000"/>
            </a:pPr>
            <a:endParaRPr lang="en-GB" sz="2000" dirty="0">
              <a:solidFill>
                <a:prstClr val="black"/>
              </a:solidFill>
              <a:latin typeface="Gill Sans MT" panose="020B0502020104020203"/>
            </a:endParaRPr>
          </a:p>
          <a:p>
            <a:pPr lvl="0" algn="ctr" defTabSz="914400">
              <a:lnSpc>
                <a:spcPct val="120000"/>
              </a:lnSpc>
              <a:spcBef>
                <a:spcPts val="1000"/>
              </a:spcBef>
              <a:buClr>
                <a:srgbClr val="B71E42"/>
              </a:buClr>
              <a:buSzPct val="100000"/>
            </a:pPr>
            <a:r>
              <a:rPr lang="en-GB" sz="2400" dirty="0">
                <a:solidFill>
                  <a:prstClr val="black"/>
                </a:solidFill>
                <a:latin typeface="Franklin Gothic Medium" panose="020B0603020102020204" pitchFamily="34" charset="0"/>
              </a:rPr>
              <a:t>Tomokazu Ishikawa</a:t>
            </a:r>
          </a:p>
          <a:p>
            <a:pPr lvl="0" algn="ctr" defTabSz="914400">
              <a:lnSpc>
                <a:spcPct val="120000"/>
              </a:lnSpc>
              <a:spcBef>
                <a:spcPts val="1000"/>
              </a:spcBef>
              <a:buClr>
                <a:srgbClr val="B71E42"/>
              </a:buClr>
              <a:buSzPct val="100000"/>
            </a:pPr>
            <a:r>
              <a:rPr lang="en-GB" sz="2000" dirty="0">
                <a:solidFill>
                  <a:prstClr val="black"/>
                </a:solidFill>
                <a:latin typeface="Franklin Gothic Medium" panose="020B0603020102020204" pitchFamily="34" charset="0"/>
              </a:rPr>
              <a:t>24 June 2016 – Southampton</a:t>
            </a:r>
          </a:p>
        </p:txBody>
      </p:sp>
    </p:spTree>
    <p:extLst>
      <p:ext uri="{BB962C8B-B14F-4D97-AF65-F5344CB8AC3E}">
        <p14:creationId xmlns:p14="http://schemas.microsoft.com/office/powerpoint/2010/main" val="431274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1014984" y="443878"/>
            <a:ext cx="10872216" cy="677711"/>
          </a:xfrm>
        </p:spPr>
        <p:txBody>
          <a:bodyPr>
            <a:normAutofit/>
          </a:bodyPr>
          <a:lstStyle/>
          <a:p>
            <a:r>
              <a:rPr kumimoji="1" lang="en-GB" sz="4000" b="1" dirty="0">
                <a:solidFill>
                  <a:srgbClr val="002060"/>
                </a:solidFill>
              </a:rPr>
              <a:t>Language attitudes as evaluative concepts</a:t>
            </a:r>
          </a:p>
        </p:txBody>
      </p:sp>
      <p:sp>
        <p:nvSpPr>
          <p:cNvPr id="5" name="テキスト プレースホルダー 4"/>
          <p:cNvSpPr>
            <a:spLocks noGrp="1"/>
          </p:cNvSpPr>
          <p:nvPr>
            <p:ph type="body" idx="1"/>
          </p:nvPr>
        </p:nvSpPr>
        <p:spPr>
          <a:xfrm>
            <a:off x="3713356" y="89210"/>
            <a:ext cx="8478644" cy="354668"/>
          </a:xfrm>
        </p:spPr>
        <p:txBody>
          <a:bodyPr/>
          <a:lstStyle/>
          <a:p>
            <a:r>
              <a:rPr kumimoji="1" lang="en-GB" sz="2000" i="1" dirty="0">
                <a:solidFill>
                  <a:srgbClr val="FF0000"/>
                </a:solidFill>
              </a:rPr>
              <a:t>Researching language perceptions: Research purpose and philosophy 1</a:t>
            </a:r>
          </a:p>
        </p:txBody>
      </p:sp>
      <p:sp>
        <p:nvSpPr>
          <p:cNvPr id="6" name="コンテンツ プレースホルダー 5"/>
          <p:cNvSpPr>
            <a:spLocks noGrp="1"/>
          </p:cNvSpPr>
          <p:nvPr>
            <p:ph sz="half" idx="2"/>
          </p:nvPr>
        </p:nvSpPr>
        <p:spPr>
          <a:xfrm>
            <a:off x="1014984" y="1315844"/>
            <a:ext cx="10872216" cy="5151864"/>
          </a:xfrm>
        </p:spPr>
        <p:txBody>
          <a:bodyPr>
            <a:normAutofit fontScale="85000" lnSpcReduction="20000"/>
          </a:bodyPr>
          <a:lstStyle/>
          <a:p>
            <a:r>
              <a:rPr kumimoji="1" lang="en-GB" altLang="ja-JP" sz="4200" dirty="0"/>
              <a:t>identified with a reservoir of evaluative concepts</a:t>
            </a:r>
          </a:p>
          <a:p>
            <a:pPr marL="0" indent="0">
              <a:buNone/>
            </a:pPr>
            <a:endParaRPr kumimoji="1" lang="en-GB" altLang="ja-JP" sz="700" dirty="0"/>
          </a:p>
          <a:p>
            <a:r>
              <a:rPr kumimoji="1" lang="en-GB" altLang="ja-JP" sz="4200" dirty="0"/>
              <a:t>directed to a linguistic phenomenon</a:t>
            </a:r>
          </a:p>
          <a:p>
            <a:pPr marL="2865438" indent="0">
              <a:buNone/>
            </a:pPr>
            <a:r>
              <a:rPr kumimoji="1" lang="en-GB" altLang="ja-JP" sz="3300" dirty="0"/>
              <a:t>(→ Japanese people’s English)</a:t>
            </a:r>
          </a:p>
          <a:p>
            <a:pPr marL="0" indent="0">
              <a:buNone/>
            </a:pPr>
            <a:endParaRPr kumimoji="1" lang="en-GB" altLang="ja-JP" sz="700" dirty="0"/>
          </a:p>
          <a:p>
            <a:r>
              <a:rPr kumimoji="1" lang="en-GB" altLang="ja-JP" sz="4200" dirty="0"/>
              <a:t>underlying observable responses which are constructed situationally</a:t>
            </a:r>
          </a:p>
          <a:p>
            <a:pPr marL="0" indent="0">
              <a:buNone/>
            </a:pPr>
            <a:endParaRPr kumimoji="1" lang="en-GB" altLang="ja-JP" sz="700" dirty="0"/>
          </a:p>
          <a:p>
            <a:pPr marL="357188" indent="0">
              <a:buNone/>
            </a:pPr>
            <a:r>
              <a:rPr kumimoji="1" lang="en-GB" altLang="ja-JP" sz="3300" dirty="0"/>
              <a:t>Niedzielski and Preston’s (e.g., 1999/2003) </a:t>
            </a:r>
            <a:r>
              <a:rPr kumimoji="1" lang="en-GB" altLang="ja-JP" sz="3300" b="1" dirty="0"/>
              <a:t>folk linguistics</a:t>
            </a:r>
            <a:r>
              <a:rPr kumimoji="1" lang="en-GB" altLang="ja-JP" sz="3300" dirty="0"/>
              <a:t> / Preston’s (2010) </a:t>
            </a:r>
            <a:r>
              <a:rPr kumimoji="1" lang="en-GB" altLang="ja-JP" sz="3300" b="1" dirty="0"/>
              <a:t>conceptual reservoir</a:t>
            </a:r>
          </a:p>
          <a:p>
            <a:pPr marL="357188" indent="0">
              <a:buNone/>
            </a:pPr>
            <a:r>
              <a:rPr kumimoji="1" lang="en-GB" altLang="ja-JP" sz="3300" b="1" dirty="0"/>
              <a:t>+ social psychological perspectives</a:t>
            </a:r>
            <a:r>
              <a:rPr kumimoji="1" lang="en-GB" altLang="ja-JP" sz="3300" dirty="0"/>
              <a:t> (e.g., Rosenberg and Hovland 1960; Campbell 1963; Petty et al. 1997; Eagly and Chaiken 2007; Perloff 2014)</a:t>
            </a:r>
            <a:endParaRPr kumimoji="1" lang="en-GB" dirty="0"/>
          </a:p>
        </p:txBody>
      </p:sp>
      <p:sp>
        <p:nvSpPr>
          <p:cNvPr id="7" name="テキスト プレースホルダー 6"/>
          <p:cNvSpPr>
            <a:spLocks noGrp="1"/>
          </p:cNvSpPr>
          <p:nvPr>
            <p:ph type="body" sz="quarter" idx="3"/>
          </p:nvPr>
        </p:nvSpPr>
        <p:spPr>
          <a:xfrm>
            <a:off x="8575289" y="6467708"/>
            <a:ext cx="3616712" cy="303358"/>
          </a:xfrm>
        </p:spPr>
        <p:txBody>
          <a:bodyPr/>
          <a:lstStyle/>
          <a:p>
            <a:r>
              <a:rPr kumimoji="1" lang="en-GB" sz="1400" i="1" dirty="0"/>
              <a:t>Tomokazu Ishikawa (</a:t>
            </a:r>
            <a:r>
              <a:rPr kumimoji="1" lang="en-GB" sz="1400" i="1" dirty="0">
                <a:hlinkClick r:id="rId3"/>
              </a:rPr>
              <a:t>ti1g12@soton.ac.uk</a:t>
            </a:r>
            <a:r>
              <a:rPr kumimoji="1" lang="en-GB" sz="1400" i="1" dirty="0"/>
              <a:t>)</a:t>
            </a:r>
          </a:p>
        </p:txBody>
      </p:sp>
    </p:spTree>
    <p:extLst>
      <p:ext uri="{BB962C8B-B14F-4D97-AF65-F5344CB8AC3E}">
        <p14:creationId xmlns:p14="http://schemas.microsoft.com/office/powerpoint/2010/main" val="3927500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1014984" y="443878"/>
            <a:ext cx="10872216" cy="677711"/>
          </a:xfrm>
        </p:spPr>
        <p:txBody>
          <a:bodyPr>
            <a:normAutofit/>
          </a:bodyPr>
          <a:lstStyle/>
          <a:p>
            <a:r>
              <a:rPr kumimoji="1" lang="en-GB" sz="4000" b="1" dirty="0">
                <a:solidFill>
                  <a:srgbClr val="002060"/>
                </a:solidFill>
              </a:rPr>
              <a:t>Language attitudes as evaluative concepts</a:t>
            </a:r>
          </a:p>
        </p:txBody>
      </p:sp>
      <p:sp>
        <p:nvSpPr>
          <p:cNvPr id="5" name="テキスト プレースホルダー 4"/>
          <p:cNvSpPr>
            <a:spLocks noGrp="1"/>
          </p:cNvSpPr>
          <p:nvPr>
            <p:ph type="body" idx="1"/>
          </p:nvPr>
        </p:nvSpPr>
        <p:spPr>
          <a:xfrm>
            <a:off x="3713356" y="89210"/>
            <a:ext cx="8478644" cy="354668"/>
          </a:xfrm>
        </p:spPr>
        <p:txBody>
          <a:bodyPr/>
          <a:lstStyle/>
          <a:p>
            <a:r>
              <a:rPr kumimoji="1" lang="en-GB" sz="2000" i="1" dirty="0">
                <a:solidFill>
                  <a:srgbClr val="FF0000"/>
                </a:solidFill>
              </a:rPr>
              <a:t>Researching language perceptions: Research purpose and philosophy 2</a:t>
            </a:r>
          </a:p>
        </p:txBody>
      </p:sp>
      <p:sp>
        <p:nvSpPr>
          <p:cNvPr id="6" name="コンテンツ プレースホルダー 5"/>
          <p:cNvSpPr>
            <a:spLocks noGrp="1"/>
          </p:cNvSpPr>
          <p:nvPr>
            <p:ph sz="half" idx="2"/>
          </p:nvPr>
        </p:nvSpPr>
        <p:spPr>
          <a:xfrm>
            <a:off x="1014984" y="1315844"/>
            <a:ext cx="10872216" cy="5151864"/>
          </a:xfrm>
        </p:spPr>
        <p:txBody>
          <a:bodyPr>
            <a:normAutofit lnSpcReduction="10000"/>
          </a:bodyPr>
          <a:lstStyle/>
          <a:p>
            <a:r>
              <a:rPr kumimoji="1" lang="en-GB" altLang="ja-JP" sz="3900" dirty="0"/>
              <a:t>identified with a reservoir of </a:t>
            </a:r>
            <a:r>
              <a:rPr kumimoji="1" lang="en-GB" altLang="ja-JP" sz="3900" dirty="0">
                <a:solidFill>
                  <a:schemeClr val="accent5">
                    <a:lumMod val="75000"/>
                  </a:schemeClr>
                </a:solidFill>
              </a:rPr>
              <a:t>evaluative concepts</a:t>
            </a:r>
          </a:p>
          <a:p>
            <a:pPr marL="0" indent="0">
              <a:buNone/>
            </a:pPr>
            <a:endParaRPr kumimoji="1" lang="en-GB" altLang="ja-JP" sz="700" dirty="0"/>
          </a:p>
          <a:p>
            <a:r>
              <a:rPr kumimoji="1" lang="en-GB" altLang="ja-JP" sz="3900" dirty="0"/>
              <a:t>directed to a linguistic phenomenon</a:t>
            </a:r>
          </a:p>
          <a:p>
            <a:pPr marL="2865438" indent="0">
              <a:buNone/>
            </a:pPr>
            <a:r>
              <a:rPr kumimoji="1" lang="en-GB" altLang="ja-JP" sz="3000" dirty="0"/>
              <a:t>(→ Japanese people’s English)</a:t>
            </a:r>
          </a:p>
          <a:p>
            <a:pPr marL="0" indent="0">
              <a:buNone/>
            </a:pPr>
            <a:endParaRPr kumimoji="1" lang="en-GB" altLang="ja-JP" sz="700" dirty="0"/>
          </a:p>
          <a:p>
            <a:r>
              <a:rPr kumimoji="1" lang="en-GB" altLang="ja-JP" sz="3900" dirty="0"/>
              <a:t>underlying </a:t>
            </a:r>
            <a:r>
              <a:rPr kumimoji="1" lang="en-GB" altLang="ja-JP" sz="3900" dirty="0">
                <a:solidFill>
                  <a:schemeClr val="accent6">
                    <a:lumMod val="75000"/>
                  </a:schemeClr>
                </a:solidFill>
              </a:rPr>
              <a:t>observable responses</a:t>
            </a:r>
            <a:r>
              <a:rPr kumimoji="1" lang="en-GB" altLang="ja-JP" sz="3900" dirty="0"/>
              <a:t> which are constructed situationally</a:t>
            </a:r>
          </a:p>
          <a:p>
            <a:pPr marL="0" indent="0">
              <a:buNone/>
            </a:pPr>
            <a:endParaRPr kumimoji="1" lang="en-GB" altLang="ja-JP" sz="700" dirty="0"/>
          </a:p>
          <a:p>
            <a:pPr marL="357188" indent="0">
              <a:buNone/>
            </a:pPr>
            <a:r>
              <a:rPr kumimoji="1" lang="en-US" altLang="ja-JP" sz="3900" dirty="0"/>
              <a:t>The stability and flexibility of attitudes represent two sides of the same coin </a:t>
            </a:r>
            <a:r>
              <a:rPr kumimoji="1" lang="en-US" altLang="ja-JP" sz="3000" dirty="0"/>
              <a:t>(Ishikawa PhD thesis)</a:t>
            </a:r>
            <a:endParaRPr kumimoji="1" lang="en-GB" sz="3000" dirty="0"/>
          </a:p>
        </p:txBody>
      </p:sp>
      <p:sp>
        <p:nvSpPr>
          <p:cNvPr id="7" name="テキスト プレースホルダー 6"/>
          <p:cNvSpPr>
            <a:spLocks noGrp="1"/>
          </p:cNvSpPr>
          <p:nvPr>
            <p:ph type="body" sz="quarter" idx="3"/>
          </p:nvPr>
        </p:nvSpPr>
        <p:spPr>
          <a:xfrm>
            <a:off x="8575289" y="6467708"/>
            <a:ext cx="3616712" cy="303358"/>
          </a:xfrm>
        </p:spPr>
        <p:txBody>
          <a:bodyPr/>
          <a:lstStyle/>
          <a:p>
            <a:r>
              <a:rPr kumimoji="1" lang="en-GB" sz="1400" i="1" dirty="0"/>
              <a:t>Tomokazu Ishikawa (</a:t>
            </a:r>
            <a:r>
              <a:rPr kumimoji="1" lang="en-GB" sz="1400" i="1" dirty="0">
                <a:hlinkClick r:id="rId3"/>
              </a:rPr>
              <a:t>ti1g12@soton.ac.uk</a:t>
            </a:r>
            <a:r>
              <a:rPr kumimoji="1" lang="en-GB" sz="1400" i="1" dirty="0"/>
              <a:t>)</a:t>
            </a:r>
          </a:p>
        </p:txBody>
      </p:sp>
      <p:sp>
        <p:nvSpPr>
          <p:cNvPr id="2" name="角丸四角形吹き出し 1"/>
          <p:cNvSpPr/>
          <p:nvPr/>
        </p:nvSpPr>
        <p:spPr>
          <a:xfrm>
            <a:off x="9322419" y="1876637"/>
            <a:ext cx="2330605" cy="680224"/>
          </a:xfrm>
          <a:prstGeom prst="wedgeRoundRectCallout">
            <a:avLst>
              <a:gd name="adj1" fmla="val -20355"/>
              <a:gd name="adj2" fmla="val 24795"/>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en-US" altLang="ja-JP" sz="4000" dirty="0"/>
              <a:t>STABLE</a:t>
            </a:r>
            <a:endParaRPr kumimoji="1" lang="en-GB" sz="4000" dirty="0"/>
          </a:p>
        </p:txBody>
      </p:sp>
      <p:sp>
        <p:nvSpPr>
          <p:cNvPr id="10" name="角丸四角形吹き出し 9"/>
          <p:cNvSpPr/>
          <p:nvPr/>
        </p:nvSpPr>
        <p:spPr>
          <a:xfrm>
            <a:off x="8965580" y="4188176"/>
            <a:ext cx="2687444" cy="680224"/>
          </a:xfrm>
          <a:prstGeom prst="wedgeRoundRectCallout">
            <a:avLst>
              <a:gd name="adj1" fmla="val -20355"/>
              <a:gd name="adj2" fmla="val 24795"/>
              <a:gd name="adj3"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en-US" altLang="ja-JP" sz="4000" dirty="0"/>
              <a:t>FLEXIBLE</a:t>
            </a:r>
            <a:endParaRPr kumimoji="1" lang="en-GB" sz="4000" dirty="0"/>
          </a:p>
        </p:txBody>
      </p:sp>
    </p:spTree>
    <p:extLst>
      <p:ext uri="{BB962C8B-B14F-4D97-AF65-F5344CB8AC3E}">
        <p14:creationId xmlns:p14="http://schemas.microsoft.com/office/powerpoint/2010/main" val="3017358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1014984" y="443878"/>
            <a:ext cx="10872216" cy="677711"/>
          </a:xfrm>
        </p:spPr>
        <p:txBody>
          <a:bodyPr>
            <a:normAutofit/>
          </a:bodyPr>
          <a:lstStyle/>
          <a:p>
            <a:r>
              <a:rPr kumimoji="1" lang="en-GB" sz="4000" b="1" dirty="0">
                <a:solidFill>
                  <a:srgbClr val="002060"/>
                </a:solidFill>
              </a:rPr>
              <a:t>Three possible approaches </a:t>
            </a:r>
            <a:r>
              <a:rPr kumimoji="1" lang="en-GB" sz="2800" dirty="0">
                <a:solidFill>
                  <a:srgbClr val="002060"/>
                </a:solidFill>
              </a:rPr>
              <a:t>(e.g., Garrett 2010)</a:t>
            </a:r>
          </a:p>
        </p:txBody>
      </p:sp>
      <p:sp>
        <p:nvSpPr>
          <p:cNvPr id="5" name="テキスト プレースホルダー 4"/>
          <p:cNvSpPr>
            <a:spLocks noGrp="1"/>
          </p:cNvSpPr>
          <p:nvPr>
            <p:ph type="body" idx="1"/>
          </p:nvPr>
        </p:nvSpPr>
        <p:spPr>
          <a:xfrm>
            <a:off x="3713356" y="89210"/>
            <a:ext cx="8478644" cy="354668"/>
          </a:xfrm>
        </p:spPr>
        <p:txBody>
          <a:bodyPr/>
          <a:lstStyle/>
          <a:p>
            <a:r>
              <a:rPr kumimoji="1" lang="en-GB" sz="2000" i="1" dirty="0">
                <a:solidFill>
                  <a:srgbClr val="FF0000"/>
                </a:solidFill>
              </a:rPr>
              <a:t>Researching language perceptions: Research methods 1</a:t>
            </a:r>
          </a:p>
        </p:txBody>
      </p:sp>
      <p:sp>
        <p:nvSpPr>
          <p:cNvPr id="6" name="コンテンツ プレースホルダー 5"/>
          <p:cNvSpPr>
            <a:spLocks noGrp="1"/>
          </p:cNvSpPr>
          <p:nvPr>
            <p:ph sz="half" idx="2"/>
          </p:nvPr>
        </p:nvSpPr>
        <p:spPr>
          <a:xfrm>
            <a:off x="1014984" y="1315844"/>
            <a:ext cx="10872216" cy="5151864"/>
          </a:xfrm>
        </p:spPr>
        <p:txBody>
          <a:bodyPr>
            <a:noAutofit/>
          </a:bodyPr>
          <a:lstStyle/>
          <a:p>
            <a:r>
              <a:rPr lang="en-GB" altLang="ja-JP" sz="3600" b="1" dirty="0"/>
              <a:t>societal treatment</a:t>
            </a:r>
            <a:r>
              <a:rPr lang="en-GB" altLang="ja-JP" sz="3600" dirty="0"/>
              <a:t>: how languages/language varieties and their users are viewed in a society</a:t>
            </a:r>
          </a:p>
          <a:p>
            <a:pPr marL="981075" indent="-623888">
              <a:buNone/>
            </a:pPr>
            <a:r>
              <a:rPr lang="en-GB" altLang="ja-JP" sz="2800" dirty="0"/>
              <a:t>e.g. language policy documents, consumer advertisements, linguistic landscape</a:t>
            </a:r>
          </a:p>
          <a:p>
            <a:pPr marL="357188" indent="0">
              <a:buNone/>
            </a:pPr>
            <a:r>
              <a:rPr lang="en-GB" altLang="ja-JP" sz="2800" i="1" dirty="0"/>
              <a:t>Limitation: not sufficient in many research enquiries</a:t>
            </a:r>
          </a:p>
          <a:p>
            <a:pPr marL="0" indent="0">
              <a:buNone/>
            </a:pPr>
            <a:endParaRPr lang="ja-JP" altLang="ja-JP" sz="600" dirty="0"/>
          </a:p>
          <a:p>
            <a:r>
              <a:rPr lang="en-GB" altLang="ja-JP" sz="3600" b="1" dirty="0"/>
              <a:t>indirect approach</a:t>
            </a:r>
          </a:p>
          <a:p>
            <a:pPr marL="0" indent="0">
              <a:buNone/>
            </a:pPr>
            <a:endParaRPr lang="ja-JP" altLang="ja-JP" sz="600" b="1" dirty="0"/>
          </a:p>
          <a:p>
            <a:r>
              <a:rPr lang="en-GB" altLang="ja-JP" sz="3600" b="1" dirty="0"/>
              <a:t>direct approach</a:t>
            </a:r>
            <a:endParaRPr kumimoji="1" lang="en-GB" sz="3600" dirty="0"/>
          </a:p>
        </p:txBody>
      </p:sp>
      <p:sp>
        <p:nvSpPr>
          <p:cNvPr id="7" name="テキスト プレースホルダー 6"/>
          <p:cNvSpPr>
            <a:spLocks noGrp="1"/>
          </p:cNvSpPr>
          <p:nvPr>
            <p:ph type="body" sz="quarter" idx="3"/>
          </p:nvPr>
        </p:nvSpPr>
        <p:spPr>
          <a:xfrm>
            <a:off x="8575289" y="6467708"/>
            <a:ext cx="3616712" cy="303358"/>
          </a:xfrm>
        </p:spPr>
        <p:txBody>
          <a:bodyPr/>
          <a:lstStyle/>
          <a:p>
            <a:r>
              <a:rPr kumimoji="1" lang="en-GB" sz="1400" i="1" dirty="0"/>
              <a:t>Tomokazu Ishikawa (</a:t>
            </a:r>
            <a:r>
              <a:rPr kumimoji="1" lang="en-GB" sz="1400" i="1" dirty="0">
                <a:hlinkClick r:id="rId3"/>
              </a:rPr>
              <a:t>ti1g12@soton.ac.uk</a:t>
            </a:r>
            <a:r>
              <a:rPr kumimoji="1" lang="en-GB" sz="1400" i="1" dirty="0"/>
              <a:t>)</a:t>
            </a:r>
          </a:p>
        </p:txBody>
      </p:sp>
    </p:spTree>
    <p:extLst>
      <p:ext uri="{BB962C8B-B14F-4D97-AF65-F5344CB8AC3E}">
        <p14:creationId xmlns:p14="http://schemas.microsoft.com/office/powerpoint/2010/main" val="3020426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1014984" y="443878"/>
            <a:ext cx="10872216" cy="677711"/>
          </a:xfrm>
        </p:spPr>
        <p:txBody>
          <a:bodyPr>
            <a:normAutofit/>
          </a:bodyPr>
          <a:lstStyle/>
          <a:p>
            <a:r>
              <a:rPr kumimoji="1" lang="en-GB" sz="4000" b="1" dirty="0">
                <a:solidFill>
                  <a:srgbClr val="002060"/>
                </a:solidFill>
              </a:rPr>
              <a:t>Indirect approach</a:t>
            </a:r>
          </a:p>
        </p:txBody>
      </p:sp>
      <p:sp>
        <p:nvSpPr>
          <p:cNvPr id="5" name="テキスト プレースホルダー 4"/>
          <p:cNvSpPr>
            <a:spLocks noGrp="1"/>
          </p:cNvSpPr>
          <p:nvPr>
            <p:ph type="body" idx="1"/>
          </p:nvPr>
        </p:nvSpPr>
        <p:spPr>
          <a:xfrm>
            <a:off x="3713356" y="89210"/>
            <a:ext cx="8478644" cy="354668"/>
          </a:xfrm>
        </p:spPr>
        <p:txBody>
          <a:bodyPr/>
          <a:lstStyle/>
          <a:p>
            <a:r>
              <a:rPr kumimoji="1" lang="en-GB" sz="2000" i="1" dirty="0">
                <a:solidFill>
                  <a:srgbClr val="FF0000"/>
                </a:solidFill>
              </a:rPr>
              <a:t>Researching language perceptions: Research methods 2</a:t>
            </a:r>
          </a:p>
        </p:txBody>
      </p:sp>
      <p:sp>
        <p:nvSpPr>
          <p:cNvPr id="6" name="コンテンツ プレースホルダー 5"/>
          <p:cNvSpPr>
            <a:spLocks noGrp="1"/>
          </p:cNvSpPr>
          <p:nvPr>
            <p:ph sz="half" idx="2"/>
          </p:nvPr>
        </p:nvSpPr>
        <p:spPr>
          <a:xfrm>
            <a:off x="1014984" y="1315844"/>
            <a:ext cx="10872216" cy="5151864"/>
          </a:xfrm>
        </p:spPr>
        <p:txBody>
          <a:bodyPr>
            <a:noAutofit/>
          </a:bodyPr>
          <a:lstStyle/>
          <a:p>
            <a:pPr marL="0" indent="0">
              <a:buNone/>
            </a:pPr>
            <a:r>
              <a:rPr lang="en-GB" altLang="ja-JP" sz="3600" b="1" dirty="0"/>
              <a:t>The matched guise technique (MGT) and the verbal guise technique (VGT)</a:t>
            </a:r>
            <a:endParaRPr lang="ja-JP" altLang="ja-JP" sz="3600" b="1" dirty="0"/>
          </a:p>
          <a:p>
            <a:r>
              <a:rPr lang="en-GB" altLang="ja-JP" sz="3600" dirty="0"/>
              <a:t>“the respondents are deceived into thinking that the researchers are investigating attitudes other than those that they are actually researching” </a:t>
            </a:r>
            <a:r>
              <a:rPr lang="en-GB" altLang="ja-JP" sz="2800" dirty="0"/>
              <a:t>(Garrett et al. 2003: 17)</a:t>
            </a:r>
          </a:p>
          <a:p>
            <a:pPr marL="981075" indent="-623888">
              <a:buNone/>
            </a:pPr>
            <a:r>
              <a:rPr lang="en-GB" altLang="ja-JP" sz="2800" dirty="0"/>
              <a:t>e.g. respondents: evaluating people vs. the researcher: language varieties</a:t>
            </a:r>
            <a:endParaRPr kumimoji="1" lang="en-GB" sz="2800" dirty="0"/>
          </a:p>
        </p:txBody>
      </p:sp>
      <p:sp>
        <p:nvSpPr>
          <p:cNvPr id="7" name="テキスト プレースホルダー 6"/>
          <p:cNvSpPr>
            <a:spLocks noGrp="1"/>
          </p:cNvSpPr>
          <p:nvPr>
            <p:ph type="body" sz="quarter" idx="3"/>
          </p:nvPr>
        </p:nvSpPr>
        <p:spPr>
          <a:xfrm>
            <a:off x="8575289" y="6467708"/>
            <a:ext cx="3616712" cy="303358"/>
          </a:xfrm>
        </p:spPr>
        <p:txBody>
          <a:bodyPr/>
          <a:lstStyle/>
          <a:p>
            <a:r>
              <a:rPr kumimoji="1" lang="en-GB" sz="1400" i="1" dirty="0"/>
              <a:t>Tomokazu Ishikawa (</a:t>
            </a:r>
            <a:r>
              <a:rPr kumimoji="1" lang="en-GB" sz="1400" i="1" dirty="0">
                <a:hlinkClick r:id="rId3"/>
              </a:rPr>
              <a:t>ti1g12@soton.ac.uk</a:t>
            </a:r>
            <a:r>
              <a:rPr kumimoji="1" lang="en-GB" sz="1400" i="1" dirty="0"/>
              <a:t>)</a:t>
            </a:r>
          </a:p>
        </p:txBody>
      </p:sp>
    </p:spTree>
    <p:extLst>
      <p:ext uri="{BB962C8B-B14F-4D97-AF65-F5344CB8AC3E}">
        <p14:creationId xmlns:p14="http://schemas.microsoft.com/office/powerpoint/2010/main" val="407861412"/>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TM10001105[[fn=Crop]]</Template>
  <TotalTime>5808</TotalTime>
  <Words>3573</Words>
  <Application>Microsoft Office PowerPoint</Application>
  <PresentationFormat>ワイド画面</PresentationFormat>
  <Paragraphs>473</Paragraphs>
  <Slides>44</Slides>
  <Notes>43</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44</vt:i4>
      </vt:variant>
    </vt:vector>
  </HeadingPairs>
  <TitlesOfParts>
    <vt:vector size="56" baseType="lpstr">
      <vt:lpstr>돋움</vt:lpstr>
      <vt:lpstr>Franklin Gothic Book</vt:lpstr>
      <vt:lpstr>Gill Sans MT</vt:lpstr>
      <vt:lpstr>Lucida Sans</vt:lpstr>
      <vt:lpstr>ＭＳ Ｐゴシック</vt:lpstr>
      <vt:lpstr>メイリオ</vt:lpstr>
      <vt:lpstr>Arial</vt:lpstr>
      <vt:lpstr>Calibri</vt:lpstr>
      <vt:lpstr>Calibri Light</vt:lpstr>
      <vt:lpstr>Franklin Gothic Medium</vt:lpstr>
      <vt:lpstr>Wingdings</vt:lpstr>
      <vt:lpstr>Crop</vt:lpstr>
      <vt:lpstr>PhD Workshop “research methods in ELF” ~ Exploring perceptions and practices in ELF research</vt:lpstr>
      <vt:lpstr>Aims of the workshop</vt:lpstr>
      <vt:lpstr>Areas of discussion</vt:lpstr>
      <vt:lpstr>Proposed workshop questions</vt:lpstr>
      <vt:lpstr>Researching language perceptions: In search of underlying evaluative concepts</vt:lpstr>
      <vt:lpstr>Language attitudes as evaluative concepts</vt:lpstr>
      <vt:lpstr>Language attitudes as evaluative concepts</vt:lpstr>
      <vt:lpstr>Three possible approaches (e.g., Garrett 2010)</vt:lpstr>
      <vt:lpstr>Indirect approach</vt:lpstr>
      <vt:lpstr>Indirect approach: The MGT (e.g., Lambert et al. 1960)</vt:lpstr>
      <vt:lpstr>Indirect approach: The VGT (e.g., Gallois and Callan 1981)</vt:lpstr>
      <vt:lpstr>Direct approach</vt:lpstr>
      <vt:lpstr>Direct approach: Questionnaire</vt:lpstr>
      <vt:lpstr>Direct approach: Questionnaire</vt:lpstr>
      <vt:lpstr>Direct approach: Questionnaire</vt:lpstr>
      <vt:lpstr>Direct approach: Interviews</vt:lpstr>
      <vt:lpstr>Qualitative content analysis</vt:lpstr>
      <vt:lpstr>Eggins and Slade’s (1997/2004) speech functions analysis framework</vt:lpstr>
      <vt:lpstr>Answers to workshop questions</vt:lpstr>
      <vt:lpstr>PowerPoint プレゼンテーション</vt:lpstr>
      <vt:lpstr>Exploring the construction of orientations towards ELF as social practice</vt:lpstr>
      <vt:lpstr>Research Aims</vt:lpstr>
      <vt:lpstr>Research Methods </vt:lpstr>
      <vt:lpstr>PowerPoint プレゼンテーション</vt:lpstr>
      <vt:lpstr>Ontological and epistemological principles  informing the methodological approach</vt:lpstr>
      <vt:lpstr>PowerPoint プレゼンテーション</vt:lpstr>
      <vt:lpstr>Phenomenological and indexical principles</vt:lpstr>
      <vt:lpstr>Evaluation as (situationally variable) social action</vt:lpstr>
      <vt:lpstr>Analytical framework:  a layered approach</vt:lpstr>
      <vt:lpstr>Interview analysis: codes &amp; interpretative repertoires</vt:lpstr>
      <vt:lpstr>Contributions, controversies and limitations</vt:lpstr>
      <vt:lpstr>Trends in perceptual studies of ELF?</vt:lpstr>
      <vt:lpstr>References I</vt:lpstr>
      <vt:lpstr>References II</vt:lpstr>
      <vt:lpstr>Observation language practices through ELF</vt:lpstr>
      <vt:lpstr>Aims: ELF in modern online context</vt:lpstr>
      <vt:lpstr>Multi-methodological approaches</vt:lpstr>
      <vt:lpstr>Observation in my ELF online study</vt:lpstr>
      <vt:lpstr>Types of observation in my ELF online study</vt:lpstr>
      <vt:lpstr>Types of observation in my ELF online study</vt:lpstr>
      <vt:lpstr>Encountered limitations of ‘observation’ in my ELF online study</vt:lpstr>
      <vt:lpstr>Analytical frameworks for the observational method in my ELF online study</vt:lpstr>
      <vt:lpstr>Analytical frameworks for the observational method in my ELF online study</vt:lpstr>
      <vt:lpstr>References</vt:lpstr>
    </vt:vector>
  </TitlesOfParts>
  <Company>University of Southampton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Tomokazu Ishikawa;Sonia Morán Panero;Chittima Sangiamchit</dc:creator>
  <cp:lastModifiedBy>Tomokazu Ishikawa</cp:lastModifiedBy>
  <cp:revision>362</cp:revision>
  <cp:lastPrinted>2016-06-22T12:04:07Z</cp:lastPrinted>
  <dcterms:created xsi:type="dcterms:W3CDTF">2016-05-31T13:33:00Z</dcterms:created>
  <dcterms:modified xsi:type="dcterms:W3CDTF">2016-07-03T21:25:22Z</dcterms:modified>
</cp:coreProperties>
</file>