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notesMasterIdLst>
    <p:notesMasterId r:id="rId23"/>
  </p:notesMasterIdLst>
  <p:sldIdLst>
    <p:sldId id="282" r:id="rId2"/>
    <p:sldId id="271" r:id="rId3"/>
    <p:sldId id="264" r:id="rId4"/>
    <p:sldId id="284" r:id="rId5"/>
    <p:sldId id="280" r:id="rId6"/>
    <p:sldId id="265" r:id="rId7"/>
    <p:sldId id="294" r:id="rId8"/>
    <p:sldId id="289" r:id="rId9"/>
    <p:sldId id="287" r:id="rId10"/>
    <p:sldId id="261" r:id="rId11"/>
    <p:sldId id="270" r:id="rId12"/>
    <p:sldId id="259" r:id="rId13"/>
    <p:sldId id="291" r:id="rId14"/>
    <p:sldId id="266" r:id="rId15"/>
    <p:sldId id="276" r:id="rId16"/>
    <p:sldId id="277" r:id="rId17"/>
    <p:sldId id="279" r:id="rId18"/>
    <p:sldId id="297" r:id="rId19"/>
    <p:sldId id="269" r:id="rId20"/>
    <p:sldId id="296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>
        <p:scale>
          <a:sx n="100" d="100"/>
          <a:sy n="100" d="100"/>
        </p:scale>
        <p:origin x="-504" y="9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373C5-9374-4B09-AD84-F4E7E61FC423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A36947B-21AA-4443-91C9-EBEE8FDD74CD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session: Critical reflection</a:t>
          </a:r>
        </a:p>
      </dgm:t>
    </dgm:pt>
    <dgm:pt modelId="{051BCFF9-C607-4847-B993-F2666ED4D1E1}" type="parTrans" cxnId="{B43FFEFE-46A4-4152-9755-07B9929FF2DA}">
      <dgm:prSet/>
      <dgm:spPr/>
      <dgm:t>
        <a:bodyPr/>
        <a:lstStyle/>
        <a:p>
          <a:endParaRPr lang="en-GB"/>
        </a:p>
      </dgm:t>
    </dgm:pt>
    <dgm:pt modelId="{2E16BD91-885F-4C07-8E1D-BEE0668E20FB}" type="sibTrans" cxnId="{B43FFEFE-46A4-4152-9755-07B9929FF2DA}">
      <dgm:prSet/>
      <dgm:spPr/>
      <dgm:t>
        <a:bodyPr/>
        <a:lstStyle/>
        <a:p>
          <a:endParaRPr lang="en-GB"/>
        </a:p>
      </dgm:t>
    </dgm:pt>
    <dgm:pt modelId="{B3A2BFC8-3399-464D-A7BB-9D2D440E5D47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-4</a:t>
          </a:r>
          <a:r>
            <a:rPr lang="en-US" baseline="30000" dirty="0" smtClean="0"/>
            <a:t>th</a:t>
          </a:r>
          <a:r>
            <a:rPr lang="en-US" dirty="0" smtClean="0"/>
            <a:t> session </a:t>
          </a:r>
        </a:p>
        <a:p>
          <a:r>
            <a:rPr lang="en-US" dirty="0" smtClean="0"/>
            <a:t>ELF-informed </a:t>
          </a:r>
          <a:r>
            <a:rPr lang="en-US" dirty="0" smtClean="0"/>
            <a:t>Session</a:t>
          </a:r>
          <a:endParaRPr lang="en-GB" dirty="0"/>
        </a:p>
      </dgm:t>
    </dgm:pt>
    <dgm:pt modelId="{C80E25C2-CD72-41C4-9814-3A2FA47A67C6}" type="parTrans" cxnId="{1136EEC6-274E-49F0-B7E1-0811CA7C8CD8}">
      <dgm:prSet/>
      <dgm:spPr/>
      <dgm:t>
        <a:bodyPr/>
        <a:lstStyle/>
        <a:p>
          <a:endParaRPr lang="en-GB"/>
        </a:p>
      </dgm:t>
    </dgm:pt>
    <dgm:pt modelId="{6F54F9AD-A0D2-4769-9DF5-F59E951C7C2C}" type="sibTrans" cxnId="{1136EEC6-274E-49F0-B7E1-0811CA7C8CD8}">
      <dgm:prSet/>
      <dgm:spPr/>
      <dgm:t>
        <a:bodyPr/>
        <a:lstStyle/>
        <a:p>
          <a:endParaRPr lang="en-GB"/>
        </a:p>
      </dgm:t>
    </dgm:pt>
    <dgm:pt modelId="{9293AF7E-2EB7-4CF1-8F5C-543827923673}">
      <dgm:prSet phldrT="[Text]"/>
      <dgm:spPr/>
      <dgm:t>
        <a:bodyPr/>
        <a:lstStyle/>
        <a:p>
          <a:r>
            <a:rPr lang="en-US" dirty="0" smtClean="0"/>
            <a:t>5</a:t>
          </a:r>
          <a:r>
            <a:rPr lang="en-US" baseline="30000" dirty="0" smtClean="0"/>
            <a:t>th</a:t>
          </a:r>
          <a:r>
            <a:rPr lang="en-US" dirty="0" smtClean="0"/>
            <a:t> session: Action </a:t>
          </a:r>
          <a:r>
            <a:rPr lang="en-US" dirty="0" smtClean="0"/>
            <a:t>research planning</a:t>
          </a:r>
          <a:endParaRPr lang="en-GB" dirty="0"/>
        </a:p>
      </dgm:t>
    </dgm:pt>
    <dgm:pt modelId="{1412BAAC-9F4E-4007-A3BB-129D52EF8B12}" type="parTrans" cxnId="{73F23EE0-BCA6-41B6-BF94-95E177840868}">
      <dgm:prSet/>
      <dgm:spPr/>
      <dgm:t>
        <a:bodyPr/>
        <a:lstStyle/>
        <a:p>
          <a:endParaRPr lang="en-GB"/>
        </a:p>
      </dgm:t>
    </dgm:pt>
    <dgm:pt modelId="{89F45032-1099-426C-8BC9-F2070FA5BD05}" type="sibTrans" cxnId="{73F23EE0-BCA6-41B6-BF94-95E177840868}">
      <dgm:prSet/>
      <dgm:spPr/>
      <dgm:t>
        <a:bodyPr/>
        <a:lstStyle/>
        <a:p>
          <a:endParaRPr lang="en-GB"/>
        </a:p>
      </dgm:t>
    </dgm:pt>
    <dgm:pt modelId="{75F63E43-4CF9-4EE9-BA01-D02C87B08E23}" type="pres">
      <dgm:prSet presAssocID="{0F0373C5-9374-4B09-AD84-F4E7E61FC4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67F2E0C-AC45-48D3-8D9F-DC5E01690754}" type="pres">
      <dgm:prSet presAssocID="{9293AF7E-2EB7-4CF1-8F5C-543827923673}" presName="boxAndChildren" presStyleCnt="0"/>
      <dgm:spPr/>
      <dgm:t>
        <a:bodyPr/>
        <a:lstStyle/>
        <a:p>
          <a:endParaRPr lang="en-GB"/>
        </a:p>
      </dgm:t>
    </dgm:pt>
    <dgm:pt modelId="{7092D0C2-87CC-4F7F-B08D-D916EEB18900}" type="pres">
      <dgm:prSet presAssocID="{9293AF7E-2EB7-4CF1-8F5C-543827923673}" presName="parentTextBox" presStyleLbl="node1" presStyleIdx="0" presStyleCnt="3" custLinFactNeighborX="-793"/>
      <dgm:spPr/>
      <dgm:t>
        <a:bodyPr/>
        <a:lstStyle/>
        <a:p>
          <a:endParaRPr lang="en-GB"/>
        </a:p>
      </dgm:t>
    </dgm:pt>
    <dgm:pt modelId="{7E9E34F7-964F-4FF2-AF74-64C3C12C4580}" type="pres">
      <dgm:prSet presAssocID="{6F54F9AD-A0D2-4769-9DF5-F59E951C7C2C}" presName="sp" presStyleCnt="0"/>
      <dgm:spPr/>
      <dgm:t>
        <a:bodyPr/>
        <a:lstStyle/>
        <a:p>
          <a:endParaRPr lang="en-GB"/>
        </a:p>
      </dgm:t>
    </dgm:pt>
    <dgm:pt modelId="{C432636B-9606-4C1A-9EE6-06E2771215E1}" type="pres">
      <dgm:prSet presAssocID="{B3A2BFC8-3399-464D-A7BB-9D2D440E5D47}" presName="arrowAndChildren" presStyleCnt="0"/>
      <dgm:spPr/>
      <dgm:t>
        <a:bodyPr/>
        <a:lstStyle/>
        <a:p>
          <a:endParaRPr lang="en-GB"/>
        </a:p>
      </dgm:t>
    </dgm:pt>
    <dgm:pt modelId="{FDBC0F0D-DC39-43F9-A6B2-0A06D2BF7992}" type="pres">
      <dgm:prSet presAssocID="{B3A2BFC8-3399-464D-A7BB-9D2D440E5D47}" presName="parentTextArrow" presStyleLbl="node1" presStyleIdx="1" presStyleCnt="3" custScaleY="147444"/>
      <dgm:spPr/>
      <dgm:t>
        <a:bodyPr/>
        <a:lstStyle/>
        <a:p>
          <a:endParaRPr lang="en-GB"/>
        </a:p>
      </dgm:t>
    </dgm:pt>
    <dgm:pt modelId="{AD2328E5-21EA-43A3-A4FA-042F274F38BD}" type="pres">
      <dgm:prSet presAssocID="{2E16BD91-885F-4C07-8E1D-BEE0668E20FB}" presName="sp" presStyleCnt="0"/>
      <dgm:spPr/>
      <dgm:t>
        <a:bodyPr/>
        <a:lstStyle/>
        <a:p>
          <a:endParaRPr lang="en-GB"/>
        </a:p>
      </dgm:t>
    </dgm:pt>
    <dgm:pt modelId="{8AA864FB-CAAB-4F9C-9872-EDA7A5BCFE1E}" type="pres">
      <dgm:prSet presAssocID="{7A36947B-21AA-4443-91C9-EBEE8FDD74CD}" presName="arrowAndChildren" presStyleCnt="0"/>
      <dgm:spPr/>
      <dgm:t>
        <a:bodyPr/>
        <a:lstStyle/>
        <a:p>
          <a:endParaRPr lang="en-GB"/>
        </a:p>
      </dgm:t>
    </dgm:pt>
    <dgm:pt modelId="{2A7D6AA5-47AF-4E53-A8D0-A3BA741CCD0D}" type="pres">
      <dgm:prSet presAssocID="{7A36947B-21AA-4443-91C9-EBEE8FDD74CD}" presName="parentTextArrow" presStyleLbl="node1" presStyleIdx="2" presStyleCnt="3" custScaleY="100192" custLinFactNeighborY="-10"/>
      <dgm:spPr/>
      <dgm:t>
        <a:bodyPr/>
        <a:lstStyle/>
        <a:p>
          <a:endParaRPr lang="en-GB"/>
        </a:p>
      </dgm:t>
    </dgm:pt>
  </dgm:ptLst>
  <dgm:cxnLst>
    <dgm:cxn modelId="{1136EEC6-274E-49F0-B7E1-0811CA7C8CD8}" srcId="{0F0373C5-9374-4B09-AD84-F4E7E61FC423}" destId="{B3A2BFC8-3399-464D-A7BB-9D2D440E5D47}" srcOrd="1" destOrd="0" parTransId="{C80E25C2-CD72-41C4-9814-3A2FA47A67C6}" sibTransId="{6F54F9AD-A0D2-4769-9DF5-F59E951C7C2C}"/>
    <dgm:cxn modelId="{C9BCF49F-A25C-4A90-9EFD-9A39123CE8AB}" type="presOf" srcId="{0F0373C5-9374-4B09-AD84-F4E7E61FC423}" destId="{75F63E43-4CF9-4EE9-BA01-D02C87B08E23}" srcOrd="0" destOrd="0" presId="urn:microsoft.com/office/officeart/2005/8/layout/process4"/>
    <dgm:cxn modelId="{0231AAAF-02D4-4BC9-9E17-323779380127}" type="presOf" srcId="{B3A2BFC8-3399-464D-A7BB-9D2D440E5D47}" destId="{FDBC0F0D-DC39-43F9-A6B2-0A06D2BF7992}" srcOrd="0" destOrd="0" presId="urn:microsoft.com/office/officeart/2005/8/layout/process4"/>
    <dgm:cxn modelId="{B43FFEFE-46A4-4152-9755-07B9929FF2DA}" srcId="{0F0373C5-9374-4B09-AD84-F4E7E61FC423}" destId="{7A36947B-21AA-4443-91C9-EBEE8FDD74CD}" srcOrd="0" destOrd="0" parTransId="{051BCFF9-C607-4847-B993-F2666ED4D1E1}" sibTransId="{2E16BD91-885F-4C07-8E1D-BEE0668E20FB}"/>
    <dgm:cxn modelId="{A6880D61-3EB8-4DE1-A66A-0A661A56653B}" type="presOf" srcId="{7A36947B-21AA-4443-91C9-EBEE8FDD74CD}" destId="{2A7D6AA5-47AF-4E53-A8D0-A3BA741CCD0D}" srcOrd="0" destOrd="0" presId="urn:microsoft.com/office/officeart/2005/8/layout/process4"/>
    <dgm:cxn modelId="{66D564B3-B156-4AC4-AD99-2775DB36EC94}" type="presOf" srcId="{9293AF7E-2EB7-4CF1-8F5C-543827923673}" destId="{7092D0C2-87CC-4F7F-B08D-D916EEB18900}" srcOrd="0" destOrd="0" presId="urn:microsoft.com/office/officeart/2005/8/layout/process4"/>
    <dgm:cxn modelId="{73F23EE0-BCA6-41B6-BF94-95E177840868}" srcId="{0F0373C5-9374-4B09-AD84-F4E7E61FC423}" destId="{9293AF7E-2EB7-4CF1-8F5C-543827923673}" srcOrd="2" destOrd="0" parTransId="{1412BAAC-9F4E-4007-A3BB-129D52EF8B12}" sibTransId="{89F45032-1099-426C-8BC9-F2070FA5BD05}"/>
    <dgm:cxn modelId="{34533DF9-58D6-43CB-B192-D05B120161DC}" type="presParOf" srcId="{75F63E43-4CF9-4EE9-BA01-D02C87B08E23}" destId="{467F2E0C-AC45-48D3-8D9F-DC5E01690754}" srcOrd="0" destOrd="0" presId="urn:microsoft.com/office/officeart/2005/8/layout/process4"/>
    <dgm:cxn modelId="{E01BE7BB-EF2D-4994-8C7B-C2F0929E174F}" type="presParOf" srcId="{467F2E0C-AC45-48D3-8D9F-DC5E01690754}" destId="{7092D0C2-87CC-4F7F-B08D-D916EEB18900}" srcOrd="0" destOrd="0" presId="urn:microsoft.com/office/officeart/2005/8/layout/process4"/>
    <dgm:cxn modelId="{CBD6B55F-A233-4A64-ACEA-02EE39D4CF60}" type="presParOf" srcId="{75F63E43-4CF9-4EE9-BA01-D02C87B08E23}" destId="{7E9E34F7-964F-4FF2-AF74-64C3C12C4580}" srcOrd="1" destOrd="0" presId="urn:microsoft.com/office/officeart/2005/8/layout/process4"/>
    <dgm:cxn modelId="{66ADFE76-E9BA-4220-AAB4-643AC31DC9B1}" type="presParOf" srcId="{75F63E43-4CF9-4EE9-BA01-D02C87B08E23}" destId="{C432636B-9606-4C1A-9EE6-06E2771215E1}" srcOrd="2" destOrd="0" presId="urn:microsoft.com/office/officeart/2005/8/layout/process4"/>
    <dgm:cxn modelId="{120D6EF4-7900-4D81-A9E8-853223B330EC}" type="presParOf" srcId="{C432636B-9606-4C1A-9EE6-06E2771215E1}" destId="{FDBC0F0D-DC39-43F9-A6B2-0A06D2BF7992}" srcOrd="0" destOrd="0" presId="urn:microsoft.com/office/officeart/2005/8/layout/process4"/>
    <dgm:cxn modelId="{A0D6ED51-4207-4ABF-8CC0-00D09DB5F41D}" type="presParOf" srcId="{75F63E43-4CF9-4EE9-BA01-D02C87B08E23}" destId="{AD2328E5-21EA-43A3-A4FA-042F274F38BD}" srcOrd="3" destOrd="0" presId="urn:microsoft.com/office/officeart/2005/8/layout/process4"/>
    <dgm:cxn modelId="{80C963BF-BBE4-4BB9-A948-772A380EF07B}" type="presParOf" srcId="{75F63E43-4CF9-4EE9-BA01-D02C87B08E23}" destId="{8AA864FB-CAAB-4F9C-9872-EDA7A5BCFE1E}" srcOrd="4" destOrd="0" presId="urn:microsoft.com/office/officeart/2005/8/layout/process4"/>
    <dgm:cxn modelId="{21315BFD-18E6-409C-92E8-8FEA11BA9BF8}" type="presParOf" srcId="{8AA864FB-CAAB-4F9C-9872-EDA7A5BCFE1E}" destId="{2A7D6AA5-47AF-4E53-A8D0-A3BA741CCD0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3B1EDB-B955-471F-89AC-C087F7DC3DEE}" type="doc">
      <dgm:prSet loTypeId="urn:microsoft.com/office/officeart/2005/8/layout/cycle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3D364F3-0BDA-4ABB-90D6-1C9628FE640F}">
      <dgm:prSet phldrT="[Text]"/>
      <dgm:spPr/>
      <dgm:t>
        <a:bodyPr/>
        <a:lstStyle/>
        <a:p>
          <a:r>
            <a:rPr lang="en-GB" dirty="0" smtClean="0"/>
            <a:t>1. Assumption Analysis </a:t>
          </a:r>
          <a:endParaRPr lang="en-GB" dirty="0"/>
        </a:p>
      </dgm:t>
    </dgm:pt>
    <dgm:pt modelId="{C54249A9-5949-47D6-92EF-60FD3C157048}" type="parTrans" cxnId="{3A752D91-3EDC-4A51-99F6-5EF67BAA8E4F}">
      <dgm:prSet/>
      <dgm:spPr/>
      <dgm:t>
        <a:bodyPr/>
        <a:lstStyle/>
        <a:p>
          <a:endParaRPr lang="en-GB"/>
        </a:p>
      </dgm:t>
    </dgm:pt>
    <dgm:pt modelId="{D5D44082-5B9B-4479-A727-91A06C5CFE3A}" type="sibTrans" cxnId="{3A752D91-3EDC-4A51-99F6-5EF67BAA8E4F}">
      <dgm:prSet/>
      <dgm:spPr/>
      <dgm:t>
        <a:bodyPr/>
        <a:lstStyle/>
        <a:p>
          <a:endParaRPr lang="en-GB"/>
        </a:p>
      </dgm:t>
    </dgm:pt>
    <dgm:pt modelId="{32595474-58C9-49AB-9BD0-2A38960A34E6}">
      <dgm:prSet phldrT="[Text]"/>
      <dgm:spPr/>
      <dgm:t>
        <a:bodyPr/>
        <a:lstStyle/>
        <a:p>
          <a:r>
            <a:rPr lang="en-GB" dirty="0" smtClean="0"/>
            <a:t>2. Contextual awareness </a:t>
          </a:r>
          <a:endParaRPr lang="en-GB" dirty="0"/>
        </a:p>
      </dgm:t>
    </dgm:pt>
    <dgm:pt modelId="{088DC23C-F219-4C85-932E-97189E7D92BA}" type="parTrans" cxnId="{96091B32-0B40-43FA-9D2B-AA2B37941724}">
      <dgm:prSet/>
      <dgm:spPr/>
      <dgm:t>
        <a:bodyPr/>
        <a:lstStyle/>
        <a:p>
          <a:endParaRPr lang="en-GB"/>
        </a:p>
      </dgm:t>
    </dgm:pt>
    <dgm:pt modelId="{A32CDF11-0E8A-44DE-84A2-B2E0A988AAA8}" type="sibTrans" cxnId="{96091B32-0B40-43FA-9D2B-AA2B37941724}">
      <dgm:prSet/>
      <dgm:spPr/>
      <dgm:t>
        <a:bodyPr/>
        <a:lstStyle/>
        <a:p>
          <a:endParaRPr lang="en-GB"/>
        </a:p>
      </dgm:t>
    </dgm:pt>
    <dgm:pt modelId="{A93ED498-0604-4B23-AB1D-DBB19BABE808}">
      <dgm:prSet phldrT="[Text]"/>
      <dgm:spPr/>
      <dgm:t>
        <a:bodyPr/>
        <a:lstStyle/>
        <a:p>
          <a:r>
            <a:rPr lang="en-GB" dirty="0" smtClean="0"/>
            <a:t>3. Imaginative speculation</a:t>
          </a:r>
          <a:endParaRPr lang="en-GB" dirty="0"/>
        </a:p>
      </dgm:t>
    </dgm:pt>
    <dgm:pt modelId="{5959FA90-D719-4980-8A2B-998E3A16CF12}" type="parTrans" cxnId="{1FC6DB81-8428-4DBC-8EBA-F2182C2F51B7}">
      <dgm:prSet/>
      <dgm:spPr/>
      <dgm:t>
        <a:bodyPr/>
        <a:lstStyle/>
        <a:p>
          <a:endParaRPr lang="en-GB"/>
        </a:p>
      </dgm:t>
    </dgm:pt>
    <dgm:pt modelId="{8B6487BA-9D24-438A-9C5A-52E457340CEB}" type="sibTrans" cxnId="{1FC6DB81-8428-4DBC-8EBA-F2182C2F51B7}">
      <dgm:prSet/>
      <dgm:spPr/>
      <dgm:t>
        <a:bodyPr/>
        <a:lstStyle/>
        <a:p>
          <a:endParaRPr lang="en-GB"/>
        </a:p>
      </dgm:t>
    </dgm:pt>
    <dgm:pt modelId="{0B585C6C-1EB4-46AD-8A49-A9FB6B368DD1}">
      <dgm:prSet phldrT="[Text]"/>
      <dgm:spPr/>
      <dgm:t>
        <a:bodyPr/>
        <a:lstStyle/>
        <a:p>
          <a:r>
            <a:rPr lang="en-GB" dirty="0" smtClean="0"/>
            <a:t>4. Reflective scepticism</a:t>
          </a:r>
          <a:endParaRPr lang="en-GB" dirty="0"/>
        </a:p>
      </dgm:t>
    </dgm:pt>
    <dgm:pt modelId="{4D30066C-83B9-4633-A386-B4E4DFD84617}" type="parTrans" cxnId="{B20E565B-0D91-4C20-8152-3DF8BE3CF10C}">
      <dgm:prSet/>
      <dgm:spPr/>
      <dgm:t>
        <a:bodyPr/>
        <a:lstStyle/>
        <a:p>
          <a:endParaRPr lang="en-GB"/>
        </a:p>
      </dgm:t>
    </dgm:pt>
    <dgm:pt modelId="{CDFB561E-232E-4A47-A5A9-673DA97B56E6}" type="sibTrans" cxnId="{B20E565B-0D91-4C20-8152-3DF8BE3CF10C}">
      <dgm:prSet/>
      <dgm:spPr/>
      <dgm:t>
        <a:bodyPr/>
        <a:lstStyle/>
        <a:p>
          <a:endParaRPr lang="en-GB"/>
        </a:p>
      </dgm:t>
    </dgm:pt>
    <dgm:pt modelId="{CF3CE4F9-925E-4273-A0E7-E3F9A19E714D}" type="pres">
      <dgm:prSet presAssocID="{0D3B1EDB-B955-471F-89AC-C087F7DC3DE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E09754A-406D-49A7-BA6B-7DF55B69C2EE}" type="pres">
      <dgm:prSet presAssocID="{0D3B1EDB-B955-471F-89AC-C087F7DC3DEE}" presName="cycle" presStyleCnt="0"/>
      <dgm:spPr/>
      <dgm:t>
        <a:bodyPr/>
        <a:lstStyle/>
        <a:p>
          <a:endParaRPr lang="en-GB"/>
        </a:p>
      </dgm:t>
    </dgm:pt>
    <dgm:pt modelId="{FCF422F9-C748-46D4-B64B-C7CA9C27B28C}" type="pres">
      <dgm:prSet presAssocID="{33D364F3-0BDA-4ABB-90D6-1C9628FE640F}" presName="nodeFirstNode" presStyleLbl="node1" presStyleIdx="0" presStyleCnt="4" custScaleX="82809" custScaleY="74530" custRadScaleRad="100152" custRadScaleInc="92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6CBB43-1BB0-4D8F-8E8C-2A1EB3DC1D6B}" type="pres">
      <dgm:prSet presAssocID="{D5D44082-5B9B-4479-A727-91A06C5CFE3A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05534980-4CDE-4A19-8FF4-0FF82216FCC6}" type="pres">
      <dgm:prSet presAssocID="{32595474-58C9-49AB-9BD0-2A38960A34E6}" presName="nodeFollowingNodes" presStyleLbl="node1" presStyleIdx="1" presStyleCnt="4" custScaleX="82809" custScaleY="7453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3C6AD3-9A43-46CD-81FD-AC96CF712D9D}" type="pres">
      <dgm:prSet presAssocID="{A93ED498-0604-4B23-AB1D-DBB19BABE808}" presName="nodeFollowingNodes" presStyleLbl="node1" presStyleIdx="2" presStyleCnt="4" custScaleX="82809" custScaleY="7453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010DDB-EA1F-4BD1-82E8-5D39DE0118C7}" type="pres">
      <dgm:prSet presAssocID="{0B585C6C-1EB4-46AD-8A49-A9FB6B368DD1}" presName="nodeFollowingNodes" presStyleLbl="node1" presStyleIdx="3" presStyleCnt="4" custScaleX="82809" custScaleY="7453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A752D91-3EDC-4A51-99F6-5EF67BAA8E4F}" srcId="{0D3B1EDB-B955-471F-89AC-C087F7DC3DEE}" destId="{33D364F3-0BDA-4ABB-90D6-1C9628FE640F}" srcOrd="0" destOrd="0" parTransId="{C54249A9-5949-47D6-92EF-60FD3C157048}" sibTransId="{D5D44082-5B9B-4479-A727-91A06C5CFE3A}"/>
    <dgm:cxn modelId="{B20E565B-0D91-4C20-8152-3DF8BE3CF10C}" srcId="{0D3B1EDB-B955-471F-89AC-C087F7DC3DEE}" destId="{0B585C6C-1EB4-46AD-8A49-A9FB6B368DD1}" srcOrd="3" destOrd="0" parTransId="{4D30066C-83B9-4633-A386-B4E4DFD84617}" sibTransId="{CDFB561E-232E-4A47-A5A9-673DA97B56E6}"/>
    <dgm:cxn modelId="{382D8759-55ED-4E38-AB9D-9ED5FDB444D0}" type="presOf" srcId="{D5D44082-5B9B-4479-A727-91A06C5CFE3A}" destId="{A66CBB43-1BB0-4D8F-8E8C-2A1EB3DC1D6B}" srcOrd="0" destOrd="0" presId="urn:microsoft.com/office/officeart/2005/8/layout/cycle3"/>
    <dgm:cxn modelId="{96091B32-0B40-43FA-9D2B-AA2B37941724}" srcId="{0D3B1EDB-B955-471F-89AC-C087F7DC3DEE}" destId="{32595474-58C9-49AB-9BD0-2A38960A34E6}" srcOrd="1" destOrd="0" parTransId="{088DC23C-F219-4C85-932E-97189E7D92BA}" sibTransId="{A32CDF11-0E8A-44DE-84A2-B2E0A988AAA8}"/>
    <dgm:cxn modelId="{A7BC939D-D4DB-4B57-BDB3-B3CF539C31E9}" type="presOf" srcId="{A93ED498-0604-4B23-AB1D-DBB19BABE808}" destId="{6B3C6AD3-9A43-46CD-81FD-AC96CF712D9D}" srcOrd="0" destOrd="0" presId="urn:microsoft.com/office/officeart/2005/8/layout/cycle3"/>
    <dgm:cxn modelId="{0DE4E28A-A7D0-4ECD-B1C0-18C591E36215}" type="presOf" srcId="{0B585C6C-1EB4-46AD-8A49-A9FB6B368DD1}" destId="{75010DDB-EA1F-4BD1-82E8-5D39DE0118C7}" srcOrd="0" destOrd="0" presId="urn:microsoft.com/office/officeart/2005/8/layout/cycle3"/>
    <dgm:cxn modelId="{D9524DF0-952E-40BB-8E15-948A6A07D845}" type="presOf" srcId="{0D3B1EDB-B955-471F-89AC-C087F7DC3DEE}" destId="{CF3CE4F9-925E-4273-A0E7-E3F9A19E714D}" srcOrd="0" destOrd="0" presId="urn:microsoft.com/office/officeart/2005/8/layout/cycle3"/>
    <dgm:cxn modelId="{7CDF1ABC-3A5C-4C71-AD96-4F5A03AB1BA6}" type="presOf" srcId="{33D364F3-0BDA-4ABB-90D6-1C9628FE640F}" destId="{FCF422F9-C748-46D4-B64B-C7CA9C27B28C}" srcOrd="0" destOrd="0" presId="urn:microsoft.com/office/officeart/2005/8/layout/cycle3"/>
    <dgm:cxn modelId="{1FC6DB81-8428-4DBC-8EBA-F2182C2F51B7}" srcId="{0D3B1EDB-B955-471F-89AC-C087F7DC3DEE}" destId="{A93ED498-0604-4B23-AB1D-DBB19BABE808}" srcOrd="2" destOrd="0" parTransId="{5959FA90-D719-4980-8A2B-998E3A16CF12}" sibTransId="{8B6487BA-9D24-438A-9C5A-52E457340CEB}"/>
    <dgm:cxn modelId="{B63B1022-E9A8-4840-A284-BA3AB84D2247}" type="presOf" srcId="{32595474-58C9-49AB-9BD0-2A38960A34E6}" destId="{05534980-4CDE-4A19-8FF4-0FF82216FCC6}" srcOrd="0" destOrd="0" presId="urn:microsoft.com/office/officeart/2005/8/layout/cycle3"/>
    <dgm:cxn modelId="{0401488F-40FE-41DF-8F69-E0399583BF91}" type="presParOf" srcId="{CF3CE4F9-925E-4273-A0E7-E3F9A19E714D}" destId="{CE09754A-406D-49A7-BA6B-7DF55B69C2EE}" srcOrd="0" destOrd="0" presId="urn:microsoft.com/office/officeart/2005/8/layout/cycle3"/>
    <dgm:cxn modelId="{9B1BFF3A-42CD-4D10-9154-62E26E89A4A4}" type="presParOf" srcId="{CE09754A-406D-49A7-BA6B-7DF55B69C2EE}" destId="{FCF422F9-C748-46D4-B64B-C7CA9C27B28C}" srcOrd="0" destOrd="0" presId="urn:microsoft.com/office/officeart/2005/8/layout/cycle3"/>
    <dgm:cxn modelId="{75262E1B-8495-4D8B-8D80-818A9F4DC5BC}" type="presParOf" srcId="{CE09754A-406D-49A7-BA6B-7DF55B69C2EE}" destId="{A66CBB43-1BB0-4D8F-8E8C-2A1EB3DC1D6B}" srcOrd="1" destOrd="0" presId="urn:microsoft.com/office/officeart/2005/8/layout/cycle3"/>
    <dgm:cxn modelId="{5E90ED59-9C98-42AA-92DE-C9E200E0A2EE}" type="presParOf" srcId="{CE09754A-406D-49A7-BA6B-7DF55B69C2EE}" destId="{05534980-4CDE-4A19-8FF4-0FF82216FCC6}" srcOrd="2" destOrd="0" presId="urn:microsoft.com/office/officeart/2005/8/layout/cycle3"/>
    <dgm:cxn modelId="{3FC0297B-D276-42A1-8350-EA3871665F18}" type="presParOf" srcId="{CE09754A-406D-49A7-BA6B-7DF55B69C2EE}" destId="{6B3C6AD3-9A43-46CD-81FD-AC96CF712D9D}" srcOrd="3" destOrd="0" presId="urn:microsoft.com/office/officeart/2005/8/layout/cycle3"/>
    <dgm:cxn modelId="{37ABA2E2-C771-4FB8-96E5-1319D011D337}" type="presParOf" srcId="{CE09754A-406D-49A7-BA6B-7DF55B69C2EE}" destId="{75010DDB-EA1F-4BD1-82E8-5D39DE0118C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2D0C2-87CC-4F7F-B08D-D916EEB18900}">
      <dsp:nvSpPr>
        <dsp:cNvPr id="0" name=""/>
        <dsp:cNvSpPr/>
      </dsp:nvSpPr>
      <dsp:spPr>
        <a:xfrm>
          <a:off x="0" y="2732912"/>
          <a:ext cx="3672408" cy="72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5</a:t>
          </a:r>
          <a:r>
            <a:rPr lang="en-US" sz="1600" kern="1200" baseline="30000" dirty="0" smtClean="0"/>
            <a:t>th</a:t>
          </a:r>
          <a:r>
            <a:rPr lang="en-US" sz="1600" kern="1200" dirty="0" smtClean="0"/>
            <a:t> session: Action </a:t>
          </a:r>
          <a:r>
            <a:rPr lang="en-US" sz="1600" kern="1200" dirty="0" smtClean="0"/>
            <a:t>research planning</a:t>
          </a:r>
          <a:endParaRPr lang="en-GB" sz="1600" kern="1200" dirty="0"/>
        </a:p>
      </dsp:txBody>
      <dsp:txXfrm>
        <a:off x="0" y="2732912"/>
        <a:ext cx="3672408" cy="723174"/>
      </dsp:txXfrm>
    </dsp:sp>
    <dsp:sp modelId="{FDBC0F0D-DC39-43F9-A6B2-0A06D2BF7992}">
      <dsp:nvSpPr>
        <dsp:cNvPr id="0" name=""/>
        <dsp:cNvSpPr/>
      </dsp:nvSpPr>
      <dsp:spPr>
        <a:xfrm rot="10800000">
          <a:off x="0" y="1103826"/>
          <a:ext cx="3672408" cy="163993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2</a:t>
          </a:r>
          <a:r>
            <a:rPr lang="en-US" sz="1600" kern="1200" baseline="30000" dirty="0" smtClean="0"/>
            <a:t>nd</a:t>
          </a:r>
          <a:r>
            <a:rPr lang="en-US" sz="1600" kern="1200" dirty="0" smtClean="0"/>
            <a:t>-4</a:t>
          </a:r>
          <a:r>
            <a:rPr lang="en-US" sz="1600" kern="1200" baseline="30000" dirty="0" smtClean="0"/>
            <a:t>th</a:t>
          </a:r>
          <a:r>
            <a:rPr lang="en-US" sz="1600" kern="1200" dirty="0" smtClean="0"/>
            <a:t> session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ELF-informed </a:t>
          </a:r>
          <a:r>
            <a:rPr lang="en-US" sz="1600" kern="1200" dirty="0" smtClean="0"/>
            <a:t>Session</a:t>
          </a:r>
          <a:endParaRPr lang="en-GB" sz="1600" kern="1200" dirty="0"/>
        </a:p>
      </dsp:txBody>
      <dsp:txXfrm rot="10800000">
        <a:off x="0" y="1103826"/>
        <a:ext cx="3672408" cy="1065579"/>
      </dsp:txXfrm>
    </dsp:sp>
    <dsp:sp modelId="{2A7D6AA5-47AF-4E53-A8D0-A3BA741CCD0D}">
      <dsp:nvSpPr>
        <dsp:cNvPr id="0" name=""/>
        <dsp:cNvSpPr/>
      </dsp:nvSpPr>
      <dsp:spPr>
        <a:xfrm rot="10800000">
          <a:off x="0" y="185"/>
          <a:ext cx="3672408" cy="1114377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</a:t>
          </a:r>
          <a:r>
            <a:rPr lang="en-US" sz="1600" kern="1200" baseline="30000" dirty="0" smtClean="0"/>
            <a:t>st</a:t>
          </a:r>
          <a:r>
            <a:rPr lang="en-US" sz="1600" kern="1200" dirty="0" smtClean="0"/>
            <a:t> session: Critical reflection</a:t>
          </a:r>
        </a:p>
      </dsp:txBody>
      <dsp:txXfrm rot="10800000">
        <a:off x="0" y="185"/>
        <a:ext cx="3672408" cy="724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CBB43-1BB0-4D8F-8E8C-2A1EB3DC1D6B}">
      <dsp:nvSpPr>
        <dsp:cNvPr id="0" name=""/>
        <dsp:cNvSpPr/>
      </dsp:nvSpPr>
      <dsp:spPr>
        <a:xfrm>
          <a:off x="576101" y="316399"/>
          <a:ext cx="3388067" cy="3388067"/>
        </a:xfrm>
        <a:prstGeom prst="circularArrow">
          <a:avLst>
            <a:gd name="adj1" fmla="val 4668"/>
            <a:gd name="adj2" fmla="val 272909"/>
            <a:gd name="adj3" fmla="val 13686031"/>
            <a:gd name="adj4" fmla="val 17476503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422F9-C748-46D4-B64B-C7CA9C27B28C}">
      <dsp:nvSpPr>
        <dsp:cNvPr id="0" name=""/>
        <dsp:cNvSpPr/>
      </dsp:nvSpPr>
      <dsp:spPr>
        <a:xfrm>
          <a:off x="1409971" y="354600"/>
          <a:ext cx="1720328" cy="77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1. Assumption Analysis </a:t>
          </a:r>
          <a:endParaRPr lang="en-GB" sz="1800" kern="1200" dirty="0"/>
        </a:p>
      </dsp:txBody>
      <dsp:txXfrm>
        <a:off x="1447763" y="392392"/>
        <a:ext cx="1644744" cy="698583"/>
      </dsp:txXfrm>
    </dsp:sp>
    <dsp:sp modelId="{05534980-4CDE-4A19-8FF4-0FF82216FCC6}">
      <dsp:nvSpPr>
        <dsp:cNvPr id="0" name=""/>
        <dsp:cNvSpPr/>
      </dsp:nvSpPr>
      <dsp:spPr>
        <a:xfrm>
          <a:off x="2612288" y="1572908"/>
          <a:ext cx="1720328" cy="77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2. Contextual awareness </a:t>
          </a:r>
          <a:endParaRPr lang="en-GB" sz="1800" kern="1200" dirty="0"/>
        </a:p>
      </dsp:txBody>
      <dsp:txXfrm>
        <a:off x="2650080" y="1610700"/>
        <a:ext cx="1644744" cy="698583"/>
      </dsp:txXfrm>
    </dsp:sp>
    <dsp:sp modelId="{6B3C6AD3-9A43-46CD-81FD-AC96CF712D9D}">
      <dsp:nvSpPr>
        <dsp:cNvPr id="0" name=""/>
        <dsp:cNvSpPr/>
      </dsp:nvSpPr>
      <dsp:spPr>
        <a:xfrm>
          <a:off x="1395747" y="2789449"/>
          <a:ext cx="1720328" cy="77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3. Imaginative speculation</a:t>
          </a:r>
          <a:endParaRPr lang="en-GB" sz="1800" kern="1200" dirty="0"/>
        </a:p>
      </dsp:txBody>
      <dsp:txXfrm>
        <a:off x="1433539" y="2827241"/>
        <a:ext cx="1644744" cy="698583"/>
      </dsp:txXfrm>
    </dsp:sp>
    <dsp:sp modelId="{75010DDB-EA1F-4BD1-82E8-5D39DE0118C7}">
      <dsp:nvSpPr>
        <dsp:cNvPr id="0" name=""/>
        <dsp:cNvSpPr/>
      </dsp:nvSpPr>
      <dsp:spPr>
        <a:xfrm>
          <a:off x="179206" y="1572908"/>
          <a:ext cx="1720328" cy="774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4. Reflective scepticism</a:t>
          </a:r>
          <a:endParaRPr lang="en-GB" sz="1800" kern="1200" dirty="0"/>
        </a:p>
      </dsp:txBody>
      <dsp:txXfrm>
        <a:off x="216998" y="1610700"/>
        <a:ext cx="1644744" cy="698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89DAD-C3B9-46BF-A3AE-32E009E94521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46129-FC13-4D32-A310-472FF1C78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1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6129-FC13-4D32-A310-472FF1C787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46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6129-FC13-4D32-A310-472FF1C7876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54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F73FCDD-B243-4B6F-A9E7-D718558795CB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2CB885B-8B11-476C-A4E5-86F726C48EB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+mn-lt"/>
              </a:rPr>
              <a:t>Exploring possibilities of teaching English as a Lingua Franca: Participatory action research with South Korean teachers</a:t>
            </a:r>
            <a:br>
              <a:rPr lang="en-GB" dirty="0">
                <a:latin typeface="+mn-lt"/>
              </a:rPr>
            </a:br>
            <a:endParaRPr lang="en-GB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437112"/>
            <a:ext cx="4953000" cy="1752600"/>
          </a:xfrm>
        </p:spPr>
        <p:txBody>
          <a:bodyPr/>
          <a:lstStyle/>
          <a:p>
            <a:r>
              <a:rPr lang="en-US" dirty="0" err="1" smtClean="0"/>
              <a:t>Koun</a:t>
            </a:r>
            <a:r>
              <a:rPr lang="en-US" dirty="0" smtClean="0"/>
              <a:t> Choi (1</a:t>
            </a:r>
            <a:r>
              <a:rPr lang="en-US" baseline="30000" dirty="0" smtClean="0"/>
              <a:t>st</a:t>
            </a:r>
            <a:r>
              <a:rPr lang="en-US" dirty="0" smtClean="0"/>
              <a:t> year PhD student)</a:t>
            </a:r>
            <a:endParaRPr lang="en-US" dirty="0" smtClean="0"/>
          </a:p>
          <a:p>
            <a:r>
              <a:rPr lang="en-US" dirty="0" smtClean="0"/>
              <a:t>University of Cambridge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9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Research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Methodology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80204"/>
            <a:ext cx="8229600" cy="508975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Case Study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8 South Korean primary school EFL teachers enrolled in a Master’s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programme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in a Korean university (They are practicing teachers in state schools and will have come to university to take lectures only during their school vacation.)</a:t>
            </a:r>
          </a:p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24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4744"/>
            <a:ext cx="8064896" cy="5733256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668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latin typeface="Arial" pitchFamily="34" charset="0"/>
                <a:cs typeface="Arial" pitchFamily="34" charset="0"/>
              </a:rPr>
              <a:t>ELF-Informed TD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Programme</a:t>
            </a:r>
            <a:endParaRPr lang="en-GB" sz="3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2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Phase 1: Workshops (3 weeks)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72568"/>
            <a:ext cx="8229600" cy="5089752"/>
          </a:xfrm>
        </p:spPr>
        <p:txBody>
          <a:bodyPr/>
          <a:lstStyle/>
          <a:p>
            <a:pPr marL="109728" indent="0" algn="ctr">
              <a:buNone/>
            </a:pPr>
            <a:r>
              <a:rPr lang="en-US" dirty="0" smtClean="0"/>
              <a:t>   </a:t>
            </a:r>
            <a:endParaRPr lang="en-US" dirty="0"/>
          </a:p>
          <a:p>
            <a:pPr marL="109728" indent="0" algn="ctr">
              <a:buNone/>
            </a:pPr>
            <a:endParaRPr lang="en-US" dirty="0" smtClean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376260676"/>
              </p:ext>
            </p:extLst>
          </p:nvPr>
        </p:nvGraphicFramePr>
        <p:xfrm>
          <a:off x="452884" y="2564904"/>
          <a:ext cx="367240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240535155"/>
              </p:ext>
            </p:extLst>
          </p:nvPr>
        </p:nvGraphicFramePr>
        <p:xfrm>
          <a:off x="4427984" y="2204864"/>
          <a:ext cx="4511824" cy="3919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Rectangle 13"/>
          <p:cNvSpPr/>
          <p:nvPr/>
        </p:nvSpPr>
        <p:spPr>
          <a:xfrm>
            <a:off x="4860032" y="15217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Critical reflection model </a:t>
            </a:r>
          </a:p>
          <a:p>
            <a:r>
              <a:rPr lang="en-US" dirty="0" smtClean="0">
                <a:cs typeface="Arial" pitchFamily="34" charset="0"/>
              </a:rPr>
              <a:t>    (</a:t>
            </a:r>
            <a:r>
              <a:rPr lang="en-US" dirty="0">
                <a:cs typeface="Arial" pitchFamily="34" charset="0"/>
              </a:rPr>
              <a:t>Brookfield, 1995)</a:t>
            </a:r>
            <a:endParaRPr lang="en-US" dirty="0"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0164" y="167416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Plans for workshop </a:t>
            </a:r>
            <a:r>
              <a:rPr lang="en-US" dirty="0">
                <a:cs typeface="Arial" pitchFamily="34" charset="0"/>
              </a:rPr>
              <a:t>s</a:t>
            </a:r>
            <a:r>
              <a:rPr lang="en-US" dirty="0" smtClean="0">
                <a:cs typeface="Arial" pitchFamily="34" charset="0"/>
              </a:rPr>
              <a:t>essions </a:t>
            </a: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40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50" y="83671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Phase 2: Participatory Action Research </a:t>
            </a:r>
            <a:br>
              <a:rPr lang="en-US" sz="3000" b="1" dirty="0" smtClean="0">
                <a:latin typeface="Arial" pitchFamily="34" charset="0"/>
                <a:cs typeface="Arial" pitchFamily="34" charset="0"/>
              </a:rPr>
            </a:br>
            <a:r>
              <a:rPr lang="en-US" sz="3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             (4 months)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/>
          <a:lstStyle/>
          <a:p>
            <a:pPr algn="ctr"/>
            <a:endParaRPr lang="en-US" dirty="0"/>
          </a:p>
          <a:p>
            <a:pPr marL="109728" indent="0" algn="ctr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067944" y="5859783"/>
            <a:ext cx="5076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Action research cycle adapted from </a:t>
            </a:r>
          </a:p>
          <a:p>
            <a:r>
              <a:rPr lang="en-US" dirty="0" smtClean="0">
                <a:cs typeface="Arial" pitchFamily="34" charset="0"/>
              </a:rPr>
              <a:t>Crane </a:t>
            </a:r>
            <a:r>
              <a:rPr lang="en-US" dirty="0">
                <a:cs typeface="Arial" pitchFamily="34" charset="0"/>
              </a:rPr>
              <a:t>&amp; </a:t>
            </a:r>
            <a:r>
              <a:rPr lang="en-US" dirty="0" smtClean="0">
                <a:cs typeface="Arial" pitchFamily="34" charset="0"/>
              </a:rPr>
              <a:t>Richardson (2000)</a:t>
            </a:r>
            <a:endParaRPr lang="en-US" dirty="0">
              <a:cs typeface="Arial" pitchFamily="34" charset="0"/>
            </a:endParaRPr>
          </a:p>
          <a:p>
            <a:endParaRPr lang="en-US" dirty="0"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08" y="2204864"/>
            <a:ext cx="6868484" cy="32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89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Data Collection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9915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Research methods</a:t>
            </a:r>
          </a:p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-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Semi-structure interview </a:t>
            </a: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Reflective writing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Plans for data collection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829183"/>
              </p:ext>
            </p:extLst>
          </p:nvPr>
        </p:nvGraphicFramePr>
        <p:xfrm>
          <a:off x="467544" y="3717032"/>
          <a:ext cx="8352938" cy="24482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64999"/>
                <a:gridCol w="653449"/>
                <a:gridCol w="653449"/>
                <a:gridCol w="653449"/>
                <a:gridCol w="653449"/>
                <a:gridCol w="653449"/>
                <a:gridCol w="653449"/>
                <a:gridCol w="653449"/>
                <a:gridCol w="653449"/>
                <a:gridCol w="653449"/>
                <a:gridCol w="653449"/>
                <a:gridCol w="653449"/>
              </a:tblGrid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8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Workshop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Action research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Session/Cycle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GB" sz="1800" baseline="30000">
                          <a:effectLst/>
                          <a:latin typeface="Arial" pitchFamily="34" charset="0"/>
                          <a:cs typeface="Arial" pitchFamily="34" charset="0"/>
                        </a:rPr>
                        <a:t>st</a:t>
                      </a:r>
                      <a:r>
                        <a:rPr lang="en-GB" sz="180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nd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1800" baseline="30000">
                          <a:effectLst/>
                          <a:latin typeface="Arial" pitchFamily="34" charset="0"/>
                          <a:cs typeface="Arial" pitchFamily="34" charset="0"/>
                        </a:rPr>
                        <a:t>rd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st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800" baseline="30000">
                          <a:effectLst/>
                          <a:latin typeface="Arial" pitchFamily="34" charset="0"/>
                          <a:cs typeface="Arial" pitchFamily="34" charset="0"/>
                        </a:rPr>
                        <a:t>nd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rd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8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Interview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Pre-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Post-</a:t>
                      </a:r>
                      <a:endParaRPr lang="en-GB" sz="16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Reflective writing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itchFamily="34" charset="0"/>
                        <a:ea typeface="Malgun Gothic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0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Analysis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89525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1 What are the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developmental patterns of teachers’ belief systems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during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the ELF-informed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TD programme?</a:t>
            </a: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ultiple-case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analysis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of the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developmental process of an individual teacher’s belief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system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establish the patterns of the development,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 will identify snapshots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a teacher’s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belief system at different stages of the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intervention and compare them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38341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Data Analysis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89525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2: How does teachers’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critical reflection on their beliefs through the lens of expert knowledge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, if at all, influence on the development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of critical language awareness?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In-sessional reflective log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describe usual teaching practice or a critical incident related to today’s topic</a:t>
            </a: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scrutinise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any rationale of teaching in this way</a:t>
            </a: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imagine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alternative solutions </a:t>
            </a: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critically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examine the validity of current belief and practice </a:t>
            </a:r>
          </a:p>
          <a:p>
            <a:pPr marL="109728" indent="0">
              <a:buNone/>
            </a:pP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Interview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- What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do you think about the ELF approach that you learnt?</a:t>
            </a: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- Does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critical reflection affect your views on English and ELT? 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77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Data Analysis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377086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3: How does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participatory action research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involving planning, implementing, observing and reflecting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ELF-informed lessons, if at all, influence the development 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critical language awareness?</a:t>
            </a:r>
          </a:p>
          <a:p>
            <a:pPr marL="109728" indent="0">
              <a:buNone/>
            </a:pPr>
            <a:endParaRPr lang="en-GB" sz="5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Reflective journal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Interview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Were there any interesting incidents that you want to share? </a:t>
            </a:r>
          </a:p>
          <a:p>
            <a:pPr marL="109728" indent="0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- In what way does conducting the action research project influence your perspectives on English and ELT? 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Data Analysis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377086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4: Are there individual differences in developmental patterns of belief systems? Then, how does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complexity theory </a:t>
            </a: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lend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explanation to factors contributing to such individual differences?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Cross case analysis 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Initial condition: analysis of the background interview data and pre-workshop interview data 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Interactions with other systems (peer, students, school etc.): analysis of interview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data and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reflective writing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66928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90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Preliminary findings from pilot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tudy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Post-workshop session Interview (after 1 hour of workshop)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Problem posing</a:t>
            </a:r>
          </a:p>
          <a:p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“ In my school, there are some students who studied English abroad. There is a student who spent 6 months studying English in the Philippines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Other students talk badly about her English because they think she has a Filipino accent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but in fact, she does not have a Filipino accent. But students who studied in Canada or England receive compliments about their accents from their friends. I think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students think Canadian and US English is superior than other varieties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“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Unexamined assumption</a:t>
            </a:r>
          </a:p>
          <a:p>
            <a:pPr>
              <a:buFont typeface="Arial" pitchFamily="34" charset="0"/>
              <a:buChar char="•"/>
            </a:pP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“ I assum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e if one has a good proficiency based on American or British English, he/she will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understand other varieties of English very well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just like a native speaker could understand varieties of English.”  </a:t>
            </a:r>
          </a:p>
        </p:txBody>
      </p:sp>
    </p:spTree>
    <p:extLst>
      <p:ext uri="{BB962C8B-B14F-4D97-AF65-F5344CB8AC3E}">
        <p14:creationId xmlns:p14="http://schemas.microsoft.com/office/powerpoint/2010/main" val="32287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1066800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Problems of current ELT in South Korea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12568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Communicative aspect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Exposing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learners to only General American accented English </a:t>
            </a:r>
          </a:p>
          <a:p>
            <a:pPr>
              <a:buFont typeface="Arial" pitchFamily="34" charset="0"/>
              <a:buChar char="•"/>
            </a:pPr>
            <a:endParaRPr lang="en-US" sz="1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Teaching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English as a set of linguistic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norms</a:t>
            </a:r>
          </a:p>
          <a:p>
            <a:pPr marL="109728" indent="0"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Socio-political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aspect</a:t>
            </a:r>
          </a:p>
          <a:p>
            <a:pPr marL="109728" indent="0"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Reproducing dominant ideology </a:t>
            </a:r>
          </a:p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Native-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speakerism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Standard English ideology)</a:t>
            </a:r>
          </a:p>
          <a:p>
            <a:endParaRPr lang="en-US" sz="1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Teaching how to discriminate non-native varieties and speakers and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arginalising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one’s own variety of English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403648" y="1463099"/>
            <a:ext cx="2297360" cy="87710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860032" y="1471778"/>
            <a:ext cx="2297360" cy="87710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580971" y="1752501"/>
            <a:ext cx="2043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Changing English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040052" y="1614003"/>
            <a:ext cx="1937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English language teaching</a:t>
            </a:r>
            <a:endParaRPr lang="en-GB" dirty="0"/>
          </a:p>
        </p:txBody>
      </p:sp>
      <p:sp>
        <p:nvSpPr>
          <p:cNvPr id="15" name="Not Equal 14"/>
          <p:cNvSpPr/>
          <p:nvPr/>
        </p:nvSpPr>
        <p:spPr>
          <a:xfrm>
            <a:off x="3923928" y="1752501"/>
            <a:ext cx="792088" cy="507833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578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229600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Preliminary findings from pilot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tudy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Post-workshop session interview (after 1 hour of workshop)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mpact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beliefs about learners on teacher’s perspective on the ELF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approach</a:t>
            </a:r>
          </a:p>
          <a:p>
            <a:pPr>
              <a:buFont typeface="Arial" pitchFamily="34" charset="0"/>
              <a:buChar char="•"/>
            </a:pP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Incorporating varieties of English in classroom </a:t>
            </a:r>
            <a:r>
              <a:rPr lang="en-US" sz="1800" u="sng" dirty="0">
                <a:latin typeface="Arial" pitchFamily="34" charset="0"/>
                <a:cs typeface="Arial" pitchFamily="34" charset="0"/>
              </a:rPr>
              <a:t>is too difficult in practice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because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it is even </a:t>
            </a:r>
            <a:r>
              <a:rPr lang="en-US" sz="1800" u="sng" dirty="0">
                <a:latin typeface="Arial" pitchFamily="34" charset="0"/>
                <a:cs typeface="Arial" pitchFamily="34" charset="0"/>
              </a:rPr>
              <a:t>difficult for students to comprehend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the inner circle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English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.”  </a:t>
            </a: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mpact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school assessment on teacher’s perspective on the ELF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approach</a:t>
            </a:r>
          </a:p>
          <a:p>
            <a:pPr>
              <a:buFont typeface="Arial" pitchFamily="34" charset="0"/>
              <a:buChar char="•"/>
            </a:pPr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“For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example, if we teach students that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‘fish’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‘fishes’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are both intelligible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109728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correct English, it will cause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them to be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confused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more.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It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will also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cause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problems for assessment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because some might argue ‘fish’ is correct and </a:t>
            </a:r>
          </a:p>
          <a:p>
            <a:pPr marL="109728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other will say ‘fishes’ is correct.”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54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472"/>
            <a:ext cx="8229600" cy="5031064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GB" sz="1600" dirty="0"/>
              <a:t>Brookfield, S. D. (1995). </a:t>
            </a:r>
            <a:r>
              <a:rPr lang="en-GB" sz="1600" i="1" dirty="0"/>
              <a:t>Becoming a critically reflective teacher</a:t>
            </a:r>
            <a:r>
              <a:rPr lang="en-GB" sz="1600" dirty="0"/>
              <a:t>. San Francisco: </a:t>
            </a:r>
            <a:r>
              <a:rPr lang="en-GB" sz="1600" dirty="0" err="1"/>
              <a:t>Jossey</a:t>
            </a:r>
            <a:r>
              <a:rPr lang="en-GB" sz="1600" dirty="0"/>
              <a:t> Bass.</a:t>
            </a:r>
          </a:p>
          <a:p>
            <a:pPr marL="109728" indent="0">
              <a:buNone/>
            </a:pPr>
            <a:endParaRPr lang="en-GB" sz="500" dirty="0" smtClean="0"/>
          </a:p>
          <a:p>
            <a:pPr marL="109728" indent="0">
              <a:buNone/>
            </a:pPr>
            <a:r>
              <a:rPr lang="en-GB" sz="1600" dirty="0" smtClean="0"/>
              <a:t>Carr</a:t>
            </a:r>
            <a:r>
              <a:rPr lang="en-GB" sz="1600" dirty="0"/>
              <a:t>, W., &amp; </a:t>
            </a:r>
            <a:r>
              <a:rPr lang="en-GB" sz="1600" dirty="0" err="1"/>
              <a:t>Kemmis</a:t>
            </a:r>
            <a:r>
              <a:rPr lang="en-GB" sz="1600" dirty="0"/>
              <a:t>, S. (1986). </a:t>
            </a:r>
            <a:r>
              <a:rPr lang="en-GB" sz="1600" i="1" dirty="0"/>
              <a:t>Becoming critical: education knowledge and action research</a:t>
            </a:r>
            <a:r>
              <a:rPr lang="en-GB" sz="1600" dirty="0"/>
              <a:t>. London: </a:t>
            </a:r>
            <a:r>
              <a:rPr lang="en-GB" sz="1600" dirty="0" err="1"/>
              <a:t>Routledge</a:t>
            </a:r>
            <a:r>
              <a:rPr lang="en-GB" sz="1600" dirty="0" smtClean="0"/>
              <a:t>.</a:t>
            </a:r>
          </a:p>
          <a:p>
            <a:pPr marL="109728" indent="0">
              <a:buNone/>
            </a:pPr>
            <a:endParaRPr lang="en-GB" sz="500" dirty="0"/>
          </a:p>
          <a:p>
            <a:pPr marL="109728" indent="0">
              <a:buNone/>
            </a:pPr>
            <a:r>
              <a:rPr lang="en-GB" sz="1500" dirty="0" smtClean="0"/>
              <a:t>Dewey</a:t>
            </a:r>
            <a:r>
              <a:rPr lang="en-GB" sz="1500" dirty="0"/>
              <a:t>, M. (2012). Towards a post-normative approach: Learning the pedagogy of ELF. Journal of English as a Lingua Franca, 1(1), 141–170. </a:t>
            </a:r>
            <a:r>
              <a:rPr lang="en-GB" sz="1500" dirty="0" err="1"/>
              <a:t>doi</a:t>
            </a:r>
            <a:r>
              <a:rPr lang="en-GB" sz="1500" dirty="0"/>
              <a:t>: 10.1515/jelf-2012-0007</a:t>
            </a:r>
            <a:r>
              <a:rPr lang="en-GB" sz="1500" dirty="0" smtClean="0"/>
              <a:t>.</a:t>
            </a:r>
          </a:p>
          <a:p>
            <a:pPr marL="109728" indent="0">
              <a:buNone/>
            </a:pPr>
            <a:endParaRPr lang="en-GB" sz="500" dirty="0" smtClean="0"/>
          </a:p>
          <a:p>
            <a:pPr marL="109728" indent="0">
              <a:buNone/>
            </a:pPr>
            <a:r>
              <a:rPr lang="en-GB" sz="1500" dirty="0"/>
              <a:t>Hall, J., </a:t>
            </a:r>
            <a:r>
              <a:rPr lang="en-GB" sz="1500" dirty="0" err="1"/>
              <a:t>Wicaksono</a:t>
            </a:r>
            <a:r>
              <a:rPr lang="en-GB" sz="1500" dirty="0"/>
              <a:t>, R., Liu, S., </a:t>
            </a:r>
            <a:r>
              <a:rPr lang="en-GB" sz="1500" dirty="0" err="1"/>
              <a:t>Qian</a:t>
            </a:r>
            <a:r>
              <a:rPr lang="en-GB" sz="1500" dirty="0"/>
              <a:t>, Y., &amp; </a:t>
            </a:r>
            <a:r>
              <a:rPr lang="en-GB" sz="1500" dirty="0" err="1"/>
              <a:t>Xiaoqing</a:t>
            </a:r>
            <a:r>
              <a:rPr lang="en-GB" sz="1500" dirty="0"/>
              <a:t>, X. (2013). English reconceived: Raising teachers’ awareness of English as a ‘</a:t>
            </a:r>
            <a:r>
              <a:rPr lang="en-GB" sz="1500" dirty="0" err="1"/>
              <a:t>plurilithic</a:t>
            </a:r>
            <a:r>
              <a:rPr lang="en-GB" sz="1500" dirty="0"/>
              <a:t>’ resource through an online course. London: British Council</a:t>
            </a:r>
            <a:r>
              <a:rPr lang="en-GB" sz="1500" dirty="0" smtClean="0"/>
              <a:t>.</a:t>
            </a:r>
          </a:p>
          <a:p>
            <a:pPr marL="109728" indent="0">
              <a:buNone/>
            </a:pPr>
            <a:endParaRPr lang="en-GB" sz="600" dirty="0" smtClean="0"/>
          </a:p>
          <a:p>
            <a:pPr marL="109728" indent="0">
              <a:buNone/>
            </a:pPr>
            <a:r>
              <a:rPr lang="en-GB" sz="1500" dirty="0" smtClean="0"/>
              <a:t>Jenkins</a:t>
            </a:r>
            <a:r>
              <a:rPr lang="en-GB" sz="1500" dirty="0"/>
              <a:t>, J. (2005). Implementing an international approach to English pronunciation: The role of teacher attitudes and identity. TESOL Quarterly, 39(3), 535–543. </a:t>
            </a:r>
            <a:endParaRPr lang="en-GB" sz="1500" dirty="0" smtClean="0"/>
          </a:p>
          <a:p>
            <a:pPr marL="109728" indent="0">
              <a:buNone/>
            </a:pPr>
            <a:endParaRPr lang="en-GB" sz="500" dirty="0" smtClean="0"/>
          </a:p>
          <a:p>
            <a:pPr marL="109728" indent="0">
              <a:buNone/>
            </a:pPr>
            <a:r>
              <a:rPr lang="en-GB" sz="1600" dirty="0" smtClean="0"/>
              <a:t>Larsen-Freeman</a:t>
            </a:r>
            <a:r>
              <a:rPr lang="en-GB" sz="1600" dirty="0"/>
              <a:t>, D., &amp; Cameron, L. (2008). </a:t>
            </a:r>
            <a:r>
              <a:rPr lang="en-GB" sz="1600" i="1" dirty="0"/>
              <a:t>Complex systems and applied linguistics</a:t>
            </a:r>
            <a:r>
              <a:rPr lang="en-GB" sz="1600" dirty="0"/>
              <a:t>. Oxford: Oxford University Press.</a:t>
            </a:r>
          </a:p>
          <a:p>
            <a:pPr marL="109728" indent="0">
              <a:buNone/>
            </a:pPr>
            <a:endParaRPr lang="en-US" sz="500" dirty="0" smtClean="0"/>
          </a:p>
          <a:p>
            <a:pPr marL="109728" indent="0">
              <a:buNone/>
            </a:pPr>
            <a:r>
              <a:rPr lang="en-GB" sz="1500" dirty="0" err="1"/>
              <a:t>Sifakis</a:t>
            </a:r>
            <a:r>
              <a:rPr lang="en-GB" sz="1500" dirty="0"/>
              <a:t>, N. C., &amp; </a:t>
            </a:r>
            <a:r>
              <a:rPr lang="en-GB" sz="1500" dirty="0" err="1"/>
              <a:t>Bayyurt</a:t>
            </a:r>
            <a:r>
              <a:rPr lang="en-GB" sz="1500" dirty="0"/>
              <a:t>, Y. (2015). Insights from ELF and WE in teacher training in Greece and Turkey. World </a:t>
            </a:r>
            <a:r>
              <a:rPr lang="en-GB" sz="1500" dirty="0" err="1"/>
              <a:t>Englishes</a:t>
            </a:r>
            <a:r>
              <a:rPr lang="en-GB" sz="1500" dirty="0"/>
              <a:t>, 34(3), 471–484</a:t>
            </a:r>
            <a:r>
              <a:rPr lang="en-GB" sz="1500" dirty="0" smtClean="0"/>
              <a:t>.</a:t>
            </a:r>
          </a:p>
          <a:p>
            <a:pPr marL="109728" indent="0">
              <a:buNone/>
            </a:pPr>
            <a:endParaRPr lang="en-GB" sz="500" dirty="0"/>
          </a:p>
          <a:p>
            <a:pPr marL="109728" indent="0">
              <a:buNone/>
            </a:pPr>
            <a:r>
              <a:rPr lang="en-GB" sz="1600" dirty="0" err="1" smtClean="0"/>
              <a:t>Sifakis</a:t>
            </a:r>
            <a:r>
              <a:rPr lang="en-GB" sz="1600" dirty="0"/>
              <a:t>, N. C., &amp; </a:t>
            </a:r>
            <a:r>
              <a:rPr lang="en-GB" sz="1600" dirty="0" err="1"/>
              <a:t>Sougari</a:t>
            </a:r>
            <a:r>
              <a:rPr lang="en-GB" sz="1600" dirty="0"/>
              <a:t>, A.-M. (2005). Pronunciation issues and EIL pedagogy in the periphery: A survey of Greek state school teachers’ beliefs. </a:t>
            </a:r>
            <a:r>
              <a:rPr lang="en-GB" sz="1600" i="1" dirty="0"/>
              <a:t>TESOL Quarterly</a:t>
            </a:r>
            <a:r>
              <a:rPr lang="en-GB" sz="1600" dirty="0"/>
              <a:t>, </a:t>
            </a:r>
            <a:r>
              <a:rPr lang="en-GB" sz="1600" i="1" dirty="0"/>
              <a:t>39</a:t>
            </a:r>
            <a:r>
              <a:rPr lang="en-GB" sz="1600" dirty="0"/>
              <a:t>(3), 467–488. </a:t>
            </a:r>
            <a:endParaRPr lang="en-GB" sz="1600" dirty="0" smtClean="0"/>
          </a:p>
          <a:p>
            <a:pPr marL="109728" indent="0">
              <a:buNone/>
            </a:pPr>
            <a:endParaRPr lang="en-US" sz="500" dirty="0"/>
          </a:p>
          <a:p>
            <a:pPr marL="109728" indent="0">
              <a:buNone/>
            </a:pPr>
            <a:r>
              <a:rPr lang="en-GB" sz="1600" dirty="0"/>
              <a:t>Young, T. J., &amp; Walsh, S. (2010). Which English? Whose English? An investigation of ‘non-native’ teachers’ beliefs about target varieties. </a:t>
            </a:r>
            <a:r>
              <a:rPr lang="en-GB" sz="1600" i="1" dirty="0"/>
              <a:t>Language, Culture and Curriculum</a:t>
            </a:r>
            <a:r>
              <a:rPr lang="en-GB" sz="1600" dirty="0"/>
              <a:t>, </a:t>
            </a:r>
            <a:r>
              <a:rPr lang="en-GB" sz="1600" i="1" dirty="0"/>
              <a:t>23</a:t>
            </a:r>
            <a:r>
              <a:rPr lang="en-GB" sz="1600" dirty="0"/>
              <a:t>(2), 123–137. </a:t>
            </a:r>
            <a:endParaRPr lang="en-GB" sz="1600" dirty="0" smtClean="0"/>
          </a:p>
          <a:p>
            <a:pPr marL="109728" indent="0">
              <a:buNone/>
            </a:pPr>
            <a:endParaRPr lang="en-GB" sz="1500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3568" y="476672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References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75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9951888" cy="144016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Theoretical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traditions discussing the impact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globalisation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 on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English language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teaching 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92712"/>
            <a:ext cx="8229600" cy="5305776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1. English as a Lingua Franca (ELF)</a:t>
            </a: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: linguistic features of ELF communication 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2. World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Englishes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(WE)</a:t>
            </a: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: diverse NNS English varieties 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3. Critical Applied Linguistics (CAL)</a:t>
            </a:r>
          </a:p>
          <a:p>
            <a:pPr marL="109728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:  power and ideological issues related 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ELT</a:t>
            </a: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8066" y="3490492"/>
            <a:ext cx="3601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 “ELF Teaching approach”</a:t>
            </a:r>
            <a:endParaRPr lang="en-GB" sz="2000" dirty="0"/>
          </a:p>
        </p:txBody>
      </p:sp>
      <p:sp>
        <p:nvSpPr>
          <p:cNvPr id="6" name="Right Arrow 5"/>
          <p:cNvSpPr/>
          <p:nvPr/>
        </p:nvSpPr>
        <p:spPr>
          <a:xfrm>
            <a:off x="4067944" y="3598214"/>
            <a:ext cx="1249782" cy="184666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 rot="20134272">
            <a:off x="4996092" y="4429705"/>
            <a:ext cx="648072" cy="184666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 rot="1500893">
            <a:off x="4993690" y="2636912"/>
            <a:ext cx="648072" cy="184666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9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9145016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Examples of the ELF teaching approach 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125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1. Communicative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aspect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Raising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familiarity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and tolerance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diverse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varieties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(WE, ELF)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Focusing on communication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strategies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rather than NS-based norms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(ELF)</a:t>
            </a:r>
          </a:p>
          <a:p>
            <a:pPr marL="109728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Socio-political aspect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Raising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critical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awareness of hegemonic ideology 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(CAL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Empowering students as legitimate users of English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ELF,CAL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6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728" y="764704"/>
            <a:ext cx="9145016" cy="1066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Teacher cognition research about ELF teaching </a:t>
            </a:r>
            <a:br>
              <a:rPr lang="en-US" sz="3000" b="1" dirty="0" smtClean="0">
                <a:latin typeface="Arial" pitchFamily="34" charset="0"/>
                <a:cs typeface="Arial" pitchFamily="34" charset="0"/>
              </a:rPr>
            </a:b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approach 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125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7544" y="1718916"/>
            <a:ext cx="8363272" cy="51125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Jenkins (2005):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negative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attitudes towards NNS’ accents and unwillingness to adopt the ELF approach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in pronunciation teaching</a:t>
            </a:r>
          </a:p>
          <a:p>
            <a:pPr marL="109728" indent="0">
              <a:lnSpc>
                <a:spcPct val="120000"/>
              </a:lnSpc>
              <a:buNone/>
            </a:pPr>
            <a:endParaRPr lang="en-GB" sz="3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Sifakis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Sougari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(2005):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strong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belief in the legitimacy of NS norm bound pronunciation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teaching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sz="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2000" b="1" dirty="0">
                <a:latin typeface="Arial" pitchFamily="34" charset="0"/>
                <a:cs typeface="Arial" pitchFamily="34" charset="0"/>
              </a:rPr>
              <a:t>Young &amp; Walsh (2010</a:t>
            </a:r>
            <a:r>
              <a:rPr lang="en-GB" sz="2000" b="1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strong belief in standard English as the most pragmatic variety in their local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contexts</a:t>
            </a:r>
          </a:p>
          <a:p>
            <a:pPr marL="109728" indent="0">
              <a:lnSpc>
                <a:spcPct val="120000"/>
              </a:lnSpc>
              <a:buNone/>
            </a:pPr>
            <a:endParaRPr lang="en-GB" sz="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Dewey (2012):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interests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in concepts of ELF but sceptical towards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practical application of the ELF teaching approach</a:t>
            </a:r>
          </a:p>
        </p:txBody>
      </p:sp>
    </p:spTree>
    <p:extLst>
      <p:ext uri="{BB962C8B-B14F-4D97-AF65-F5344CB8AC3E}">
        <p14:creationId xmlns:p14="http://schemas.microsoft.com/office/powerpoint/2010/main" val="8576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16" y="548680"/>
            <a:ext cx="8856984" cy="1066800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Why ELF-informed Teacher Education?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36504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Compared to descriptive teacher cognition research, 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here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only a few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intervention studies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looking at change in teachers’ beliefs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e.g.,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Hall et al,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2013;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Sifakis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Bayyuart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2015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So far, no research explored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the process of in-service teacher change through ELF-informed teacher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education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Previous research focused on reporting the result of ELF-informed teacher education. Although these studies generated a tentative answer to the question whether ELF-informed teacher education impacts teacher cognition,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w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 still do not know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how and under what circumstances a teacher develops critical language awareness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through ELF-informed teacher education.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48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16" y="548680"/>
            <a:ext cx="8856984" cy="1066800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Complexity theory </a:t>
            </a:r>
            <a:br>
              <a:rPr lang="en-US" sz="3000" b="1" dirty="0" smtClean="0">
                <a:latin typeface="Arial" pitchFamily="34" charset="0"/>
                <a:cs typeface="Arial" pitchFamily="34" charset="0"/>
              </a:rPr>
            </a:b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as a framework for teacher change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24847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000" dirty="0">
                <a:latin typeface="Arial" pitchFamily="34" charset="0"/>
                <a:cs typeface="Arial" pitchFamily="34" charset="0"/>
              </a:rPr>
              <a:t>Complexity theory “aims to account for how the interacting parts of a complex system (teacher cognition) give rises to the system's collective behaviour and how such a system simultaneously interacts with its environment” (Larsen-Freeman &amp; Cameron, 2008, p.1, bracket inserted by me). 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endParaRPr lang="en-GB" sz="2000" dirty="0"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teacher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learning is a complex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process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which is shaped through interaction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with the experience an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individual teacher has, rather than a product 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a TD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course. Taking the non-reductionist approach to teacher learning, complexity theory aims to elucidate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multiple causal factors </a:t>
            </a: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teacher change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, as well as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idiosyncratic </a:t>
            </a: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patterns of individual development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295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16" y="548680"/>
            <a:ext cx="8856984" cy="1066800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Participatory action research </a:t>
            </a:r>
            <a:br>
              <a:rPr lang="en-US" sz="3000" b="1" dirty="0" smtClean="0">
                <a:latin typeface="Arial" pitchFamily="34" charset="0"/>
                <a:cs typeface="Arial" pitchFamily="34" charset="0"/>
              </a:rPr>
            </a:b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as a tool of teacher development </a:t>
            </a:r>
            <a:endParaRPr lang="en-GB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24847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Action Research: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 self-reflective form 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inquiry by practitioners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to understand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their practices and the situations which these practices are carried out, and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to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improve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the rationality and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justice of their practice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(Carr &amp;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Kemmis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, 1986).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Participatory Action Research: a collective form of action research among researcher and practitioners</a:t>
            </a: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Theoretical learning is not enough to lead to informed action.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Participatory action research could narrow the gap between theoretical knowing and practical knowing and help teachers develop praxis.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286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066800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Research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Questions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075240" cy="4824536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1 What are the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developmental patterns of teachers’ belief systems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during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ELF-informed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teacher development programme?</a:t>
            </a:r>
          </a:p>
          <a:p>
            <a:pPr marL="109728" indent="0">
              <a:buNone/>
            </a:pPr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GB" sz="5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2: How does teachers’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critical reflection on their beliefs through the lens of expert knowledge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, if at all,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influence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the development 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critical language awareness?</a:t>
            </a:r>
          </a:p>
          <a:p>
            <a:pPr marL="109728" indent="0">
              <a:buNone/>
            </a:pPr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GB" sz="5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3: How does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participatory action research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involving planning, implementing, observing and reflecting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ELF-informed lessons, if at all, influence the development of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critical language awareness?</a:t>
            </a:r>
          </a:p>
          <a:p>
            <a:pPr marL="109728" indent="0">
              <a:buNone/>
            </a:pPr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GB" sz="5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R.Q. 4: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Are there individual differences in developmental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patterns of belief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systems? Then, how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does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complexity theory </a:t>
            </a: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lend </a:t>
            </a:r>
            <a:r>
              <a:rPr lang="en-GB" sz="2000" u="sng" dirty="0">
                <a:latin typeface="Arial" pitchFamily="34" charset="0"/>
                <a:cs typeface="Arial" pitchFamily="34" charset="0"/>
              </a:rPr>
              <a:t>explanation to factors contributing to </a:t>
            </a: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such individual differences?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62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4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2493</TotalTime>
  <Words>1741</Words>
  <Application>Microsoft Office PowerPoint</Application>
  <PresentationFormat>On-screen Show (4:3)</PresentationFormat>
  <Paragraphs>237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Exploring possibilities of teaching English as a Lingua Franca: Participatory action research with South Korean teachers </vt:lpstr>
      <vt:lpstr>Problems of current ELT in South Korea</vt:lpstr>
      <vt:lpstr>Theoretical traditions discussing the impact of globalisation on English language teaching </vt:lpstr>
      <vt:lpstr>Examples of the ELF teaching approach </vt:lpstr>
      <vt:lpstr>Teacher cognition research about ELF teaching  approach </vt:lpstr>
      <vt:lpstr>Why ELF-informed Teacher Education?</vt:lpstr>
      <vt:lpstr>Complexity theory  as a framework for teacher change</vt:lpstr>
      <vt:lpstr>Participatory action research  as a tool of teacher development </vt:lpstr>
      <vt:lpstr>Research Questions</vt:lpstr>
      <vt:lpstr>Research Methodology</vt:lpstr>
      <vt:lpstr>ELF-Informed TD Programme</vt:lpstr>
      <vt:lpstr>Phase 1: Workshops (3 weeks)</vt:lpstr>
      <vt:lpstr>Phase 2: Participatory Action Research                 (4 months)</vt:lpstr>
      <vt:lpstr>Data Collection</vt:lpstr>
      <vt:lpstr>Data Analysis</vt:lpstr>
      <vt:lpstr>Data Analysis</vt:lpstr>
      <vt:lpstr>Data Analysis</vt:lpstr>
      <vt:lpstr>Data Analysis</vt:lpstr>
      <vt:lpstr>Preliminary findings from pilot study</vt:lpstr>
      <vt:lpstr>Preliminary findings from pilot study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Koun Choi (Bonnie)</dc:creator>
  <cp:lastModifiedBy>Koun Choi (Bonnie)</cp:lastModifiedBy>
  <cp:revision>122</cp:revision>
  <dcterms:created xsi:type="dcterms:W3CDTF">2016-04-24T17:47:49Z</dcterms:created>
  <dcterms:modified xsi:type="dcterms:W3CDTF">2016-06-23T19:47:41Z</dcterms:modified>
</cp:coreProperties>
</file>