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93712-D972-4A96-8C1C-5934E8902D6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10421C2-482A-4DF6-8B3C-6348390808C0}">
      <dgm:prSet phldrT="[Text]"/>
      <dgm:spPr/>
      <dgm:t>
        <a:bodyPr/>
        <a:lstStyle/>
        <a:p>
          <a:r>
            <a:rPr lang="en-GB" dirty="0" smtClean="0"/>
            <a:t>Methodology</a:t>
          </a:r>
          <a:endParaRPr lang="en-GB" dirty="0"/>
        </a:p>
      </dgm:t>
    </dgm:pt>
    <dgm:pt modelId="{E75D3FC0-418C-4006-B365-9E24A3EF3BCF}" type="parTrans" cxnId="{BE7A1655-49E9-4E52-999F-CD03EBBDE987}">
      <dgm:prSet/>
      <dgm:spPr/>
      <dgm:t>
        <a:bodyPr/>
        <a:lstStyle/>
        <a:p>
          <a:endParaRPr lang="en-GB"/>
        </a:p>
      </dgm:t>
    </dgm:pt>
    <dgm:pt modelId="{38F54AFA-2AEB-455C-A523-3E0AE81ECD07}" type="sibTrans" cxnId="{BE7A1655-49E9-4E52-999F-CD03EBBDE987}">
      <dgm:prSet/>
      <dgm:spPr/>
      <dgm:t>
        <a:bodyPr/>
        <a:lstStyle/>
        <a:p>
          <a:endParaRPr lang="en-GB"/>
        </a:p>
      </dgm:t>
    </dgm:pt>
    <dgm:pt modelId="{3654E3E1-8C67-4E2E-BEB3-ECE36231036A}">
      <dgm:prSet phldrT="[Text]" custT="1"/>
      <dgm:spPr/>
      <dgm:t>
        <a:bodyPr/>
        <a:lstStyle/>
        <a:p>
          <a:r>
            <a:rPr lang="en-GB" sz="2400" dirty="0" smtClean="0"/>
            <a:t>Interpretive Qualitative Approach</a:t>
          </a:r>
          <a:endParaRPr lang="en-GB" sz="2400" dirty="0"/>
        </a:p>
      </dgm:t>
    </dgm:pt>
    <dgm:pt modelId="{2824F873-A985-4D1E-B3E7-43254B1AAC0E}" type="parTrans" cxnId="{29F2E753-90CF-4067-B9D0-BC48684F5651}">
      <dgm:prSet/>
      <dgm:spPr/>
      <dgm:t>
        <a:bodyPr/>
        <a:lstStyle/>
        <a:p>
          <a:endParaRPr lang="en-GB"/>
        </a:p>
      </dgm:t>
    </dgm:pt>
    <dgm:pt modelId="{BDEFAFEA-4F75-41F3-AF31-8B2DC3F86CC8}" type="sibTrans" cxnId="{29F2E753-90CF-4067-B9D0-BC48684F5651}">
      <dgm:prSet/>
      <dgm:spPr/>
      <dgm:t>
        <a:bodyPr/>
        <a:lstStyle/>
        <a:p>
          <a:endParaRPr lang="en-GB"/>
        </a:p>
      </dgm:t>
    </dgm:pt>
    <dgm:pt modelId="{AEA8BF37-BA55-42E7-86FF-B18EFE155A04}">
      <dgm:prSet phldrT="[Text]"/>
      <dgm:spPr/>
      <dgm:t>
        <a:bodyPr/>
        <a:lstStyle/>
        <a:p>
          <a:r>
            <a:rPr lang="en-GB" dirty="0" smtClean="0"/>
            <a:t>Site &amp; Participant Selection</a:t>
          </a:r>
          <a:endParaRPr lang="en-GB" dirty="0"/>
        </a:p>
      </dgm:t>
    </dgm:pt>
    <dgm:pt modelId="{22D758C3-4493-4507-AA52-C8C848FCAE10}" type="parTrans" cxnId="{BD9CEA21-FFB7-420A-94A1-D642AFD48BD4}">
      <dgm:prSet/>
      <dgm:spPr/>
      <dgm:t>
        <a:bodyPr/>
        <a:lstStyle/>
        <a:p>
          <a:endParaRPr lang="en-GB"/>
        </a:p>
      </dgm:t>
    </dgm:pt>
    <dgm:pt modelId="{DF0493AC-4863-4117-84F7-4AB15235661B}" type="sibTrans" cxnId="{BD9CEA21-FFB7-420A-94A1-D642AFD48BD4}">
      <dgm:prSet/>
      <dgm:spPr/>
      <dgm:t>
        <a:bodyPr/>
        <a:lstStyle/>
        <a:p>
          <a:endParaRPr lang="en-GB"/>
        </a:p>
      </dgm:t>
    </dgm:pt>
    <dgm:pt modelId="{649F5664-8173-443B-80E8-CD9815F496C4}">
      <dgm:prSet phldrT="[Text]" custT="1"/>
      <dgm:spPr/>
      <dgm:t>
        <a:bodyPr/>
        <a:lstStyle/>
        <a:p>
          <a:r>
            <a:rPr lang="en-GB" sz="2000" dirty="0" smtClean="0"/>
            <a:t>2 Universities: UNI/A, UNI/B (Regional City)</a:t>
          </a:r>
          <a:endParaRPr lang="en-GB" sz="2000" dirty="0"/>
        </a:p>
      </dgm:t>
    </dgm:pt>
    <dgm:pt modelId="{C03B92DB-E5A4-409E-A528-E65073330540}" type="parTrans" cxnId="{5600E5F4-D62D-4118-9C4E-C4F5F6785DFE}">
      <dgm:prSet/>
      <dgm:spPr/>
      <dgm:t>
        <a:bodyPr/>
        <a:lstStyle/>
        <a:p>
          <a:endParaRPr lang="en-GB"/>
        </a:p>
      </dgm:t>
    </dgm:pt>
    <dgm:pt modelId="{08DE7813-AC83-4B27-A57B-FFE264888FF7}" type="sibTrans" cxnId="{5600E5F4-D62D-4118-9C4E-C4F5F6785DFE}">
      <dgm:prSet/>
      <dgm:spPr/>
      <dgm:t>
        <a:bodyPr/>
        <a:lstStyle/>
        <a:p>
          <a:endParaRPr lang="en-GB"/>
        </a:p>
      </dgm:t>
    </dgm:pt>
    <dgm:pt modelId="{627F80E1-0453-4FBB-9F10-4E9ED8A23ACA}">
      <dgm:prSet phldrT="[Text]"/>
      <dgm:spPr/>
      <dgm:t>
        <a:bodyPr/>
        <a:lstStyle/>
        <a:p>
          <a:r>
            <a:rPr lang="en-GB" dirty="0" smtClean="0"/>
            <a:t>Website Analysis</a:t>
          </a:r>
          <a:endParaRPr lang="en-GB" dirty="0"/>
        </a:p>
      </dgm:t>
    </dgm:pt>
    <dgm:pt modelId="{A0369033-ECC0-4311-B6AC-EC20D101B6C1}" type="parTrans" cxnId="{789228C4-AEF9-4BF5-8131-221A986D53C7}">
      <dgm:prSet/>
      <dgm:spPr/>
      <dgm:t>
        <a:bodyPr/>
        <a:lstStyle/>
        <a:p>
          <a:endParaRPr lang="en-GB"/>
        </a:p>
      </dgm:t>
    </dgm:pt>
    <dgm:pt modelId="{701D1D91-FED0-4D7D-BBFC-BB6130558B6F}" type="sibTrans" cxnId="{789228C4-AEF9-4BF5-8131-221A986D53C7}">
      <dgm:prSet/>
      <dgm:spPr/>
      <dgm:t>
        <a:bodyPr/>
        <a:lstStyle/>
        <a:p>
          <a:endParaRPr lang="en-GB"/>
        </a:p>
      </dgm:t>
    </dgm:pt>
    <dgm:pt modelId="{37CDD700-129B-490C-9B7D-CAEA4D3E5F8B}">
      <dgm:prSet phldrT="[Text]" custT="1"/>
      <dgm:spPr/>
      <dgm:t>
        <a:bodyPr/>
        <a:lstStyle/>
        <a:p>
          <a:r>
            <a:rPr lang="en-GB" sz="2000" dirty="0" smtClean="0"/>
            <a:t>Discourse Analysis (Fairclough, 2001)</a:t>
          </a:r>
          <a:endParaRPr lang="en-GB" sz="2000" dirty="0"/>
        </a:p>
      </dgm:t>
    </dgm:pt>
    <dgm:pt modelId="{4D5D6451-A8D6-4D69-8092-2810C8620509}" type="parTrans" cxnId="{22C220CB-91AE-4761-8B13-9762A41C04AD}">
      <dgm:prSet/>
      <dgm:spPr/>
      <dgm:t>
        <a:bodyPr/>
        <a:lstStyle/>
        <a:p>
          <a:endParaRPr lang="en-GB"/>
        </a:p>
      </dgm:t>
    </dgm:pt>
    <dgm:pt modelId="{13E1FA3C-C905-42B3-93FF-243F950D32DD}" type="sibTrans" cxnId="{22C220CB-91AE-4761-8B13-9762A41C04AD}">
      <dgm:prSet/>
      <dgm:spPr/>
      <dgm:t>
        <a:bodyPr/>
        <a:lstStyle/>
        <a:p>
          <a:endParaRPr lang="en-GB"/>
        </a:p>
      </dgm:t>
    </dgm:pt>
    <dgm:pt modelId="{AD664EFA-C51A-4CC0-A8BA-818FE5ACAC0D}">
      <dgm:prSet phldrT="[Text]" custT="1"/>
      <dgm:spPr/>
      <dgm:t>
        <a:bodyPr/>
        <a:lstStyle/>
        <a:p>
          <a:r>
            <a:rPr lang="en-GB" sz="2000" dirty="0" smtClean="0"/>
            <a:t>Participants (n=20)</a:t>
          </a:r>
          <a:endParaRPr lang="en-GB" sz="2000" dirty="0"/>
        </a:p>
      </dgm:t>
    </dgm:pt>
    <dgm:pt modelId="{302628D3-209B-4128-8383-D06E665C694B}" type="parTrans" cxnId="{88F79E9C-6B02-485F-99B5-A9C0F58102DC}">
      <dgm:prSet/>
      <dgm:spPr/>
      <dgm:t>
        <a:bodyPr/>
        <a:lstStyle/>
        <a:p>
          <a:endParaRPr lang="en-GB"/>
        </a:p>
      </dgm:t>
    </dgm:pt>
    <dgm:pt modelId="{D2383F0C-FC7F-47AE-AEC6-11B0739C0F5B}" type="sibTrans" cxnId="{88F79E9C-6B02-485F-99B5-A9C0F58102DC}">
      <dgm:prSet/>
      <dgm:spPr/>
      <dgm:t>
        <a:bodyPr/>
        <a:lstStyle/>
        <a:p>
          <a:endParaRPr lang="en-GB"/>
        </a:p>
      </dgm:t>
    </dgm:pt>
    <dgm:pt modelId="{9B6C58A4-0000-4742-B0CE-2E24FBBB1FB2}">
      <dgm:prSet phldrT="[Text]" custT="1"/>
      <dgm:spPr/>
      <dgm:t>
        <a:bodyPr/>
        <a:lstStyle/>
        <a:p>
          <a:r>
            <a:rPr lang="en-GB" sz="2000" dirty="0" smtClean="0"/>
            <a:t>Multimodal Analysis (</a:t>
          </a:r>
          <a:r>
            <a:rPr lang="en-GB" sz="2000" dirty="0" err="1" smtClean="0"/>
            <a:t>Pauwels</a:t>
          </a:r>
          <a:r>
            <a:rPr lang="en-GB" sz="2000" dirty="0" smtClean="0"/>
            <a:t>, 2012)</a:t>
          </a:r>
          <a:endParaRPr lang="en-GB" sz="2000" dirty="0"/>
        </a:p>
      </dgm:t>
    </dgm:pt>
    <dgm:pt modelId="{4E032A61-B8A1-4F4C-A0A0-44DAF36A952F}" type="parTrans" cxnId="{52325E5F-376F-4BD1-B085-211717178598}">
      <dgm:prSet/>
      <dgm:spPr/>
      <dgm:t>
        <a:bodyPr/>
        <a:lstStyle/>
        <a:p>
          <a:endParaRPr lang="en-GB"/>
        </a:p>
      </dgm:t>
    </dgm:pt>
    <dgm:pt modelId="{2FCFC8BC-1EAB-4111-BF60-AB75A6B42B5A}" type="sibTrans" cxnId="{52325E5F-376F-4BD1-B085-211717178598}">
      <dgm:prSet/>
      <dgm:spPr/>
      <dgm:t>
        <a:bodyPr/>
        <a:lstStyle/>
        <a:p>
          <a:endParaRPr lang="en-GB"/>
        </a:p>
      </dgm:t>
    </dgm:pt>
    <dgm:pt modelId="{BA7239C0-7D18-4E85-BA30-C7316B70895E}">
      <dgm:prSet phldrT="[Text]" custT="1"/>
      <dgm:spPr/>
      <dgm:t>
        <a:bodyPr/>
        <a:lstStyle/>
        <a:p>
          <a:r>
            <a:rPr lang="en-GB" sz="2000" dirty="0" smtClean="0"/>
            <a:t>Jan 2014-May 2014</a:t>
          </a:r>
          <a:endParaRPr lang="en-GB" sz="2000" dirty="0"/>
        </a:p>
      </dgm:t>
    </dgm:pt>
    <dgm:pt modelId="{2AEA756D-BF79-48F5-A3CD-30503C798A7E}" type="parTrans" cxnId="{7AA0D234-5299-443E-87A1-F4E57D30F55D}">
      <dgm:prSet/>
      <dgm:spPr/>
      <dgm:t>
        <a:bodyPr/>
        <a:lstStyle/>
        <a:p>
          <a:endParaRPr lang="en-GB"/>
        </a:p>
      </dgm:t>
    </dgm:pt>
    <dgm:pt modelId="{56091DEB-B7B0-48B1-80BF-702A34A433E5}" type="sibTrans" cxnId="{7AA0D234-5299-443E-87A1-F4E57D30F55D}">
      <dgm:prSet/>
      <dgm:spPr/>
      <dgm:t>
        <a:bodyPr/>
        <a:lstStyle/>
        <a:p>
          <a:endParaRPr lang="en-GB"/>
        </a:p>
      </dgm:t>
    </dgm:pt>
    <dgm:pt modelId="{CBC84482-F8BE-482D-BFB2-448C5ADAC086}">
      <dgm:prSet phldrT="[Text]"/>
      <dgm:spPr/>
      <dgm:t>
        <a:bodyPr/>
        <a:lstStyle/>
        <a:p>
          <a:r>
            <a:rPr lang="en-GB" dirty="0" smtClean="0"/>
            <a:t>Interviews</a:t>
          </a:r>
          <a:endParaRPr lang="en-GB" dirty="0"/>
        </a:p>
      </dgm:t>
    </dgm:pt>
    <dgm:pt modelId="{8A26929B-D25A-49AA-968F-38691C5FB4D7}" type="parTrans" cxnId="{47FA7031-5E11-41F0-B7C6-4BF3B7DD7B08}">
      <dgm:prSet/>
      <dgm:spPr/>
      <dgm:t>
        <a:bodyPr/>
        <a:lstStyle/>
        <a:p>
          <a:endParaRPr lang="en-GB"/>
        </a:p>
      </dgm:t>
    </dgm:pt>
    <dgm:pt modelId="{1C5B8CE7-0E22-463E-83AB-81F405F56972}" type="sibTrans" cxnId="{47FA7031-5E11-41F0-B7C6-4BF3B7DD7B08}">
      <dgm:prSet/>
      <dgm:spPr/>
      <dgm:t>
        <a:bodyPr/>
        <a:lstStyle/>
        <a:p>
          <a:endParaRPr lang="en-GB"/>
        </a:p>
      </dgm:t>
    </dgm:pt>
    <dgm:pt modelId="{929CCD07-E703-48C2-92BC-83A6E34D2770}">
      <dgm:prSet phldrT="[Text]" custT="1"/>
      <dgm:spPr/>
      <dgm:t>
        <a:bodyPr/>
        <a:lstStyle/>
        <a:p>
          <a:r>
            <a:rPr lang="en-GB" sz="1200" dirty="0" smtClean="0"/>
            <a:t>Semi-structured &amp; Unstructured Interviews</a:t>
          </a:r>
          <a:endParaRPr lang="en-GB" sz="1200" dirty="0"/>
        </a:p>
      </dgm:t>
    </dgm:pt>
    <dgm:pt modelId="{00B05DFE-2F8B-4B95-A6C6-FFC8E240F15B}" type="parTrans" cxnId="{2C2DBF78-554D-40FC-A2C5-1244407C3030}">
      <dgm:prSet/>
      <dgm:spPr/>
      <dgm:t>
        <a:bodyPr/>
        <a:lstStyle/>
        <a:p>
          <a:endParaRPr lang="en-GB"/>
        </a:p>
      </dgm:t>
    </dgm:pt>
    <dgm:pt modelId="{E2F99BF2-C41F-425D-9DB0-EF5025FAA7B0}" type="sibTrans" cxnId="{2C2DBF78-554D-40FC-A2C5-1244407C3030}">
      <dgm:prSet/>
      <dgm:spPr/>
      <dgm:t>
        <a:bodyPr/>
        <a:lstStyle/>
        <a:p>
          <a:endParaRPr lang="en-GB"/>
        </a:p>
      </dgm:t>
    </dgm:pt>
    <dgm:pt modelId="{D0B87BB0-881F-4382-B9C6-0728E1FAA289}">
      <dgm:prSet phldrT="[Text]" custT="1"/>
      <dgm:spPr/>
      <dgm:t>
        <a:bodyPr/>
        <a:lstStyle/>
        <a:p>
          <a:r>
            <a:rPr lang="en-GB" sz="1200" dirty="0" smtClean="0"/>
            <a:t>Analysis: Thematic Analysis (Braun &amp; Clarke, 2006)</a:t>
          </a:r>
          <a:endParaRPr lang="en-GB" sz="1200" dirty="0"/>
        </a:p>
      </dgm:t>
    </dgm:pt>
    <dgm:pt modelId="{11D5B8A3-9BDC-4E8E-9E8F-D2501923CADE}" type="parTrans" cxnId="{DEB7B011-E08C-4341-8FD0-B117AF28DD20}">
      <dgm:prSet/>
      <dgm:spPr/>
      <dgm:t>
        <a:bodyPr/>
        <a:lstStyle/>
        <a:p>
          <a:endParaRPr lang="en-GB"/>
        </a:p>
      </dgm:t>
    </dgm:pt>
    <dgm:pt modelId="{3F847655-4F22-47EF-9E3C-C547289C63CD}" type="sibTrans" cxnId="{DEB7B011-E08C-4341-8FD0-B117AF28DD20}">
      <dgm:prSet/>
      <dgm:spPr/>
      <dgm:t>
        <a:bodyPr/>
        <a:lstStyle/>
        <a:p>
          <a:endParaRPr lang="en-GB"/>
        </a:p>
      </dgm:t>
    </dgm:pt>
    <dgm:pt modelId="{452A5F21-0410-48A1-A975-3A2097AE52AC}">
      <dgm:prSet phldrT="[Text]" custT="1"/>
      <dgm:spPr/>
      <dgm:t>
        <a:bodyPr/>
        <a:lstStyle/>
        <a:p>
          <a:r>
            <a:rPr lang="en-GB" sz="1200" dirty="0" smtClean="0"/>
            <a:t>Discourse Analysis</a:t>
          </a:r>
          <a:endParaRPr lang="en-GB" sz="1200" dirty="0"/>
        </a:p>
      </dgm:t>
    </dgm:pt>
    <dgm:pt modelId="{DA45BAA0-78BA-4066-87FB-EF2609BA3BCB}" type="parTrans" cxnId="{189815BA-13D4-4D12-B5EE-50926AB16BCF}">
      <dgm:prSet/>
      <dgm:spPr/>
      <dgm:t>
        <a:bodyPr/>
        <a:lstStyle/>
        <a:p>
          <a:endParaRPr lang="en-GB"/>
        </a:p>
      </dgm:t>
    </dgm:pt>
    <dgm:pt modelId="{57D742F8-0AEE-4F75-A35A-858A590E5EA8}" type="sibTrans" cxnId="{189815BA-13D4-4D12-B5EE-50926AB16BCF}">
      <dgm:prSet/>
      <dgm:spPr/>
      <dgm:t>
        <a:bodyPr/>
        <a:lstStyle/>
        <a:p>
          <a:endParaRPr lang="en-GB"/>
        </a:p>
      </dgm:t>
    </dgm:pt>
    <dgm:pt modelId="{EBBFDF6D-D506-42EE-8783-8463546380E9}">
      <dgm:prSet phldrT="[Text]" custT="1"/>
      <dgm:spPr/>
      <dgm:t>
        <a:bodyPr/>
        <a:lstStyle/>
        <a:p>
          <a:r>
            <a:rPr lang="en-GB" sz="1200" dirty="0" smtClean="0"/>
            <a:t>RQ3: Identity Theory (</a:t>
          </a:r>
          <a:r>
            <a:rPr lang="en-GB" sz="1200" dirty="0" err="1" smtClean="0"/>
            <a:t>e.g</a:t>
          </a:r>
          <a:r>
            <a:rPr lang="en-GB" sz="1200" dirty="0" smtClean="0"/>
            <a:t> McCall &amp; Simmons, 1978; Stryker, 1980; Stets &amp; Burke, 2005; Stets, 2006)</a:t>
          </a:r>
          <a:endParaRPr lang="en-GB" sz="1200" dirty="0"/>
        </a:p>
      </dgm:t>
    </dgm:pt>
    <dgm:pt modelId="{52547150-DC77-4FE7-AF5D-F19A5FFE20D2}" type="parTrans" cxnId="{D4C9BEE0-04F0-44FD-8E8F-F6D42674296A}">
      <dgm:prSet/>
      <dgm:spPr/>
      <dgm:t>
        <a:bodyPr/>
        <a:lstStyle/>
        <a:p>
          <a:endParaRPr lang="en-GB"/>
        </a:p>
      </dgm:t>
    </dgm:pt>
    <dgm:pt modelId="{90CC5774-8962-4FFB-A6BD-985E92CB0626}" type="sibTrans" cxnId="{D4C9BEE0-04F0-44FD-8E8F-F6D42674296A}">
      <dgm:prSet/>
      <dgm:spPr/>
      <dgm:t>
        <a:bodyPr/>
        <a:lstStyle/>
        <a:p>
          <a:endParaRPr lang="en-GB"/>
        </a:p>
      </dgm:t>
    </dgm:pt>
    <dgm:pt modelId="{58FB6C26-7477-4DAD-9096-9293D4189671}">
      <dgm:prSet phldrT="[Text]" custT="1"/>
      <dgm:spPr/>
      <dgm:t>
        <a:bodyPr/>
        <a:lstStyle/>
        <a:p>
          <a:r>
            <a:rPr lang="en-GB" sz="1200" dirty="0" smtClean="0"/>
            <a:t> Social Identity Perspective (e.g. </a:t>
          </a:r>
          <a:r>
            <a:rPr lang="en-GB" sz="1200" dirty="0" err="1" smtClean="0"/>
            <a:t>Tajfel</a:t>
          </a:r>
          <a:r>
            <a:rPr lang="en-GB" sz="1200" dirty="0" smtClean="0"/>
            <a:t>, 1978; Either &amp; </a:t>
          </a:r>
          <a:r>
            <a:rPr lang="en-GB" sz="1200" dirty="0" err="1" smtClean="0"/>
            <a:t>Daux</a:t>
          </a:r>
          <a:r>
            <a:rPr lang="en-GB" sz="1200" dirty="0" smtClean="0"/>
            <a:t>, 1994; Spears, 2012) </a:t>
          </a:r>
          <a:endParaRPr lang="en-GB" sz="1200" dirty="0"/>
        </a:p>
      </dgm:t>
    </dgm:pt>
    <dgm:pt modelId="{477C2414-8DC6-4CD4-949A-FBB1F4EED040}" type="parTrans" cxnId="{CD570BE9-CD3C-4CB4-AC4F-FD4A63AE676C}">
      <dgm:prSet/>
      <dgm:spPr/>
      <dgm:t>
        <a:bodyPr/>
        <a:lstStyle/>
        <a:p>
          <a:endParaRPr lang="en-GB"/>
        </a:p>
      </dgm:t>
    </dgm:pt>
    <dgm:pt modelId="{30445F17-4C1F-4E6A-A87D-20EA4B532DF5}" type="sibTrans" cxnId="{CD570BE9-CD3C-4CB4-AC4F-FD4A63AE676C}">
      <dgm:prSet/>
      <dgm:spPr/>
      <dgm:t>
        <a:bodyPr/>
        <a:lstStyle/>
        <a:p>
          <a:endParaRPr lang="en-GB"/>
        </a:p>
      </dgm:t>
    </dgm:pt>
    <dgm:pt modelId="{95CFD474-8471-43C8-B041-76CC26D35CCE}" type="pres">
      <dgm:prSet presAssocID="{D1593712-D972-4A96-8C1C-5934E8902D68}" presName="linearFlow" presStyleCnt="0">
        <dgm:presLayoutVars>
          <dgm:dir/>
          <dgm:animLvl val="lvl"/>
          <dgm:resizeHandles val="exact"/>
        </dgm:presLayoutVars>
      </dgm:prSet>
      <dgm:spPr/>
    </dgm:pt>
    <dgm:pt modelId="{953201ED-67B6-4FF5-A6D0-EF6242E685C3}" type="pres">
      <dgm:prSet presAssocID="{210421C2-482A-4DF6-8B3C-6348390808C0}" presName="composite" presStyleCnt="0"/>
      <dgm:spPr/>
    </dgm:pt>
    <dgm:pt modelId="{D568FF19-4075-401C-B08A-38597FDB9A31}" type="pres">
      <dgm:prSet presAssocID="{210421C2-482A-4DF6-8B3C-6348390808C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6280FDD-FF66-4DD2-9396-CBF889A6BD78}" type="pres">
      <dgm:prSet presAssocID="{210421C2-482A-4DF6-8B3C-6348390808C0}" presName="descendantText" presStyleLbl="alignAcc1" presStyleIdx="0" presStyleCnt="4">
        <dgm:presLayoutVars>
          <dgm:bulletEnabled val="1"/>
        </dgm:presLayoutVars>
      </dgm:prSet>
      <dgm:spPr/>
    </dgm:pt>
    <dgm:pt modelId="{578AC6CF-FA21-4130-8655-3C64A0BFF43D}" type="pres">
      <dgm:prSet presAssocID="{38F54AFA-2AEB-455C-A523-3E0AE81ECD07}" presName="sp" presStyleCnt="0"/>
      <dgm:spPr/>
    </dgm:pt>
    <dgm:pt modelId="{9F7E2BED-07BA-4BBE-BD02-70200DB274E0}" type="pres">
      <dgm:prSet presAssocID="{AEA8BF37-BA55-42E7-86FF-B18EFE155A04}" presName="composite" presStyleCnt="0"/>
      <dgm:spPr/>
    </dgm:pt>
    <dgm:pt modelId="{96EF68D6-511B-429C-9A4D-81021C64B02F}" type="pres">
      <dgm:prSet presAssocID="{AEA8BF37-BA55-42E7-86FF-B18EFE155A0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F748E3C-9BC7-4AE9-A2DC-BA253DA1A45C}" type="pres">
      <dgm:prSet presAssocID="{AEA8BF37-BA55-42E7-86FF-B18EFE155A04}" presName="descendantText" presStyleLbl="alignAcc1" presStyleIdx="1" presStyleCnt="4">
        <dgm:presLayoutVars>
          <dgm:bulletEnabled val="1"/>
        </dgm:presLayoutVars>
      </dgm:prSet>
      <dgm:spPr/>
    </dgm:pt>
    <dgm:pt modelId="{41EE4CF1-A6A3-4DCC-9798-038792DABCC5}" type="pres">
      <dgm:prSet presAssocID="{DF0493AC-4863-4117-84F7-4AB15235661B}" presName="sp" presStyleCnt="0"/>
      <dgm:spPr/>
    </dgm:pt>
    <dgm:pt modelId="{593EE987-D019-40D4-BDAD-0950B95D7BFC}" type="pres">
      <dgm:prSet presAssocID="{627F80E1-0453-4FBB-9F10-4E9ED8A23ACA}" presName="composite" presStyleCnt="0"/>
      <dgm:spPr/>
    </dgm:pt>
    <dgm:pt modelId="{A2B417D8-E329-4DFB-9E5F-C9826CFC7B52}" type="pres">
      <dgm:prSet presAssocID="{627F80E1-0453-4FBB-9F10-4E9ED8A23AC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2C0A0BA-883F-4565-AFFC-7B100244B922}" type="pres">
      <dgm:prSet presAssocID="{627F80E1-0453-4FBB-9F10-4E9ED8A23ACA}" presName="descendantText" presStyleLbl="alignAcc1" presStyleIdx="2" presStyleCnt="4">
        <dgm:presLayoutVars>
          <dgm:bulletEnabled val="1"/>
        </dgm:presLayoutVars>
      </dgm:prSet>
      <dgm:spPr/>
    </dgm:pt>
    <dgm:pt modelId="{553F9B68-80E5-44CC-B92A-387D1682CB0E}" type="pres">
      <dgm:prSet presAssocID="{701D1D91-FED0-4D7D-BBFC-BB6130558B6F}" presName="sp" presStyleCnt="0"/>
      <dgm:spPr/>
    </dgm:pt>
    <dgm:pt modelId="{AE9CC4B9-3A4F-4C9C-98A2-342250E31AB2}" type="pres">
      <dgm:prSet presAssocID="{CBC84482-F8BE-482D-BFB2-448C5ADAC086}" presName="composite" presStyleCnt="0"/>
      <dgm:spPr/>
    </dgm:pt>
    <dgm:pt modelId="{3D923F53-AC50-4182-9D5F-38EFBBC82332}" type="pres">
      <dgm:prSet presAssocID="{CBC84482-F8BE-482D-BFB2-448C5ADAC0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8B3A97-998D-4BF4-92A6-50C0318046F5}" type="pres">
      <dgm:prSet presAssocID="{CBC84482-F8BE-482D-BFB2-448C5ADAC08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DAFACEC-A96D-4AB9-9A29-3726D37E689A}" type="presOf" srcId="{9B6C58A4-0000-4742-B0CE-2E24FBBB1FB2}" destId="{F2C0A0BA-883F-4565-AFFC-7B100244B922}" srcOrd="0" destOrd="1" presId="urn:microsoft.com/office/officeart/2005/8/layout/chevron2"/>
    <dgm:cxn modelId="{55F6ACA0-1017-4B2C-95CB-EE20EC66A06F}" type="presOf" srcId="{649F5664-8173-443B-80E8-CD9815F496C4}" destId="{DF748E3C-9BC7-4AE9-A2DC-BA253DA1A45C}" srcOrd="0" destOrd="0" presId="urn:microsoft.com/office/officeart/2005/8/layout/chevron2"/>
    <dgm:cxn modelId="{9CCF6702-80DF-4601-9BC6-677C4CB413E0}" type="presOf" srcId="{929CCD07-E703-48C2-92BC-83A6E34D2770}" destId="{B08B3A97-998D-4BF4-92A6-50C0318046F5}" srcOrd="0" destOrd="0" presId="urn:microsoft.com/office/officeart/2005/8/layout/chevron2"/>
    <dgm:cxn modelId="{52325E5F-376F-4BD1-B085-211717178598}" srcId="{627F80E1-0453-4FBB-9F10-4E9ED8A23ACA}" destId="{9B6C58A4-0000-4742-B0CE-2E24FBBB1FB2}" srcOrd="1" destOrd="0" parTransId="{4E032A61-B8A1-4F4C-A0A0-44DAF36A952F}" sibTransId="{2FCFC8BC-1EAB-4111-BF60-AB75A6B42B5A}"/>
    <dgm:cxn modelId="{50420391-E3CF-46DD-8881-2EA2DA25E93F}" type="presOf" srcId="{58FB6C26-7477-4DAD-9096-9293D4189671}" destId="{B08B3A97-998D-4BF4-92A6-50C0318046F5}" srcOrd="0" destOrd="4" presId="urn:microsoft.com/office/officeart/2005/8/layout/chevron2"/>
    <dgm:cxn modelId="{BE7A1655-49E9-4E52-999F-CD03EBBDE987}" srcId="{D1593712-D972-4A96-8C1C-5934E8902D68}" destId="{210421C2-482A-4DF6-8B3C-6348390808C0}" srcOrd="0" destOrd="0" parTransId="{E75D3FC0-418C-4006-B365-9E24A3EF3BCF}" sibTransId="{38F54AFA-2AEB-455C-A523-3E0AE81ECD07}"/>
    <dgm:cxn modelId="{88F79E9C-6B02-485F-99B5-A9C0F58102DC}" srcId="{AEA8BF37-BA55-42E7-86FF-B18EFE155A04}" destId="{AD664EFA-C51A-4CC0-A8BA-818FE5ACAC0D}" srcOrd="1" destOrd="0" parTransId="{302628D3-209B-4128-8383-D06E665C694B}" sibTransId="{D2383F0C-FC7F-47AE-AEC6-11B0739C0F5B}"/>
    <dgm:cxn modelId="{CD570BE9-CD3C-4CB4-AC4F-FD4A63AE676C}" srcId="{CBC84482-F8BE-482D-BFB2-448C5ADAC086}" destId="{58FB6C26-7477-4DAD-9096-9293D4189671}" srcOrd="4" destOrd="0" parTransId="{477C2414-8DC6-4CD4-949A-FBB1F4EED040}" sibTransId="{30445F17-4C1F-4E6A-A87D-20EA4B532DF5}"/>
    <dgm:cxn modelId="{BD9CEA21-FFB7-420A-94A1-D642AFD48BD4}" srcId="{D1593712-D972-4A96-8C1C-5934E8902D68}" destId="{AEA8BF37-BA55-42E7-86FF-B18EFE155A04}" srcOrd="1" destOrd="0" parTransId="{22D758C3-4493-4507-AA52-C8C848FCAE10}" sibTransId="{DF0493AC-4863-4117-84F7-4AB15235661B}"/>
    <dgm:cxn modelId="{C022C736-D122-48B0-86B3-52665DA9D797}" type="presOf" srcId="{BA7239C0-7D18-4E85-BA30-C7316B70895E}" destId="{F2C0A0BA-883F-4565-AFFC-7B100244B922}" srcOrd="0" destOrd="2" presId="urn:microsoft.com/office/officeart/2005/8/layout/chevron2"/>
    <dgm:cxn modelId="{22C220CB-91AE-4761-8B13-9762A41C04AD}" srcId="{627F80E1-0453-4FBB-9F10-4E9ED8A23ACA}" destId="{37CDD700-129B-490C-9B7D-CAEA4D3E5F8B}" srcOrd="0" destOrd="0" parTransId="{4D5D6451-A8D6-4D69-8092-2810C8620509}" sibTransId="{13E1FA3C-C905-42B3-93FF-243F950D32DD}"/>
    <dgm:cxn modelId="{E0F3B6C4-C313-4AF3-8249-82BA1743DC36}" type="presOf" srcId="{3654E3E1-8C67-4E2E-BEB3-ECE36231036A}" destId="{A6280FDD-FF66-4DD2-9396-CBF889A6BD78}" srcOrd="0" destOrd="0" presId="urn:microsoft.com/office/officeart/2005/8/layout/chevron2"/>
    <dgm:cxn modelId="{DEB7B011-E08C-4341-8FD0-B117AF28DD20}" srcId="{CBC84482-F8BE-482D-BFB2-448C5ADAC086}" destId="{D0B87BB0-881F-4382-B9C6-0728E1FAA289}" srcOrd="1" destOrd="0" parTransId="{11D5B8A3-9BDC-4E8E-9E8F-D2501923CADE}" sibTransId="{3F847655-4F22-47EF-9E3C-C547289C63CD}"/>
    <dgm:cxn modelId="{2C2DBF78-554D-40FC-A2C5-1244407C3030}" srcId="{CBC84482-F8BE-482D-BFB2-448C5ADAC086}" destId="{929CCD07-E703-48C2-92BC-83A6E34D2770}" srcOrd="0" destOrd="0" parTransId="{00B05DFE-2F8B-4B95-A6C6-FFC8E240F15B}" sibTransId="{E2F99BF2-C41F-425D-9DB0-EF5025FAA7B0}"/>
    <dgm:cxn modelId="{7AA0D234-5299-443E-87A1-F4E57D30F55D}" srcId="{627F80E1-0453-4FBB-9F10-4E9ED8A23ACA}" destId="{BA7239C0-7D18-4E85-BA30-C7316B70895E}" srcOrd="2" destOrd="0" parTransId="{2AEA756D-BF79-48F5-A3CD-30503C798A7E}" sibTransId="{56091DEB-B7B0-48B1-80BF-702A34A433E5}"/>
    <dgm:cxn modelId="{945441B6-1C06-47F6-B3C5-85D650859DE0}" type="presOf" srcId="{452A5F21-0410-48A1-A975-3A2097AE52AC}" destId="{B08B3A97-998D-4BF4-92A6-50C0318046F5}" srcOrd="0" destOrd="2" presId="urn:microsoft.com/office/officeart/2005/8/layout/chevron2"/>
    <dgm:cxn modelId="{29F2E753-90CF-4067-B9D0-BC48684F5651}" srcId="{210421C2-482A-4DF6-8B3C-6348390808C0}" destId="{3654E3E1-8C67-4E2E-BEB3-ECE36231036A}" srcOrd="0" destOrd="0" parTransId="{2824F873-A985-4D1E-B3E7-43254B1AAC0E}" sibTransId="{BDEFAFEA-4F75-41F3-AF31-8B2DC3F86CC8}"/>
    <dgm:cxn modelId="{CEDF7F42-2B11-4B67-8B53-4AC5AC94A4A1}" type="presOf" srcId="{627F80E1-0453-4FBB-9F10-4E9ED8A23ACA}" destId="{A2B417D8-E329-4DFB-9E5F-C9826CFC7B52}" srcOrd="0" destOrd="0" presId="urn:microsoft.com/office/officeart/2005/8/layout/chevron2"/>
    <dgm:cxn modelId="{5600E5F4-D62D-4118-9C4E-C4F5F6785DFE}" srcId="{AEA8BF37-BA55-42E7-86FF-B18EFE155A04}" destId="{649F5664-8173-443B-80E8-CD9815F496C4}" srcOrd="0" destOrd="0" parTransId="{C03B92DB-E5A4-409E-A528-E65073330540}" sibTransId="{08DE7813-AC83-4B27-A57B-FFE264888FF7}"/>
    <dgm:cxn modelId="{D4C9BEE0-04F0-44FD-8E8F-F6D42674296A}" srcId="{CBC84482-F8BE-482D-BFB2-448C5ADAC086}" destId="{EBBFDF6D-D506-42EE-8783-8463546380E9}" srcOrd="3" destOrd="0" parTransId="{52547150-DC77-4FE7-AF5D-F19A5FFE20D2}" sibTransId="{90CC5774-8962-4FFB-A6BD-985E92CB0626}"/>
    <dgm:cxn modelId="{789228C4-AEF9-4BF5-8131-221A986D53C7}" srcId="{D1593712-D972-4A96-8C1C-5934E8902D68}" destId="{627F80E1-0453-4FBB-9F10-4E9ED8A23ACA}" srcOrd="2" destOrd="0" parTransId="{A0369033-ECC0-4311-B6AC-EC20D101B6C1}" sibTransId="{701D1D91-FED0-4D7D-BBFC-BB6130558B6F}"/>
    <dgm:cxn modelId="{BAB386CC-9C44-43C5-B142-9DBDC3EC4472}" type="presOf" srcId="{D1593712-D972-4A96-8C1C-5934E8902D68}" destId="{95CFD474-8471-43C8-B041-76CC26D35CCE}" srcOrd="0" destOrd="0" presId="urn:microsoft.com/office/officeart/2005/8/layout/chevron2"/>
    <dgm:cxn modelId="{BD94CA15-8E64-4090-BE3C-C19C55C1C771}" type="presOf" srcId="{AEA8BF37-BA55-42E7-86FF-B18EFE155A04}" destId="{96EF68D6-511B-429C-9A4D-81021C64B02F}" srcOrd="0" destOrd="0" presId="urn:microsoft.com/office/officeart/2005/8/layout/chevron2"/>
    <dgm:cxn modelId="{189815BA-13D4-4D12-B5EE-50926AB16BCF}" srcId="{CBC84482-F8BE-482D-BFB2-448C5ADAC086}" destId="{452A5F21-0410-48A1-A975-3A2097AE52AC}" srcOrd="2" destOrd="0" parTransId="{DA45BAA0-78BA-4066-87FB-EF2609BA3BCB}" sibTransId="{57D742F8-0AEE-4F75-A35A-858A590E5EA8}"/>
    <dgm:cxn modelId="{1E6EFCD9-C4A5-46E6-B62A-29AB9BC9E9EC}" type="presOf" srcId="{210421C2-482A-4DF6-8B3C-6348390808C0}" destId="{D568FF19-4075-401C-B08A-38597FDB9A31}" srcOrd="0" destOrd="0" presId="urn:microsoft.com/office/officeart/2005/8/layout/chevron2"/>
    <dgm:cxn modelId="{47FA7031-5E11-41F0-B7C6-4BF3B7DD7B08}" srcId="{D1593712-D972-4A96-8C1C-5934E8902D68}" destId="{CBC84482-F8BE-482D-BFB2-448C5ADAC086}" srcOrd="3" destOrd="0" parTransId="{8A26929B-D25A-49AA-968F-38691C5FB4D7}" sibTransId="{1C5B8CE7-0E22-463E-83AB-81F405F56972}"/>
    <dgm:cxn modelId="{DD15133E-B7CC-47B4-9AF9-0E79A42F102B}" type="presOf" srcId="{AD664EFA-C51A-4CC0-A8BA-818FE5ACAC0D}" destId="{DF748E3C-9BC7-4AE9-A2DC-BA253DA1A45C}" srcOrd="0" destOrd="1" presId="urn:microsoft.com/office/officeart/2005/8/layout/chevron2"/>
    <dgm:cxn modelId="{5CA30875-8560-4C34-9034-770C6D628941}" type="presOf" srcId="{37CDD700-129B-490C-9B7D-CAEA4D3E5F8B}" destId="{F2C0A0BA-883F-4565-AFFC-7B100244B922}" srcOrd="0" destOrd="0" presId="urn:microsoft.com/office/officeart/2005/8/layout/chevron2"/>
    <dgm:cxn modelId="{B8552B1F-BA6A-44D7-BC4B-352B09F63EF8}" type="presOf" srcId="{D0B87BB0-881F-4382-B9C6-0728E1FAA289}" destId="{B08B3A97-998D-4BF4-92A6-50C0318046F5}" srcOrd="0" destOrd="1" presId="urn:microsoft.com/office/officeart/2005/8/layout/chevron2"/>
    <dgm:cxn modelId="{08756C4C-D432-4148-BAB2-2A4B32064570}" type="presOf" srcId="{CBC84482-F8BE-482D-BFB2-448C5ADAC086}" destId="{3D923F53-AC50-4182-9D5F-38EFBBC82332}" srcOrd="0" destOrd="0" presId="urn:microsoft.com/office/officeart/2005/8/layout/chevron2"/>
    <dgm:cxn modelId="{8FAD0E77-65E3-40CD-B75E-1CF702F543FF}" type="presOf" srcId="{EBBFDF6D-D506-42EE-8783-8463546380E9}" destId="{B08B3A97-998D-4BF4-92A6-50C0318046F5}" srcOrd="0" destOrd="3" presId="urn:microsoft.com/office/officeart/2005/8/layout/chevron2"/>
    <dgm:cxn modelId="{4DD4CA07-185B-4482-8DFB-B5EFFAC6E244}" type="presParOf" srcId="{95CFD474-8471-43C8-B041-76CC26D35CCE}" destId="{953201ED-67B6-4FF5-A6D0-EF6242E685C3}" srcOrd="0" destOrd="0" presId="urn:microsoft.com/office/officeart/2005/8/layout/chevron2"/>
    <dgm:cxn modelId="{45F0C112-8DD6-48BA-8D7A-6ACBF542822C}" type="presParOf" srcId="{953201ED-67B6-4FF5-A6D0-EF6242E685C3}" destId="{D568FF19-4075-401C-B08A-38597FDB9A31}" srcOrd="0" destOrd="0" presId="urn:microsoft.com/office/officeart/2005/8/layout/chevron2"/>
    <dgm:cxn modelId="{9CAD646E-4FE4-473E-82D1-87D76C3F97F1}" type="presParOf" srcId="{953201ED-67B6-4FF5-A6D0-EF6242E685C3}" destId="{A6280FDD-FF66-4DD2-9396-CBF889A6BD78}" srcOrd="1" destOrd="0" presId="urn:microsoft.com/office/officeart/2005/8/layout/chevron2"/>
    <dgm:cxn modelId="{FFDE7FD0-221D-46CE-B7AF-1B9B3F4D9DEA}" type="presParOf" srcId="{95CFD474-8471-43C8-B041-76CC26D35CCE}" destId="{578AC6CF-FA21-4130-8655-3C64A0BFF43D}" srcOrd="1" destOrd="0" presId="urn:microsoft.com/office/officeart/2005/8/layout/chevron2"/>
    <dgm:cxn modelId="{12647B90-7F91-493B-B12F-04B712D38192}" type="presParOf" srcId="{95CFD474-8471-43C8-B041-76CC26D35CCE}" destId="{9F7E2BED-07BA-4BBE-BD02-70200DB274E0}" srcOrd="2" destOrd="0" presId="urn:microsoft.com/office/officeart/2005/8/layout/chevron2"/>
    <dgm:cxn modelId="{C1CBDA74-D15C-4BBF-A1FA-41851797AE4B}" type="presParOf" srcId="{9F7E2BED-07BA-4BBE-BD02-70200DB274E0}" destId="{96EF68D6-511B-429C-9A4D-81021C64B02F}" srcOrd="0" destOrd="0" presId="urn:microsoft.com/office/officeart/2005/8/layout/chevron2"/>
    <dgm:cxn modelId="{093ED939-54A8-4B93-9BFE-7A2A67C15B1C}" type="presParOf" srcId="{9F7E2BED-07BA-4BBE-BD02-70200DB274E0}" destId="{DF748E3C-9BC7-4AE9-A2DC-BA253DA1A45C}" srcOrd="1" destOrd="0" presId="urn:microsoft.com/office/officeart/2005/8/layout/chevron2"/>
    <dgm:cxn modelId="{D99A8C1C-F634-4949-B70D-7E1DA1BA5382}" type="presParOf" srcId="{95CFD474-8471-43C8-B041-76CC26D35CCE}" destId="{41EE4CF1-A6A3-4DCC-9798-038792DABCC5}" srcOrd="3" destOrd="0" presId="urn:microsoft.com/office/officeart/2005/8/layout/chevron2"/>
    <dgm:cxn modelId="{AE187694-A5F5-4420-89F9-2D7ACEE634ED}" type="presParOf" srcId="{95CFD474-8471-43C8-B041-76CC26D35CCE}" destId="{593EE987-D019-40D4-BDAD-0950B95D7BFC}" srcOrd="4" destOrd="0" presId="urn:microsoft.com/office/officeart/2005/8/layout/chevron2"/>
    <dgm:cxn modelId="{61D029D1-0EFC-4EE0-B7CD-92AA70F8CB9F}" type="presParOf" srcId="{593EE987-D019-40D4-BDAD-0950B95D7BFC}" destId="{A2B417D8-E329-4DFB-9E5F-C9826CFC7B52}" srcOrd="0" destOrd="0" presId="urn:microsoft.com/office/officeart/2005/8/layout/chevron2"/>
    <dgm:cxn modelId="{6A0DEDAC-F1EE-4D65-A99E-7A36EDE53789}" type="presParOf" srcId="{593EE987-D019-40D4-BDAD-0950B95D7BFC}" destId="{F2C0A0BA-883F-4565-AFFC-7B100244B922}" srcOrd="1" destOrd="0" presId="urn:microsoft.com/office/officeart/2005/8/layout/chevron2"/>
    <dgm:cxn modelId="{6062217D-5C19-49C6-BA6C-E3834DE1CB09}" type="presParOf" srcId="{95CFD474-8471-43C8-B041-76CC26D35CCE}" destId="{553F9B68-80E5-44CC-B92A-387D1682CB0E}" srcOrd="5" destOrd="0" presId="urn:microsoft.com/office/officeart/2005/8/layout/chevron2"/>
    <dgm:cxn modelId="{3C2A554D-667D-4364-8CD0-4338FFBC0799}" type="presParOf" srcId="{95CFD474-8471-43C8-B041-76CC26D35CCE}" destId="{AE9CC4B9-3A4F-4C9C-98A2-342250E31AB2}" srcOrd="6" destOrd="0" presId="urn:microsoft.com/office/officeart/2005/8/layout/chevron2"/>
    <dgm:cxn modelId="{61B04A00-1D69-4A64-AAC6-0E81FDA68169}" type="presParOf" srcId="{AE9CC4B9-3A4F-4C9C-98A2-342250E31AB2}" destId="{3D923F53-AC50-4182-9D5F-38EFBBC82332}" srcOrd="0" destOrd="0" presId="urn:microsoft.com/office/officeart/2005/8/layout/chevron2"/>
    <dgm:cxn modelId="{6913F819-2D00-4436-8E80-DAB08A987455}" type="presParOf" srcId="{AE9CC4B9-3A4F-4C9C-98A2-342250E31AB2}" destId="{B08B3A97-998D-4BF4-92A6-50C0318046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0A9BE2-6309-457D-BB99-A4991A198F7D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27937B6A-0ECE-46AE-B968-694140660A44}">
      <dgm:prSet phldrT="[Text]"/>
      <dgm:spPr/>
      <dgm:t>
        <a:bodyPr/>
        <a:lstStyle/>
        <a:p>
          <a:r>
            <a:rPr lang="en-GB" dirty="0" smtClean="0"/>
            <a:t>English (Native-like)</a:t>
          </a:r>
          <a:endParaRPr lang="en-GB" dirty="0"/>
        </a:p>
      </dgm:t>
    </dgm:pt>
    <dgm:pt modelId="{49F477A6-9F39-44B4-B796-B97179AD7716}" type="parTrans" cxnId="{ED318511-921F-411E-A283-04A25A54D02A}">
      <dgm:prSet/>
      <dgm:spPr/>
    </dgm:pt>
    <dgm:pt modelId="{C453888F-EDF4-482A-95BE-4B50A33C8962}" type="sibTrans" cxnId="{ED318511-921F-411E-A283-04A25A54D02A}">
      <dgm:prSet/>
      <dgm:spPr/>
    </dgm:pt>
    <dgm:pt modelId="{2C20AB4E-1EA8-4339-B425-00AC1099F7EC}">
      <dgm:prSet phldrT="[Text]"/>
      <dgm:spPr/>
      <dgm:t>
        <a:bodyPr/>
        <a:lstStyle/>
        <a:p>
          <a:r>
            <a:rPr lang="en-GB" dirty="0" smtClean="0"/>
            <a:t>Multilingual</a:t>
          </a:r>
          <a:endParaRPr lang="en-GB" dirty="0"/>
        </a:p>
      </dgm:t>
    </dgm:pt>
    <dgm:pt modelId="{757F9621-2C1B-4AAF-8DB4-4A3A7BE5AEF5}" type="parTrans" cxnId="{E95609BC-5BBF-4065-912A-CB15536768A8}">
      <dgm:prSet/>
      <dgm:spPr/>
    </dgm:pt>
    <dgm:pt modelId="{C89511EB-67D4-4ABE-BF3E-5E212459C01E}" type="sibTrans" cxnId="{E95609BC-5BBF-4065-912A-CB15536768A8}">
      <dgm:prSet/>
      <dgm:spPr/>
    </dgm:pt>
    <dgm:pt modelId="{CA26F673-D202-438B-84E7-71DF5F08CF63}">
      <dgm:prSet phldrT="[Text]"/>
      <dgm:spPr/>
      <dgm:t>
        <a:bodyPr/>
        <a:lstStyle/>
        <a:p>
          <a:r>
            <a:rPr lang="en-GB" dirty="0" smtClean="0"/>
            <a:t>Morally Concerned</a:t>
          </a:r>
          <a:endParaRPr lang="en-GB" dirty="0"/>
        </a:p>
      </dgm:t>
    </dgm:pt>
    <dgm:pt modelId="{EAACF49A-AB4A-4179-8DD4-89F2C065FAA4}" type="parTrans" cxnId="{5E026C60-9CAE-4CA2-A9F2-CEB898CAA235}">
      <dgm:prSet/>
      <dgm:spPr/>
    </dgm:pt>
    <dgm:pt modelId="{E41F9BE9-7E38-4B3B-883E-C993FD4B846F}" type="sibTrans" cxnId="{5E026C60-9CAE-4CA2-A9F2-CEB898CAA235}">
      <dgm:prSet/>
      <dgm:spPr/>
    </dgm:pt>
    <dgm:pt modelId="{CCE2105E-BEF4-4B36-AC0E-6D8019A89C0B}">
      <dgm:prSet phldrT="[Text]"/>
      <dgm:spPr/>
      <dgm:t>
        <a:bodyPr/>
        <a:lstStyle/>
        <a:p>
          <a:r>
            <a:rPr lang="en-GB" dirty="0" err="1" smtClean="0"/>
            <a:t>Multiculturally</a:t>
          </a:r>
          <a:r>
            <a:rPr lang="en-GB" dirty="0" smtClean="0"/>
            <a:t> Connected</a:t>
          </a:r>
          <a:endParaRPr lang="en-GB" dirty="0"/>
        </a:p>
      </dgm:t>
    </dgm:pt>
    <dgm:pt modelId="{A6C5B965-901F-4466-9770-B9572062859E}" type="parTrans" cxnId="{540E87F3-F768-4DE8-BD3D-8CA9867DC39D}">
      <dgm:prSet/>
      <dgm:spPr/>
    </dgm:pt>
    <dgm:pt modelId="{6A25F94C-3004-4862-BF36-AB01F3A20F5A}" type="sibTrans" cxnId="{540E87F3-F768-4DE8-BD3D-8CA9867DC39D}">
      <dgm:prSet/>
      <dgm:spPr/>
    </dgm:pt>
    <dgm:pt modelId="{2CEADB53-DE4D-43A2-964B-8076E562CC7A}">
      <dgm:prSet phldrT="[Text]"/>
      <dgm:spPr/>
      <dgm:t>
        <a:bodyPr/>
        <a:lstStyle/>
        <a:p>
          <a:r>
            <a:rPr lang="en-GB" dirty="0" smtClean="0"/>
            <a:t>Open-minded</a:t>
          </a:r>
          <a:endParaRPr lang="en-GB" dirty="0"/>
        </a:p>
      </dgm:t>
    </dgm:pt>
    <dgm:pt modelId="{DEEE6BE3-45F3-4FE9-B816-97DB5993BE95}" type="parTrans" cxnId="{FB22B555-412A-460C-AC5C-1710BC58D938}">
      <dgm:prSet/>
      <dgm:spPr/>
    </dgm:pt>
    <dgm:pt modelId="{69ADCFDB-03E0-4FB1-9A23-D09E841D1D91}" type="sibTrans" cxnId="{FB22B555-412A-460C-AC5C-1710BC58D938}">
      <dgm:prSet/>
      <dgm:spPr/>
    </dgm:pt>
    <dgm:pt modelId="{8D5DA0EF-154A-4220-8943-9EB33535552A}" type="pres">
      <dgm:prSet presAssocID="{6D0A9BE2-6309-457D-BB99-A4991A198F7D}" presName="Name0" presStyleCnt="0">
        <dgm:presLayoutVars>
          <dgm:dir/>
          <dgm:animLvl val="lvl"/>
          <dgm:resizeHandles val="exact"/>
        </dgm:presLayoutVars>
      </dgm:prSet>
      <dgm:spPr/>
    </dgm:pt>
    <dgm:pt modelId="{4BF83FCB-49D0-4459-BA6B-AF163B684581}" type="pres">
      <dgm:prSet presAssocID="{27937B6A-0ECE-46AE-B968-694140660A44}" presName="Name8" presStyleCnt="0"/>
      <dgm:spPr/>
    </dgm:pt>
    <dgm:pt modelId="{B6A9EF96-7DBA-4BF6-A4A6-47BE6EED46AE}" type="pres">
      <dgm:prSet presAssocID="{27937B6A-0ECE-46AE-B968-694140660A44}" presName="level" presStyleLbl="node1" presStyleIdx="0" presStyleCnt="5">
        <dgm:presLayoutVars>
          <dgm:chMax val="1"/>
          <dgm:bulletEnabled val="1"/>
        </dgm:presLayoutVars>
      </dgm:prSet>
      <dgm:spPr/>
    </dgm:pt>
    <dgm:pt modelId="{CF651256-F4A6-4BD1-A351-40EA2EEB90C3}" type="pres">
      <dgm:prSet presAssocID="{27937B6A-0ECE-46AE-B968-694140660A4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07853B-273F-477D-BF31-17366BAE1F3E}" type="pres">
      <dgm:prSet presAssocID="{CCE2105E-BEF4-4B36-AC0E-6D8019A89C0B}" presName="Name8" presStyleCnt="0"/>
      <dgm:spPr/>
    </dgm:pt>
    <dgm:pt modelId="{31D902BF-963E-4868-9651-58076CE361C8}" type="pres">
      <dgm:prSet presAssocID="{CCE2105E-BEF4-4B36-AC0E-6D8019A89C0B}" presName="level" presStyleLbl="node1" presStyleIdx="1" presStyleCnt="5">
        <dgm:presLayoutVars>
          <dgm:chMax val="1"/>
          <dgm:bulletEnabled val="1"/>
        </dgm:presLayoutVars>
      </dgm:prSet>
      <dgm:spPr/>
    </dgm:pt>
    <dgm:pt modelId="{B8E09397-38CA-46CB-86C6-36DA5BEEF324}" type="pres">
      <dgm:prSet presAssocID="{CCE2105E-BEF4-4B36-AC0E-6D8019A89C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B9297F-F91C-4D8B-90AE-595DBFDED7D5}" type="pres">
      <dgm:prSet presAssocID="{2CEADB53-DE4D-43A2-964B-8076E562CC7A}" presName="Name8" presStyleCnt="0"/>
      <dgm:spPr/>
    </dgm:pt>
    <dgm:pt modelId="{B574FBFA-C2C5-4B93-AD03-C7AC24840DC6}" type="pres">
      <dgm:prSet presAssocID="{2CEADB53-DE4D-43A2-964B-8076E562CC7A}" presName="level" presStyleLbl="node1" presStyleIdx="2" presStyleCnt="5">
        <dgm:presLayoutVars>
          <dgm:chMax val="1"/>
          <dgm:bulletEnabled val="1"/>
        </dgm:presLayoutVars>
      </dgm:prSet>
      <dgm:spPr/>
    </dgm:pt>
    <dgm:pt modelId="{242CF5F0-673E-4326-B559-566D3F31E0E8}" type="pres">
      <dgm:prSet presAssocID="{2CEADB53-DE4D-43A2-964B-8076E562CC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91E66E-CEF5-4B83-8AE3-2A1083EFA327}" type="pres">
      <dgm:prSet presAssocID="{2C20AB4E-1EA8-4339-B425-00AC1099F7EC}" presName="Name8" presStyleCnt="0"/>
      <dgm:spPr/>
    </dgm:pt>
    <dgm:pt modelId="{90FB4621-E2C2-4D0C-BE7C-880A7436D33D}" type="pres">
      <dgm:prSet presAssocID="{2C20AB4E-1EA8-4339-B425-00AC1099F7EC}" presName="level" presStyleLbl="node1" presStyleIdx="3" presStyleCnt="5">
        <dgm:presLayoutVars>
          <dgm:chMax val="1"/>
          <dgm:bulletEnabled val="1"/>
        </dgm:presLayoutVars>
      </dgm:prSet>
      <dgm:spPr/>
    </dgm:pt>
    <dgm:pt modelId="{8BB7B963-FEE1-4223-8F53-8FDF5C3FC6BA}" type="pres">
      <dgm:prSet presAssocID="{2C20AB4E-1EA8-4339-B425-00AC1099F7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B13CE65-47B4-42A9-99D9-836F8FE9F10B}" type="pres">
      <dgm:prSet presAssocID="{CA26F673-D202-438B-84E7-71DF5F08CF63}" presName="Name8" presStyleCnt="0"/>
      <dgm:spPr/>
    </dgm:pt>
    <dgm:pt modelId="{DE58C621-AC83-4BDA-9391-4C3A5646CB13}" type="pres">
      <dgm:prSet presAssocID="{CA26F673-D202-438B-84E7-71DF5F08CF63}" presName="level" presStyleLbl="node1" presStyleIdx="4" presStyleCnt="5">
        <dgm:presLayoutVars>
          <dgm:chMax val="1"/>
          <dgm:bulletEnabled val="1"/>
        </dgm:presLayoutVars>
      </dgm:prSet>
      <dgm:spPr/>
    </dgm:pt>
    <dgm:pt modelId="{E184B288-95AF-4C49-8C31-86758366DC75}" type="pres">
      <dgm:prSet presAssocID="{CA26F673-D202-438B-84E7-71DF5F08CF6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B22B555-412A-460C-AC5C-1710BC58D938}" srcId="{6D0A9BE2-6309-457D-BB99-A4991A198F7D}" destId="{2CEADB53-DE4D-43A2-964B-8076E562CC7A}" srcOrd="2" destOrd="0" parTransId="{DEEE6BE3-45F3-4FE9-B816-97DB5993BE95}" sibTransId="{69ADCFDB-03E0-4FB1-9A23-D09E841D1D91}"/>
    <dgm:cxn modelId="{540E87F3-F768-4DE8-BD3D-8CA9867DC39D}" srcId="{6D0A9BE2-6309-457D-BB99-A4991A198F7D}" destId="{CCE2105E-BEF4-4B36-AC0E-6D8019A89C0B}" srcOrd="1" destOrd="0" parTransId="{A6C5B965-901F-4466-9770-B9572062859E}" sibTransId="{6A25F94C-3004-4862-BF36-AB01F3A20F5A}"/>
    <dgm:cxn modelId="{B9D3DADC-3A2F-40AA-9173-D467AB60669E}" type="presOf" srcId="{2C20AB4E-1EA8-4339-B425-00AC1099F7EC}" destId="{90FB4621-E2C2-4D0C-BE7C-880A7436D33D}" srcOrd="0" destOrd="0" presId="urn:microsoft.com/office/officeart/2005/8/layout/pyramid3"/>
    <dgm:cxn modelId="{897CE1C6-35ED-41A2-9B2F-279A50ECBD9A}" type="presOf" srcId="{6D0A9BE2-6309-457D-BB99-A4991A198F7D}" destId="{8D5DA0EF-154A-4220-8943-9EB33535552A}" srcOrd="0" destOrd="0" presId="urn:microsoft.com/office/officeart/2005/8/layout/pyramid3"/>
    <dgm:cxn modelId="{4745F08C-7F6F-4D74-8D8E-C23439BC9FDC}" type="presOf" srcId="{CA26F673-D202-438B-84E7-71DF5F08CF63}" destId="{E184B288-95AF-4C49-8C31-86758366DC75}" srcOrd="1" destOrd="0" presId="urn:microsoft.com/office/officeart/2005/8/layout/pyramid3"/>
    <dgm:cxn modelId="{594D59FC-CA4D-4E42-81C4-DC39C0DFDA35}" type="presOf" srcId="{CA26F673-D202-438B-84E7-71DF5F08CF63}" destId="{DE58C621-AC83-4BDA-9391-4C3A5646CB13}" srcOrd="0" destOrd="0" presId="urn:microsoft.com/office/officeart/2005/8/layout/pyramid3"/>
    <dgm:cxn modelId="{1F20DE15-E5F5-4CB6-838B-9B92BA9354F2}" type="presOf" srcId="{2C20AB4E-1EA8-4339-B425-00AC1099F7EC}" destId="{8BB7B963-FEE1-4223-8F53-8FDF5C3FC6BA}" srcOrd="1" destOrd="0" presId="urn:microsoft.com/office/officeart/2005/8/layout/pyramid3"/>
    <dgm:cxn modelId="{55547E62-FCBD-46F3-9E3B-A95D887CA051}" type="presOf" srcId="{CCE2105E-BEF4-4B36-AC0E-6D8019A89C0B}" destId="{B8E09397-38CA-46CB-86C6-36DA5BEEF324}" srcOrd="1" destOrd="0" presId="urn:microsoft.com/office/officeart/2005/8/layout/pyramid3"/>
    <dgm:cxn modelId="{C7D260E7-2EDA-4E4F-8D29-65207F6F810A}" type="presOf" srcId="{27937B6A-0ECE-46AE-B968-694140660A44}" destId="{CF651256-F4A6-4BD1-A351-40EA2EEB90C3}" srcOrd="1" destOrd="0" presId="urn:microsoft.com/office/officeart/2005/8/layout/pyramid3"/>
    <dgm:cxn modelId="{E95609BC-5BBF-4065-912A-CB15536768A8}" srcId="{6D0A9BE2-6309-457D-BB99-A4991A198F7D}" destId="{2C20AB4E-1EA8-4339-B425-00AC1099F7EC}" srcOrd="3" destOrd="0" parTransId="{757F9621-2C1B-4AAF-8DB4-4A3A7BE5AEF5}" sibTransId="{C89511EB-67D4-4ABE-BF3E-5E212459C01E}"/>
    <dgm:cxn modelId="{ED318511-921F-411E-A283-04A25A54D02A}" srcId="{6D0A9BE2-6309-457D-BB99-A4991A198F7D}" destId="{27937B6A-0ECE-46AE-B968-694140660A44}" srcOrd="0" destOrd="0" parTransId="{49F477A6-9F39-44B4-B796-B97179AD7716}" sibTransId="{C453888F-EDF4-482A-95BE-4B50A33C8962}"/>
    <dgm:cxn modelId="{FEC0EF8B-399E-41DB-9FDC-E4734C8CA35C}" type="presOf" srcId="{2CEADB53-DE4D-43A2-964B-8076E562CC7A}" destId="{242CF5F0-673E-4326-B559-566D3F31E0E8}" srcOrd="1" destOrd="0" presId="urn:microsoft.com/office/officeart/2005/8/layout/pyramid3"/>
    <dgm:cxn modelId="{F3A8C340-759E-4931-814D-80BFFB623284}" type="presOf" srcId="{CCE2105E-BEF4-4B36-AC0E-6D8019A89C0B}" destId="{31D902BF-963E-4868-9651-58076CE361C8}" srcOrd="0" destOrd="0" presId="urn:microsoft.com/office/officeart/2005/8/layout/pyramid3"/>
    <dgm:cxn modelId="{13839B93-13B3-426B-86BE-13A718CCBD1B}" type="presOf" srcId="{27937B6A-0ECE-46AE-B968-694140660A44}" destId="{B6A9EF96-7DBA-4BF6-A4A6-47BE6EED46AE}" srcOrd="0" destOrd="0" presId="urn:microsoft.com/office/officeart/2005/8/layout/pyramid3"/>
    <dgm:cxn modelId="{ABD436C2-852F-4B31-BFA3-51E0E661B24B}" type="presOf" srcId="{2CEADB53-DE4D-43A2-964B-8076E562CC7A}" destId="{B574FBFA-C2C5-4B93-AD03-C7AC24840DC6}" srcOrd="0" destOrd="0" presId="urn:microsoft.com/office/officeart/2005/8/layout/pyramid3"/>
    <dgm:cxn modelId="{5E026C60-9CAE-4CA2-A9F2-CEB898CAA235}" srcId="{6D0A9BE2-6309-457D-BB99-A4991A198F7D}" destId="{CA26F673-D202-438B-84E7-71DF5F08CF63}" srcOrd="4" destOrd="0" parTransId="{EAACF49A-AB4A-4179-8DD4-89F2C065FAA4}" sibTransId="{E41F9BE9-7E38-4B3B-883E-C993FD4B846F}"/>
    <dgm:cxn modelId="{11F333B5-9781-4C8E-9467-303B10046723}" type="presParOf" srcId="{8D5DA0EF-154A-4220-8943-9EB33535552A}" destId="{4BF83FCB-49D0-4459-BA6B-AF163B684581}" srcOrd="0" destOrd="0" presId="urn:microsoft.com/office/officeart/2005/8/layout/pyramid3"/>
    <dgm:cxn modelId="{EF66124A-1624-4BDB-BE3E-7F5B63CFB5F7}" type="presParOf" srcId="{4BF83FCB-49D0-4459-BA6B-AF163B684581}" destId="{B6A9EF96-7DBA-4BF6-A4A6-47BE6EED46AE}" srcOrd="0" destOrd="0" presId="urn:microsoft.com/office/officeart/2005/8/layout/pyramid3"/>
    <dgm:cxn modelId="{B9F5FFA8-FCF4-44BB-B37C-6698ED4A9419}" type="presParOf" srcId="{4BF83FCB-49D0-4459-BA6B-AF163B684581}" destId="{CF651256-F4A6-4BD1-A351-40EA2EEB90C3}" srcOrd="1" destOrd="0" presId="urn:microsoft.com/office/officeart/2005/8/layout/pyramid3"/>
    <dgm:cxn modelId="{7DB3D560-148A-4A21-82B4-25EF1866EF1A}" type="presParOf" srcId="{8D5DA0EF-154A-4220-8943-9EB33535552A}" destId="{5F07853B-273F-477D-BF31-17366BAE1F3E}" srcOrd="1" destOrd="0" presId="urn:microsoft.com/office/officeart/2005/8/layout/pyramid3"/>
    <dgm:cxn modelId="{9F5C3D4C-2650-4966-92B9-864D3E4D24D5}" type="presParOf" srcId="{5F07853B-273F-477D-BF31-17366BAE1F3E}" destId="{31D902BF-963E-4868-9651-58076CE361C8}" srcOrd="0" destOrd="0" presId="urn:microsoft.com/office/officeart/2005/8/layout/pyramid3"/>
    <dgm:cxn modelId="{C052B884-02F6-4649-A8DE-1845212F5E70}" type="presParOf" srcId="{5F07853B-273F-477D-BF31-17366BAE1F3E}" destId="{B8E09397-38CA-46CB-86C6-36DA5BEEF324}" srcOrd="1" destOrd="0" presId="urn:microsoft.com/office/officeart/2005/8/layout/pyramid3"/>
    <dgm:cxn modelId="{21CAD6CD-422F-4B7D-97EE-E3D7AEC07A0E}" type="presParOf" srcId="{8D5DA0EF-154A-4220-8943-9EB33535552A}" destId="{93B9297F-F91C-4D8B-90AE-595DBFDED7D5}" srcOrd="2" destOrd="0" presId="urn:microsoft.com/office/officeart/2005/8/layout/pyramid3"/>
    <dgm:cxn modelId="{D4791078-6406-41C4-8807-D5F8B154CB05}" type="presParOf" srcId="{93B9297F-F91C-4D8B-90AE-595DBFDED7D5}" destId="{B574FBFA-C2C5-4B93-AD03-C7AC24840DC6}" srcOrd="0" destOrd="0" presId="urn:microsoft.com/office/officeart/2005/8/layout/pyramid3"/>
    <dgm:cxn modelId="{F36C445D-D181-4461-94DF-6BCF92A7136B}" type="presParOf" srcId="{93B9297F-F91C-4D8B-90AE-595DBFDED7D5}" destId="{242CF5F0-673E-4326-B559-566D3F31E0E8}" srcOrd="1" destOrd="0" presId="urn:microsoft.com/office/officeart/2005/8/layout/pyramid3"/>
    <dgm:cxn modelId="{0D23050E-81F9-4FBC-99EC-AB215A2F8C52}" type="presParOf" srcId="{8D5DA0EF-154A-4220-8943-9EB33535552A}" destId="{2D91E66E-CEF5-4B83-8AE3-2A1083EFA327}" srcOrd="3" destOrd="0" presId="urn:microsoft.com/office/officeart/2005/8/layout/pyramid3"/>
    <dgm:cxn modelId="{4E559510-7579-4679-9F2E-33D09F3F02E8}" type="presParOf" srcId="{2D91E66E-CEF5-4B83-8AE3-2A1083EFA327}" destId="{90FB4621-E2C2-4D0C-BE7C-880A7436D33D}" srcOrd="0" destOrd="0" presId="urn:microsoft.com/office/officeart/2005/8/layout/pyramid3"/>
    <dgm:cxn modelId="{71B2391F-271A-496E-B24F-7D8E7B0CDF86}" type="presParOf" srcId="{2D91E66E-CEF5-4B83-8AE3-2A1083EFA327}" destId="{8BB7B963-FEE1-4223-8F53-8FDF5C3FC6BA}" srcOrd="1" destOrd="0" presId="urn:microsoft.com/office/officeart/2005/8/layout/pyramid3"/>
    <dgm:cxn modelId="{FFE419CF-CAC0-4D1D-88B8-FBF064DC0BB6}" type="presParOf" srcId="{8D5DA0EF-154A-4220-8943-9EB33535552A}" destId="{3B13CE65-47B4-42A9-99D9-836F8FE9F10B}" srcOrd="4" destOrd="0" presId="urn:microsoft.com/office/officeart/2005/8/layout/pyramid3"/>
    <dgm:cxn modelId="{076B58CA-5550-42CC-A262-316FF5745CC0}" type="presParOf" srcId="{3B13CE65-47B4-42A9-99D9-836F8FE9F10B}" destId="{DE58C621-AC83-4BDA-9391-4C3A5646CB13}" srcOrd="0" destOrd="0" presId="urn:microsoft.com/office/officeart/2005/8/layout/pyramid3"/>
    <dgm:cxn modelId="{49000824-3588-406F-938A-03AE98A3DE42}" type="presParOf" srcId="{3B13CE65-47B4-42A9-99D9-836F8FE9F10B}" destId="{E184B288-95AF-4C49-8C31-86758366DC7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8FF19-4075-401C-B08A-38597FDB9A31}">
      <dsp:nvSpPr>
        <dsp:cNvPr id="0" name=""/>
        <dsp:cNvSpPr/>
      </dsp:nvSpPr>
      <dsp:spPr>
        <a:xfrm rot="5400000">
          <a:off x="-228932" y="236393"/>
          <a:ext cx="1526216" cy="1068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Methodology</a:t>
          </a:r>
          <a:endParaRPr lang="en-GB" sz="1100" kern="1200" dirty="0"/>
        </a:p>
      </dsp:txBody>
      <dsp:txXfrm rot="-5400000">
        <a:off x="1" y="541637"/>
        <a:ext cx="1068351" cy="457865"/>
      </dsp:txXfrm>
    </dsp:sp>
    <dsp:sp modelId="{A6280FDD-FF66-4DD2-9396-CBF889A6BD78}">
      <dsp:nvSpPr>
        <dsp:cNvPr id="0" name=""/>
        <dsp:cNvSpPr/>
      </dsp:nvSpPr>
      <dsp:spPr>
        <a:xfrm rot="5400000">
          <a:off x="4358635" y="-3282823"/>
          <a:ext cx="992040" cy="7572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Interpretive Qualitative Approach</a:t>
          </a:r>
          <a:endParaRPr lang="en-GB" sz="2400" kern="1200" dirty="0"/>
        </a:p>
      </dsp:txBody>
      <dsp:txXfrm rot="-5400000">
        <a:off x="1068352" y="55887"/>
        <a:ext cx="7524181" cy="895186"/>
      </dsp:txXfrm>
    </dsp:sp>
    <dsp:sp modelId="{96EF68D6-511B-429C-9A4D-81021C64B02F}">
      <dsp:nvSpPr>
        <dsp:cNvPr id="0" name=""/>
        <dsp:cNvSpPr/>
      </dsp:nvSpPr>
      <dsp:spPr>
        <a:xfrm rot="5400000">
          <a:off x="-228932" y="1618891"/>
          <a:ext cx="1526216" cy="1068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Site &amp; Participant Selection</a:t>
          </a:r>
          <a:endParaRPr lang="en-GB" sz="1100" kern="1200" dirty="0"/>
        </a:p>
      </dsp:txBody>
      <dsp:txXfrm rot="-5400000">
        <a:off x="1" y="1924135"/>
        <a:ext cx="1068351" cy="457865"/>
      </dsp:txXfrm>
    </dsp:sp>
    <dsp:sp modelId="{DF748E3C-9BC7-4AE9-A2DC-BA253DA1A45C}">
      <dsp:nvSpPr>
        <dsp:cNvPr id="0" name=""/>
        <dsp:cNvSpPr/>
      </dsp:nvSpPr>
      <dsp:spPr>
        <a:xfrm rot="5400000">
          <a:off x="4358635" y="-1900325"/>
          <a:ext cx="992040" cy="7572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2 Universities: UNI/A, UNI/B (Regional City)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Participants (n=20)</a:t>
          </a:r>
          <a:endParaRPr lang="en-GB" sz="2000" kern="1200" dirty="0"/>
        </a:p>
      </dsp:txBody>
      <dsp:txXfrm rot="-5400000">
        <a:off x="1068352" y="1438385"/>
        <a:ext cx="7524181" cy="895186"/>
      </dsp:txXfrm>
    </dsp:sp>
    <dsp:sp modelId="{A2B417D8-E329-4DFB-9E5F-C9826CFC7B52}">
      <dsp:nvSpPr>
        <dsp:cNvPr id="0" name=""/>
        <dsp:cNvSpPr/>
      </dsp:nvSpPr>
      <dsp:spPr>
        <a:xfrm rot="5400000">
          <a:off x="-228932" y="3001389"/>
          <a:ext cx="1526216" cy="1068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Website Analysis</a:t>
          </a:r>
          <a:endParaRPr lang="en-GB" sz="1100" kern="1200" dirty="0"/>
        </a:p>
      </dsp:txBody>
      <dsp:txXfrm rot="-5400000">
        <a:off x="1" y="3306633"/>
        <a:ext cx="1068351" cy="457865"/>
      </dsp:txXfrm>
    </dsp:sp>
    <dsp:sp modelId="{F2C0A0BA-883F-4565-AFFC-7B100244B922}">
      <dsp:nvSpPr>
        <dsp:cNvPr id="0" name=""/>
        <dsp:cNvSpPr/>
      </dsp:nvSpPr>
      <dsp:spPr>
        <a:xfrm rot="5400000">
          <a:off x="4358635" y="-517827"/>
          <a:ext cx="992040" cy="7572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Discourse Analysis (Fairclough, 2001)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Multimodal Analysis (</a:t>
          </a:r>
          <a:r>
            <a:rPr lang="en-GB" sz="2000" kern="1200" dirty="0" err="1" smtClean="0"/>
            <a:t>Pauwels</a:t>
          </a:r>
          <a:r>
            <a:rPr lang="en-GB" sz="2000" kern="1200" dirty="0" smtClean="0"/>
            <a:t>, 2012)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Jan 2014-May 2014</a:t>
          </a:r>
          <a:endParaRPr lang="en-GB" sz="2000" kern="1200" dirty="0"/>
        </a:p>
      </dsp:txBody>
      <dsp:txXfrm rot="-5400000">
        <a:off x="1068352" y="2820883"/>
        <a:ext cx="7524181" cy="895186"/>
      </dsp:txXfrm>
    </dsp:sp>
    <dsp:sp modelId="{3D923F53-AC50-4182-9D5F-38EFBBC82332}">
      <dsp:nvSpPr>
        <dsp:cNvPr id="0" name=""/>
        <dsp:cNvSpPr/>
      </dsp:nvSpPr>
      <dsp:spPr>
        <a:xfrm rot="5400000">
          <a:off x="-228932" y="4383887"/>
          <a:ext cx="1526216" cy="1068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Interviews</a:t>
          </a:r>
          <a:endParaRPr lang="en-GB" sz="1100" kern="1200" dirty="0"/>
        </a:p>
      </dsp:txBody>
      <dsp:txXfrm rot="-5400000">
        <a:off x="1" y="4689131"/>
        <a:ext cx="1068351" cy="457865"/>
      </dsp:txXfrm>
    </dsp:sp>
    <dsp:sp modelId="{B08B3A97-998D-4BF4-92A6-50C0318046F5}">
      <dsp:nvSpPr>
        <dsp:cNvPr id="0" name=""/>
        <dsp:cNvSpPr/>
      </dsp:nvSpPr>
      <dsp:spPr>
        <a:xfrm rot="5400000">
          <a:off x="4358635" y="864670"/>
          <a:ext cx="992040" cy="7572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Semi-structured &amp; Unstructured Interviews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Analysis: Thematic Analysis (Braun &amp; Clarke, 2006)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Discourse Analysis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RQ3: Identity Theory (</a:t>
          </a:r>
          <a:r>
            <a:rPr lang="en-GB" sz="1200" kern="1200" dirty="0" err="1" smtClean="0"/>
            <a:t>e.g</a:t>
          </a:r>
          <a:r>
            <a:rPr lang="en-GB" sz="1200" kern="1200" dirty="0" smtClean="0"/>
            <a:t> McCall &amp; Simmons, 1978; Stryker, 1980; Stets &amp; Burke, 2005; Stets, 2006)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 Social Identity Perspective (e.g. </a:t>
          </a:r>
          <a:r>
            <a:rPr lang="en-GB" sz="1200" kern="1200" dirty="0" err="1" smtClean="0"/>
            <a:t>Tajfel</a:t>
          </a:r>
          <a:r>
            <a:rPr lang="en-GB" sz="1200" kern="1200" dirty="0" smtClean="0"/>
            <a:t>, 1978; Either &amp; </a:t>
          </a:r>
          <a:r>
            <a:rPr lang="en-GB" sz="1200" kern="1200" dirty="0" err="1" smtClean="0"/>
            <a:t>Daux</a:t>
          </a:r>
          <a:r>
            <a:rPr lang="en-GB" sz="1200" kern="1200" dirty="0" smtClean="0"/>
            <a:t>, 1994; Spears, 2012) </a:t>
          </a:r>
          <a:endParaRPr lang="en-GB" sz="1200" kern="1200" dirty="0"/>
        </a:p>
      </dsp:txBody>
      <dsp:txXfrm rot="-5400000">
        <a:off x="1068352" y="4203381"/>
        <a:ext cx="7524181" cy="895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9EF96-7DBA-4BF6-A4A6-47BE6EED46AE}">
      <dsp:nvSpPr>
        <dsp:cNvPr id="0" name=""/>
        <dsp:cNvSpPr/>
      </dsp:nvSpPr>
      <dsp:spPr>
        <a:xfrm rot="10800000">
          <a:off x="0" y="0"/>
          <a:ext cx="7467600" cy="905192"/>
        </a:xfrm>
        <a:prstGeom prst="trapezoid">
          <a:avLst>
            <a:gd name="adj" fmla="val 824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English (Native-like)</a:t>
          </a:r>
          <a:endParaRPr lang="en-GB" sz="2300" kern="1200" dirty="0"/>
        </a:p>
      </dsp:txBody>
      <dsp:txXfrm rot="-10800000">
        <a:off x="1306829" y="0"/>
        <a:ext cx="4853940" cy="905192"/>
      </dsp:txXfrm>
    </dsp:sp>
    <dsp:sp modelId="{31D902BF-963E-4868-9651-58076CE361C8}">
      <dsp:nvSpPr>
        <dsp:cNvPr id="0" name=""/>
        <dsp:cNvSpPr/>
      </dsp:nvSpPr>
      <dsp:spPr>
        <a:xfrm rot="10800000">
          <a:off x="746760" y="905192"/>
          <a:ext cx="5974080" cy="905192"/>
        </a:xfrm>
        <a:prstGeom prst="trapezoid">
          <a:avLst>
            <a:gd name="adj" fmla="val 824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/>
            <a:t>Multiculturally</a:t>
          </a:r>
          <a:r>
            <a:rPr lang="en-GB" sz="2300" kern="1200" dirty="0" smtClean="0"/>
            <a:t> Connected</a:t>
          </a:r>
          <a:endParaRPr lang="en-GB" sz="2300" kern="1200" dirty="0"/>
        </a:p>
      </dsp:txBody>
      <dsp:txXfrm rot="-10800000">
        <a:off x="1792223" y="905192"/>
        <a:ext cx="3883152" cy="905192"/>
      </dsp:txXfrm>
    </dsp:sp>
    <dsp:sp modelId="{B574FBFA-C2C5-4B93-AD03-C7AC24840DC6}">
      <dsp:nvSpPr>
        <dsp:cNvPr id="0" name=""/>
        <dsp:cNvSpPr/>
      </dsp:nvSpPr>
      <dsp:spPr>
        <a:xfrm rot="10800000">
          <a:off x="1493520" y="1810385"/>
          <a:ext cx="4480560" cy="905192"/>
        </a:xfrm>
        <a:prstGeom prst="trapezoid">
          <a:avLst>
            <a:gd name="adj" fmla="val 824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Open-minded</a:t>
          </a:r>
          <a:endParaRPr lang="en-GB" sz="2300" kern="1200" dirty="0"/>
        </a:p>
      </dsp:txBody>
      <dsp:txXfrm rot="-10800000">
        <a:off x="2277617" y="1810385"/>
        <a:ext cx="2912364" cy="905192"/>
      </dsp:txXfrm>
    </dsp:sp>
    <dsp:sp modelId="{90FB4621-E2C2-4D0C-BE7C-880A7436D33D}">
      <dsp:nvSpPr>
        <dsp:cNvPr id="0" name=""/>
        <dsp:cNvSpPr/>
      </dsp:nvSpPr>
      <dsp:spPr>
        <a:xfrm rot="10800000">
          <a:off x="2240280" y="2715577"/>
          <a:ext cx="2987040" cy="905192"/>
        </a:xfrm>
        <a:prstGeom prst="trapezoid">
          <a:avLst>
            <a:gd name="adj" fmla="val 824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Multilingual</a:t>
          </a:r>
          <a:endParaRPr lang="en-GB" sz="2300" kern="1200" dirty="0"/>
        </a:p>
      </dsp:txBody>
      <dsp:txXfrm rot="-10800000">
        <a:off x="2763012" y="2715577"/>
        <a:ext cx="1941576" cy="905192"/>
      </dsp:txXfrm>
    </dsp:sp>
    <dsp:sp modelId="{DE58C621-AC83-4BDA-9391-4C3A5646CB13}">
      <dsp:nvSpPr>
        <dsp:cNvPr id="0" name=""/>
        <dsp:cNvSpPr/>
      </dsp:nvSpPr>
      <dsp:spPr>
        <a:xfrm rot="10800000">
          <a:off x="2987040" y="3620770"/>
          <a:ext cx="1493520" cy="905192"/>
        </a:xfrm>
        <a:prstGeom prst="trapezoid">
          <a:avLst>
            <a:gd name="adj" fmla="val 824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Morally Concerned</a:t>
          </a:r>
          <a:endParaRPr lang="en-GB" sz="2300" kern="1200" dirty="0"/>
        </a:p>
      </dsp:txBody>
      <dsp:txXfrm rot="-10800000">
        <a:off x="2987040" y="3620770"/>
        <a:ext cx="1493520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C5B0-7DFC-4DA2-9857-A52B7D13E0D8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44E-485D-46A1-B7B2-41DEA122D29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C5B0-7DFC-4DA2-9857-A52B7D13E0D8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44E-485D-46A1-B7B2-41DEA122D2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C5B0-7DFC-4DA2-9857-A52B7D13E0D8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44E-485D-46A1-B7B2-41DEA122D2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C5B0-7DFC-4DA2-9857-A52B7D13E0D8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44E-485D-46A1-B7B2-41DEA122D2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C5B0-7DFC-4DA2-9857-A52B7D13E0D8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44E-485D-46A1-B7B2-41DEA122D29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C5B0-7DFC-4DA2-9857-A52B7D13E0D8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44E-485D-46A1-B7B2-41DEA122D2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C5B0-7DFC-4DA2-9857-A52B7D13E0D8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44E-485D-46A1-B7B2-41DEA122D2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C5B0-7DFC-4DA2-9857-A52B7D13E0D8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63044E-485D-46A1-B7B2-41DEA122D29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C5B0-7DFC-4DA2-9857-A52B7D13E0D8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44E-485D-46A1-B7B2-41DEA122D2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C5B0-7DFC-4DA2-9857-A52B7D13E0D8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63044E-485D-46A1-B7B2-41DEA122D2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B68C5B0-7DFC-4DA2-9857-A52B7D13E0D8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44E-485D-46A1-B7B2-41DEA122D2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68C5B0-7DFC-4DA2-9857-A52B7D13E0D8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63044E-485D-46A1-B7B2-41DEA122D29D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31683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Role of English in Internationalisation and Global Citizenship Identity in South Korean Higher Education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4293096"/>
            <a:ext cx="5832648" cy="2232248"/>
          </a:xfrm>
        </p:spPr>
        <p:txBody>
          <a:bodyPr/>
          <a:lstStyle/>
          <a:p>
            <a:r>
              <a:rPr lang="en-GB" dirty="0" smtClean="0"/>
              <a:t>Claire Cavanagh</a:t>
            </a:r>
          </a:p>
          <a:p>
            <a:r>
              <a:rPr lang="en-GB" dirty="0" smtClean="0"/>
              <a:t>University of Southampton</a:t>
            </a:r>
          </a:p>
          <a:p>
            <a:r>
              <a:rPr lang="en-GB" dirty="0" smtClean="0"/>
              <a:t>cc9e12@soton.ac.uk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3"/>
            <a:ext cx="2915816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Global Citizenship Identity Meanings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934608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3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Global Citizenship Identity &amp; Korean Identity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755576" y="2852936"/>
            <a:ext cx="180020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Global Identity Salient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491880" y="2852936"/>
            <a:ext cx="172819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Global &amp; Korean identities symbiotic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174432" y="2846009"/>
            <a:ext cx="1637928" cy="1139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Korean Identity Salient</a:t>
            </a:r>
            <a:endParaRPr lang="en-GB" dirty="0"/>
          </a:p>
        </p:txBody>
      </p:sp>
      <p:cxnSp>
        <p:nvCxnSpPr>
          <p:cNvPr id="11" name="Straight Connector 10"/>
          <p:cNvCxnSpPr>
            <a:stCxn id="5" idx="6"/>
            <a:endCxn id="8" idx="2"/>
          </p:cNvCxnSpPr>
          <p:nvPr/>
        </p:nvCxnSpPr>
        <p:spPr>
          <a:xfrm>
            <a:off x="2555776" y="342900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6056" y="3415874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5888" y="17728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English viewed as non-Korean (American)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724128" y="2142148"/>
            <a:ext cx="1080120" cy="703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0"/>
          </p:cNvCxnSpPr>
          <p:nvPr/>
        </p:nvCxnSpPr>
        <p:spPr>
          <a:xfrm flipV="1">
            <a:off x="1655676" y="2142148"/>
            <a:ext cx="1260140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3568" y="4653136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‘Korean English also can be English[…] everything can be English like every style can be English so I don’t need to judge one English like a different English we have different style English and they have also different style so my mind also change so nowadays I like </a:t>
            </a:r>
            <a:r>
              <a:rPr lang="en-GB" dirty="0" err="1" smtClean="0"/>
              <a:t>Konglish</a:t>
            </a:r>
            <a:r>
              <a:rPr lang="en-GB" dirty="0" smtClean="0"/>
              <a:t> style English’ (S10) 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50044" y="41490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4"/>
          </p:cNvCxnSpPr>
          <p:nvPr/>
        </p:nvCxnSpPr>
        <p:spPr>
          <a:xfrm>
            <a:off x="4355976" y="40050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Internationalisation &amp; Global Citizenship = (American native) English </a:t>
            </a:r>
          </a:p>
          <a:p>
            <a:r>
              <a:rPr lang="en-GB" dirty="0" smtClean="0"/>
              <a:t>Ideologies affecting practice and conceptualisations</a:t>
            </a:r>
          </a:p>
          <a:p>
            <a:r>
              <a:rPr lang="en-GB" dirty="0" smtClean="0"/>
              <a:t>EMI	 National employment</a:t>
            </a:r>
          </a:p>
          <a:p>
            <a:r>
              <a:rPr lang="en-GB" dirty="0" smtClean="0"/>
              <a:t>ELF	 Global Communication</a:t>
            </a:r>
          </a:p>
          <a:p>
            <a:r>
              <a:rPr lang="en-GB" dirty="0" smtClean="0"/>
              <a:t>‘</a:t>
            </a:r>
            <a:r>
              <a:rPr lang="en-GB" sz="2800" dirty="0" smtClean="0"/>
              <a:t>Without such efforts to uncover and transform the underlying beliefs that guide the whole field itself, we are simply re-emphasizing or even reproducing the idealized NS norm in students and further limiting their opportunities to function as global citizens’ (</a:t>
            </a:r>
            <a:r>
              <a:rPr lang="en-GB" sz="2800" dirty="0" err="1" smtClean="0"/>
              <a:t>Ahn</a:t>
            </a:r>
            <a:r>
              <a:rPr lang="en-GB" sz="2800" dirty="0" smtClean="0"/>
              <a:t>, 2015)</a:t>
            </a:r>
          </a:p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19672" y="321297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34774" y="364502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591"/>
            <a:ext cx="7467600" cy="71755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Bibliography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>
            <a:noAutofit/>
          </a:bodyPr>
          <a:lstStyle/>
          <a:p>
            <a:r>
              <a:rPr lang="en-GB" sz="1400" b="1" dirty="0" err="1" smtClean="0"/>
              <a:t>Ahn</a:t>
            </a:r>
            <a:r>
              <a:rPr lang="en-GB" sz="1400" b="1" dirty="0" smtClean="0"/>
              <a:t>, S-Y</a:t>
            </a:r>
            <a:r>
              <a:rPr lang="en-GB" sz="1400" dirty="0" smtClean="0"/>
              <a:t>.(2015) ‘Criticality for global citizenship in Korean English immersion camps’ </a:t>
            </a:r>
            <a:r>
              <a:rPr lang="en-GB" sz="1400" i="1" dirty="0" smtClean="0"/>
              <a:t>Language and Intercultural Communication</a:t>
            </a:r>
            <a:r>
              <a:rPr lang="en-GB" sz="1400" dirty="0" smtClean="0"/>
              <a:t>, vol. 15 (4), 533-549</a:t>
            </a:r>
          </a:p>
          <a:p>
            <a:r>
              <a:rPr lang="en-GB" sz="1400" b="1" dirty="0"/>
              <a:t>Braun, V. &amp; Clarke, </a:t>
            </a:r>
            <a:r>
              <a:rPr lang="en-GB" sz="1400" b="1" dirty="0" smtClean="0"/>
              <a:t>V. </a:t>
            </a:r>
            <a:r>
              <a:rPr lang="en-GB" sz="1400" dirty="0" smtClean="0"/>
              <a:t>(2006) ‘Using </a:t>
            </a:r>
            <a:r>
              <a:rPr lang="en-GB" sz="1400" dirty="0"/>
              <a:t>Thematic Analysis in </a:t>
            </a:r>
            <a:r>
              <a:rPr lang="en-GB" sz="1400" dirty="0" smtClean="0"/>
              <a:t>Psychology’ </a:t>
            </a:r>
            <a:r>
              <a:rPr lang="en-GB" sz="1400" i="1" dirty="0"/>
              <a:t>Qualitative Researching Psychology,</a:t>
            </a:r>
            <a:r>
              <a:rPr lang="en-GB" sz="1400" dirty="0"/>
              <a:t> </a:t>
            </a:r>
            <a:r>
              <a:rPr lang="en-GB" sz="1400" dirty="0" smtClean="0"/>
              <a:t>vol. 3, 77-101</a:t>
            </a:r>
            <a:r>
              <a:rPr lang="en-GB" sz="1400" dirty="0"/>
              <a:t>.</a:t>
            </a:r>
            <a:endParaRPr lang="en-GB" sz="1400" dirty="0" smtClean="0"/>
          </a:p>
          <a:p>
            <a:r>
              <a:rPr lang="en-GB" sz="1400" b="1" dirty="0"/>
              <a:t>Byun, K</a:t>
            </a:r>
            <a:r>
              <a:rPr lang="en-GB" sz="1400" b="1" dirty="0" smtClean="0"/>
              <a:t>., Chu, H., Kim, M., Park, I., Kim, S. &amp; Jung, J. </a:t>
            </a:r>
            <a:r>
              <a:rPr lang="en-GB" sz="1400" dirty="0" smtClean="0"/>
              <a:t>(2011) ‘English-Medium </a:t>
            </a:r>
            <a:r>
              <a:rPr lang="en-GB" sz="1400" dirty="0"/>
              <a:t>Teaching in Korean </a:t>
            </a:r>
            <a:r>
              <a:rPr lang="en-GB" sz="1400" dirty="0" err="1"/>
              <a:t>HIgher</a:t>
            </a:r>
            <a:r>
              <a:rPr lang="en-GB" sz="1400" dirty="0"/>
              <a:t> Education: Policy Debates and </a:t>
            </a:r>
            <a:r>
              <a:rPr lang="en-GB" sz="1400" dirty="0" smtClean="0"/>
              <a:t>Reality’ </a:t>
            </a:r>
            <a:r>
              <a:rPr lang="en-GB" sz="1400" i="1" dirty="0"/>
              <a:t>Higher Education</a:t>
            </a:r>
            <a:r>
              <a:rPr lang="en-GB" sz="1400" dirty="0"/>
              <a:t>, v</a:t>
            </a:r>
            <a:r>
              <a:rPr lang="en-GB" sz="1400" dirty="0" smtClean="0"/>
              <a:t>ol. 62(4</a:t>
            </a:r>
            <a:r>
              <a:rPr lang="en-GB" sz="1400" dirty="0"/>
              <a:t>), </a:t>
            </a:r>
            <a:r>
              <a:rPr lang="en-GB" sz="1400" dirty="0" smtClean="0"/>
              <a:t>431-449</a:t>
            </a:r>
          </a:p>
          <a:p>
            <a:r>
              <a:rPr lang="en-GB" sz="1400" b="1" dirty="0"/>
              <a:t>Either, K. A. &amp; </a:t>
            </a:r>
            <a:r>
              <a:rPr lang="en-GB" sz="1400" b="1" dirty="0" err="1"/>
              <a:t>Deaux</a:t>
            </a:r>
            <a:r>
              <a:rPr lang="en-GB" sz="1400" b="1" dirty="0"/>
              <a:t>, </a:t>
            </a:r>
            <a:r>
              <a:rPr lang="en-GB" sz="1400" b="1" dirty="0" smtClean="0"/>
              <a:t>K. </a:t>
            </a:r>
            <a:r>
              <a:rPr lang="en-GB" sz="1400" dirty="0" smtClean="0"/>
              <a:t>(1994) ‘Negotiating </a:t>
            </a:r>
            <a:r>
              <a:rPr lang="en-GB" sz="1400" dirty="0"/>
              <a:t>Social Identity When Contexts Change: Maintaining Identification and Responding to </a:t>
            </a:r>
            <a:r>
              <a:rPr lang="en-GB" sz="1400" dirty="0" smtClean="0"/>
              <a:t>Threat’ </a:t>
            </a:r>
            <a:r>
              <a:rPr lang="en-GB" sz="1400" i="1" dirty="0"/>
              <a:t>Journal of Personality and Social Psychology</a:t>
            </a:r>
            <a:r>
              <a:rPr lang="en-GB" sz="1400" dirty="0"/>
              <a:t> , </a:t>
            </a:r>
            <a:r>
              <a:rPr lang="en-GB" sz="1400" dirty="0" smtClean="0"/>
              <a:t>vol. 67 (2), 243-251</a:t>
            </a:r>
          </a:p>
          <a:p>
            <a:r>
              <a:rPr lang="en-GB" sz="1400" b="1" dirty="0"/>
              <a:t>Fairclough, N</a:t>
            </a:r>
            <a:r>
              <a:rPr lang="en-GB" sz="1400" dirty="0" smtClean="0"/>
              <a:t>.(2001) </a:t>
            </a:r>
            <a:r>
              <a:rPr lang="en-GB" sz="1400" i="1" dirty="0"/>
              <a:t>Language and Power</a:t>
            </a:r>
            <a:r>
              <a:rPr lang="en-GB" sz="1400" dirty="0"/>
              <a:t>. 2nd ed. Edinburgh: Pearson Education Ltd</a:t>
            </a:r>
            <a:r>
              <a:rPr lang="en-GB" sz="1400" dirty="0" smtClean="0"/>
              <a:t>.</a:t>
            </a:r>
          </a:p>
          <a:p>
            <a:r>
              <a:rPr lang="en-GB" sz="1400" b="1" dirty="0" err="1" smtClean="0"/>
              <a:t>Im</a:t>
            </a:r>
            <a:r>
              <a:rPr lang="en-GB" sz="1400" b="1" dirty="0" smtClean="0"/>
              <a:t>, J-H., Kim, J. </a:t>
            </a:r>
            <a:r>
              <a:rPr lang="en-GB" sz="1400" dirty="0" smtClean="0"/>
              <a:t>(2015) ‘Use of Blended Learning for Effective Implementation of English-Medium Instruction in a Non-English Higher Education Context’ </a:t>
            </a:r>
            <a:r>
              <a:rPr lang="en-GB" sz="1400" i="1" dirty="0" smtClean="0"/>
              <a:t>International Education Studies</a:t>
            </a:r>
            <a:r>
              <a:rPr lang="en-GB" sz="1400" dirty="0" smtClean="0"/>
              <a:t>, vol. 8 (11), 1-15</a:t>
            </a:r>
          </a:p>
          <a:p>
            <a:r>
              <a:rPr lang="en-GB" sz="1400" b="1" dirty="0"/>
              <a:t>Jang, </a:t>
            </a:r>
            <a:r>
              <a:rPr lang="en-GB" sz="1400" b="1" dirty="0" smtClean="0"/>
              <a:t>D-H</a:t>
            </a:r>
            <a:r>
              <a:rPr lang="en-GB" sz="1400" b="1" dirty="0"/>
              <a:t>. &amp; Kim, L</a:t>
            </a:r>
            <a:r>
              <a:rPr lang="en-GB" sz="1400" b="1" dirty="0" smtClean="0"/>
              <a:t>. </a:t>
            </a:r>
            <a:r>
              <a:rPr lang="en-GB" sz="1400" dirty="0" smtClean="0"/>
              <a:t>(2013) </a:t>
            </a:r>
            <a:r>
              <a:rPr lang="en-GB" sz="1400" dirty="0"/>
              <a:t>'Framing 'World Class' Differently: International and Korean Participants' Perspectives of the World Class University </a:t>
            </a:r>
            <a:r>
              <a:rPr lang="en-GB" sz="1400" dirty="0" smtClean="0"/>
              <a:t>Project’ </a:t>
            </a:r>
            <a:r>
              <a:rPr lang="en-GB" sz="1400" i="1" dirty="0"/>
              <a:t>Higher Education</a:t>
            </a:r>
            <a:r>
              <a:rPr lang="en-GB" sz="1400" dirty="0"/>
              <a:t>, </a:t>
            </a:r>
            <a:r>
              <a:rPr lang="en-GB" sz="1400" dirty="0" smtClean="0"/>
              <a:t>vol. 65 (6), 725-744</a:t>
            </a:r>
            <a:r>
              <a:rPr lang="en-GB" sz="1400" dirty="0"/>
              <a:t>.</a:t>
            </a:r>
            <a:endParaRPr lang="en-GB" sz="1400" dirty="0" smtClean="0"/>
          </a:p>
          <a:p>
            <a:r>
              <a:rPr lang="en-GB" sz="1400" b="1" dirty="0" smtClean="0"/>
              <a:t>Kim, E.G., </a:t>
            </a:r>
            <a:r>
              <a:rPr lang="en-GB" sz="1400" b="1" dirty="0" err="1" smtClean="0"/>
              <a:t>Kweon</a:t>
            </a:r>
            <a:r>
              <a:rPr lang="en-GB" sz="1400" b="1" dirty="0" smtClean="0"/>
              <a:t>, S-O. &amp; Kim, J.</a:t>
            </a:r>
            <a:r>
              <a:rPr lang="en-GB" sz="1400" dirty="0" smtClean="0"/>
              <a:t> (2016) ‘Korean Engineering Students’ Perceptions of English-Medium Instruction (EMI) and L1 use in EMI Classes’ </a:t>
            </a:r>
            <a:r>
              <a:rPr lang="en-GB" sz="1400" i="1" dirty="0" smtClean="0"/>
              <a:t>Journal of Multilingual and Multicultural Development</a:t>
            </a:r>
            <a:r>
              <a:rPr lang="en-GB" sz="1400" dirty="0" smtClean="0"/>
              <a:t>, DOI: 10.1080/01434632.2016.1177061</a:t>
            </a:r>
          </a:p>
          <a:p>
            <a:r>
              <a:rPr lang="en-GB" sz="1400" b="1" dirty="0" smtClean="0"/>
              <a:t>Kim, K.R., </a:t>
            </a:r>
            <a:r>
              <a:rPr lang="en-GB" sz="1400" dirty="0" smtClean="0"/>
              <a:t>(2011) ‘Korean Professor and Student Perceptions of the Efficacy of English Medium Instruction’ </a:t>
            </a:r>
            <a:r>
              <a:rPr lang="en-GB" sz="1400" i="1" dirty="0" smtClean="0"/>
              <a:t>Linguistic Research</a:t>
            </a:r>
            <a:r>
              <a:rPr lang="en-GB" sz="1400" dirty="0" smtClean="0"/>
              <a:t>, vol. 28 (3), 711-741</a:t>
            </a:r>
          </a:p>
        </p:txBody>
      </p:sp>
    </p:spTree>
    <p:extLst>
      <p:ext uri="{BB962C8B-B14F-4D97-AF65-F5344CB8AC3E}">
        <p14:creationId xmlns:p14="http://schemas.microsoft.com/office/powerpoint/2010/main" val="2446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7809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Bibliography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688631"/>
          </a:xfrm>
        </p:spPr>
        <p:txBody>
          <a:bodyPr>
            <a:noAutofit/>
          </a:bodyPr>
          <a:lstStyle/>
          <a:p>
            <a:r>
              <a:rPr lang="en-GB" sz="1400" b="1" dirty="0"/>
              <a:t>Kim, Y-S</a:t>
            </a:r>
            <a:r>
              <a:rPr lang="en-GB" sz="1400" dirty="0"/>
              <a:t>. (1996) </a:t>
            </a:r>
            <a:r>
              <a:rPr lang="en-GB" sz="1400" i="1" dirty="0"/>
              <a:t>Korea’s Reform and Globalization</a:t>
            </a:r>
            <a:r>
              <a:rPr lang="en-GB" sz="1400" dirty="0"/>
              <a:t>. Seoul: Korean Overseas Information </a:t>
            </a:r>
            <a:r>
              <a:rPr lang="en-GB" sz="1400" dirty="0" smtClean="0"/>
              <a:t>Service</a:t>
            </a:r>
          </a:p>
          <a:p>
            <a:r>
              <a:rPr lang="en-GB" sz="1400" b="1" dirty="0" smtClean="0"/>
              <a:t>McCall</a:t>
            </a:r>
            <a:r>
              <a:rPr lang="en-GB" sz="1400" b="1" dirty="0"/>
              <a:t>, G. &amp; Simmons, J</a:t>
            </a:r>
            <a:r>
              <a:rPr lang="en-GB" sz="1400" dirty="0"/>
              <a:t>.(1978) </a:t>
            </a:r>
            <a:r>
              <a:rPr lang="en-GB" sz="1400" i="1" dirty="0"/>
              <a:t>Identities and Interaction</a:t>
            </a:r>
            <a:r>
              <a:rPr lang="en-GB" sz="1400" dirty="0"/>
              <a:t>. New York: Free Press</a:t>
            </a:r>
            <a:r>
              <a:rPr lang="en-GB" sz="1400" dirty="0" smtClean="0"/>
              <a:t>.</a:t>
            </a:r>
          </a:p>
          <a:p>
            <a:r>
              <a:rPr lang="en-GB" sz="1400" b="1" dirty="0"/>
              <a:t>Palmer, J. &amp; Cho, Y.-</a:t>
            </a:r>
            <a:r>
              <a:rPr lang="en-GB" sz="1400" b="1" dirty="0" smtClean="0"/>
              <a:t>H. </a:t>
            </a:r>
            <a:r>
              <a:rPr lang="en-GB" sz="1400" dirty="0"/>
              <a:t>(</a:t>
            </a:r>
            <a:r>
              <a:rPr lang="en-GB" sz="1400" dirty="0" smtClean="0"/>
              <a:t>2011) Does </a:t>
            </a:r>
            <a:r>
              <a:rPr lang="en-GB" sz="1400" dirty="0"/>
              <a:t>Internationalization Really Mean Americanization? A Closer Look at Major South Korean Universities' Internationalization Policies. In: J. D. Palmer, A. Roberts, Y. Cho &amp; G. S. Ching, eds. </a:t>
            </a:r>
            <a:r>
              <a:rPr lang="en-GB" sz="1400" i="1" dirty="0"/>
              <a:t>The Internationalization of East Asian Higher Education: Globalization's Impact . </a:t>
            </a:r>
            <a:r>
              <a:rPr lang="en-GB" sz="1400" dirty="0"/>
              <a:t>Basingstoke: Palgrave </a:t>
            </a:r>
            <a:r>
              <a:rPr lang="en-GB" sz="1400" dirty="0" err="1"/>
              <a:t>Macmillian</a:t>
            </a:r>
            <a:r>
              <a:rPr lang="en-GB" sz="1400" dirty="0"/>
              <a:t>, pp. 119-145.</a:t>
            </a:r>
            <a:endParaRPr lang="en-GB" sz="1400" dirty="0" smtClean="0"/>
          </a:p>
          <a:p>
            <a:r>
              <a:rPr lang="en-GB" sz="1400" b="1" dirty="0" err="1" smtClean="0"/>
              <a:t>Pauwels</a:t>
            </a:r>
            <a:r>
              <a:rPr lang="en-GB" sz="1400" b="1" dirty="0"/>
              <a:t>, L</a:t>
            </a:r>
            <a:r>
              <a:rPr lang="en-GB" sz="1400" dirty="0"/>
              <a:t>. (2012) ‘A Multimodal Framework for Analysing Websites as Cultural Expressions’ </a:t>
            </a:r>
            <a:r>
              <a:rPr lang="en-GB" sz="1400" i="1" dirty="0"/>
              <a:t>Journal of Computer-Mediated Communication</a:t>
            </a:r>
            <a:r>
              <a:rPr lang="en-GB" sz="1400" dirty="0"/>
              <a:t>, vol. 17, 247-265</a:t>
            </a:r>
            <a:r>
              <a:rPr lang="en-GB" sz="1400" dirty="0" smtClean="0"/>
              <a:t>.</a:t>
            </a:r>
          </a:p>
          <a:p>
            <a:r>
              <a:rPr lang="en-GB" sz="1400" b="1" dirty="0" smtClean="0"/>
              <a:t>Spears</a:t>
            </a:r>
            <a:r>
              <a:rPr lang="en-GB" sz="1400" b="1" dirty="0"/>
              <a:t>, </a:t>
            </a:r>
            <a:r>
              <a:rPr lang="en-GB" sz="1400" b="1" dirty="0" smtClean="0"/>
              <a:t>R. </a:t>
            </a:r>
            <a:r>
              <a:rPr lang="en-GB" sz="1400" dirty="0" smtClean="0"/>
              <a:t>(2012) </a:t>
            </a:r>
            <a:r>
              <a:rPr lang="en-GB" sz="1400" dirty="0"/>
              <a:t>Group Identities: The Social Identity Perspective. In: S. Schwartz, K. </a:t>
            </a:r>
            <a:r>
              <a:rPr lang="en-GB" sz="1400" dirty="0" err="1"/>
              <a:t>Luyckx</a:t>
            </a:r>
            <a:r>
              <a:rPr lang="en-GB" sz="1400" dirty="0"/>
              <a:t> &amp; V. L. </a:t>
            </a:r>
            <a:r>
              <a:rPr lang="en-GB" sz="1400" dirty="0" err="1"/>
              <a:t>Vignoles</a:t>
            </a:r>
            <a:r>
              <a:rPr lang="en-GB" sz="1400" dirty="0"/>
              <a:t>, eds. </a:t>
            </a:r>
            <a:r>
              <a:rPr lang="en-GB" sz="1400" i="1" dirty="0"/>
              <a:t>Handbook of Identity Theory and Research</a:t>
            </a:r>
            <a:r>
              <a:rPr lang="en-GB" sz="1400" dirty="0"/>
              <a:t>. New York: Springer, </a:t>
            </a:r>
            <a:r>
              <a:rPr lang="en-GB" sz="1400" dirty="0" smtClean="0"/>
              <a:t>201-224</a:t>
            </a:r>
            <a:r>
              <a:rPr lang="en-GB" sz="1400" dirty="0"/>
              <a:t>.</a:t>
            </a:r>
          </a:p>
          <a:p>
            <a:r>
              <a:rPr lang="en-GB" sz="1400" b="1" dirty="0" smtClean="0"/>
              <a:t>Stets</a:t>
            </a:r>
            <a:r>
              <a:rPr lang="en-GB" sz="1400" b="1" dirty="0"/>
              <a:t>, J</a:t>
            </a:r>
            <a:r>
              <a:rPr lang="en-GB" sz="1400" dirty="0" smtClean="0"/>
              <a:t>.(2006) </a:t>
            </a:r>
            <a:r>
              <a:rPr lang="en-GB" sz="1400" dirty="0"/>
              <a:t>Identity Theory. In: P. J. Burke, ed. </a:t>
            </a:r>
            <a:r>
              <a:rPr lang="en-GB" sz="1400" i="1" dirty="0"/>
              <a:t>Contemporary Social Psychological Theories</a:t>
            </a:r>
            <a:r>
              <a:rPr lang="en-GB" sz="1400" dirty="0"/>
              <a:t>. Stanford: Stanford University Press, </a:t>
            </a:r>
            <a:r>
              <a:rPr lang="en-GB" sz="1400" dirty="0" smtClean="0"/>
              <a:t>88-110.</a:t>
            </a:r>
          </a:p>
          <a:p>
            <a:r>
              <a:rPr lang="en-GB" sz="1400" b="1" dirty="0"/>
              <a:t>Stets, J. &amp; Burke, </a:t>
            </a:r>
            <a:r>
              <a:rPr lang="en-GB" sz="1400" b="1" dirty="0" smtClean="0"/>
              <a:t>P. </a:t>
            </a:r>
            <a:r>
              <a:rPr lang="en-GB" sz="1400" dirty="0" smtClean="0"/>
              <a:t>(2005) </a:t>
            </a:r>
            <a:r>
              <a:rPr lang="en-GB" sz="1400" dirty="0"/>
              <a:t>A Sociological Approach to Self and Identity. In: M. R. Leary &amp; J. P. Tangney, eds. </a:t>
            </a:r>
            <a:r>
              <a:rPr lang="en-GB" sz="1400" i="1" dirty="0"/>
              <a:t>Handbook of Self and Identity</a:t>
            </a:r>
            <a:r>
              <a:rPr lang="en-GB" sz="1400" dirty="0"/>
              <a:t>. New York: The Guilford </a:t>
            </a:r>
            <a:r>
              <a:rPr lang="en-GB" sz="1400" dirty="0" smtClean="0"/>
              <a:t>Press,128-182.</a:t>
            </a:r>
          </a:p>
          <a:p>
            <a:r>
              <a:rPr lang="en-GB" sz="1400" b="1" dirty="0"/>
              <a:t>Stryker, </a:t>
            </a:r>
            <a:r>
              <a:rPr lang="en-GB" sz="1400" b="1" dirty="0" smtClean="0"/>
              <a:t>S. </a:t>
            </a:r>
            <a:r>
              <a:rPr lang="en-GB" sz="1400" dirty="0" smtClean="0"/>
              <a:t>(1980) </a:t>
            </a:r>
            <a:r>
              <a:rPr lang="en-GB" sz="1400" i="1" dirty="0"/>
              <a:t>Symbolic Interactionism: A Social Structural Version</a:t>
            </a:r>
            <a:r>
              <a:rPr lang="en-GB" sz="1400" dirty="0"/>
              <a:t>. Menlo Park, CA.: Benjamin Cummings</a:t>
            </a:r>
            <a:r>
              <a:rPr lang="en-GB" sz="1400" dirty="0" smtClean="0"/>
              <a:t>.</a:t>
            </a:r>
          </a:p>
          <a:p>
            <a:r>
              <a:rPr lang="en-GB" sz="1400" b="1" dirty="0" err="1"/>
              <a:t>Tajfel</a:t>
            </a:r>
            <a:r>
              <a:rPr lang="en-GB" sz="1400" b="1" dirty="0"/>
              <a:t>, </a:t>
            </a:r>
            <a:r>
              <a:rPr lang="en-GB" sz="1400" b="1" dirty="0" smtClean="0"/>
              <a:t>H. </a:t>
            </a:r>
            <a:r>
              <a:rPr lang="en-GB" sz="1400" dirty="0" smtClean="0"/>
              <a:t>(1978) </a:t>
            </a:r>
            <a:r>
              <a:rPr lang="en-GB" sz="1400" dirty="0"/>
              <a:t>Social </a:t>
            </a:r>
            <a:r>
              <a:rPr lang="en-GB" sz="1400" dirty="0" err="1"/>
              <a:t>categorization,Social</a:t>
            </a:r>
            <a:r>
              <a:rPr lang="en-GB" sz="1400" dirty="0"/>
              <a:t> Identity and Social Comparison. In: H. </a:t>
            </a:r>
            <a:r>
              <a:rPr lang="en-GB" sz="1400" dirty="0" err="1"/>
              <a:t>Tajfel</a:t>
            </a:r>
            <a:r>
              <a:rPr lang="en-GB" sz="1400" dirty="0"/>
              <a:t>, ed. </a:t>
            </a:r>
            <a:r>
              <a:rPr lang="en-GB" sz="1400" i="1" dirty="0"/>
              <a:t>Differentiation between Social Groups: Studies in the social Psychology of Intergroup Relations.</a:t>
            </a:r>
            <a:r>
              <a:rPr lang="en-GB" sz="1400" dirty="0"/>
              <a:t> London: Academic Press, </a:t>
            </a:r>
            <a:r>
              <a:rPr lang="en-GB" sz="1400" dirty="0" smtClean="0"/>
              <a:t>61-76</a:t>
            </a:r>
            <a:r>
              <a:rPr lang="en-GB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41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GB" b="1" dirty="0" smtClean="0"/>
              <a:t>‘Koreans </a:t>
            </a:r>
            <a:r>
              <a:rPr lang="en-GB" b="1" dirty="0"/>
              <a:t>cannot become global citizens without a good understanding of their own culture and </a:t>
            </a:r>
            <a:r>
              <a:rPr lang="en-GB" b="1" dirty="0" smtClean="0"/>
              <a:t>tradition…Only </a:t>
            </a:r>
            <a:r>
              <a:rPr lang="en-GB" b="1" dirty="0"/>
              <a:t>when the national identity is maintained and intrinsic national spirit upheld will Koreans be able to successfully </a:t>
            </a:r>
            <a:r>
              <a:rPr lang="en-GB" b="1" dirty="0" smtClean="0"/>
              <a:t>globalise’ </a:t>
            </a:r>
            <a:r>
              <a:rPr lang="en-GB" sz="2400" b="1" dirty="0" smtClean="0"/>
              <a:t>(President Kim</a:t>
            </a:r>
            <a:r>
              <a:rPr lang="en-GB" sz="2400" b="1" dirty="0"/>
              <a:t>, 1996,p.15)</a:t>
            </a:r>
          </a:p>
          <a:p>
            <a:endParaRPr lang="en-GB" dirty="0"/>
          </a:p>
          <a:p>
            <a:pPr marL="36576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16633"/>
            <a:ext cx="477416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3"/>
            <a:ext cx="471601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5373216"/>
            <a:ext cx="4414129" cy="15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73216"/>
            <a:ext cx="4716016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0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do two South Korean Higher Education Institutions (UNI/A &amp; UNI/B) present the role of English with regard to internationalisation on their websites?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do South Korean students enrolled in these institutions perceive the policies and practices of English with regards to internationalisation?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do students conceptualise Global Citizenship identity? </a:t>
            </a:r>
          </a:p>
          <a:p>
            <a:pPr marL="571500" indent="-571500">
              <a:buFont typeface="+mj-lt"/>
              <a:buAutoNum type="romanLcPeriod"/>
            </a:pPr>
            <a:r>
              <a:rPr lang="en-GB" sz="2800" dirty="0" smtClean="0"/>
              <a:t>What meanings do they attach to Global Citizenship identity?</a:t>
            </a:r>
          </a:p>
          <a:p>
            <a:pPr marL="571500" indent="-571500">
              <a:buFont typeface="+mj-lt"/>
              <a:buAutoNum type="romanLcPeriod"/>
            </a:pPr>
            <a:r>
              <a:rPr lang="en-GB" sz="2800" dirty="0" smtClean="0"/>
              <a:t>How do they negotiate and reconcile their Korean identity with Global Citizenship identity? 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0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Internationalisation in South Korea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‘</a:t>
            </a:r>
            <a:r>
              <a:rPr lang="en-GB" dirty="0" err="1" smtClean="0"/>
              <a:t>Gullobeol-hwa</a:t>
            </a:r>
            <a:r>
              <a:rPr lang="en-GB" dirty="0" smtClean="0"/>
              <a:t>’ (Globalisation)                 </a:t>
            </a:r>
            <a:r>
              <a:rPr lang="en-GB" sz="2400" dirty="0" smtClean="0"/>
              <a:t>(</a:t>
            </a:r>
            <a:r>
              <a:rPr lang="en-GB" sz="2400" dirty="0" err="1" smtClean="0"/>
              <a:t>Im</a:t>
            </a:r>
            <a:r>
              <a:rPr lang="en-GB" sz="2400" dirty="0" smtClean="0"/>
              <a:t> &amp; Kim, 2015)</a:t>
            </a:r>
          </a:p>
          <a:p>
            <a:r>
              <a:rPr lang="en-GB" sz="3200" dirty="0" smtClean="0"/>
              <a:t>Internationalisation = Non-Korean   </a:t>
            </a:r>
            <a:r>
              <a:rPr lang="en-GB" sz="2600" dirty="0" smtClean="0"/>
              <a:t>(Palmer &amp; Cho, 2011)</a:t>
            </a:r>
          </a:p>
          <a:p>
            <a:r>
              <a:rPr lang="en-GB" sz="3200" dirty="0" smtClean="0"/>
              <a:t>EMI ‘overwhelms’ internationalisation process </a:t>
            </a:r>
            <a:r>
              <a:rPr lang="en-GB" sz="2400" dirty="0" smtClean="0"/>
              <a:t>(Byun et al., 2011)</a:t>
            </a:r>
          </a:p>
          <a:p>
            <a:r>
              <a:rPr lang="en-GB" sz="3200" dirty="0" smtClean="0"/>
              <a:t>Arguments of ‘proficiency’ </a:t>
            </a:r>
            <a:r>
              <a:rPr lang="en-GB" sz="2400" dirty="0" smtClean="0"/>
              <a:t>(e.g. Byun et al., 2011; Kim, 2011; Jang &amp; Kim, 2013; </a:t>
            </a:r>
            <a:r>
              <a:rPr lang="en-GB" sz="2400" dirty="0" err="1" smtClean="0"/>
              <a:t>Im</a:t>
            </a:r>
            <a:r>
              <a:rPr lang="en-GB" sz="2400" dirty="0" smtClean="0"/>
              <a:t> &amp; Kim, 2015; Kim et al., 2016)</a:t>
            </a:r>
          </a:p>
          <a:p>
            <a:r>
              <a:rPr lang="en-GB" sz="3200" dirty="0" smtClean="0"/>
              <a:t>‘Proficiency’ = ‘Native’ English? </a:t>
            </a:r>
            <a:r>
              <a:rPr lang="en-GB" sz="2400" dirty="0" smtClean="0"/>
              <a:t>(</a:t>
            </a:r>
            <a:r>
              <a:rPr lang="en-GB" sz="2400" dirty="0" err="1" smtClean="0"/>
              <a:t>Im</a:t>
            </a:r>
            <a:r>
              <a:rPr lang="en-GB" sz="2400" dirty="0" smtClean="0"/>
              <a:t> &amp; Kim, 2015)</a:t>
            </a:r>
          </a:p>
          <a:p>
            <a:pPr marL="36576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873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2052025"/>
              </p:ext>
            </p:extLst>
          </p:nvPr>
        </p:nvGraphicFramePr>
        <p:xfrm>
          <a:off x="395536" y="1052736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9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Website Analysis &amp;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‘ [UNI/A], </a:t>
            </a:r>
            <a:r>
              <a:rPr lang="en-GB" b="1" dirty="0" smtClean="0">
                <a:solidFill>
                  <a:srgbClr val="FF0000"/>
                </a:solidFill>
              </a:rPr>
              <a:t>which has a proud historical background and university ideals</a:t>
            </a:r>
            <a:r>
              <a:rPr lang="en-GB" dirty="0" smtClean="0"/>
              <a:t>, has led university innovation movement and </a:t>
            </a:r>
            <a:r>
              <a:rPr lang="en-GB" b="1" dirty="0" smtClean="0">
                <a:solidFill>
                  <a:srgbClr val="FF0000"/>
                </a:solidFill>
              </a:rPr>
              <a:t>today continues its vigorous efforts to meet global standards of the university.</a:t>
            </a:r>
            <a:r>
              <a:rPr lang="en-GB" dirty="0" smtClean="0"/>
              <a:t> Please watch [UNI/A] </a:t>
            </a:r>
            <a:r>
              <a:rPr lang="en-GB" b="1" dirty="0" smtClean="0">
                <a:solidFill>
                  <a:srgbClr val="FF0000"/>
                </a:solidFill>
              </a:rPr>
              <a:t>plan the future based on tradition and history of 61 years as a tree with deep roots does not sway in the wind.’ </a:t>
            </a:r>
          </a:p>
          <a:p>
            <a:pPr marL="0" indent="0">
              <a:buNone/>
            </a:pPr>
            <a:r>
              <a:rPr lang="en-GB" sz="2800" dirty="0" smtClean="0"/>
              <a:t>                                 (UNI/A, Ideals &amp; Objectives)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682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‘We nurture global citizens who will be active in global stages with global views’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                        (UNI/A, English home page)</a:t>
            </a:r>
          </a:p>
          <a:p>
            <a:r>
              <a:rPr lang="en-GB" sz="3200" dirty="0" smtClean="0"/>
              <a:t>‘Fostering global leaders with International Perspectives’                  </a:t>
            </a:r>
            <a:r>
              <a:rPr lang="en-GB" sz="2400" dirty="0" smtClean="0"/>
              <a:t>(UNI/B, English 2013 Brochure)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HOW?</a:t>
            </a:r>
          </a:p>
          <a:p>
            <a:r>
              <a:rPr lang="en-GB" dirty="0" smtClean="0"/>
              <a:t>UNI/A: ‘ESL language program’</a:t>
            </a:r>
          </a:p>
          <a:p>
            <a:r>
              <a:rPr lang="en-GB" dirty="0" smtClean="0"/>
              <a:t>UNI/B: Various English Programs</a:t>
            </a:r>
          </a:p>
        </p:txBody>
      </p:sp>
    </p:spTree>
    <p:extLst>
      <p:ext uri="{BB962C8B-B14F-4D97-AF65-F5344CB8AC3E}">
        <p14:creationId xmlns:p14="http://schemas.microsoft.com/office/powerpoint/2010/main" val="34439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English for Global Communication ‘designed to be in step with ever evolving global society in which we live’</a:t>
            </a:r>
          </a:p>
          <a:p>
            <a:r>
              <a:rPr lang="en-GB" dirty="0" smtClean="0"/>
              <a:t>‘…provide students with high-calibre native English teachers’</a:t>
            </a:r>
          </a:p>
          <a:p>
            <a:pPr marL="0" indent="0">
              <a:buNone/>
            </a:pPr>
            <a:r>
              <a:rPr lang="en-GB" dirty="0" smtClean="0"/>
              <a:t>			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‘ Some emphasis is also placed on breaking the ‘’</a:t>
            </a:r>
            <a:r>
              <a:rPr lang="en-GB" b="1" dirty="0" err="1" smtClean="0"/>
              <a:t>Konglish</a:t>
            </a:r>
            <a:r>
              <a:rPr lang="en-GB" b="1" dirty="0" smtClean="0"/>
              <a:t>’’ factor in that effort is made to correct the common errors that all beginner Korean-English students make’ 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34356" y="2870887"/>
            <a:ext cx="1944216" cy="59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3380"/>
            <a:ext cx="2952328" cy="1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39625"/>
            <a:ext cx="3456383" cy="1132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26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Student Perceptions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400" dirty="0" smtClean="0"/>
              <a:t>S10:   There are English class(.) and </a:t>
            </a:r>
            <a:r>
              <a:rPr lang="en-GB" sz="4400" b="1" dirty="0" smtClean="0">
                <a:solidFill>
                  <a:srgbClr val="FF0000"/>
                </a:solidFill>
              </a:rPr>
              <a:t>sometime the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 smtClean="0">
                <a:solidFill>
                  <a:srgbClr val="FF0000"/>
                </a:solidFill>
              </a:rPr>
              <a:t>           professor take(.)deliver the lecture only in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 smtClean="0">
                <a:solidFill>
                  <a:srgbClr val="FF0000"/>
                </a:solidFill>
              </a:rPr>
              <a:t>           English(.) but you know there’s no native speaker</a:t>
            </a:r>
            <a:r>
              <a:rPr lang="en-GB" sz="4400" dirty="0" smtClean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 smtClean="0"/>
              <a:t>           for economic departments just only for there are (2)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dirty="0"/>
              <a:t> </a:t>
            </a:r>
            <a:r>
              <a:rPr lang="en-GB" sz="4400" dirty="0" smtClean="0"/>
              <a:t>          native speaker in another department but </a:t>
            </a:r>
            <a:r>
              <a:rPr lang="en-GB" sz="4400" b="1" dirty="0" smtClean="0">
                <a:solidFill>
                  <a:srgbClr val="FF0000"/>
                </a:solidFill>
              </a:rPr>
              <a:t>I don’t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 smtClean="0">
                <a:solidFill>
                  <a:srgbClr val="FF0000"/>
                </a:solidFill>
              </a:rPr>
              <a:t>           know why there’s no in economy(.) so usually the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 smtClean="0">
                <a:solidFill>
                  <a:srgbClr val="FF0000"/>
                </a:solidFill>
              </a:rPr>
              <a:t>           Korean professor do the lecture in English but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dirty="0" smtClean="0">
                <a:solidFill>
                  <a:srgbClr val="FF0000"/>
                </a:solidFill>
              </a:rPr>
              <a:t>          there are a LOT of problems because their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dirty="0" smtClean="0">
                <a:solidFill>
                  <a:srgbClr val="FF0000"/>
                </a:solidFill>
              </a:rPr>
              <a:t>          pronunciation is very </a:t>
            </a:r>
            <a:r>
              <a:rPr lang="en-GB" sz="4400" b="1" dirty="0" err="1" smtClean="0">
                <a:solidFill>
                  <a:srgbClr val="FF0000"/>
                </a:solidFill>
              </a:rPr>
              <a:t>Konglish</a:t>
            </a:r>
            <a:r>
              <a:rPr lang="en-GB" sz="4400" b="1" dirty="0" smtClean="0">
                <a:solidFill>
                  <a:srgbClr val="FF0000"/>
                </a:solidFill>
              </a:rPr>
              <a:t>…they use the(.) I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 smtClean="0">
                <a:solidFill>
                  <a:srgbClr val="FF0000"/>
                </a:solidFill>
              </a:rPr>
              <a:t>           don’t want to judge them but honestly their    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dirty="0" smtClean="0">
                <a:solidFill>
                  <a:srgbClr val="FF0000"/>
                </a:solidFill>
              </a:rPr>
              <a:t>          speaking style is very old generation style like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dirty="0" smtClean="0">
                <a:solidFill>
                  <a:srgbClr val="FF0000"/>
                </a:solidFill>
              </a:rPr>
              <a:t>          </a:t>
            </a:r>
            <a:r>
              <a:rPr lang="en-GB" sz="4400" b="1" dirty="0" err="1" smtClean="0">
                <a:solidFill>
                  <a:srgbClr val="FF0000"/>
                </a:solidFill>
              </a:rPr>
              <a:t>Konglish</a:t>
            </a:r>
            <a:r>
              <a:rPr lang="en-GB" sz="4400" b="1" dirty="0" smtClean="0">
                <a:solidFill>
                  <a:srgbClr val="FF0000"/>
                </a:solidFill>
              </a:rPr>
              <a:t>(?)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1253</TotalTime>
  <Words>1390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The Role of English in Internationalisation and Global Citizenship Identity in South Korean Higher Education</vt:lpstr>
      <vt:lpstr>PowerPoint Presentation</vt:lpstr>
      <vt:lpstr>Research Questions</vt:lpstr>
      <vt:lpstr>Internationalisation in South Korea</vt:lpstr>
      <vt:lpstr>Methodology</vt:lpstr>
      <vt:lpstr>Website Analysis &amp; Discussion</vt:lpstr>
      <vt:lpstr>Website Analysis</vt:lpstr>
      <vt:lpstr>PowerPoint Presentation</vt:lpstr>
      <vt:lpstr>Student Perceptions </vt:lpstr>
      <vt:lpstr>Global Citizenship Identity Meanings</vt:lpstr>
      <vt:lpstr>Global Citizenship Identity &amp; Korean Identity</vt:lpstr>
      <vt:lpstr>Conclusions</vt:lpstr>
      <vt:lpstr>Bibliography</vt:lpstr>
      <vt:lpstr>Bibliography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Cavanagh C.</dc:creator>
  <cp:lastModifiedBy>Cavanagh C.</cp:lastModifiedBy>
  <cp:revision>65</cp:revision>
  <dcterms:created xsi:type="dcterms:W3CDTF">2016-06-16T13:28:26Z</dcterms:created>
  <dcterms:modified xsi:type="dcterms:W3CDTF">2016-06-17T10:21:46Z</dcterms:modified>
</cp:coreProperties>
</file>