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6"/>
  </p:notesMasterIdLst>
  <p:sldIdLst>
    <p:sldId id="256" r:id="rId2"/>
    <p:sldId id="257" r:id="rId3"/>
    <p:sldId id="258" r:id="rId4"/>
    <p:sldId id="259" r:id="rId5"/>
    <p:sldId id="27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 id="277"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1" autoAdjust="0"/>
    <p:restoredTop sz="86476" autoAdjust="0"/>
  </p:normalViewPr>
  <p:slideViewPr>
    <p:cSldViewPr>
      <p:cViewPr varScale="1">
        <p:scale>
          <a:sx n="79" d="100"/>
          <a:sy n="79" d="100"/>
        </p:scale>
        <p:origin x="1332"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EA079-7918-41DD-9D72-029A6230D19B}" type="datetimeFigureOut">
              <a:rPr lang="en-GB" smtClean="0"/>
              <a:t>20/06/2016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D6C4AE-5E9E-4E8F-BE39-201D7DB356F8}" type="slidenum">
              <a:rPr lang="en-GB" smtClean="0"/>
              <a:t>‹#›</a:t>
            </a:fld>
            <a:endParaRPr lang="en-GB"/>
          </a:p>
        </p:txBody>
      </p:sp>
    </p:spTree>
    <p:extLst>
      <p:ext uri="{BB962C8B-B14F-4D97-AF65-F5344CB8AC3E}">
        <p14:creationId xmlns:p14="http://schemas.microsoft.com/office/powerpoint/2010/main" val="1537514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latin typeface="+mn-lt"/>
                <a:ea typeface="+mn-ea"/>
                <a:cs typeface="+mn-cs"/>
              </a:rPr>
              <a:t>lecturers, in the main, took a deficit approach to Turkish students’ English as compared with English of non-Turkish students. It seems that for students’ L1-influenced English was not perceived as close to what many lecturers considered to be the standard; they judged the kind of English Turkish students have as deficient. Since their point of reference is solely grounded in standard native English in their evaluations, they seem to be blindly attached to the deficit view, thereby not even considering the possibility of alternative views (e.g. considering L2 learners/users in their own right; see Jenkins, 2006a). </a:t>
            </a:r>
            <a:endParaRPr lang="en-GB" dirty="0"/>
          </a:p>
        </p:txBody>
      </p:sp>
      <p:sp>
        <p:nvSpPr>
          <p:cNvPr id="4" name="Slide Number Placeholder 3"/>
          <p:cNvSpPr>
            <a:spLocks noGrp="1"/>
          </p:cNvSpPr>
          <p:nvPr>
            <p:ph type="sldNum" sz="quarter" idx="10"/>
          </p:nvPr>
        </p:nvSpPr>
        <p:spPr/>
        <p:txBody>
          <a:bodyPr/>
          <a:lstStyle/>
          <a:p>
            <a:fld id="{4ED6C4AE-5E9E-4E8F-BE39-201D7DB356F8}" type="slidenum">
              <a:rPr lang="en-GB" smtClean="0"/>
              <a:t>12</a:t>
            </a:fld>
            <a:endParaRPr lang="en-GB"/>
          </a:p>
        </p:txBody>
      </p:sp>
    </p:spTree>
    <p:extLst>
      <p:ext uri="{BB962C8B-B14F-4D97-AF65-F5344CB8AC3E}">
        <p14:creationId xmlns:p14="http://schemas.microsoft.com/office/powerpoint/2010/main" val="22446382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same discourse of remediation seems to apply more widely now in other contexts, such as Turkish HE where even content teachers not only refer to remediation as a solution to students’ perceived language problems, but also suggest that the remediation activities in the pre-faculty EAP programs should be carried out by NES teachers, if possible</a:t>
            </a:r>
            <a:r>
              <a:rPr lang="tr-TR" sz="1200" b="0" i="0" u="none" strike="noStrike" kern="1200" baseline="0" dirty="0" smtClean="0">
                <a:solidFill>
                  <a:schemeClr val="tx1"/>
                </a:solidFill>
                <a:latin typeface="+mn-lt"/>
                <a:ea typeface="+mn-ea"/>
                <a:cs typeface="+mn-cs"/>
              </a:rPr>
              <a:t>.</a:t>
            </a:r>
          </a:p>
          <a:p>
            <a:endParaRPr lang="tr-TR" sz="1200" b="0" i="0" u="none" strike="noStrike" kern="1200" baseline="0" dirty="0" smtClean="0">
              <a:solidFill>
                <a:schemeClr val="tx1"/>
              </a:solidFill>
              <a:latin typeface="+mn-lt"/>
              <a:ea typeface="+mn-ea"/>
              <a:cs typeface="+mn-cs"/>
            </a:endParaRPr>
          </a:p>
          <a:p>
            <a:r>
              <a:rPr lang="tr-TR" sz="1200" b="0" i="0" u="none" strike="noStrike" kern="1200" baseline="0" dirty="0" smtClean="0">
                <a:solidFill>
                  <a:schemeClr val="tx1"/>
                </a:solidFill>
                <a:latin typeface="+mn-lt"/>
                <a:ea typeface="+mn-ea"/>
                <a:cs typeface="+mn-cs"/>
              </a:rPr>
              <a:t>C</a:t>
            </a:r>
            <a:r>
              <a:rPr lang="en-US" sz="1200" b="0" i="0" u="none" strike="noStrike" kern="1200" baseline="0" dirty="0" err="1" smtClean="0">
                <a:solidFill>
                  <a:schemeClr val="tx1"/>
                </a:solidFill>
                <a:latin typeface="+mn-lt"/>
                <a:ea typeface="+mn-ea"/>
                <a:cs typeface="+mn-cs"/>
              </a:rPr>
              <a:t>ontent</a:t>
            </a:r>
            <a:r>
              <a:rPr lang="en-US" sz="1200" b="0" i="0" u="none" strike="noStrike" kern="1200" baseline="0" dirty="0" smtClean="0">
                <a:solidFill>
                  <a:schemeClr val="tx1"/>
                </a:solidFill>
                <a:latin typeface="+mn-lt"/>
                <a:ea typeface="+mn-ea"/>
                <a:cs typeface="+mn-cs"/>
              </a:rPr>
              <a:t> teachers sustain remedial teaching even after students have already completed such a program to study in their degree programs, i.e. when they are officially no longer English language learners, but users. This again displays how deeply discourse of remediation is prevalent among lecturers who believe that students should conform to native English in their practices. </a:t>
            </a:r>
            <a:endParaRPr lang="tr-TR" dirty="0"/>
          </a:p>
        </p:txBody>
      </p:sp>
      <p:sp>
        <p:nvSpPr>
          <p:cNvPr id="4" name="Slayt Numarası Yer Tutucusu 3"/>
          <p:cNvSpPr>
            <a:spLocks noGrp="1"/>
          </p:cNvSpPr>
          <p:nvPr>
            <p:ph type="sldNum" sz="quarter" idx="10"/>
          </p:nvPr>
        </p:nvSpPr>
        <p:spPr/>
        <p:txBody>
          <a:bodyPr/>
          <a:lstStyle/>
          <a:p>
            <a:fld id="{4ED6C4AE-5E9E-4E8F-BE39-201D7DB356F8}" type="slidenum">
              <a:rPr lang="en-GB" smtClean="0"/>
              <a:t>21</a:t>
            </a:fld>
            <a:endParaRPr lang="en-GB"/>
          </a:p>
        </p:txBody>
      </p:sp>
    </p:spTree>
    <p:extLst>
      <p:ext uri="{BB962C8B-B14F-4D97-AF65-F5344CB8AC3E}">
        <p14:creationId xmlns:p14="http://schemas.microsoft.com/office/powerpoint/2010/main" val="4209719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Additionally, many lecturers took a flexible approach to spoken English due to the belief that sees non-native English as legitimate rather than the practical reasons</a:t>
            </a:r>
            <a:r>
              <a:rPr lang="tr-TR" sz="1200" b="0" i="0" u="none" strike="noStrike" kern="1200" baseline="0" dirty="0" smtClean="0">
                <a:solidFill>
                  <a:schemeClr val="tx1"/>
                </a:solidFill>
                <a:latin typeface="+mn-lt"/>
                <a:ea typeface="+mn-ea"/>
                <a:cs typeface="+mn-cs"/>
              </a:rPr>
              <a:t>. </a:t>
            </a:r>
          </a:p>
          <a:p>
            <a:r>
              <a:rPr lang="en-US" sz="1200" b="0" i="0" u="none" strike="noStrike" kern="1200" baseline="0" dirty="0" smtClean="0">
                <a:solidFill>
                  <a:schemeClr val="tx1"/>
                </a:solidFill>
                <a:latin typeface="+mn-lt"/>
                <a:ea typeface="+mn-ea"/>
                <a:cs typeface="+mn-cs"/>
              </a:rPr>
              <a:t>what is standard is more appropriate in academic environments. </a:t>
            </a:r>
            <a:endParaRPr lang="tr-TR" sz="1200" b="0" i="0" u="none" strike="noStrike" kern="1200" baseline="0" dirty="0" smtClean="0">
              <a:solidFill>
                <a:schemeClr val="tx1"/>
              </a:solidFill>
              <a:latin typeface="+mn-lt"/>
              <a:ea typeface="+mn-ea"/>
              <a:cs typeface="+mn-cs"/>
            </a:endParaRPr>
          </a:p>
          <a:p>
            <a:endParaRPr lang="tr-TR"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lecturers supporting such policies and practices were uneasy about their colleagues’ English, and thereby considered it necessary for teaching staff to provide evidence of English proficiency. </a:t>
            </a:r>
            <a:endParaRPr lang="tr-TR" dirty="0"/>
          </a:p>
        </p:txBody>
      </p:sp>
      <p:sp>
        <p:nvSpPr>
          <p:cNvPr id="4" name="Slayt Numarası Yer Tutucusu 3"/>
          <p:cNvSpPr>
            <a:spLocks noGrp="1"/>
          </p:cNvSpPr>
          <p:nvPr>
            <p:ph type="sldNum" sz="quarter" idx="10"/>
          </p:nvPr>
        </p:nvSpPr>
        <p:spPr/>
        <p:txBody>
          <a:bodyPr/>
          <a:lstStyle/>
          <a:p>
            <a:fld id="{4ED6C4AE-5E9E-4E8F-BE39-201D7DB356F8}" type="slidenum">
              <a:rPr lang="en-GB" smtClean="0"/>
              <a:t>22</a:t>
            </a:fld>
            <a:endParaRPr lang="en-GB"/>
          </a:p>
        </p:txBody>
      </p:sp>
    </p:spTree>
    <p:extLst>
      <p:ext uri="{BB962C8B-B14F-4D97-AF65-F5344CB8AC3E}">
        <p14:creationId xmlns:p14="http://schemas.microsoft.com/office/powerpoint/2010/main" val="997966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The lecturers, being positive about students’ English, considered students to be successful users of English. They did not judge students’ performance against StE</a:t>
            </a:r>
            <a:r>
              <a:rPr lang="tr-TR" baseline="0" dirty="0" smtClean="0"/>
              <a:t> norms or whether they can follow the agreed rules or not. Their focus was on what students can achieve by using English, which is the main issue in EMI courses. They were not interested in how close students’ English was to a particular native English variety. </a:t>
            </a:r>
          </a:p>
          <a:p>
            <a:endParaRPr lang="tr-TR" baseline="0" dirty="0" smtClean="0"/>
          </a:p>
          <a:p>
            <a:r>
              <a:rPr lang="tr-TR" baseline="0" dirty="0" smtClean="0"/>
              <a:t>Lecturers bencmark students’ English against different criteria. </a:t>
            </a:r>
            <a:endParaRPr lang="en-GB" dirty="0"/>
          </a:p>
        </p:txBody>
      </p:sp>
      <p:sp>
        <p:nvSpPr>
          <p:cNvPr id="4" name="Slide Number Placeholder 3"/>
          <p:cNvSpPr>
            <a:spLocks noGrp="1"/>
          </p:cNvSpPr>
          <p:nvPr>
            <p:ph type="sldNum" sz="quarter" idx="10"/>
          </p:nvPr>
        </p:nvSpPr>
        <p:spPr/>
        <p:txBody>
          <a:bodyPr/>
          <a:lstStyle/>
          <a:p>
            <a:fld id="{4ED6C4AE-5E9E-4E8F-BE39-201D7DB356F8}" type="slidenum">
              <a:rPr lang="en-GB" smtClean="0"/>
              <a:t>13</a:t>
            </a:fld>
            <a:endParaRPr lang="en-GB"/>
          </a:p>
        </p:txBody>
      </p:sp>
    </p:spTree>
    <p:extLst>
      <p:ext uri="{BB962C8B-B14F-4D97-AF65-F5344CB8AC3E}">
        <p14:creationId xmlns:p14="http://schemas.microsoft.com/office/powerpoint/2010/main" val="3890570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Although the lecturer seems to be aware of students’ non-nativeness,</a:t>
            </a:r>
            <a:r>
              <a:rPr lang="tr-TR" baseline="0" dirty="0" smtClean="0"/>
              <a:t> she still expects her students to fully conform to standard  (native English) English. StE is the ideal kind of English for academic writing. Variations from StE are not acceptable. Accuracy-focused rather than meaning-focused feedback: focus not entirely on content in assessment but equally on the language. </a:t>
            </a:r>
            <a:endParaRPr lang="en-GB" dirty="0"/>
          </a:p>
        </p:txBody>
      </p:sp>
      <p:sp>
        <p:nvSpPr>
          <p:cNvPr id="4" name="Slide Number Placeholder 3"/>
          <p:cNvSpPr>
            <a:spLocks noGrp="1"/>
          </p:cNvSpPr>
          <p:nvPr>
            <p:ph type="sldNum" sz="quarter" idx="10"/>
          </p:nvPr>
        </p:nvSpPr>
        <p:spPr/>
        <p:txBody>
          <a:bodyPr/>
          <a:lstStyle/>
          <a:p>
            <a:fld id="{4ED6C4AE-5E9E-4E8F-BE39-201D7DB356F8}" type="slidenum">
              <a:rPr lang="en-GB" smtClean="0"/>
              <a:t>14</a:t>
            </a:fld>
            <a:endParaRPr lang="en-GB"/>
          </a:p>
        </p:txBody>
      </p:sp>
    </p:spTree>
    <p:extLst>
      <p:ext uri="{BB962C8B-B14F-4D97-AF65-F5344CB8AC3E}">
        <p14:creationId xmlns:p14="http://schemas.microsoft.com/office/powerpoint/2010/main" val="3684327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sz="1200" b="0" i="0" u="none" strike="noStrike" kern="1200" baseline="0" dirty="0" smtClean="0">
                <a:solidFill>
                  <a:schemeClr val="tx1"/>
                </a:solidFill>
                <a:latin typeface="+mn-lt"/>
                <a:ea typeface="+mn-ea"/>
                <a:cs typeface="+mn-cs"/>
              </a:rPr>
              <a:t>P</a:t>
            </a:r>
            <a:r>
              <a:rPr lang="en-GB" sz="1200" b="0" i="0" u="none" strike="noStrike" kern="1200" baseline="0" dirty="0" err="1" smtClean="0">
                <a:solidFill>
                  <a:schemeClr val="tx1"/>
                </a:solidFill>
                <a:latin typeface="+mn-lt"/>
                <a:ea typeface="+mn-ea"/>
                <a:cs typeface="+mn-cs"/>
              </a:rPr>
              <a:t>erceiving</a:t>
            </a:r>
            <a:r>
              <a:rPr lang="en-GB" sz="1200" b="0" i="0" u="none" strike="noStrike" kern="1200" baseline="0" dirty="0" smtClean="0">
                <a:solidFill>
                  <a:schemeClr val="tx1"/>
                </a:solidFill>
                <a:latin typeface="+mn-lt"/>
                <a:ea typeface="+mn-ea"/>
                <a:cs typeface="+mn-cs"/>
              </a:rPr>
              <a:t> English as a vehicle to convey the content of the disciplinary knowledge, she prioritizes content and meaning over linguistic aspects (e.g. correct usage, perfect style) in assessment</a:t>
            </a:r>
            <a:r>
              <a:rPr lang="tr-TR" sz="1200" b="0" i="0" u="none" strike="noStrike" kern="1200" baseline="0" dirty="0" smtClean="0">
                <a:solidFill>
                  <a:schemeClr val="tx1"/>
                </a:solidFill>
                <a:latin typeface="+mn-lt"/>
                <a:ea typeface="+mn-ea"/>
                <a:cs typeface="+mn-cs"/>
              </a:rPr>
              <a:t>. She actually sees herself as a subject expert rather than language teachers. </a:t>
            </a:r>
            <a:endParaRPr lang="en-GB" dirty="0"/>
          </a:p>
        </p:txBody>
      </p:sp>
      <p:sp>
        <p:nvSpPr>
          <p:cNvPr id="4" name="Slide Number Placeholder 3"/>
          <p:cNvSpPr>
            <a:spLocks noGrp="1"/>
          </p:cNvSpPr>
          <p:nvPr>
            <p:ph type="sldNum" sz="quarter" idx="10"/>
          </p:nvPr>
        </p:nvSpPr>
        <p:spPr/>
        <p:txBody>
          <a:bodyPr/>
          <a:lstStyle/>
          <a:p>
            <a:fld id="{4ED6C4AE-5E9E-4E8F-BE39-201D7DB356F8}" type="slidenum">
              <a:rPr lang="en-GB" smtClean="0"/>
              <a:t>15</a:t>
            </a:fld>
            <a:endParaRPr lang="en-GB"/>
          </a:p>
        </p:txBody>
      </p:sp>
    </p:spTree>
    <p:extLst>
      <p:ext uri="{BB962C8B-B14F-4D97-AF65-F5344CB8AC3E}">
        <p14:creationId xmlns:p14="http://schemas.microsoft.com/office/powerpoint/2010/main" val="3650008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ED6C4AE-5E9E-4E8F-BE39-201D7DB356F8}" type="slidenum">
              <a:rPr lang="en-GB" smtClean="0"/>
              <a:t>16</a:t>
            </a:fld>
            <a:endParaRPr lang="en-GB"/>
          </a:p>
        </p:txBody>
      </p:sp>
    </p:spTree>
    <p:extLst>
      <p:ext uri="{BB962C8B-B14F-4D97-AF65-F5344CB8AC3E}">
        <p14:creationId xmlns:p14="http://schemas.microsoft.com/office/powerpoint/2010/main" val="3684410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It is worth noting here that the accounts so far reveal some degree of doubt about candidate teachers’ English</a:t>
            </a:r>
            <a:r>
              <a:rPr lang="tr-TR" sz="1200" b="0" i="0" u="none" strike="noStrike" kern="1200" baseline="0" dirty="0" smtClean="0">
                <a:solidFill>
                  <a:schemeClr val="tx1"/>
                </a:solidFill>
                <a:latin typeface="+mn-lt"/>
                <a:ea typeface="+mn-ea"/>
                <a:cs typeface="+mn-cs"/>
              </a:rPr>
              <a:t>. </a:t>
            </a:r>
            <a:endParaRPr lang="tr-TR" dirty="0"/>
          </a:p>
        </p:txBody>
      </p:sp>
      <p:sp>
        <p:nvSpPr>
          <p:cNvPr id="4" name="Slayt Numarası Yer Tutucusu 3"/>
          <p:cNvSpPr>
            <a:spLocks noGrp="1"/>
          </p:cNvSpPr>
          <p:nvPr>
            <p:ph type="sldNum" sz="quarter" idx="10"/>
          </p:nvPr>
        </p:nvSpPr>
        <p:spPr/>
        <p:txBody>
          <a:bodyPr/>
          <a:lstStyle/>
          <a:p>
            <a:fld id="{4ED6C4AE-5E9E-4E8F-BE39-201D7DB356F8}" type="slidenum">
              <a:rPr lang="en-GB" smtClean="0"/>
              <a:t>17</a:t>
            </a:fld>
            <a:endParaRPr lang="en-GB"/>
          </a:p>
        </p:txBody>
      </p:sp>
    </p:spTree>
    <p:extLst>
      <p:ext uri="{BB962C8B-B14F-4D97-AF65-F5344CB8AC3E}">
        <p14:creationId xmlns:p14="http://schemas.microsoft.com/office/powerpoint/2010/main" val="4040357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It is worth noting here that the accounts so far reveal some degree of doubt about candidate teachers’ English</a:t>
            </a:r>
            <a:r>
              <a:rPr lang="tr-TR" sz="1200" b="0" i="0" u="none" strike="noStrike" kern="1200" baseline="0" smtClean="0">
                <a:solidFill>
                  <a:schemeClr val="tx1"/>
                </a:solidFill>
                <a:latin typeface="+mn-lt"/>
                <a:ea typeface="+mn-ea"/>
                <a:cs typeface="+mn-cs"/>
              </a:rPr>
              <a:t>. </a:t>
            </a:r>
            <a:endParaRPr lang="tr-TR"/>
          </a:p>
        </p:txBody>
      </p:sp>
      <p:sp>
        <p:nvSpPr>
          <p:cNvPr id="4" name="Slayt Numarası Yer Tutucusu 3"/>
          <p:cNvSpPr>
            <a:spLocks noGrp="1"/>
          </p:cNvSpPr>
          <p:nvPr>
            <p:ph type="sldNum" sz="quarter" idx="10"/>
          </p:nvPr>
        </p:nvSpPr>
        <p:spPr/>
        <p:txBody>
          <a:bodyPr/>
          <a:lstStyle/>
          <a:p>
            <a:fld id="{4ED6C4AE-5E9E-4E8F-BE39-201D7DB356F8}" type="slidenum">
              <a:rPr lang="en-GB" smtClean="0"/>
              <a:t>18</a:t>
            </a:fld>
            <a:endParaRPr lang="en-GB"/>
          </a:p>
        </p:txBody>
      </p:sp>
    </p:spTree>
    <p:extLst>
      <p:ext uri="{BB962C8B-B14F-4D97-AF65-F5344CB8AC3E}">
        <p14:creationId xmlns:p14="http://schemas.microsoft.com/office/powerpoint/2010/main" val="4040357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a:t>
            </a:r>
            <a:r>
              <a:rPr lang="en-US" dirty="0" smtClean="0"/>
              <a:t>he lecturers held positive views on the international tests recognized by their institutions, and thus did not problematize students’ English being judged by native English-grounded tests</a:t>
            </a:r>
            <a:r>
              <a:rPr lang="tr-TR" dirty="0" smtClean="0"/>
              <a:t>. </a:t>
            </a:r>
            <a:r>
              <a:rPr lang="en-US" sz="1200" b="0" i="0" u="none" strike="noStrike" kern="1200" baseline="0" dirty="0" smtClean="0">
                <a:solidFill>
                  <a:schemeClr val="tx1"/>
                </a:solidFill>
                <a:latin typeface="+mn-lt"/>
                <a:ea typeface="+mn-ea"/>
                <a:cs typeface="+mn-cs"/>
              </a:rPr>
              <a:t>Quite the contrary, they supported this policy for two key reasons. The first one was that since lecturers consider such tests international in use, they believe that these tests have world-wide recognition. Thus, they approve of universities’ recognition of these tests. </a:t>
            </a:r>
            <a:endParaRPr lang="tr-TR" dirty="0"/>
          </a:p>
        </p:txBody>
      </p:sp>
      <p:sp>
        <p:nvSpPr>
          <p:cNvPr id="4" name="Slayt Numarası Yer Tutucusu 3"/>
          <p:cNvSpPr>
            <a:spLocks noGrp="1"/>
          </p:cNvSpPr>
          <p:nvPr>
            <p:ph type="sldNum" sz="quarter" idx="10"/>
          </p:nvPr>
        </p:nvSpPr>
        <p:spPr/>
        <p:txBody>
          <a:bodyPr/>
          <a:lstStyle/>
          <a:p>
            <a:fld id="{4ED6C4AE-5E9E-4E8F-BE39-201D7DB356F8}" type="slidenum">
              <a:rPr lang="en-GB" smtClean="0"/>
              <a:t>19</a:t>
            </a:fld>
            <a:endParaRPr lang="en-GB"/>
          </a:p>
        </p:txBody>
      </p:sp>
    </p:spTree>
    <p:extLst>
      <p:ext uri="{BB962C8B-B14F-4D97-AF65-F5344CB8AC3E}">
        <p14:creationId xmlns:p14="http://schemas.microsoft.com/office/powerpoint/2010/main" val="4040357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ED6C4AE-5E9E-4E8F-BE39-201D7DB356F8}" type="slidenum">
              <a:rPr lang="en-GB" smtClean="0"/>
              <a:t>20</a:t>
            </a:fld>
            <a:endParaRPr lang="en-GB"/>
          </a:p>
        </p:txBody>
      </p:sp>
    </p:spTree>
    <p:extLst>
      <p:ext uri="{BB962C8B-B14F-4D97-AF65-F5344CB8AC3E}">
        <p14:creationId xmlns:p14="http://schemas.microsoft.com/office/powerpoint/2010/main" val="4040357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20.06.2016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20.06.2016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20.06.2016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20.06.2016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20.06.2016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20.06.2016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20.06.2016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20.06.2016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20.06.2016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smtClean="0"/>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20.06.2016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20.06.2016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23720DD-5B6D-40BF-8493-A6B52D484E6B}" type="datetimeFigureOut">
              <a:rPr lang="tr-TR" smtClean="0"/>
              <a:t>20.06.2016</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302176B-0E47-46AC-8F43-DAB4B8A37D06}"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istatistik.yok.gov.tr/" TargetMode="External"/><Relationship Id="rId2" Type="http://schemas.openxmlformats.org/officeDocument/2006/relationships/hyperlink" Target="http://www.britishcouncil.org/sites/britishcouncil.uk2/files/e484_emi_-_cover_option_3_final_web.pdf" TargetMode="External"/><Relationship Id="rId1" Type="http://schemas.openxmlformats.org/officeDocument/2006/relationships/slideLayout" Target="../slideLayouts/slideLayout7.xml"/><Relationship Id="rId4" Type="http://schemas.openxmlformats.org/officeDocument/2006/relationships/hyperlink" Target="http://escholarship.org/uc/item/47n938cp"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55576" y="404664"/>
            <a:ext cx="7543800" cy="2591544"/>
          </a:xfrm>
        </p:spPr>
        <p:txBody>
          <a:bodyPr/>
          <a:lstStyle/>
          <a:p>
            <a:pPr algn="ctr"/>
            <a:r>
              <a:rPr lang="en-GB" sz="2800" b="1" dirty="0">
                <a:solidFill>
                  <a:schemeClr val="bg1"/>
                </a:solidFill>
                <a:latin typeface="Arial" panose="020B0604020202020204" pitchFamily="34" charset="0"/>
                <a:cs typeface="Arial" panose="020B0604020202020204" pitchFamily="34" charset="0"/>
              </a:rPr>
              <a:t>Investigation of the policies of English-medium universities in terms of the language attitudes and ideologies of university staff in Turkey</a:t>
            </a:r>
            <a:r>
              <a:rPr lang="tr-TR" sz="3200" dirty="0">
                <a:latin typeface="+mn-lt"/>
              </a:rPr>
              <a:t/>
            </a:r>
            <a:br>
              <a:rPr lang="tr-TR" sz="3200" dirty="0">
                <a:latin typeface="+mn-lt"/>
              </a:rPr>
            </a:br>
            <a:endParaRPr lang="tr-TR" sz="3200" dirty="0">
              <a:latin typeface="+mn-lt"/>
            </a:endParaRPr>
          </a:p>
        </p:txBody>
      </p:sp>
      <p:sp>
        <p:nvSpPr>
          <p:cNvPr id="3" name="Alt Başlık 2"/>
          <p:cNvSpPr>
            <a:spLocks noGrp="1"/>
          </p:cNvSpPr>
          <p:nvPr>
            <p:ph type="subTitle" idx="1"/>
          </p:nvPr>
        </p:nvSpPr>
        <p:spPr>
          <a:xfrm>
            <a:off x="765175" y="4077072"/>
            <a:ext cx="6858000" cy="990600"/>
          </a:xfrm>
        </p:spPr>
        <p:txBody>
          <a:bodyPr>
            <a:noAutofit/>
          </a:bodyPr>
          <a:lstStyle/>
          <a:p>
            <a:r>
              <a:rPr lang="tr-TR" sz="2400" dirty="0" smtClean="0">
                <a:latin typeface="Arial" panose="020B0604020202020204" pitchFamily="34" charset="0"/>
                <a:cs typeface="Arial" panose="020B0604020202020204" pitchFamily="34" charset="0"/>
              </a:rPr>
              <a:t>Ali Karakaş, </a:t>
            </a:r>
            <a:r>
              <a:rPr lang="tr-TR" sz="2400" dirty="0" err="1" smtClean="0">
                <a:latin typeface="Arial" panose="020B0604020202020204" pitchFamily="34" charset="0"/>
                <a:cs typeface="Arial" panose="020B0604020202020204" pitchFamily="34" charset="0"/>
              </a:rPr>
              <a:t>PhD</a:t>
            </a:r>
            <a:endParaRPr lang="tr-TR" sz="2400" dirty="0" smtClean="0">
              <a:latin typeface="Arial" panose="020B0604020202020204" pitchFamily="34" charset="0"/>
              <a:cs typeface="Arial" panose="020B0604020202020204" pitchFamily="34" charset="0"/>
            </a:endParaRPr>
          </a:p>
          <a:p>
            <a:r>
              <a:rPr lang="tr-TR" sz="2400" dirty="0" smtClean="0">
                <a:latin typeface="Arial" panose="020B0604020202020204" pitchFamily="34" charset="0"/>
                <a:cs typeface="Arial" panose="020B0604020202020204" pitchFamily="34" charset="0"/>
              </a:rPr>
              <a:t>Mehmet Akif Ersoy </a:t>
            </a:r>
            <a:r>
              <a:rPr lang="tr-TR" sz="2400" dirty="0" err="1" smtClean="0">
                <a:latin typeface="Arial" panose="020B0604020202020204" pitchFamily="34" charset="0"/>
                <a:cs typeface="Arial" panose="020B0604020202020204" pitchFamily="34" charset="0"/>
              </a:rPr>
              <a:t>University</a:t>
            </a:r>
            <a:endParaRPr lang="tr-TR" sz="2400" dirty="0">
              <a:latin typeface="Arial" panose="020B0604020202020204" pitchFamily="34" charset="0"/>
              <a:cs typeface="Arial" panose="020B0604020202020204" pitchFamily="34" charset="0"/>
            </a:endParaRPr>
          </a:p>
          <a:p>
            <a:r>
              <a:rPr lang="tr-TR" sz="2400" dirty="0" smtClean="0">
                <a:latin typeface="Arial" panose="020B0604020202020204" pitchFamily="34" charset="0"/>
                <a:cs typeface="Arial" panose="020B0604020202020204" pitchFamily="34" charset="0"/>
              </a:rPr>
              <a:t>Burdur, </a:t>
            </a:r>
            <a:r>
              <a:rPr lang="tr-TR" sz="2400" dirty="0" err="1" smtClean="0">
                <a:latin typeface="Arial" panose="020B0604020202020204" pitchFamily="34" charset="0"/>
                <a:cs typeface="Arial" panose="020B0604020202020204" pitchFamily="34" charset="0"/>
              </a:rPr>
              <a:t>Turkey</a:t>
            </a:r>
            <a:endParaRPr lang="tr-TR" sz="2400" dirty="0">
              <a:latin typeface="Arial" panose="020B0604020202020204" pitchFamily="34" charset="0"/>
              <a:cs typeface="Arial" panose="020B0604020202020204" pitchFamily="34" charset="0"/>
            </a:endParaRPr>
          </a:p>
        </p:txBody>
      </p:sp>
      <p:sp>
        <p:nvSpPr>
          <p:cNvPr id="4" name="AutoShape 2" descr="Image result for makü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Image result for makü log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AutoShape 6" descr="Image result for makü log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AutoShape 8" descr="Image result for makü logo"/>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10" descr="Image result for makü logo"/>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9" name="Dikdörtgen 8"/>
          <p:cNvSpPr/>
          <p:nvPr/>
        </p:nvSpPr>
        <p:spPr>
          <a:xfrm>
            <a:off x="340042" y="6276336"/>
            <a:ext cx="8748535" cy="276999"/>
          </a:xfrm>
          <a:prstGeom prst="rect">
            <a:avLst/>
          </a:prstGeom>
        </p:spPr>
        <p:txBody>
          <a:bodyPr wrap="square">
            <a:spAutoFit/>
          </a:bodyPr>
          <a:lstStyle/>
          <a:p>
            <a:r>
              <a:rPr lang="en-US" sz="1200" b="1" dirty="0">
                <a:solidFill>
                  <a:srgbClr val="002060"/>
                </a:solidFill>
                <a:latin typeface="Arial" panose="020B0604020202020204" pitchFamily="34" charset="0"/>
                <a:cs typeface="Arial" panose="020B0604020202020204" pitchFamily="34" charset="0"/>
              </a:rPr>
              <a:t>Global </a:t>
            </a:r>
            <a:r>
              <a:rPr lang="en-US" sz="1200" b="1" dirty="0" err="1">
                <a:solidFill>
                  <a:srgbClr val="002060"/>
                </a:solidFill>
                <a:latin typeface="Arial" panose="020B0604020202020204" pitchFamily="34" charset="0"/>
                <a:cs typeface="Arial" panose="020B0604020202020204" pitchFamily="34" charset="0"/>
              </a:rPr>
              <a:t>Englishes</a:t>
            </a:r>
            <a:r>
              <a:rPr lang="en-US" sz="1200" b="1" dirty="0">
                <a:solidFill>
                  <a:srgbClr val="002060"/>
                </a:solidFill>
                <a:latin typeface="Arial" panose="020B0604020202020204" pitchFamily="34" charset="0"/>
                <a:cs typeface="Arial" panose="020B0604020202020204" pitchFamily="34" charset="0"/>
              </a:rPr>
              <a:t> PhD conference, Centre for Global </a:t>
            </a:r>
            <a:r>
              <a:rPr lang="en-US" sz="1200" b="1" dirty="0" err="1">
                <a:solidFill>
                  <a:srgbClr val="002060"/>
                </a:solidFill>
                <a:latin typeface="Arial" panose="020B0604020202020204" pitchFamily="34" charset="0"/>
                <a:cs typeface="Arial" panose="020B0604020202020204" pitchFamily="34" charset="0"/>
              </a:rPr>
              <a:t>Englishes</a:t>
            </a:r>
            <a:r>
              <a:rPr lang="en-US" sz="1200" b="1" dirty="0">
                <a:solidFill>
                  <a:srgbClr val="002060"/>
                </a:solidFill>
                <a:latin typeface="Arial" panose="020B0604020202020204" pitchFamily="34" charset="0"/>
                <a:cs typeface="Arial" panose="020B0604020202020204" pitchFamily="34" charset="0"/>
              </a:rPr>
              <a:t>, University of Southampton, Friday 24th June 2016</a:t>
            </a:r>
          </a:p>
        </p:txBody>
      </p:sp>
      <p:sp>
        <p:nvSpPr>
          <p:cNvPr id="10" name="AutoShape 2" descr="Image result for centre of global englishes"/>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28" name="Picture 4" descr="http://www.southampton.ac.uk/assets/imported/transforms/site/seminar/PageThumbnail/2514FB7D4E45490C9BD8DEF73AE73227/logo.jpg_SIA_JPG_fit_to_width_INLINE.jpg_SIA_JPG_fit_to_width_MEDIU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3717032"/>
            <a:ext cx="2808312"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01341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kutusu 8"/>
          <p:cNvSpPr txBox="1"/>
          <p:nvPr/>
        </p:nvSpPr>
        <p:spPr>
          <a:xfrm>
            <a:off x="3572291" y="188640"/>
            <a:ext cx="1928733" cy="461665"/>
          </a:xfrm>
          <a:prstGeom prst="rect">
            <a:avLst/>
          </a:prstGeom>
          <a:solidFill>
            <a:schemeClr val="tx1"/>
          </a:solidFill>
        </p:spPr>
        <p:txBody>
          <a:bodyPr wrap="none" rtlCol="0">
            <a:spAutoFit/>
          </a:bodyPr>
          <a:lstStyle/>
          <a:p>
            <a:r>
              <a:rPr lang="tr-TR" sz="2400" b="1" dirty="0" smtClean="0">
                <a:solidFill>
                  <a:schemeClr val="bg1"/>
                </a:solidFill>
                <a:latin typeface="Arial" panose="020B0604020202020204" pitchFamily="34" charset="0"/>
                <a:cs typeface="Arial" panose="020B0604020202020204" pitchFamily="34" charset="0"/>
              </a:rPr>
              <a:t>THE STUDY</a:t>
            </a:r>
            <a:endParaRPr lang="en-US" sz="2400" b="1" dirty="0">
              <a:solidFill>
                <a:schemeClr val="bg1"/>
              </a:solidFill>
              <a:latin typeface="Arial" panose="020B0604020202020204" pitchFamily="34" charset="0"/>
              <a:cs typeface="Arial" panose="020B0604020202020204" pitchFamily="34" charset="0"/>
            </a:endParaRPr>
          </a:p>
        </p:txBody>
      </p:sp>
      <p:sp>
        <p:nvSpPr>
          <p:cNvPr id="3" name="Akış Çizelgesi: Öteki İşlem 2"/>
          <p:cNvSpPr/>
          <p:nvPr/>
        </p:nvSpPr>
        <p:spPr>
          <a:xfrm>
            <a:off x="323528" y="980727"/>
            <a:ext cx="1380465" cy="178571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Data collection tool</a:t>
            </a:r>
            <a:endParaRPr lang="en-US" b="1" dirty="0">
              <a:latin typeface="Calibri" panose="020F0502020204030204" pitchFamily="34" charset="0"/>
              <a:cs typeface="Calibri" panose="020F0502020204030204" pitchFamily="34" charset="0"/>
            </a:endParaRPr>
          </a:p>
        </p:txBody>
      </p:sp>
      <p:sp>
        <p:nvSpPr>
          <p:cNvPr id="8" name="Akış Çizelgesi: Öteki İşlem 7"/>
          <p:cNvSpPr/>
          <p:nvPr/>
        </p:nvSpPr>
        <p:spPr>
          <a:xfrm>
            <a:off x="302893" y="3040562"/>
            <a:ext cx="1379304" cy="296527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Data</a:t>
            </a:r>
          </a:p>
          <a:p>
            <a:pPr algn="ctr"/>
            <a:r>
              <a:rPr lang="en-US" b="1" dirty="0" smtClean="0">
                <a:latin typeface="Calibri" panose="020F0502020204030204" pitchFamily="34" charset="0"/>
                <a:cs typeface="Calibri" panose="020F0502020204030204" pitchFamily="34" charset="0"/>
              </a:rPr>
              <a:t>Analysis</a:t>
            </a:r>
          </a:p>
        </p:txBody>
      </p:sp>
      <p:sp>
        <p:nvSpPr>
          <p:cNvPr id="5" name="Metin kutusu 4"/>
          <p:cNvSpPr txBox="1"/>
          <p:nvPr/>
        </p:nvSpPr>
        <p:spPr>
          <a:xfrm>
            <a:off x="1907704" y="858229"/>
            <a:ext cx="6768752" cy="1600438"/>
          </a:xfrm>
          <a:prstGeom prst="rect">
            <a:avLst/>
          </a:prstGeom>
          <a:noFill/>
        </p:spPr>
        <p:txBody>
          <a:bodyPr wrap="square" rtlCol="0">
            <a:spAutoFit/>
          </a:bodyPr>
          <a:lstStyle/>
          <a:p>
            <a:r>
              <a:rPr lang="en-US" sz="2000" b="1" dirty="0" smtClean="0">
                <a:latin typeface="Calibri" panose="020F0502020204030204" pitchFamily="34" charset="0"/>
                <a:cs typeface="Calibri" panose="020F0502020204030204" pitchFamily="34" charset="0"/>
              </a:rPr>
              <a:t>Semi-structured interviews</a:t>
            </a:r>
          </a:p>
          <a:p>
            <a:endParaRPr lang="tr-TR" sz="2000" dirty="0">
              <a:latin typeface="Calibri" panose="020F0502020204030204" pitchFamily="34" charset="0"/>
              <a:cs typeface="Calibri" panose="020F0502020204030204" pitchFamily="34" charset="0"/>
            </a:endParaRPr>
          </a:p>
          <a:p>
            <a:r>
              <a:rPr lang="en-GB" sz="2000" dirty="0">
                <a:solidFill>
                  <a:srgbClr val="0070C0"/>
                </a:solidFill>
                <a:latin typeface="Calibri" panose="020F0502020204030204" pitchFamily="34" charset="0"/>
                <a:cs typeface="Calibri" panose="020F0502020204030204" pitchFamily="34" charset="0"/>
              </a:rPr>
              <a:t>‘an overall shape to the interview and help prevent aimless rambling’ on</a:t>
            </a:r>
            <a:r>
              <a:rPr lang="tr-TR" sz="2000" dirty="0">
                <a:solidFill>
                  <a:srgbClr val="0070C0"/>
                </a:solidFill>
                <a:latin typeface="Calibri" panose="020F0502020204030204" pitchFamily="34" charset="0"/>
                <a:cs typeface="Calibri" panose="020F0502020204030204" pitchFamily="34" charset="0"/>
              </a:rPr>
              <a:t> </a:t>
            </a:r>
            <a:r>
              <a:rPr lang="en-GB" sz="2000" dirty="0">
                <a:solidFill>
                  <a:srgbClr val="0070C0"/>
                </a:solidFill>
                <a:latin typeface="Calibri" panose="020F0502020204030204" pitchFamily="34" charset="0"/>
                <a:cs typeface="Calibri" panose="020F0502020204030204" pitchFamily="34" charset="0"/>
              </a:rPr>
              <a:t>the part of participants</a:t>
            </a:r>
            <a:r>
              <a:rPr lang="tr-TR" sz="2000" dirty="0">
                <a:solidFill>
                  <a:srgbClr val="0070C0"/>
                </a:solidFill>
                <a:latin typeface="Calibri" panose="020F0502020204030204" pitchFamily="34" charset="0"/>
                <a:cs typeface="Calibri" panose="020F0502020204030204" pitchFamily="34" charset="0"/>
              </a:rPr>
              <a:t> (</a:t>
            </a:r>
            <a:r>
              <a:rPr lang="tr-TR" sz="2000" dirty="0" err="1">
                <a:solidFill>
                  <a:srgbClr val="0070C0"/>
                </a:solidFill>
                <a:latin typeface="Calibri" panose="020F0502020204030204" pitchFamily="34" charset="0"/>
                <a:cs typeface="Calibri" panose="020F0502020204030204" pitchFamily="34" charset="0"/>
              </a:rPr>
              <a:t>Opie</a:t>
            </a:r>
            <a:r>
              <a:rPr lang="tr-TR" sz="2000" dirty="0">
                <a:solidFill>
                  <a:srgbClr val="0070C0"/>
                </a:solidFill>
                <a:latin typeface="Calibri" panose="020F0502020204030204" pitchFamily="34" charset="0"/>
                <a:cs typeface="Calibri" panose="020F0502020204030204" pitchFamily="34" charset="0"/>
              </a:rPr>
              <a:t>, 2004, p. 18)</a:t>
            </a:r>
            <a:endParaRPr lang="en-GB" sz="2000" dirty="0">
              <a:solidFill>
                <a:srgbClr val="0070C0"/>
              </a:solidFill>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p:txBody>
      </p:sp>
      <p:sp>
        <p:nvSpPr>
          <p:cNvPr id="6" name="Dikdörtgen 5"/>
          <p:cNvSpPr/>
          <p:nvPr/>
        </p:nvSpPr>
        <p:spPr>
          <a:xfrm>
            <a:off x="1875102" y="3040562"/>
            <a:ext cx="7127280" cy="3477875"/>
          </a:xfrm>
          <a:prstGeom prst="rect">
            <a:avLst/>
          </a:prstGeom>
        </p:spPr>
        <p:txBody>
          <a:bodyPr wrap="square">
            <a:spAutoFit/>
          </a:bodyPr>
          <a:lstStyle/>
          <a:p>
            <a:r>
              <a:rPr lang="tr-TR" sz="2000" b="1" dirty="0" err="1">
                <a:latin typeface="Calibri" panose="020F0502020204030204" pitchFamily="34" charset="0"/>
                <a:cs typeface="Calibri" panose="020F0502020204030204" pitchFamily="34" charset="0"/>
              </a:rPr>
              <a:t>Qualitative</a:t>
            </a:r>
            <a:r>
              <a:rPr lang="tr-TR" sz="2000" b="1" dirty="0">
                <a:latin typeface="Calibri" panose="020F0502020204030204" pitchFamily="34" charset="0"/>
                <a:cs typeface="Calibri" panose="020F0502020204030204" pitchFamily="34" charset="0"/>
              </a:rPr>
              <a:t> Content Analysis </a:t>
            </a:r>
            <a:r>
              <a:rPr lang="tr-TR" sz="2000" dirty="0">
                <a:latin typeface="Calibri" panose="020F0502020204030204" pitchFamily="34" charset="0"/>
                <a:cs typeface="Calibri" panose="020F0502020204030204" pitchFamily="34" charset="0"/>
              </a:rPr>
              <a:t>(Miles et al., 2014; </a:t>
            </a:r>
            <a:r>
              <a:rPr lang="tr-TR" sz="2000" dirty="0" err="1">
                <a:latin typeface="Calibri" panose="020F0502020204030204" pitchFamily="34" charset="0"/>
                <a:cs typeface="Calibri" panose="020F0502020204030204" pitchFamily="34" charset="0"/>
              </a:rPr>
              <a:t>Schreier</a:t>
            </a:r>
            <a:r>
              <a:rPr lang="tr-TR" sz="2000" dirty="0">
                <a:latin typeface="Calibri" panose="020F0502020204030204" pitchFamily="34" charset="0"/>
                <a:cs typeface="Calibri" panose="020F0502020204030204" pitchFamily="34" charset="0"/>
              </a:rPr>
              <a:t>, 2012)</a:t>
            </a:r>
          </a:p>
          <a:p>
            <a:endParaRPr lang="tr-TR" sz="2000" dirty="0">
              <a:latin typeface="Calibri" panose="020F0502020204030204" pitchFamily="34" charset="0"/>
              <a:cs typeface="Calibri" panose="020F0502020204030204" pitchFamily="34" charset="0"/>
            </a:endParaRPr>
          </a:p>
          <a:p>
            <a:pPr>
              <a:spcAft>
                <a:spcPts val="1200"/>
              </a:spcAft>
            </a:pPr>
            <a:r>
              <a:rPr lang="en-GB" sz="2000" dirty="0">
                <a:solidFill>
                  <a:srgbClr val="0070C0"/>
                </a:solidFill>
                <a:latin typeface="Calibri" panose="020F0502020204030204" pitchFamily="34" charset="0"/>
                <a:cs typeface="Calibri" panose="020F0502020204030204" pitchFamily="34" charset="0"/>
              </a:rPr>
              <a:t>‘subjective interpretation of the content of the text data through the systematic</a:t>
            </a:r>
            <a:r>
              <a:rPr lang="tr-TR" sz="2000" dirty="0">
                <a:solidFill>
                  <a:srgbClr val="0070C0"/>
                </a:solidFill>
                <a:latin typeface="Calibri" panose="020F0502020204030204" pitchFamily="34" charset="0"/>
                <a:cs typeface="Calibri" panose="020F0502020204030204" pitchFamily="34" charset="0"/>
              </a:rPr>
              <a:t> </a:t>
            </a:r>
            <a:r>
              <a:rPr lang="en-GB" sz="2000" dirty="0">
                <a:solidFill>
                  <a:srgbClr val="0070C0"/>
                </a:solidFill>
                <a:latin typeface="Calibri" panose="020F0502020204030204" pitchFamily="34" charset="0"/>
                <a:cs typeface="Calibri" panose="020F0502020204030204" pitchFamily="34" charset="0"/>
              </a:rPr>
              <a:t>classification process of coding and identifying themes or patterns’ (Hsieh &amp; Shannon, 2005</a:t>
            </a:r>
            <a:r>
              <a:rPr lang="tr-TR" sz="2000" dirty="0">
                <a:solidFill>
                  <a:srgbClr val="0070C0"/>
                </a:solidFill>
                <a:latin typeface="Calibri" panose="020F0502020204030204" pitchFamily="34" charset="0"/>
                <a:cs typeface="Calibri" panose="020F0502020204030204" pitchFamily="34" charset="0"/>
              </a:rPr>
              <a:t>, p. </a:t>
            </a:r>
            <a:r>
              <a:rPr lang="en-GB" sz="2000" dirty="0">
                <a:solidFill>
                  <a:srgbClr val="0070C0"/>
                </a:solidFill>
                <a:latin typeface="Calibri" panose="020F0502020204030204" pitchFamily="34" charset="0"/>
                <a:cs typeface="Calibri" panose="020F0502020204030204" pitchFamily="34" charset="0"/>
              </a:rPr>
              <a:t>1278</a:t>
            </a:r>
            <a:r>
              <a:rPr lang="en-GB" sz="2000" dirty="0" smtClean="0">
                <a:solidFill>
                  <a:srgbClr val="0070C0"/>
                </a:solidFill>
                <a:latin typeface="Calibri" panose="020F0502020204030204" pitchFamily="34" charset="0"/>
                <a:cs typeface="Calibri" panose="020F0502020204030204" pitchFamily="34" charset="0"/>
              </a:rPr>
              <a:t>).</a:t>
            </a:r>
            <a:endParaRPr lang="tr-TR" sz="2000" dirty="0">
              <a:latin typeface="Calibri" panose="020F0502020204030204" pitchFamily="34" charset="0"/>
              <a:cs typeface="Calibri" panose="020F0502020204030204" pitchFamily="34" charset="0"/>
            </a:endParaRPr>
          </a:p>
          <a:p>
            <a:pPr marL="285750" indent="-285750">
              <a:spcAft>
                <a:spcPts val="600"/>
              </a:spcAft>
              <a:buFont typeface="Arial" panose="020B0604020202020204" pitchFamily="34" charset="0"/>
              <a:buChar char="•"/>
            </a:pPr>
            <a:r>
              <a:rPr lang="en-US" sz="2000" b="1" dirty="0" smtClean="0">
                <a:latin typeface="Calibri" panose="020F0502020204030204" pitchFamily="34" charset="0"/>
                <a:cs typeface="Calibri" panose="020F0502020204030204" pitchFamily="34" charset="0"/>
              </a:rPr>
              <a:t>Manifest content </a:t>
            </a:r>
            <a:r>
              <a:rPr lang="en-US" sz="2000" dirty="0" err="1" smtClean="0">
                <a:latin typeface="Calibri" panose="020F0502020204030204" pitchFamily="34" charset="0"/>
                <a:cs typeface="Calibri" panose="020F0502020204030204" pitchFamily="34" charset="0"/>
              </a:rPr>
              <a:t>v.s</a:t>
            </a:r>
            <a:r>
              <a:rPr lang="en-US" sz="2000" dirty="0" smtClean="0">
                <a:latin typeface="Calibri" panose="020F0502020204030204" pitchFamily="34" charset="0"/>
                <a:cs typeface="Calibri" panose="020F0502020204030204" pitchFamily="34" charset="0"/>
              </a:rPr>
              <a:t>. </a:t>
            </a:r>
            <a:r>
              <a:rPr lang="en-US" sz="2000" b="1" dirty="0" smtClean="0">
                <a:latin typeface="Calibri" panose="020F0502020204030204" pitchFamily="34" charset="0"/>
                <a:cs typeface="Calibri" panose="020F0502020204030204" pitchFamily="34" charset="0"/>
              </a:rPr>
              <a:t>Latent content</a:t>
            </a:r>
          </a:p>
          <a:p>
            <a:pPr marL="285750" indent="-285750">
              <a:buFont typeface="Arial" panose="020B0604020202020204" pitchFamily="34" charset="0"/>
              <a:buChar char="•"/>
            </a:pPr>
            <a:r>
              <a:rPr lang="en-US" sz="2000" b="1" dirty="0" smtClean="0">
                <a:latin typeface="Calibri" panose="020F0502020204030204" pitchFamily="34" charset="0"/>
                <a:cs typeface="Calibri" panose="020F0502020204030204" pitchFamily="34" charset="0"/>
              </a:rPr>
              <a:t>Steps</a:t>
            </a:r>
            <a:r>
              <a:rPr lang="en-US" sz="2000" dirty="0" smtClean="0">
                <a:latin typeface="Calibri" panose="020F0502020204030204" pitchFamily="34" charset="0"/>
                <a:cs typeface="Calibri" panose="020F0502020204030204" pitchFamily="34" charset="0"/>
              </a:rPr>
              <a:t>: (</a:t>
            </a:r>
            <a:r>
              <a:rPr lang="en-US" sz="2000" dirty="0" err="1" smtClean="0">
                <a:latin typeface="Calibri" panose="020F0502020204030204" pitchFamily="34" charset="0"/>
                <a:cs typeface="Calibri" panose="020F0502020204030204" pitchFamily="34" charset="0"/>
              </a:rPr>
              <a:t>i</a:t>
            </a:r>
            <a:r>
              <a:rPr lang="en-US" sz="2000" dirty="0" smtClean="0">
                <a:latin typeface="Calibri" panose="020F0502020204030204" pitchFamily="34" charset="0"/>
                <a:cs typeface="Calibri" panose="020F0502020204030204" pitchFamily="34" charset="0"/>
              </a:rPr>
              <a:t>) transcribing the data, (ii) pre-coding and coding, (iii) growing ideas, and (iv) interpreting the data and drawing conclusions</a:t>
            </a:r>
          </a:p>
          <a:p>
            <a:pPr lvl="0">
              <a:spcBef>
                <a:spcPts val="600"/>
              </a:spcBef>
              <a:spcAft>
                <a:spcPts val="1200"/>
              </a:spcAft>
              <a:buNone/>
            </a:pP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013906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kutusu 8"/>
          <p:cNvSpPr txBox="1"/>
          <p:nvPr/>
        </p:nvSpPr>
        <p:spPr>
          <a:xfrm>
            <a:off x="2483768" y="188640"/>
            <a:ext cx="3906454" cy="461665"/>
          </a:xfrm>
          <a:prstGeom prst="rect">
            <a:avLst/>
          </a:prstGeom>
          <a:solidFill>
            <a:schemeClr val="tx1"/>
          </a:solidFill>
        </p:spPr>
        <p:txBody>
          <a:bodyPr wrap="none" rtlCol="0">
            <a:spAutoFit/>
          </a:bodyPr>
          <a:lstStyle/>
          <a:p>
            <a:r>
              <a:rPr lang="tr-TR" sz="2400" b="1" dirty="0" smtClean="0">
                <a:solidFill>
                  <a:schemeClr val="bg1"/>
                </a:solidFill>
                <a:latin typeface="Arial" panose="020B0604020202020204" pitchFamily="34" charset="0"/>
                <a:cs typeface="Arial" panose="020B0604020202020204" pitchFamily="34" charset="0"/>
              </a:rPr>
              <a:t>RESULTS &amp; DISCUSSION</a:t>
            </a:r>
            <a:endParaRPr lang="en-US" sz="2400" b="1" dirty="0">
              <a:solidFill>
                <a:schemeClr val="bg1"/>
              </a:solidFill>
              <a:latin typeface="Arial" panose="020B0604020202020204" pitchFamily="34" charset="0"/>
              <a:cs typeface="Arial" panose="020B0604020202020204" pitchFamily="34" charset="0"/>
            </a:endParaRPr>
          </a:p>
        </p:txBody>
      </p:sp>
      <p:sp>
        <p:nvSpPr>
          <p:cNvPr id="2" name="Rectangle 1"/>
          <p:cNvSpPr/>
          <p:nvPr/>
        </p:nvSpPr>
        <p:spPr>
          <a:xfrm>
            <a:off x="683568" y="836712"/>
            <a:ext cx="8064896" cy="6217087"/>
          </a:xfrm>
          <a:prstGeom prst="rect">
            <a:avLst/>
          </a:prstGeom>
        </p:spPr>
        <p:txBody>
          <a:bodyPr wrap="square">
            <a:spAutoFit/>
          </a:bodyPr>
          <a:lstStyle/>
          <a:p>
            <a:pPr>
              <a:spcAft>
                <a:spcPts val="600"/>
              </a:spcAft>
            </a:pPr>
            <a:r>
              <a:rPr lang="en-GB" sz="1600" b="1" dirty="0" smtClean="0">
                <a:solidFill>
                  <a:srgbClr val="000000"/>
                </a:solidFill>
                <a:latin typeface="Arial" panose="020B0604020202020204" pitchFamily="34" charset="0"/>
                <a:cs typeface="Arial" panose="020B0604020202020204" pitchFamily="34" charset="0"/>
              </a:rPr>
              <a:t>Perceptions </a:t>
            </a:r>
            <a:r>
              <a:rPr lang="en-GB" sz="1600" b="1" dirty="0">
                <a:solidFill>
                  <a:srgbClr val="000000"/>
                </a:solidFill>
                <a:latin typeface="Arial" panose="020B0604020202020204" pitchFamily="34" charset="0"/>
                <a:cs typeface="Arial" panose="020B0604020202020204" pitchFamily="34" charset="0"/>
              </a:rPr>
              <a:t>of students’ English proficiency </a:t>
            </a:r>
          </a:p>
          <a:p>
            <a:pPr marL="285750" indent="-285750">
              <a:spcAft>
                <a:spcPts val="600"/>
              </a:spcAft>
              <a:buFont typeface="Wingdings" panose="05000000000000000000" pitchFamily="2" charset="2"/>
              <a:buChar char="§"/>
            </a:pPr>
            <a:r>
              <a:rPr lang="en-GB" sz="1600" dirty="0" smtClean="0">
                <a:solidFill>
                  <a:srgbClr val="000000"/>
                </a:solidFill>
                <a:latin typeface="Arial" panose="020B0604020202020204" pitchFamily="34" charset="0"/>
                <a:cs typeface="Arial" panose="020B0604020202020204" pitchFamily="34" charset="0"/>
              </a:rPr>
              <a:t>Deficit approach </a:t>
            </a:r>
            <a:endParaRPr lang="en-GB" sz="1600" dirty="0">
              <a:solidFill>
                <a:srgbClr val="000000"/>
              </a:solidFill>
              <a:latin typeface="Arial" panose="020B0604020202020204" pitchFamily="34" charset="0"/>
              <a:cs typeface="Arial" panose="020B0604020202020204" pitchFamily="34" charset="0"/>
            </a:endParaRPr>
          </a:p>
          <a:p>
            <a:pPr marL="285750" indent="-285750">
              <a:spcAft>
                <a:spcPts val="600"/>
              </a:spcAft>
              <a:buFont typeface="Wingdings" panose="05000000000000000000" pitchFamily="2" charset="2"/>
              <a:buChar char="§"/>
            </a:pPr>
            <a:r>
              <a:rPr lang="en-GB" sz="1600" dirty="0" smtClean="0">
                <a:solidFill>
                  <a:srgbClr val="000000"/>
                </a:solidFill>
                <a:latin typeface="Arial" panose="020B0604020202020204" pitchFamily="34" charset="0"/>
                <a:cs typeface="Arial" panose="020B0604020202020204" pitchFamily="34" charset="0"/>
              </a:rPr>
              <a:t>Positive approach </a:t>
            </a:r>
            <a:endParaRPr lang="tr-TR" sz="1600" dirty="0" smtClean="0">
              <a:solidFill>
                <a:srgbClr val="000000"/>
              </a:solidFill>
              <a:latin typeface="Arial" panose="020B0604020202020204" pitchFamily="34" charset="0"/>
              <a:cs typeface="Arial" panose="020B0604020202020204" pitchFamily="34" charset="0"/>
            </a:endParaRPr>
          </a:p>
          <a:p>
            <a:pPr>
              <a:spcBef>
                <a:spcPts val="1200"/>
              </a:spcBef>
              <a:spcAft>
                <a:spcPts val="600"/>
              </a:spcAft>
            </a:pPr>
            <a:r>
              <a:rPr lang="tr-TR" sz="1600" b="1" dirty="0" smtClean="0">
                <a:solidFill>
                  <a:srgbClr val="000000"/>
                </a:solidFill>
                <a:latin typeface="Arial" panose="020B0604020202020204" pitchFamily="34" charset="0"/>
                <a:cs typeface="Arial" panose="020B0604020202020204" pitchFamily="34" charset="0"/>
              </a:rPr>
              <a:t>Expectations about </a:t>
            </a:r>
            <a:r>
              <a:rPr lang="en-GB" sz="1600" b="1" dirty="0" smtClean="0">
                <a:solidFill>
                  <a:srgbClr val="000000"/>
                </a:solidFill>
                <a:latin typeface="Arial" panose="020B0604020202020204" pitchFamily="34" charset="0"/>
                <a:cs typeface="Arial" panose="020B0604020202020204" pitchFamily="34" charset="0"/>
              </a:rPr>
              <a:t>students</a:t>
            </a:r>
            <a:r>
              <a:rPr lang="en-GB" sz="1600" b="1" dirty="0">
                <a:solidFill>
                  <a:srgbClr val="000000"/>
                </a:solidFill>
                <a:latin typeface="Arial" panose="020B0604020202020204" pitchFamily="34" charset="0"/>
                <a:cs typeface="Arial" panose="020B0604020202020204" pitchFamily="34" charset="0"/>
              </a:rPr>
              <a:t>’ </a:t>
            </a:r>
            <a:r>
              <a:rPr lang="tr-TR" sz="1600" b="1" dirty="0" smtClean="0">
                <a:solidFill>
                  <a:srgbClr val="000000"/>
                </a:solidFill>
                <a:latin typeface="Arial" panose="020B0604020202020204" pitchFamily="34" charset="0"/>
                <a:cs typeface="Arial" panose="020B0604020202020204" pitchFamily="34" charset="0"/>
              </a:rPr>
              <a:t>written and spoken </a:t>
            </a:r>
            <a:r>
              <a:rPr lang="en-GB" sz="1600" b="1" dirty="0" smtClean="0">
                <a:solidFill>
                  <a:srgbClr val="000000"/>
                </a:solidFill>
                <a:latin typeface="Arial" panose="020B0604020202020204" pitchFamily="34" charset="0"/>
                <a:cs typeface="Arial" panose="020B0604020202020204" pitchFamily="34" charset="0"/>
              </a:rPr>
              <a:t>English</a:t>
            </a:r>
            <a:endParaRPr lang="tr-TR" sz="1600" b="1" dirty="0" smtClean="0">
              <a:solidFill>
                <a:srgbClr val="000000"/>
              </a:solidFill>
              <a:latin typeface="Arial" panose="020B0604020202020204" pitchFamily="34" charset="0"/>
              <a:cs typeface="Arial" panose="020B0604020202020204" pitchFamily="34" charset="0"/>
            </a:endParaRPr>
          </a:p>
          <a:p>
            <a:pPr marL="285750" indent="-285750">
              <a:spcAft>
                <a:spcPts val="600"/>
              </a:spcAft>
              <a:buFont typeface="Wingdings" panose="05000000000000000000" pitchFamily="2" charset="2"/>
              <a:buChar char="§"/>
            </a:pPr>
            <a:r>
              <a:rPr lang="tr-TR" sz="1600" dirty="0" smtClean="0">
                <a:solidFill>
                  <a:srgbClr val="000000"/>
                </a:solidFill>
                <a:latin typeface="Arial" panose="020B0604020202020204" pitchFamily="34" charset="0"/>
                <a:cs typeface="Arial" panose="020B0604020202020204" pitchFamily="34" charset="0"/>
              </a:rPr>
              <a:t>Normative expectations</a:t>
            </a:r>
          </a:p>
          <a:p>
            <a:pPr marL="285750" indent="-285750">
              <a:spcAft>
                <a:spcPts val="600"/>
              </a:spcAft>
              <a:buFont typeface="Wingdings" panose="05000000000000000000" pitchFamily="2" charset="2"/>
              <a:buChar char="§"/>
            </a:pPr>
            <a:r>
              <a:rPr lang="tr-TR" sz="1600" dirty="0" smtClean="0">
                <a:solidFill>
                  <a:srgbClr val="000000"/>
                </a:solidFill>
                <a:latin typeface="Arial" panose="020B0604020202020204" pitchFamily="34" charset="0"/>
                <a:cs typeface="Arial" panose="020B0604020202020204" pitchFamily="34" charset="0"/>
              </a:rPr>
              <a:t>Non-normative expectations</a:t>
            </a:r>
            <a:r>
              <a:rPr lang="en-GB" sz="1600" dirty="0" smtClean="0">
                <a:solidFill>
                  <a:srgbClr val="000000"/>
                </a:solidFill>
                <a:latin typeface="Arial" panose="020B0604020202020204" pitchFamily="34" charset="0"/>
                <a:cs typeface="Arial" panose="020B0604020202020204" pitchFamily="34" charset="0"/>
              </a:rPr>
              <a:t> </a:t>
            </a:r>
            <a:endParaRPr lang="tr-TR" sz="1600" dirty="0" smtClean="0">
              <a:solidFill>
                <a:srgbClr val="000000"/>
              </a:solidFill>
              <a:latin typeface="Arial" panose="020B0604020202020204" pitchFamily="34" charset="0"/>
              <a:cs typeface="Arial" panose="020B0604020202020204" pitchFamily="34" charset="0"/>
            </a:endParaRPr>
          </a:p>
          <a:p>
            <a:pPr>
              <a:spcBef>
                <a:spcPts val="1200"/>
              </a:spcBef>
              <a:spcAft>
                <a:spcPts val="600"/>
              </a:spcAft>
            </a:pPr>
            <a:r>
              <a:rPr lang="tr-TR" sz="1600" b="1" dirty="0" smtClean="0">
                <a:solidFill>
                  <a:srgbClr val="000000"/>
                </a:solidFill>
                <a:latin typeface="Arial" panose="020B0604020202020204" pitchFamily="34" charset="0"/>
                <a:cs typeface="Arial" panose="020B0604020202020204" pitchFamily="34" charset="0"/>
              </a:rPr>
              <a:t>Perceptions of English language policies and practices concerning lecturers</a:t>
            </a:r>
          </a:p>
          <a:p>
            <a:pPr marL="285750" indent="-285750">
              <a:spcAft>
                <a:spcPts val="600"/>
              </a:spcAft>
              <a:buFont typeface="Wingdings" panose="05000000000000000000" pitchFamily="2" charset="2"/>
              <a:buChar char="§"/>
            </a:pPr>
            <a:r>
              <a:rPr lang="tr-TR" sz="1600" dirty="0" smtClean="0">
                <a:solidFill>
                  <a:srgbClr val="000000"/>
                </a:solidFill>
                <a:latin typeface="Arial" panose="020B0604020202020204" pitchFamily="34" charset="0"/>
                <a:cs typeface="Arial" panose="020B0604020202020204" pitchFamily="34" charset="0"/>
              </a:rPr>
              <a:t>Positive views   : somehow useful &amp; better than nothing</a:t>
            </a:r>
          </a:p>
          <a:p>
            <a:pPr marL="285750" indent="-285750">
              <a:spcAft>
                <a:spcPts val="600"/>
              </a:spcAft>
              <a:buFont typeface="Wingdings" panose="05000000000000000000" pitchFamily="2" charset="2"/>
              <a:buChar char="§"/>
            </a:pPr>
            <a:r>
              <a:rPr lang="tr-TR" sz="1600" dirty="0" smtClean="0">
                <a:solidFill>
                  <a:srgbClr val="000000"/>
                </a:solidFill>
                <a:latin typeface="Arial" panose="020B0604020202020204" pitchFamily="34" charset="0"/>
                <a:cs typeface="Arial" panose="020B0604020202020204" pitchFamily="34" charset="0"/>
              </a:rPr>
              <a:t>Negative views : inadequate, not discipline-specific &amp; overly grammar-based</a:t>
            </a:r>
          </a:p>
          <a:p>
            <a:pPr>
              <a:spcBef>
                <a:spcPts val="1200"/>
              </a:spcBef>
              <a:spcAft>
                <a:spcPts val="600"/>
              </a:spcAft>
            </a:pPr>
            <a:r>
              <a:rPr lang="tr-TR" sz="1600" b="1" dirty="0">
                <a:solidFill>
                  <a:srgbClr val="000000"/>
                </a:solidFill>
                <a:latin typeface="Arial" panose="020B0604020202020204" pitchFamily="34" charset="0"/>
                <a:cs typeface="Arial" panose="020B0604020202020204" pitchFamily="34" charset="0"/>
              </a:rPr>
              <a:t>Perceptions of English language policies and practices concerning </a:t>
            </a:r>
            <a:r>
              <a:rPr lang="tr-TR" sz="1600" b="1" dirty="0" smtClean="0">
                <a:solidFill>
                  <a:srgbClr val="000000"/>
                </a:solidFill>
                <a:latin typeface="Arial" panose="020B0604020202020204" pitchFamily="34" charset="0"/>
                <a:cs typeface="Arial" panose="020B0604020202020204" pitchFamily="34" charset="0"/>
              </a:rPr>
              <a:t>students</a:t>
            </a:r>
          </a:p>
          <a:p>
            <a:pPr>
              <a:spcAft>
                <a:spcPts val="600"/>
              </a:spcAft>
            </a:pPr>
            <a:r>
              <a:rPr lang="tr-TR" sz="1600" dirty="0" smtClean="0">
                <a:solidFill>
                  <a:srgbClr val="000000"/>
                </a:solidFill>
                <a:latin typeface="Arial" panose="020B0604020202020204" pitchFamily="34" charset="0"/>
                <a:cs typeface="Arial" panose="020B0604020202020204" pitchFamily="34" charset="0"/>
              </a:rPr>
              <a:t>Views on international tests</a:t>
            </a:r>
          </a:p>
          <a:p>
            <a:pPr marL="285750" indent="-285750">
              <a:spcAft>
                <a:spcPts val="600"/>
              </a:spcAft>
              <a:buFont typeface="Wingdings" panose="05000000000000000000" pitchFamily="2" charset="2"/>
              <a:buChar char="§"/>
            </a:pPr>
            <a:r>
              <a:rPr lang="tr-TR" sz="1600" dirty="0" smtClean="0">
                <a:solidFill>
                  <a:srgbClr val="000000"/>
                </a:solidFill>
                <a:latin typeface="Arial" panose="020B0604020202020204" pitchFamily="34" charset="0"/>
                <a:cs typeface="Arial" panose="020B0604020202020204" pitchFamily="34" charset="0"/>
              </a:rPr>
              <a:t>Positive views: world-wide recognition &amp; better indicators of English proficiency</a:t>
            </a:r>
          </a:p>
          <a:p>
            <a:pPr>
              <a:spcAft>
                <a:spcPts val="600"/>
              </a:spcAft>
            </a:pPr>
            <a:r>
              <a:rPr lang="tr-TR" sz="1600" dirty="0" smtClean="0">
                <a:solidFill>
                  <a:srgbClr val="000000"/>
                </a:solidFill>
                <a:latin typeface="Arial" panose="020B0604020202020204" pitchFamily="34" charset="0"/>
                <a:cs typeface="Arial" panose="020B0604020202020204" pitchFamily="34" charset="0"/>
              </a:rPr>
              <a:t>Views on EAP programs</a:t>
            </a:r>
          </a:p>
          <a:p>
            <a:pPr marL="285750" indent="-285750">
              <a:spcAft>
                <a:spcPts val="600"/>
              </a:spcAft>
              <a:buFont typeface="Wingdings" panose="05000000000000000000" pitchFamily="2" charset="2"/>
              <a:buChar char="§"/>
            </a:pPr>
            <a:r>
              <a:rPr lang="tr-TR" sz="1600" dirty="0" smtClean="0">
                <a:solidFill>
                  <a:srgbClr val="000000"/>
                </a:solidFill>
                <a:latin typeface="Arial" panose="020B0604020202020204" pitchFamily="34" charset="0"/>
                <a:cs typeface="Arial" panose="020B0604020202020204" pitchFamily="34" charset="0"/>
              </a:rPr>
              <a:t>Negative views: Focus on general English &amp; ignorance of students’ academic English</a:t>
            </a:r>
            <a:endParaRPr lang="tr-TR" sz="1600" dirty="0">
              <a:solidFill>
                <a:srgbClr val="000000"/>
              </a:solidFill>
              <a:latin typeface="Arial" panose="020B0604020202020204" pitchFamily="34" charset="0"/>
              <a:cs typeface="Arial" panose="020B0604020202020204" pitchFamily="34" charset="0"/>
            </a:endParaRPr>
          </a:p>
          <a:p>
            <a:pPr>
              <a:spcAft>
                <a:spcPts val="600"/>
              </a:spcAft>
            </a:pPr>
            <a:endParaRPr lang="tr-TR" sz="1600" dirty="0">
              <a:solidFill>
                <a:srgbClr val="000000"/>
              </a:solidFill>
              <a:latin typeface="Arial" panose="020B0604020202020204" pitchFamily="34" charset="0"/>
              <a:cs typeface="Arial" panose="020B0604020202020204" pitchFamily="34" charset="0"/>
            </a:endParaRPr>
          </a:p>
          <a:p>
            <a:pPr>
              <a:spcAft>
                <a:spcPts val="600"/>
              </a:spcAft>
            </a:pPr>
            <a:endParaRPr lang="en-GB" sz="1600" dirty="0">
              <a:solidFill>
                <a:srgbClr val="000000"/>
              </a:solidFill>
              <a:latin typeface="Arial" panose="020B0604020202020204" pitchFamily="34" charset="0"/>
              <a:cs typeface="Arial" panose="020B0604020202020204" pitchFamily="34" charset="0"/>
            </a:endParaRPr>
          </a:p>
          <a:p>
            <a:pPr>
              <a:spcAft>
                <a:spcPts val="600"/>
              </a:spcAft>
            </a:pPr>
            <a:endParaRPr lang="tr-TR" sz="1600"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23870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5536" y="826839"/>
            <a:ext cx="7416824" cy="4939814"/>
          </a:xfrm>
          <a:prstGeom prst="rect">
            <a:avLst/>
          </a:prstGeom>
        </p:spPr>
        <p:txBody>
          <a:bodyPr wrap="square">
            <a:spAutoFit/>
          </a:bodyPr>
          <a:lstStyle/>
          <a:p>
            <a:pPr>
              <a:spcBef>
                <a:spcPts val="600"/>
              </a:spcBef>
              <a:spcAft>
                <a:spcPts val="600"/>
              </a:spcAft>
            </a:pPr>
            <a:r>
              <a:rPr lang="en-GB" sz="1500" dirty="0" smtClean="0">
                <a:solidFill>
                  <a:srgbClr val="000000"/>
                </a:solidFill>
                <a:latin typeface="Arial" panose="020B0604020202020204" pitchFamily="34" charset="0"/>
                <a:cs typeface="Arial" panose="020B0604020202020204" pitchFamily="34" charset="0"/>
              </a:rPr>
              <a:t>1.</a:t>
            </a:r>
            <a:r>
              <a:rPr lang="tr-TR" sz="1500" dirty="0">
                <a:solidFill>
                  <a:srgbClr val="000000"/>
                </a:solidFill>
                <a:latin typeface="Arial" panose="020B0604020202020204" pitchFamily="34" charset="0"/>
                <a:cs typeface="Arial" panose="020B0604020202020204" pitchFamily="34" charset="0"/>
              </a:rPr>
              <a:t> </a:t>
            </a:r>
            <a:r>
              <a:rPr lang="tr-TR" sz="1500" dirty="0" smtClean="0">
                <a:solidFill>
                  <a:srgbClr val="000000"/>
                </a:solidFill>
                <a:latin typeface="Arial" panose="020B0604020202020204" pitchFamily="34" charset="0"/>
                <a:cs typeface="Arial" panose="020B0604020202020204" pitchFamily="34" charset="0"/>
              </a:rPr>
              <a:t> </a:t>
            </a:r>
            <a:r>
              <a:rPr lang="en-GB" sz="1500" dirty="0" smtClean="0">
                <a:solidFill>
                  <a:srgbClr val="000000"/>
                </a:solidFill>
                <a:latin typeface="Arial" panose="020B0604020202020204" pitchFamily="34" charset="0"/>
                <a:cs typeface="Arial" panose="020B0604020202020204" pitchFamily="34" charset="0"/>
              </a:rPr>
              <a:t> </a:t>
            </a:r>
            <a:r>
              <a:rPr lang="tr-TR" sz="1500" b="1" dirty="0" smtClean="0">
                <a:solidFill>
                  <a:srgbClr val="000000"/>
                </a:solidFill>
                <a:latin typeface="Arial" panose="020B0604020202020204" pitchFamily="34" charset="0"/>
                <a:cs typeface="Arial" panose="020B0604020202020204" pitchFamily="34" charset="0"/>
              </a:rPr>
              <a:t> </a:t>
            </a:r>
            <a:r>
              <a:rPr lang="en-GB" sz="1500" b="1" dirty="0" smtClean="0">
                <a:solidFill>
                  <a:srgbClr val="000000"/>
                </a:solidFill>
                <a:latin typeface="Arial" panose="020B0604020202020204" pitchFamily="34" charset="0"/>
                <a:cs typeface="Arial" panose="020B0604020202020204" pitchFamily="34" charset="0"/>
              </a:rPr>
              <a:t>A</a:t>
            </a:r>
            <a:r>
              <a:rPr lang="en-GB" sz="1500" b="1" dirty="0">
                <a:solidFill>
                  <a:srgbClr val="000000"/>
                </a:solidFill>
                <a:latin typeface="Arial" panose="020B0604020202020204" pitchFamily="34" charset="0"/>
                <a:cs typeface="Arial" panose="020B0604020202020204" pitchFamily="34" charset="0"/>
              </a:rPr>
              <a:t>: </a:t>
            </a:r>
            <a:r>
              <a:rPr lang="en-GB" sz="1500" dirty="0">
                <a:solidFill>
                  <a:srgbClr val="000000"/>
                </a:solidFill>
                <a:latin typeface="Arial" panose="020B0604020202020204" pitchFamily="34" charset="0"/>
                <a:cs typeface="Arial" panose="020B0604020202020204" pitchFamily="34" charset="0"/>
              </a:rPr>
              <a:t>/…/ what are the language problems the main language problems with your </a:t>
            </a: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2. </a:t>
            </a:r>
            <a:r>
              <a:rPr lang="tr-TR" sz="1500" dirty="0" smtClean="0">
                <a:solidFill>
                  <a:srgbClr val="000000"/>
                </a:solidFill>
                <a:latin typeface="Arial" panose="020B0604020202020204" pitchFamily="34" charset="0"/>
                <a:cs typeface="Arial" panose="020B0604020202020204" pitchFamily="34" charset="0"/>
              </a:rPr>
              <a:t>   </a:t>
            </a:r>
            <a:r>
              <a:rPr lang="en-GB" sz="1500" dirty="0" smtClean="0">
                <a:solidFill>
                  <a:srgbClr val="000000"/>
                </a:solidFill>
                <a:latin typeface="Arial" panose="020B0604020202020204" pitchFamily="34" charset="0"/>
                <a:cs typeface="Arial" panose="020B0604020202020204" pitchFamily="34" charset="0"/>
              </a:rPr>
              <a:t>students</a:t>
            </a:r>
            <a:r>
              <a:rPr lang="en-GB" sz="1500" dirty="0">
                <a:solidFill>
                  <a:srgbClr val="000000"/>
                </a:solidFill>
                <a:latin typeface="Arial" panose="020B0604020202020204" pitchFamily="34" charset="0"/>
                <a:cs typeface="Arial" panose="020B0604020202020204" pitchFamily="34" charset="0"/>
              </a:rPr>
              <a:t>’ &lt;English&gt; you have noticed (.) </a:t>
            </a:r>
            <a:r>
              <a:rPr lang="en-GB" sz="1500" dirty="0" err="1">
                <a:solidFill>
                  <a:srgbClr val="000000"/>
                </a:solidFill>
                <a:latin typeface="Arial" panose="020B0604020202020204" pitchFamily="34" charset="0"/>
                <a:cs typeface="Arial" panose="020B0604020202020204" pitchFamily="34" charset="0"/>
              </a:rPr>
              <a:t>i</a:t>
            </a:r>
            <a:r>
              <a:rPr lang="en-GB" sz="1500" dirty="0">
                <a:solidFill>
                  <a:srgbClr val="000000"/>
                </a:solidFill>
                <a:latin typeface="Arial" panose="020B0604020202020204" pitchFamily="34" charset="0"/>
                <a:cs typeface="Arial" panose="020B0604020202020204" pitchFamily="34" charset="0"/>
              </a:rPr>
              <a:t> mean you have observed during </a:t>
            </a: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3</a:t>
            </a:r>
            <a:r>
              <a:rPr lang="en-GB" sz="1500" dirty="0" smtClean="0">
                <a:solidFill>
                  <a:srgbClr val="000000"/>
                </a:solidFill>
                <a:latin typeface="Arial" panose="020B0604020202020204" pitchFamily="34" charset="0"/>
                <a:cs typeface="Arial" panose="020B0604020202020204" pitchFamily="34" charset="0"/>
              </a:rPr>
              <a:t>.</a:t>
            </a:r>
            <a:r>
              <a:rPr lang="tr-TR" sz="1500" dirty="0" smtClean="0">
                <a:solidFill>
                  <a:srgbClr val="000000"/>
                </a:solidFill>
                <a:latin typeface="Arial" panose="020B0604020202020204" pitchFamily="34" charset="0"/>
                <a:cs typeface="Arial" panose="020B0604020202020204" pitchFamily="34" charset="0"/>
              </a:rPr>
              <a:t>  </a:t>
            </a:r>
            <a:r>
              <a:rPr lang="en-GB" sz="1500" dirty="0" smtClean="0">
                <a:solidFill>
                  <a:srgbClr val="000000"/>
                </a:solidFill>
                <a:latin typeface="Arial" panose="020B0604020202020204" pitchFamily="34" charset="0"/>
                <a:cs typeface="Arial" panose="020B0604020202020204" pitchFamily="34" charset="0"/>
              </a:rPr>
              <a:t> </a:t>
            </a:r>
            <a:r>
              <a:rPr lang="tr-TR" sz="1500" dirty="0" smtClean="0">
                <a:solidFill>
                  <a:srgbClr val="000000"/>
                </a:solidFill>
                <a:latin typeface="Arial" panose="020B0604020202020204" pitchFamily="34" charset="0"/>
                <a:cs typeface="Arial" panose="020B0604020202020204" pitchFamily="34" charset="0"/>
              </a:rPr>
              <a:t> </a:t>
            </a:r>
            <a:r>
              <a:rPr lang="en-GB" sz="1500" dirty="0" smtClean="0">
                <a:solidFill>
                  <a:srgbClr val="000000"/>
                </a:solidFill>
                <a:latin typeface="Arial" panose="020B0604020202020204" pitchFamily="34" charset="0"/>
                <a:cs typeface="Arial" panose="020B0604020202020204" pitchFamily="34" charset="0"/>
              </a:rPr>
              <a:t>the </a:t>
            </a:r>
            <a:r>
              <a:rPr lang="en-GB" sz="1500" dirty="0">
                <a:solidFill>
                  <a:srgbClr val="000000"/>
                </a:solidFill>
                <a:latin typeface="Arial" panose="020B0604020202020204" pitchFamily="34" charset="0"/>
                <a:cs typeface="Arial" panose="020B0604020202020204" pitchFamily="34" charset="0"/>
              </a:rPr>
              <a:t>lectures </a:t>
            </a: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4. </a:t>
            </a:r>
            <a:r>
              <a:rPr lang="tr-TR" sz="1500" dirty="0" smtClean="0">
                <a:solidFill>
                  <a:srgbClr val="000000"/>
                </a:solidFill>
                <a:latin typeface="Arial" panose="020B0604020202020204" pitchFamily="34" charset="0"/>
                <a:cs typeface="Arial" panose="020B0604020202020204" pitchFamily="34" charset="0"/>
              </a:rPr>
              <a:t>   </a:t>
            </a:r>
            <a:r>
              <a:rPr lang="en-GB" sz="1500" dirty="0" smtClean="0">
                <a:solidFill>
                  <a:srgbClr val="000000"/>
                </a:solidFill>
                <a:latin typeface="Arial" panose="020B0604020202020204" pitchFamily="34" charset="0"/>
                <a:cs typeface="Arial" panose="020B0604020202020204" pitchFamily="34" charset="0"/>
              </a:rPr>
              <a:t>/…/ </a:t>
            </a:r>
            <a:endParaRPr lang="en-GB" sz="1500" dirty="0">
              <a:solidFill>
                <a:srgbClr val="000000"/>
              </a:solidFill>
              <a:latin typeface="Arial" panose="020B0604020202020204" pitchFamily="34" charset="0"/>
              <a:cs typeface="Arial" panose="020B0604020202020204" pitchFamily="34" charset="0"/>
            </a:endParaRP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5. </a:t>
            </a:r>
            <a:r>
              <a:rPr lang="tr-TR" sz="1500" dirty="0" smtClean="0">
                <a:solidFill>
                  <a:srgbClr val="000000"/>
                </a:solidFill>
                <a:latin typeface="Arial" panose="020B0604020202020204" pitchFamily="34" charset="0"/>
                <a:cs typeface="Arial" panose="020B0604020202020204" pitchFamily="34" charset="0"/>
              </a:rPr>
              <a:t>   </a:t>
            </a:r>
            <a:r>
              <a:rPr lang="en-GB" sz="1500" b="1" dirty="0" smtClean="0">
                <a:solidFill>
                  <a:srgbClr val="000000"/>
                </a:solidFill>
                <a:latin typeface="Arial" panose="020B0604020202020204" pitchFamily="34" charset="0"/>
                <a:cs typeface="Arial" panose="020B0604020202020204" pitchFamily="34" charset="0"/>
              </a:rPr>
              <a:t>L1</a:t>
            </a:r>
            <a:r>
              <a:rPr lang="en-GB" sz="1500" b="1" dirty="0">
                <a:solidFill>
                  <a:srgbClr val="000000"/>
                </a:solidFill>
                <a:latin typeface="Arial" panose="020B0604020202020204" pitchFamily="34" charset="0"/>
                <a:cs typeface="Arial" panose="020B0604020202020204" pitchFamily="34" charset="0"/>
              </a:rPr>
              <a:t>:</a:t>
            </a:r>
            <a:r>
              <a:rPr lang="en-GB" sz="1500" dirty="0">
                <a:solidFill>
                  <a:srgbClr val="000000"/>
                </a:solidFill>
                <a:latin typeface="Arial" panose="020B0604020202020204" pitchFamily="34" charset="0"/>
                <a:cs typeface="Arial" panose="020B0604020202020204" pitchFamily="34" charset="0"/>
              </a:rPr>
              <a:t> </a:t>
            </a:r>
            <a:r>
              <a:rPr lang="en-GB" sz="1500" i="1" dirty="0" err="1">
                <a:solidFill>
                  <a:srgbClr val="000000"/>
                </a:solidFill>
                <a:latin typeface="Arial" panose="020B0604020202020204" pitchFamily="34" charset="0"/>
                <a:cs typeface="Arial" panose="020B0604020202020204" pitchFamily="34" charset="0"/>
              </a:rPr>
              <a:t>er:m</a:t>
            </a:r>
            <a:r>
              <a:rPr lang="en-GB" sz="1500" i="1" dirty="0">
                <a:solidFill>
                  <a:srgbClr val="000000"/>
                </a:solidFill>
                <a:latin typeface="Arial" panose="020B0604020202020204" pitchFamily="34" charset="0"/>
                <a:cs typeface="Arial" panose="020B0604020202020204" pitchFamily="34" charset="0"/>
              </a:rPr>
              <a:t> (3) </a:t>
            </a:r>
            <a:r>
              <a:rPr lang="en-GB" sz="1500" i="1" dirty="0">
                <a:solidFill>
                  <a:srgbClr val="0070C0"/>
                </a:solidFill>
                <a:latin typeface="Arial" panose="020B0604020202020204" pitchFamily="34" charset="0"/>
                <a:cs typeface="Arial" panose="020B0604020202020204" pitchFamily="34" charset="0"/>
              </a:rPr>
              <a:t>grammatical errors </a:t>
            </a:r>
            <a:r>
              <a:rPr lang="en-GB" sz="1500" i="1" dirty="0">
                <a:solidFill>
                  <a:srgbClr val="000000"/>
                </a:solidFill>
                <a:latin typeface="Arial" panose="020B0604020202020204" pitchFamily="34" charset="0"/>
                <a:cs typeface="Arial" panose="020B0604020202020204" pitchFamily="34" charset="0"/>
              </a:rPr>
              <a:t>&lt;in&gt; written &lt;English&gt; </a:t>
            </a:r>
            <a:r>
              <a:rPr lang="en-GB" sz="1500" i="1" dirty="0" err="1">
                <a:solidFill>
                  <a:srgbClr val="000000"/>
                </a:solidFill>
                <a:latin typeface="Arial" panose="020B0604020202020204" pitchFamily="34" charset="0"/>
                <a:cs typeface="Arial" panose="020B0604020202020204" pitchFamily="34" charset="0"/>
              </a:rPr>
              <a:t>i</a:t>
            </a:r>
            <a:r>
              <a:rPr lang="en-GB" sz="1500" i="1" dirty="0">
                <a:solidFill>
                  <a:srgbClr val="000000"/>
                </a:solidFill>
                <a:latin typeface="Arial" panose="020B0604020202020204" pitchFamily="34" charset="0"/>
                <a:cs typeface="Arial" panose="020B0604020202020204" pitchFamily="34" charset="0"/>
              </a:rPr>
              <a:t> mean Turks make too </a:t>
            </a:r>
            <a:endParaRPr lang="en-GB" sz="1500" dirty="0">
              <a:solidFill>
                <a:srgbClr val="000000"/>
              </a:solidFill>
              <a:latin typeface="Arial" panose="020B0604020202020204" pitchFamily="34" charset="0"/>
              <a:cs typeface="Arial" panose="020B0604020202020204" pitchFamily="34" charset="0"/>
            </a:endParaRP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6. </a:t>
            </a:r>
            <a:r>
              <a:rPr lang="tr-TR" sz="1500" dirty="0" smtClean="0">
                <a:solidFill>
                  <a:srgbClr val="000000"/>
                </a:solidFill>
                <a:latin typeface="Arial" panose="020B0604020202020204" pitchFamily="34" charset="0"/>
                <a:cs typeface="Arial" panose="020B0604020202020204" pitchFamily="34" charset="0"/>
              </a:rPr>
              <a:t>   </a:t>
            </a:r>
            <a:r>
              <a:rPr lang="en-GB" sz="1500" i="1" dirty="0" smtClean="0">
                <a:solidFill>
                  <a:srgbClr val="000000"/>
                </a:solidFill>
                <a:latin typeface="Arial" panose="020B0604020202020204" pitchFamily="34" charset="0"/>
                <a:cs typeface="Arial" panose="020B0604020202020204" pitchFamily="34" charset="0"/>
              </a:rPr>
              <a:t>many </a:t>
            </a:r>
            <a:r>
              <a:rPr lang="en-GB" sz="1500" i="1" dirty="0">
                <a:solidFill>
                  <a:srgbClr val="0070C0"/>
                </a:solidFill>
                <a:latin typeface="Arial" panose="020B0604020202020204" pitchFamily="34" charset="0"/>
                <a:cs typeface="Arial" panose="020B0604020202020204" pitchFamily="34" charset="0"/>
              </a:rPr>
              <a:t>syntactical and grammatical errors </a:t>
            </a:r>
            <a:r>
              <a:rPr lang="en-GB" sz="1500" i="1" dirty="0">
                <a:solidFill>
                  <a:srgbClr val="000000"/>
                </a:solidFill>
                <a:latin typeface="Arial" panose="020B0604020202020204" pitchFamily="34" charset="0"/>
                <a:cs typeface="Arial" panose="020B0604020202020204" pitchFamily="34" charset="0"/>
              </a:rPr>
              <a:t>when writing </a:t>
            </a:r>
            <a:r>
              <a:rPr lang="en-GB" sz="1500" dirty="0">
                <a:solidFill>
                  <a:srgbClr val="000000"/>
                </a:solidFill>
                <a:latin typeface="Arial" panose="020B0604020202020204" pitchFamily="34" charset="0"/>
                <a:cs typeface="Arial" panose="020B0604020202020204" pitchFamily="34" charset="0"/>
              </a:rPr>
              <a:t>they are </a:t>
            </a:r>
            <a:r>
              <a:rPr lang="en-GB" sz="1500" dirty="0">
                <a:solidFill>
                  <a:srgbClr val="0070C0"/>
                </a:solidFill>
                <a:latin typeface="Arial" panose="020B0604020202020204" pitchFamily="34" charset="0"/>
                <a:cs typeface="Arial" panose="020B0604020202020204" pitchFamily="34" charset="0"/>
              </a:rPr>
              <a:t>unable to </a:t>
            </a:r>
          </a:p>
          <a:p>
            <a:pPr>
              <a:spcBef>
                <a:spcPts val="600"/>
              </a:spcBef>
              <a:spcAft>
                <a:spcPts val="600"/>
              </a:spcAft>
            </a:pPr>
            <a:r>
              <a:rPr lang="en-GB" sz="1500" dirty="0">
                <a:latin typeface="Arial" panose="020B0604020202020204" pitchFamily="34" charset="0"/>
                <a:cs typeface="Arial" panose="020B0604020202020204" pitchFamily="34" charset="0"/>
              </a:rPr>
              <a:t>7</a:t>
            </a:r>
            <a:r>
              <a:rPr lang="en-GB" sz="1500" dirty="0">
                <a:solidFill>
                  <a:srgbClr val="0070C0"/>
                </a:solidFill>
                <a:latin typeface="Arial" panose="020B0604020202020204" pitchFamily="34" charset="0"/>
                <a:cs typeface="Arial" panose="020B0604020202020204" pitchFamily="34" charset="0"/>
              </a:rPr>
              <a:t>. </a:t>
            </a:r>
            <a:r>
              <a:rPr lang="tr-TR" sz="1500" dirty="0" smtClean="0">
                <a:solidFill>
                  <a:srgbClr val="0070C0"/>
                </a:solidFill>
                <a:latin typeface="Arial" panose="020B0604020202020204" pitchFamily="34" charset="0"/>
                <a:cs typeface="Arial" panose="020B0604020202020204" pitchFamily="34" charset="0"/>
              </a:rPr>
              <a:t>   </a:t>
            </a:r>
            <a:r>
              <a:rPr lang="en-GB" sz="1500" dirty="0" smtClean="0">
                <a:solidFill>
                  <a:srgbClr val="0070C0"/>
                </a:solidFill>
                <a:latin typeface="Arial" panose="020B0604020202020204" pitchFamily="34" charset="0"/>
                <a:cs typeface="Arial" panose="020B0604020202020204" pitchFamily="34" charset="0"/>
              </a:rPr>
              <a:t>determine </a:t>
            </a:r>
            <a:r>
              <a:rPr lang="en-GB" sz="1500" dirty="0">
                <a:solidFill>
                  <a:srgbClr val="0070C0"/>
                </a:solidFill>
                <a:latin typeface="Arial" panose="020B0604020202020204" pitchFamily="34" charset="0"/>
                <a:cs typeface="Arial" panose="020B0604020202020204" pitchFamily="34" charset="0"/>
              </a:rPr>
              <a:t>where to use ‘the’ </a:t>
            </a:r>
            <a:r>
              <a:rPr lang="en-GB" sz="1500" dirty="0">
                <a:solidFill>
                  <a:srgbClr val="000000"/>
                </a:solidFill>
                <a:latin typeface="Arial" panose="020B0604020202020204" pitchFamily="34" charset="0"/>
                <a:cs typeface="Arial" panose="020B0604020202020204" pitchFamily="34" charset="0"/>
              </a:rPr>
              <a:t>(.) </a:t>
            </a:r>
            <a:r>
              <a:rPr lang="en-GB" sz="1500" dirty="0" err="1">
                <a:solidFill>
                  <a:srgbClr val="000000"/>
                </a:solidFill>
                <a:latin typeface="Arial" panose="020B0604020202020204" pitchFamily="34" charset="0"/>
                <a:cs typeface="Arial" panose="020B0604020202020204" pitchFamily="34" charset="0"/>
              </a:rPr>
              <a:t>i</a:t>
            </a:r>
            <a:r>
              <a:rPr lang="en-GB" sz="1500" dirty="0">
                <a:solidFill>
                  <a:srgbClr val="000000"/>
                </a:solidFill>
                <a:latin typeface="Arial" panose="020B0604020202020204" pitchFamily="34" charset="0"/>
                <a:cs typeface="Arial" panose="020B0604020202020204" pitchFamily="34" charset="0"/>
              </a:rPr>
              <a:t> mean since </a:t>
            </a:r>
            <a:r>
              <a:rPr lang="en-GB" sz="1500" dirty="0">
                <a:solidFill>
                  <a:srgbClr val="C00000"/>
                </a:solidFill>
                <a:latin typeface="Arial" panose="020B0604020202020204" pitchFamily="34" charset="0"/>
                <a:cs typeface="Arial" panose="020B0604020202020204" pitchFamily="34" charset="0"/>
              </a:rPr>
              <a:t>there is no such a concept </a:t>
            </a: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8. </a:t>
            </a:r>
            <a:r>
              <a:rPr lang="tr-TR" sz="1500" dirty="0" smtClean="0">
                <a:solidFill>
                  <a:srgbClr val="000000"/>
                </a:solidFill>
                <a:latin typeface="Arial" panose="020B0604020202020204" pitchFamily="34" charset="0"/>
                <a:cs typeface="Arial" panose="020B0604020202020204" pitchFamily="34" charset="0"/>
              </a:rPr>
              <a:t>   </a:t>
            </a:r>
            <a:r>
              <a:rPr lang="en-GB" sz="1500" dirty="0" smtClean="0">
                <a:solidFill>
                  <a:srgbClr val="000000"/>
                </a:solidFill>
                <a:latin typeface="Arial" panose="020B0604020202020204" pitchFamily="34" charset="0"/>
                <a:cs typeface="Arial" panose="020B0604020202020204" pitchFamily="34" charset="0"/>
              </a:rPr>
              <a:t>in </a:t>
            </a:r>
            <a:r>
              <a:rPr lang="en-GB" sz="1500" dirty="0">
                <a:solidFill>
                  <a:srgbClr val="000000"/>
                </a:solidFill>
                <a:latin typeface="Arial" panose="020B0604020202020204" pitchFamily="34" charset="0"/>
                <a:cs typeface="Arial" panose="020B0604020202020204" pitchFamily="34" charset="0"/>
              </a:rPr>
              <a:t>Turkish students find it difficult= </a:t>
            </a: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9. </a:t>
            </a:r>
            <a:r>
              <a:rPr lang="tr-TR" sz="1500" dirty="0" smtClean="0">
                <a:solidFill>
                  <a:srgbClr val="000000"/>
                </a:solidFill>
                <a:latin typeface="Arial" panose="020B0604020202020204" pitchFamily="34" charset="0"/>
                <a:cs typeface="Arial" panose="020B0604020202020204" pitchFamily="34" charset="0"/>
              </a:rPr>
              <a:t>   </a:t>
            </a:r>
            <a:r>
              <a:rPr lang="en-GB" sz="1500" b="1" dirty="0" smtClean="0">
                <a:solidFill>
                  <a:srgbClr val="000000"/>
                </a:solidFill>
                <a:latin typeface="Arial" panose="020B0604020202020204" pitchFamily="34" charset="0"/>
                <a:cs typeface="Arial" panose="020B0604020202020204" pitchFamily="34" charset="0"/>
              </a:rPr>
              <a:t>A</a:t>
            </a:r>
            <a:r>
              <a:rPr lang="en-GB" sz="1500" b="1" dirty="0">
                <a:solidFill>
                  <a:srgbClr val="000000"/>
                </a:solidFill>
                <a:latin typeface="Arial" panose="020B0604020202020204" pitchFamily="34" charset="0"/>
                <a:cs typeface="Arial" panose="020B0604020202020204" pitchFamily="34" charset="0"/>
              </a:rPr>
              <a:t>:</a:t>
            </a:r>
            <a:r>
              <a:rPr lang="en-GB" sz="1500" dirty="0">
                <a:solidFill>
                  <a:srgbClr val="000000"/>
                </a:solidFill>
                <a:latin typeface="Arial" panose="020B0604020202020204" pitchFamily="34" charset="0"/>
                <a:cs typeface="Arial" panose="020B0604020202020204" pitchFamily="34" charset="0"/>
              </a:rPr>
              <a:t> =mmm it is also a major difficulty for me </a:t>
            </a: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10. </a:t>
            </a:r>
            <a:r>
              <a:rPr lang="tr-TR" sz="1500" dirty="0" smtClean="0">
                <a:solidFill>
                  <a:srgbClr val="000000"/>
                </a:solidFill>
                <a:latin typeface="Arial" panose="020B0604020202020204" pitchFamily="34" charset="0"/>
                <a:cs typeface="Arial" panose="020B0604020202020204" pitchFamily="34" charset="0"/>
              </a:rPr>
              <a:t> </a:t>
            </a:r>
            <a:r>
              <a:rPr lang="en-GB" sz="1500" b="1" dirty="0" smtClean="0">
                <a:solidFill>
                  <a:srgbClr val="000000"/>
                </a:solidFill>
                <a:latin typeface="Arial" panose="020B0604020202020204" pitchFamily="34" charset="0"/>
                <a:cs typeface="Arial" panose="020B0604020202020204" pitchFamily="34" charset="0"/>
              </a:rPr>
              <a:t>L1</a:t>
            </a:r>
            <a:r>
              <a:rPr lang="en-GB" sz="1500" b="1" dirty="0">
                <a:solidFill>
                  <a:srgbClr val="000000"/>
                </a:solidFill>
                <a:latin typeface="Arial" panose="020B0604020202020204" pitchFamily="34" charset="0"/>
                <a:cs typeface="Arial" panose="020B0604020202020204" pitchFamily="34" charset="0"/>
              </a:rPr>
              <a:t>:</a:t>
            </a:r>
            <a:r>
              <a:rPr lang="en-GB" sz="1500" dirty="0">
                <a:solidFill>
                  <a:srgbClr val="000000"/>
                </a:solidFill>
                <a:latin typeface="Arial" panose="020B0604020202020204" pitchFamily="34" charset="0"/>
                <a:cs typeface="Arial" panose="020B0604020202020204" pitchFamily="34" charset="0"/>
              </a:rPr>
              <a:t> uh-huh (.) other than this sometimes </a:t>
            </a:r>
            <a:r>
              <a:rPr lang="en-GB" sz="1500" i="1" dirty="0">
                <a:solidFill>
                  <a:srgbClr val="000000"/>
                </a:solidFill>
                <a:latin typeface="Arial" panose="020B0604020202020204" pitchFamily="34" charset="0"/>
                <a:cs typeface="Arial" panose="020B0604020202020204" pitchFamily="34" charset="0"/>
              </a:rPr>
              <a:t>they are </a:t>
            </a:r>
            <a:r>
              <a:rPr lang="en-GB" sz="1500" i="1" dirty="0">
                <a:solidFill>
                  <a:srgbClr val="0070C0"/>
                </a:solidFill>
                <a:latin typeface="Arial" panose="020B0604020202020204" pitchFamily="34" charset="0"/>
                <a:cs typeface="Arial" panose="020B0604020202020204" pitchFamily="34" charset="0"/>
              </a:rPr>
              <a:t>unable to pronounce certain </a:t>
            </a:r>
            <a:endParaRPr lang="en-GB" sz="1500" dirty="0">
              <a:solidFill>
                <a:srgbClr val="0070C0"/>
              </a:solidFill>
              <a:latin typeface="Arial" panose="020B0604020202020204" pitchFamily="34" charset="0"/>
              <a:cs typeface="Arial" panose="020B0604020202020204" pitchFamily="34" charset="0"/>
            </a:endParaRPr>
          </a:p>
          <a:p>
            <a:pPr>
              <a:spcBef>
                <a:spcPts val="600"/>
              </a:spcBef>
              <a:spcAft>
                <a:spcPts val="600"/>
              </a:spcAft>
            </a:pPr>
            <a:r>
              <a:rPr lang="en-GB" sz="1500" dirty="0">
                <a:latin typeface="Arial" panose="020B0604020202020204" pitchFamily="34" charset="0"/>
                <a:cs typeface="Arial" panose="020B0604020202020204" pitchFamily="34" charset="0"/>
              </a:rPr>
              <a:t>11. </a:t>
            </a:r>
            <a:r>
              <a:rPr lang="tr-TR" sz="1500" dirty="0" smtClean="0">
                <a:latin typeface="Arial" panose="020B0604020202020204" pitchFamily="34" charset="0"/>
                <a:cs typeface="Arial" panose="020B0604020202020204" pitchFamily="34" charset="0"/>
              </a:rPr>
              <a:t> </a:t>
            </a:r>
            <a:r>
              <a:rPr lang="en-GB" sz="1500" dirty="0" smtClean="0">
                <a:solidFill>
                  <a:srgbClr val="0070C0"/>
                </a:solidFill>
                <a:latin typeface="Arial" panose="020B0604020202020204" pitchFamily="34" charset="0"/>
                <a:cs typeface="Arial" panose="020B0604020202020204" pitchFamily="34" charset="0"/>
              </a:rPr>
              <a:t>words </a:t>
            </a:r>
            <a:r>
              <a:rPr lang="en-GB" sz="1500" dirty="0">
                <a:solidFill>
                  <a:srgbClr val="0070C0"/>
                </a:solidFill>
                <a:latin typeface="Arial" panose="020B0604020202020204" pitchFamily="34" charset="0"/>
                <a:cs typeface="Arial" panose="020B0604020202020204" pitchFamily="34" charset="0"/>
              </a:rPr>
              <a:t>&lt;correctly&gt; </a:t>
            </a:r>
            <a:r>
              <a:rPr lang="en-GB" sz="1500" dirty="0">
                <a:solidFill>
                  <a:srgbClr val="000000"/>
                </a:solidFill>
                <a:latin typeface="Arial" panose="020B0604020202020204" pitchFamily="34" charset="0"/>
                <a:cs typeface="Arial" panose="020B0604020202020204" pitchFamily="34" charset="0"/>
              </a:rPr>
              <a:t>in their talks (.) but </a:t>
            </a:r>
            <a:r>
              <a:rPr lang="en-GB" sz="1500" dirty="0" err="1">
                <a:solidFill>
                  <a:srgbClr val="C00000"/>
                </a:solidFill>
                <a:latin typeface="Arial" panose="020B0604020202020204" pitchFamily="34" charset="0"/>
                <a:cs typeface="Arial" panose="020B0604020202020204" pitchFamily="34" charset="0"/>
              </a:rPr>
              <a:t>i</a:t>
            </a:r>
            <a:r>
              <a:rPr lang="en-GB" sz="1500" dirty="0">
                <a:solidFill>
                  <a:srgbClr val="C00000"/>
                </a:solidFill>
                <a:latin typeface="Arial" panose="020B0604020202020204" pitchFamily="34" charset="0"/>
                <a:cs typeface="Arial" panose="020B0604020202020204" pitchFamily="34" charset="0"/>
              </a:rPr>
              <a:t> mean this is a natural thing because </a:t>
            </a:r>
          </a:p>
          <a:p>
            <a:pPr>
              <a:spcBef>
                <a:spcPts val="600"/>
              </a:spcBef>
              <a:spcAft>
                <a:spcPts val="600"/>
              </a:spcAft>
            </a:pPr>
            <a:r>
              <a:rPr lang="en-GB" sz="1500" dirty="0">
                <a:latin typeface="Arial" panose="020B0604020202020204" pitchFamily="34" charset="0"/>
                <a:cs typeface="Arial" panose="020B0604020202020204" pitchFamily="34" charset="0"/>
              </a:rPr>
              <a:t>12. </a:t>
            </a:r>
            <a:r>
              <a:rPr lang="tr-TR" sz="1500" dirty="0" smtClean="0">
                <a:latin typeface="Arial" panose="020B0604020202020204" pitchFamily="34" charset="0"/>
                <a:cs typeface="Arial" panose="020B0604020202020204" pitchFamily="34" charset="0"/>
              </a:rPr>
              <a:t> </a:t>
            </a:r>
            <a:r>
              <a:rPr lang="en-GB" sz="1500" i="1" dirty="0" smtClean="0">
                <a:solidFill>
                  <a:srgbClr val="C00000"/>
                </a:solidFill>
                <a:latin typeface="Arial" panose="020B0604020202020204" pitchFamily="34" charset="0"/>
                <a:cs typeface="Arial" panose="020B0604020202020204" pitchFamily="34" charset="0"/>
              </a:rPr>
              <a:t>English </a:t>
            </a:r>
            <a:r>
              <a:rPr lang="en-GB" sz="1500" i="1" dirty="0">
                <a:solidFill>
                  <a:srgbClr val="C00000"/>
                </a:solidFill>
                <a:latin typeface="Arial" panose="020B0604020202020204" pitchFamily="34" charset="0"/>
                <a:cs typeface="Arial" panose="020B0604020202020204" pitchFamily="34" charset="0"/>
              </a:rPr>
              <a:t>has no rules like those of Turkish </a:t>
            </a:r>
            <a:r>
              <a:rPr lang="en-GB" sz="1500" dirty="0">
                <a:solidFill>
                  <a:srgbClr val="000000"/>
                </a:solidFill>
                <a:latin typeface="Arial" panose="020B0604020202020204" pitchFamily="34" charset="0"/>
                <a:cs typeface="Arial" panose="020B0604020202020204" pitchFamily="34" charset="0"/>
              </a:rPr>
              <a:t>because not each letter is pronounced </a:t>
            </a:r>
          </a:p>
          <a:p>
            <a:pPr>
              <a:spcBef>
                <a:spcPts val="600"/>
              </a:spcBef>
              <a:spcAft>
                <a:spcPts val="600"/>
              </a:spcAft>
            </a:pPr>
            <a:r>
              <a:rPr lang="en-GB" sz="1500" dirty="0">
                <a:solidFill>
                  <a:srgbClr val="000000"/>
                </a:solidFill>
                <a:latin typeface="Arial" panose="020B0604020202020204" pitchFamily="34" charset="0"/>
                <a:cs typeface="Arial" panose="020B0604020202020204" pitchFamily="34" charset="0"/>
              </a:rPr>
              <a:t>13. </a:t>
            </a:r>
            <a:r>
              <a:rPr lang="tr-TR" sz="1500" dirty="0" smtClean="0">
                <a:solidFill>
                  <a:srgbClr val="000000"/>
                </a:solidFill>
                <a:latin typeface="Arial" panose="020B0604020202020204" pitchFamily="34" charset="0"/>
                <a:cs typeface="Arial" panose="020B0604020202020204" pitchFamily="34" charset="0"/>
              </a:rPr>
              <a:t> </a:t>
            </a:r>
            <a:r>
              <a:rPr lang="en-GB" sz="1500" dirty="0" err="1" smtClean="0">
                <a:solidFill>
                  <a:srgbClr val="000000"/>
                </a:solidFill>
                <a:latin typeface="Arial" panose="020B0604020202020204" pitchFamily="34" charset="0"/>
                <a:cs typeface="Arial" panose="020B0604020202020204" pitchFamily="34" charset="0"/>
              </a:rPr>
              <a:t>er:m</a:t>
            </a:r>
            <a:r>
              <a:rPr lang="en-GB" sz="1500" dirty="0" smtClean="0">
                <a:solidFill>
                  <a:srgbClr val="000000"/>
                </a:solidFill>
                <a:latin typeface="Arial" panose="020B0604020202020204" pitchFamily="34" charset="0"/>
                <a:cs typeface="Arial" panose="020B0604020202020204" pitchFamily="34" charset="0"/>
              </a:rPr>
              <a:t> </a:t>
            </a:r>
            <a:r>
              <a:rPr lang="en-GB" sz="1500" dirty="0">
                <a:solidFill>
                  <a:srgbClr val="000000"/>
                </a:solidFill>
                <a:latin typeface="Arial" panose="020B0604020202020204" pitchFamily="34" charset="0"/>
                <a:cs typeface="Arial" panose="020B0604020202020204" pitchFamily="34" charset="0"/>
              </a:rPr>
              <a:t>(.) no doubt such things &lt;errors&gt; occur </a:t>
            </a:r>
          </a:p>
        </p:txBody>
      </p:sp>
      <p:sp>
        <p:nvSpPr>
          <p:cNvPr id="7" name="TextBox 6"/>
          <p:cNvSpPr txBox="1"/>
          <p:nvPr/>
        </p:nvSpPr>
        <p:spPr>
          <a:xfrm>
            <a:off x="4259126" y="6250964"/>
            <a:ext cx="4262192" cy="307777"/>
          </a:xfrm>
          <a:prstGeom prst="rect">
            <a:avLst/>
          </a:prstGeom>
          <a:noFill/>
        </p:spPr>
        <p:txBody>
          <a:bodyPr wrap="none" rtlCol="0">
            <a:spAutoFit/>
          </a:bodyPr>
          <a:lstStyle/>
          <a:p>
            <a:r>
              <a:rPr lang="tr-TR" sz="1400" dirty="0" smtClean="0">
                <a:latin typeface="Arial" panose="020B0604020202020204" pitchFamily="34" charset="0"/>
                <a:cs typeface="Arial" panose="020B0604020202020204" pitchFamily="34" charset="0"/>
              </a:rPr>
              <a:t>L1: Male, Bilkent University, International Relations </a:t>
            </a:r>
            <a:endParaRPr lang="en-GB" sz="1400" dirty="0">
              <a:latin typeface="Arial" panose="020B0604020202020204" pitchFamily="34" charset="0"/>
              <a:cs typeface="Arial" panose="020B0604020202020204" pitchFamily="34" charset="0"/>
            </a:endParaRPr>
          </a:p>
        </p:txBody>
      </p:sp>
      <p:sp>
        <p:nvSpPr>
          <p:cNvPr id="8" name="Oval 7"/>
          <p:cNvSpPr/>
          <p:nvPr/>
        </p:nvSpPr>
        <p:spPr>
          <a:xfrm>
            <a:off x="7596336" y="980728"/>
            <a:ext cx="1357030" cy="9064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smtClean="0">
                <a:latin typeface="Arial" panose="020B0604020202020204" pitchFamily="34" charset="0"/>
                <a:cs typeface="Arial" panose="020B0604020202020204" pitchFamily="34" charset="0"/>
              </a:rPr>
              <a:t>Deviant linguistic elements</a:t>
            </a:r>
            <a:endParaRPr lang="en-GB" sz="1200" dirty="0">
              <a:latin typeface="Arial" panose="020B0604020202020204" pitchFamily="34" charset="0"/>
              <a:cs typeface="Arial" panose="020B0604020202020204" pitchFamily="34" charset="0"/>
            </a:endParaRPr>
          </a:p>
        </p:txBody>
      </p:sp>
      <p:sp>
        <p:nvSpPr>
          <p:cNvPr id="11" name="Oval 10"/>
          <p:cNvSpPr/>
          <p:nvPr/>
        </p:nvSpPr>
        <p:spPr>
          <a:xfrm>
            <a:off x="7692698" y="2390259"/>
            <a:ext cx="1357030" cy="9064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smtClean="0">
                <a:latin typeface="Arial" panose="020B0604020202020204" pitchFamily="34" charset="0"/>
                <a:cs typeface="Arial" panose="020B0604020202020204" pitchFamily="34" charset="0"/>
              </a:rPr>
              <a:t>Heavily L1-influenced English</a:t>
            </a:r>
            <a:endParaRPr lang="en-GB" sz="1200" dirty="0">
              <a:latin typeface="Arial" panose="020B0604020202020204" pitchFamily="34" charset="0"/>
              <a:cs typeface="Arial" panose="020B0604020202020204" pitchFamily="34" charset="0"/>
            </a:endParaRPr>
          </a:p>
        </p:txBody>
      </p:sp>
      <p:sp>
        <p:nvSpPr>
          <p:cNvPr id="12" name="Oval 11"/>
          <p:cNvSpPr/>
          <p:nvPr/>
        </p:nvSpPr>
        <p:spPr>
          <a:xfrm>
            <a:off x="7596336" y="3799790"/>
            <a:ext cx="1357030" cy="9064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smtClean="0">
                <a:latin typeface="Arial" panose="020B0604020202020204" pitchFamily="34" charset="0"/>
                <a:cs typeface="Arial" panose="020B0604020202020204" pitchFamily="34" charset="0"/>
              </a:rPr>
              <a:t>Non-standard linguistic forms</a:t>
            </a:r>
            <a:endParaRPr lang="en-GB" sz="1200" dirty="0">
              <a:latin typeface="Arial" panose="020B0604020202020204" pitchFamily="34" charset="0"/>
              <a:cs typeface="Arial" panose="020B0604020202020204" pitchFamily="34" charset="0"/>
            </a:endParaRPr>
          </a:p>
        </p:txBody>
      </p:sp>
      <p:cxnSp>
        <p:nvCxnSpPr>
          <p:cNvPr id="14" name="Straight Arrow Connector 13"/>
          <p:cNvCxnSpPr/>
          <p:nvPr/>
        </p:nvCxnSpPr>
        <p:spPr>
          <a:xfrm flipH="1">
            <a:off x="8274851" y="1988840"/>
            <a:ext cx="96362" cy="288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8286501" y="3431902"/>
            <a:ext cx="96362" cy="288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Dikdörtgen 1"/>
          <p:cNvSpPr/>
          <p:nvPr/>
        </p:nvSpPr>
        <p:spPr>
          <a:xfrm>
            <a:off x="899591" y="-11853"/>
            <a:ext cx="7386909" cy="369332"/>
          </a:xfrm>
          <a:prstGeom prst="rect">
            <a:avLst/>
          </a:prstGeom>
        </p:spPr>
        <p:txBody>
          <a:bodyPr wrap="square">
            <a:spAutoFit/>
          </a:bodyPr>
          <a:lstStyle/>
          <a:p>
            <a:pPr algn="ctr">
              <a:spcBef>
                <a:spcPts val="600"/>
              </a:spcBef>
              <a:spcAft>
                <a:spcPts val="1800"/>
              </a:spcAft>
            </a:pPr>
            <a:r>
              <a:rPr lang="en-GB" b="1" dirty="0">
                <a:solidFill>
                  <a:schemeClr val="bg1"/>
                </a:solidFill>
                <a:latin typeface="Arial" panose="020B0604020202020204" pitchFamily="34" charset="0"/>
                <a:cs typeface="Arial" panose="020B0604020202020204" pitchFamily="34" charset="0"/>
              </a:rPr>
              <a:t>Example </a:t>
            </a:r>
            <a:r>
              <a:rPr lang="tr-TR" b="1" dirty="0">
                <a:solidFill>
                  <a:schemeClr val="bg1"/>
                </a:solidFill>
                <a:latin typeface="Arial" panose="020B0604020202020204" pitchFamily="34" charset="0"/>
                <a:cs typeface="Arial" panose="020B0604020202020204" pitchFamily="34" charset="0"/>
              </a:rPr>
              <a:t>1. </a:t>
            </a:r>
            <a:r>
              <a:rPr lang="en-US" b="1" dirty="0" smtClean="0">
                <a:solidFill>
                  <a:schemeClr val="bg1"/>
                </a:solidFill>
                <a:latin typeface="Arial" panose="020B0604020202020204" pitchFamily="34" charset="0"/>
                <a:cs typeface="Arial" panose="020B0604020202020204" pitchFamily="34" charset="0"/>
              </a:rPr>
              <a:t>Deficit approach to students’ </a:t>
            </a:r>
            <a:r>
              <a:rPr lang="tr-TR" b="1" dirty="0" smtClean="0">
                <a:solidFill>
                  <a:schemeClr val="bg1"/>
                </a:solidFill>
                <a:latin typeface="Arial" panose="020B0604020202020204" pitchFamily="34" charset="0"/>
                <a:cs typeface="Arial" panose="020B0604020202020204" pitchFamily="34" charset="0"/>
              </a:rPr>
              <a:t>English</a:t>
            </a:r>
            <a:r>
              <a:rPr lang="en-GB" b="1" dirty="0" smtClean="0">
                <a:solidFill>
                  <a:schemeClr val="bg1"/>
                </a:solidFill>
                <a:latin typeface="Arial" panose="020B0604020202020204" pitchFamily="34" charset="0"/>
                <a:cs typeface="Arial" panose="020B0604020202020204" pitchFamily="34" charset="0"/>
              </a:rPr>
              <a:t> </a:t>
            </a:r>
            <a:endParaRPr lang="en-GB"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30573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22" presetClass="entr" presetSubtype="4"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down)">
                                      <p:cBhvr>
                                        <p:cTn id="10" dur="500"/>
                                        <p:tgtEl>
                                          <p:spTgt spid="1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par>
                                <p:cTn id="14" presetID="22" presetClass="entr" presetSubtype="4" fill="hold"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500"/>
                                        <p:tgtEl>
                                          <p:spTgt spid="15"/>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836712"/>
            <a:ext cx="7848871" cy="3216265"/>
          </a:xfrm>
          <a:prstGeom prst="rect">
            <a:avLst/>
          </a:prstGeom>
        </p:spPr>
        <p:txBody>
          <a:bodyPr wrap="square">
            <a:spAutoFit/>
          </a:bodyPr>
          <a:lstStyle/>
          <a:p>
            <a:pPr>
              <a:spcBef>
                <a:spcPts val="600"/>
              </a:spcBef>
            </a:pPr>
            <a:endParaRPr lang="tr-TR" sz="1600" b="1" dirty="0" smtClean="0">
              <a:solidFill>
                <a:srgbClr val="000000"/>
              </a:solidFill>
              <a:latin typeface="Arial" panose="020B0604020202020204" pitchFamily="34" charset="0"/>
              <a:cs typeface="Arial" panose="020B0604020202020204" pitchFamily="34" charset="0"/>
            </a:endParaRPr>
          </a:p>
          <a:p>
            <a:pPr>
              <a:spcBef>
                <a:spcPts val="600"/>
              </a:spcBef>
              <a:spcAft>
                <a:spcPts val="600"/>
              </a:spcAft>
            </a:pPr>
            <a:r>
              <a:rPr lang="en-GB" dirty="0">
                <a:solidFill>
                  <a:srgbClr val="000000"/>
                </a:solidFill>
                <a:latin typeface="Arial" panose="020B0604020202020204" pitchFamily="34" charset="0"/>
                <a:cs typeface="Arial" panose="020B0604020202020204" pitchFamily="34" charset="0"/>
              </a:rPr>
              <a:t>“they &lt;students&gt; </a:t>
            </a:r>
            <a:r>
              <a:rPr lang="en-GB" dirty="0" smtClean="0">
                <a:solidFill>
                  <a:srgbClr val="C00000"/>
                </a:solidFill>
                <a:latin typeface="Arial" panose="020B0604020202020204" pitchFamily="34" charset="0"/>
                <a:cs typeface="Arial" panose="020B0604020202020204" pitchFamily="34" charset="0"/>
              </a:rPr>
              <a:t>read textbooks </a:t>
            </a:r>
            <a:r>
              <a:rPr lang="en-GB" dirty="0" smtClean="0">
                <a:solidFill>
                  <a:srgbClr val="0070C0"/>
                </a:solidFill>
                <a:latin typeface="Arial" panose="020B0604020202020204" pitchFamily="34" charset="0"/>
                <a:cs typeface="Arial" panose="020B0604020202020204" pitchFamily="34" charset="0"/>
              </a:rPr>
              <a:t>listen </a:t>
            </a:r>
            <a:r>
              <a:rPr lang="en-GB" dirty="0">
                <a:solidFill>
                  <a:srgbClr val="0070C0"/>
                </a:solidFill>
                <a:latin typeface="Arial" panose="020B0604020202020204" pitchFamily="34" charset="0"/>
                <a:cs typeface="Arial" panose="020B0604020202020204" pitchFamily="34" charset="0"/>
              </a:rPr>
              <a:t>to the lectures </a:t>
            </a:r>
            <a:r>
              <a:rPr lang="en-GB" dirty="0">
                <a:solidFill>
                  <a:srgbClr val="000000"/>
                </a:solidFill>
                <a:latin typeface="Arial" panose="020B0604020202020204" pitchFamily="34" charset="0"/>
                <a:cs typeface="Arial" panose="020B0604020202020204" pitchFamily="34" charset="0"/>
              </a:rPr>
              <a:t>no one has difficulty nobody has told me so far they have had trouble except for few</a:t>
            </a:r>
            <a:r>
              <a:rPr lang="en-GB" dirty="0" smtClean="0">
                <a:solidFill>
                  <a:srgbClr val="000000"/>
                </a:solidFill>
                <a:latin typeface="Arial" panose="020B0604020202020204" pitchFamily="34" charset="0"/>
                <a:cs typeface="Arial" panose="020B0604020202020204" pitchFamily="34" charset="0"/>
              </a:rPr>
              <a:t>”</a:t>
            </a:r>
            <a:endParaRPr lang="tr-TR" dirty="0" smtClean="0">
              <a:solidFill>
                <a:srgbClr val="000000"/>
              </a:solidFill>
              <a:latin typeface="Arial" panose="020B0604020202020204" pitchFamily="34" charset="0"/>
              <a:cs typeface="Arial" panose="020B0604020202020204" pitchFamily="34" charset="0"/>
            </a:endParaRPr>
          </a:p>
          <a:p>
            <a:pPr>
              <a:spcBef>
                <a:spcPts val="600"/>
              </a:spcBef>
              <a:spcAft>
                <a:spcPts val="600"/>
              </a:spcAft>
            </a:pPr>
            <a:r>
              <a:rPr lang="tr-TR" dirty="0" smtClean="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L4: Male, METU, International Relations</a:t>
            </a:r>
            <a:endParaRPr lang="tr-TR" sz="1600" dirty="0">
              <a:solidFill>
                <a:srgbClr val="000000"/>
              </a:solidFill>
              <a:latin typeface="Arial" panose="020B0604020202020204" pitchFamily="34" charset="0"/>
              <a:cs typeface="Arial" panose="020B0604020202020204" pitchFamily="34" charset="0"/>
            </a:endParaRPr>
          </a:p>
          <a:p>
            <a:pPr>
              <a:spcBef>
                <a:spcPts val="600"/>
              </a:spcBef>
              <a:spcAft>
                <a:spcPts val="600"/>
              </a:spcAft>
            </a:pPr>
            <a:endParaRPr lang="tr-TR" dirty="0" smtClean="0">
              <a:latin typeface="Arial" panose="020B0604020202020204" pitchFamily="34" charset="0"/>
              <a:cs typeface="Arial" panose="020B0604020202020204" pitchFamily="34" charset="0"/>
            </a:endParaRPr>
          </a:p>
          <a:p>
            <a:pPr>
              <a:spcBef>
                <a:spcPts val="600"/>
              </a:spcBef>
              <a:spcAft>
                <a:spcPts val="600"/>
              </a:spcAft>
            </a:pPr>
            <a:r>
              <a:rPr lang="en-GB" dirty="0" smtClean="0">
                <a:latin typeface="Arial" panose="020B0604020202020204" pitchFamily="34" charset="0"/>
                <a:cs typeface="Arial" panose="020B0604020202020204" pitchFamily="34" charset="0"/>
              </a:rPr>
              <a:t>“</a:t>
            </a:r>
            <a:r>
              <a:rPr lang="en-GB" dirty="0" err="1">
                <a:latin typeface="Arial" panose="020B0604020202020204" pitchFamily="34" charset="0"/>
                <a:cs typeface="Arial" panose="020B0604020202020204" pitchFamily="34" charset="0"/>
              </a:rPr>
              <a:t>i</a:t>
            </a:r>
            <a:r>
              <a:rPr lang="en-GB" dirty="0">
                <a:latin typeface="Arial" panose="020B0604020202020204" pitchFamily="34" charset="0"/>
                <a:cs typeface="Arial" panose="020B0604020202020204" pitchFamily="34" charset="0"/>
              </a:rPr>
              <a:t> can’t say there is a serious problem &lt;with students’ English&gt; in terms of following courses their English is </a:t>
            </a:r>
            <a:r>
              <a:rPr lang="en-GB" dirty="0">
                <a:solidFill>
                  <a:srgbClr val="0070C0"/>
                </a:solidFill>
                <a:latin typeface="Arial" panose="020B0604020202020204" pitchFamily="34" charset="0"/>
                <a:cs typeface="Arial" panose="020B0604020202020204" pitchFamily="34" charset="0"/>
              </a:rPr>
              <a:t>adequate enough to follow courses</a:t>
            </a:r>
            <a:r>
              <a:rPr lang="en-GB" dirty="0">
                <a:latin typeface="Arial" panose="020B0604020202020204" pitchFamily="34" charset="0"/>
                <a:cs typeface="Arial" panose="020B0604020202020204" pitchFamily="34" charset="0"/>
              </a:rPr>
              <a:t> </a:t>
            </a:r>
            <a:r>
              <a:rPr lang="en-GB" dirty="0">
                <a:solidFill>
                  <a:srgbClr val="C00000"/>
                </a:solidFill>
                <a:latin typeface="Arial" panose="020B0604020202020204" pitchFamily="34" charset="0"/>
                <a:cs typeface="Arial" panose="020B0604020202020204" pitchFamily="34" charset="0"/>
              </a:rPr>
              <a:t>do readings</a:t>
            </a:r>
            <a:r>
              <a:rPr lang="en-GB"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pPr>
              <a:spcBef>
                <a:spcPts val="600"/>
              </a:spcBef>
              <a:spcAft>
                <a:spcPts val="600"/>
              </a:spcAft>
            </a:pPr>
            <a:r>
              <a:rPr lang="tr-TR"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L12: Male, Bogazici, History </a:t>
            </a:r>
          </a:p>
        </p:txBody>
      </p:sp>
      <p:sp>
        <p:nvSpPr>
          <p:cNvPr id="4" name="Oval 3"/>
          <p:cNvSpPr/>
          <p:nvPr/>
        </p:nvSpPr>
        <p:spPr>
          <a:xfrm>
            <a:off x="1907704" y="4822931"/>
            <a:ext cx="1357030" cy="9064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smtClean="0">
                <a:latin typeface="Arial" panose="020B0604020202020204" pitchFamily="34" charset="0"/>
                <a:cs typeface="Arial" panose="020B0604020202020204" pitchFamily="34" charset="0"/>
              </a:rPr>
              <a:t>Point of refrence</a:t>
            </a:r>
            <a:endParaRPr lang="en-GB" sz="1600" dirty="0">
              <a:latin typeface="Arial" panose="020B0604020202020204" pitchFamily="34" charset="0"/>
              <a:cs typeface="Arial" panose="020B0604020202020204" pitchFamily="34" charset="0"/>
            </a:endParaRPr>
          </a:p>
        </p:txBody>
      </p:sp>
      <p:sp>
        <p:nvSpPr>
          <p:cNvPr id="5" name="TextBox 4"/>
          <p:cNvSpPr txBox="1"/>
          <p:nvPr/>
        </p:nvSpPr>
        <p:spPr>
          <a:xfrm>
            <a:off x="3635896" y="5091509"/>
            <a:ext cx="4566315" cy="369332"/>
          </a:xfrm>
          <a:prstGeom prst="rect">
            <a:avLst/>
          </a:prstGeom>
          <a:noFill/>
        </p:spPr>
        <p:txBody>
          <a:bodyPr wrap="none" rtlCol="0">
            <a:spAutoFit/>
          </a:bodyPr>
          <a:lstStyle/>
          <a:p>
            <a:r>
              <a:rPr lang="tr-TR" dirty="0" smtClean="0">
                <a:latin typeface="Arial" panose="020B0604020202020204" pitchFamily="34" charset="0"/>
                <a:cs typeface="Arial" panose="020B0604020202020204" pitchFamily="34" charset="0"/>
              </a:rPr>
              <a:t>NOT grounded in standard (native) English</a:t>
            </a:r>
            <a:endParaRPr lang="en-GB" dirty="0">
              <a:latin typeface="Arial" panose="020B0604020202020204" pitchFamily="34" charset="0"/>
              <a:cs typeface="Arial" panose="020B0604020202020204" pitchFamily="34" charset="0"/>
            </a:endParaRPr>
          </a:p>
        </p:txBody>
      </p:sp>
      <p:sp>
        <p:nvSpPr>
          <p:cNvPr id="3" name="Dikdörtgen 2"/>
          <p:cNvSpPr/>
          <p:nvPr/>
        </p:nvSpPr>
        <p:spPr>
          <a:xfrm>
            <a:off x="827584" y="30126"/>
            <a:ext cx="7632848" cy="369332"/>
          </a:xfrm>
          <a:prstGeom prst="rect">
            <a:avLst/>
          </a:prstGeom>
        </p:spPr>
        <p:txBody>
          <a:bodyPr wrap="square">
            <a:spAutoFit/>
          </a:bodyPr>
          <a:lstStyle/>
          <a:p>
            <a:pPr algn="ctr">
              <a:spcBef>
                <a:spcPts val="600"/>
              </a:spcBef>
            </a:pPr>
            <a:r>
              <a:rPr lang="en-GB" b="1" dirty="0">
                <a:solidFill>
                  <a:schemeClr val="bg1"/>
                </a:solidFill>
                <a:latin typeface="Arial" panose="020B0604020202020204" pitchFamily="34" charset="0"/>
                <a:cs typeface="Arial" panose="020B0604020202020204" pitchFamily="34" charset="0"/>
              </a:rPr>
              <a:t>Example </a:t>
            </a:r>
            <a:r>
              <a:rPr lang="tr-TR" b="1" dirty="0">
                <a:solidFill>
                  <a:schemeClr val="bg1"/>
                </a:solidFill>
                <a:latin typeface="Arial" panose="020B0604020202020204" pitchFamily="34" charset="0"/>
                <a:cs typeface="Arial" panose="020B0604020202020204" pitchFamily="34" charset="0"/>
              </a:rPr>
              <a:t>2. </a:t>
            </a:r>
            <a:r>
              <a:rPr lang="en-US" b="1" dirty="0" smtClean="0">
                <a:solidFill>
                  <a:schemeClr val="bg1"/>
                </a:solidFill>
                <a:latin typeface="Arial" panose="020B0604020202020204" pitchFamily="34" charset="0"/>
                <a:cs typeface="Arial" panose="020B0604020202020204" pitchFamily="34" charset="0"/>
              </a:rPr>
              <a:t>Positive</a:t>
            </a:r>
            <a:r>
              <a:rPr lang="tr-TR" b="1"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approach to students’ </a:t>
            </a:r>
            <a:r>
              <a:rPr lang="tr-TR" b="1" dirty="0" smtClean="0">
                <a:solidFill>
                  <a:schemeClr val="bg1"/>
                </a:solidFill>
                <a:latin typeface="Arial" panose="020B0604020202020204" pitchFamily="34" charset="0"/>
                <a:cs typeface="Arial" panose="020B0604020202020204" pitchFamily="34" charset="0"/>
              </a:rPr>
              <a:t>English</a:t>
            </a:r>
            <a:r>
              <a:rPr lang="en-GB" b="1" dirty="0" smtClean="0">
                <a:solidFill>
                  <a:schemeClr val="bg1"/>
                </a:solidFill>
                <a:latin typeface="Arial" panose="020B0604020202020204" pitchFamily="34" charset="0"/>
                <a:cs typeface="Arial" panose="020B0604020202020204" pitchFamily="34" charset="0"/>
              </a:rPr>
              <a:t> </a:t>
            </a:r>
            <a:endParaRPr lang="tr-TR"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1545145"/>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4197" y="573378"/>
            <a:ext cx="7488831" cy="5316840"/>
          </a:xfrm>
          <a:prstGeom prst="rect">
            <a:avLst/>
          </a:prstGeom>
        </p:spPr>
        <p:txBody>
          <a:bodyPr wrap="square">
            <a:spAutoFit/>
          </a:bodyPr>
          <a:lstStyle/>
          <a:p>
            <a:pPr>
              <a:spcBef>
                <a:spcPts val="600"/>
              </a:spcBef>
            </a:pPr>
            <a:endParaRPr lang="tr-TR" dirty="0">
              <a:solidFill>
                <a:srgbClr val="000000"/>
              </a:solidFill>
              <a:latin typeface="Arial" panose="020B0604020202020204" pitchFamily="34" charset="0"/>
              <a:cs typeface="Arial" panose="020B0604020202020204" pitchFamily="34" charset="0"/>
            </a:endParaRPr>
          </a:p>
          <a:p>
            <a:pPr>
              <a:spcBef>
                <a:spcPts val="600"/>
              </a:spcBef>
              <a:spcAft>
                <a:spcPts val="600"/>
              </a:spcAft>
            </a:pPr>
            <a:r>
              <a:rPr lang="tr-TR" sz="1600" b="1" dirty="0" smtClean="0">
                <a:latin typeface="Arial" panose="020B0604020202020204" pitchFamily="34" charset="0"/>
                <a:cs typeface="Arial" panose="020B0604020202020204" pitchFamily="34" charset="0"/>
              </a:rPr>
              <a:t>L2: </a:t>
            </a:r>
            <a:r>
              <a:rPr lang="en-GB" sz="1600" dirty="0" smtClean="0">
                <a:solidFill>
                  <a:srgbClr val="0070C0"/>
                </a:solidFill>
                <a:latin typeface="Arial" panose="020B0604020202020204" pitchFamily="34" charset="0"/>
                <a:cs typeface="Arial" panose="020B0604020202020204" pitchFamily="34" charset="0"/>
              </a:rPr>
              <a:t>ideally</a:t>
            </a:r>
            <a:r>
              <a:rPr lang="en-GB" sz="1600" dirty="0" smtClean="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i</a:t>
            </a:r>
            <a:r>
              <a:rPr lang="en-GB" sz="1600" dirty="0">
                <a:latin typeface="Arial" panose="020B0604020202020204" pitchFamily="34" charset="0"/>
                <a:cs typeface="Arial" panose="020B0604020202020204" pitchFamily="34" charset="0"/>
              </a:rPr>
              <a:t> expect students’ English </a:t>
            </a:r>
            <a:r>
              <a:rPr lang="en-GB" sz="1600" dirty="0">
                <a:solidFill>
                  <a:srgbClr val="0070C0"/>
                </a:solidFill>
                <a:latin typeface="Arial" panose="020B0604020202020204" pitchFamily="34" charset="0"/>
                <a:cs typeface="Arial" panose="020B0604020202020204" pitchFamily="34" charset="0"/>
              </a:rPr>
              <a:t>to fully conform to native English </a:t>
            </a:r>
            <a:r>
              <a:rPr lang="en-GB" sz="1600" dirty="0">
                <a:latin typeface="Arial" panose="020B0604020202020204" pitchFamily="34" charset="0"/>
                <a:cs typeface="Arial" panose="020B0604020202020204" pitchFamily="34" charset="0"/>
              </a:rPr>
              <a:t>/…/ this is what is supposed to be in academic writing but there is the reality that they are non-native speakers </a:t>
            </a:r>
            <a:r>
              <a:rPr lang="tr-TR" sz="1600" dirty="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(Female, METU, Mechanical Engineering)</a:t>
            </a:r>
          </a:p>
          <a:p>
            <a:pPr>
              <a:spcBef>
                <a:spcPts val="600"/>
              </a:spcBef>
              <a:spcAft>
                <a:spcPts val="600"/>
              </a:spcAft>
            </a:pPr>
            <a:r>
              <a:rPr lang="tr-TR" sz="1600" b="1" dirty="0" smtClean="0">
                <a:latin typeface="Arial" panose="020B0604020202020204" pitchFamily="34" charset="0"/>
                <a:cs typeface="Arial" panose="020B0604020202020204" pitchFamily="34" charset="0"/>
              </a:rPr>
              <a:t>L5: </a:t>
            </a:r>
            <a:r>
              <a:rPr lang="en-GB" sz="1600" dirty="0" smtClean="0">
                <a:latin typeface="Arial" panose="020B0604020202020204" pitchFamily="34" charset="0"/>
                <a:cs typeface="Arial" panose="020B0604020202020204" pitchFamily="34" charset="0"/>
              </a:rPr>
              <a:t>in </a:t>
            </a:r>
            <a:r>
              <a:rPr lang="en-GB" sz="1600" dirty="0">
                <a:latin typeface="Arial" panose="020B0604020202020204" pitchFamily="34" charset="0"/>
                <a:cs typeface="Arial" panose="020B0604020202020204" pitchFamily="34" charset="0"/>
              </a:rPr>
              <a:t>assessment </a:t>
            </a:r>
            <a:r>
              <a:rPr lang="en-GB" sz="1600" dirty="0" err="1">
                <a:latin typeface="Arial" panose="020B0604020202020204" pitchFamily="34" charset="0"/>
                <a:cs typeface="Arial" panose="020B0604020202020204" pitchFamily="34" charset="0"/>
              </a:rPr>
              <a:t>i</a:t>
            </a:r>
            <a:r>
              <a:rPr lang="en-GB" sz="1600" dirty="0">
                <a:latin typeface="Arial" panose="020B0604020202020204" pitchFamily="34" charset="0"/>
                <a:cs typeface="Arial" panose="020B0604020202020204" pitchFamily="34" charset="0"/>
              </a:rPr>
              <a:t> don’t mark students down for grammar mistakes but </a:t>
            </a:r>
            <a:r>
              <a:rPr lang="en-GB" sz="1600" dirty="0" err="1">
                <a:latin typeface="Arial" panose="020B0604020202020204" pitchFamily="34" charset="0"/>
                <a:cs typeface="Arial" panose="020B0604020202020204" pitchFamily="34" charset="0"/>
              </a:rPr>
              <a:t>i</a:t>
            </a:r>
            <a:r>
              <a:rPr lang="en-GB" sz="1600" dirty="0">
                <a:latin typeface="Arial" panose="020B0604020202020204" pitchFamily="34" charset="0"/>
                <a:cs typeface="Arial" panose="020B0604020202020204" pitchFamily="34" charset="0"/>
              </a:rPr>
              <a:t> </a:t>
            </a:r>
            <a:r>
              <a:rPr lang="en-GB" sz="1600" dirty="0">
                <a:solidFill>
                  <a:srgbClr val="0070C0"/>
                </a:solidFill>
                <a:latin typeface="Arial" panose="020B0604020202020204" pitchFamily="34" charset="0"/>
                <a:cs typeface="Arial" panose="020B0604020202020204" pitchFamily="34" charset="0"/>
              </a:rPr>
              <a:t>correct their mistakes</a:t>
            </a:r>
            <a:r>
              <a:rPr lang="en-GB" sz="1600" dirty="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(Female, Bilkent University, History) </a:t>
            </a:r>
            <a:endParaRPr lang="tr-TR" sz="1600" b="1" dirty="0" smtClean="0">
              <a:latin typeface="Arial" panose="020B0604020202020204" pitchFamily="34" charset="0"/>
              <a:cs typeface="Arial" panose="020B0604020202020204" pitchFamily="34" charset="0"/>
            </a:endParaRPr>
          </a:p>
          <a:p>
            <a:endParaRPr lang="tr-TR" dirty="0" smtClean="0"/>
          </a:p>
          <a:p>
            <a:endParaRPr lang="tr-TR" dirty="0" smtClean="0"/>
          </a:p>
          <a:p>
            <a:r>
              <a:rPr lang="tr-TR" sz="1600" b="1" dirty="0" smtClean="0">
                <a:latin typeface="Arial" panose="020B0604020202020204" pitchFamily="34" charset="0"/>
                <a:cs typeface="Arial" panose="020B0604020202020204" pitchFamily="34" charset="0"/>
              </a:rPr>
              <a:t>More worried about correctness of post-graduate students</a:t>
            </a:r>
            <a:endParaRPr lang="tr-TR" sz="1600" b="1" dirty="0">
              <a:latin typeface="Arial" panose="020B0604020202020204" pitchFamily="34" charset="0"/>
              <a:cs typeface="Arial" panose="020B0604020202020204" pitchFamily="34" charset="0"/>
            </a:endParaRPr>
          </a:p>
          <a:p>
            <a:endParaRPr lang="en-GB" dirty="0"/>
          </a:p>
          <a:p>
            <a:pPr>
              <a:lnSpc>
                <a:spcPct val="150000"/>
              </a:lnSpc>
            </a:pPr>
            <a:r>
              <a:rPr lang="tr-TR" sz="1500" dirty="0" smtClean="0">
                <a:latin typeface="Arial" panose="020B0604020202020204" pitchFamily="34" charset="0"/>
                <a:cs typeface="Arial" panose="020B0604020202020204" pitchFamily="34" charset="0"/>
              </a:rPr>
              <a:t>1</a:t>
            </a:r>
            <a:r>
              <a:rPr lang="en-GB" sz="1500" dirty="0" smtClean="0">
                <a:latin typeface="Arial" panose="020B0604020202020204" pitchFamily="34" charset="0"/>
                <a:cs typeface="Arial" panose="020B0604020202020204" pitchFamily="34" charset="0"/>
              </a:rPr>
              <a:t>.</a:t>
            </a:r>
            <a:r>
              <a:rPr lang="tr-TR" sz="1500" dirty="0" smtClean="0">
                <a:latin typeface="Arial" panose="020B0604020202020204" pitchFamily="34" charset="0"/>
                <a:cs typeface="Arial" panose="020B0604020202020204" pitchFamily="34" charset="0"/>
              </a:rPr>
              <a:t>  </a:t>
            </a:r>
            <a:r>
              <a:rPr lang="en-GB" sz="1500" dirty="0" smtClean="0">
                <a:latin typeface="Arial" panose="020B0604020202020204" pitchFamily="34" charset="0"/>
                <a:cs typeface="Arial" panose="020B0604020202020204" pitchFamily="34" charset="0"/>
              </a:rPr>
              <a:t> L12</a:t>
            </a:r>
            <a:r>
              <a:rPr lang="en-GB" sz="1500" dirty="0">
                <a:latin typeface="Arial" panose="020B0604020202020204" pitchFamily="34" charset="0"/>
                <a:cs typeface="Arial" panose="020B0604020202020204" pitchFamily="34" charset="0"/>
              </a:rPr>
              <a:t>: </a:t>
            </a:r>
            <a:r>
              <a:rPr lang="en-GB" sz="1500" dirty="0" err="1">
                <a:latin typeface="Arial" panose="020B0604020202020204" pitchFamily="34" charset="0"/>
                <a:cs typeface="Arial" panose="020B0604020202020204" pitchFamily="34" charset="0"/>
              </a:rPr>
              <a:t>er:m</a:t>
            </a:r>
            <a:r>
              <a:rPr lang="en-GB" sz="1500" dirty="0">
                <a:latin typeface="Arial" panose="020B0604020202020204" pitchFamily="34" charset="0"/>
                <a:cs typeface="Arial" panose="020B0604020202020204" pitchFamily="34" charset="0"/>
              </a:rPr>
              <a:t> </a:t>
            </a:r>
            <a:r>
              <a:rPr lang="en-GB" sz="1500" i="1" dirty="0">
                <a:solidFill>
                  <a:srgbClr val="C00000"/>
                </a:solidFill>
                <a:latin typeface="Arial" panose="020B0604020202020204" pitchFamily="34" charset="0"/>
                <a:cs typeface="Arial" panose="020B0604020202020204" pitchFamily="34" charset="0"/>
              </a:rPr>
              <a:t>at the master level we care much more about </a:t>
            </a:r>
            <a:r>
              <a:rPr lang="en-GB" sz="1500" i="1" dirty="0" smtClean="0">
                <a:solidFill>
                  <a:srgbClr val="C00000"/>
                </a:solidFill>
                <a:latin typeface="Arial" panose="020B0604020202020204" pitchFamily="34" charset="0"/>
                <a:cs typeface="Arial" panose="020B0604020202020204" pitchFamily="34" charset="0"/>
              </a:rPr>
              <a:t>it</a:t>
            </a:r>
            <a:r>
              <a:rPr lang="tr-TR" sz="1500" i="1" dirty="0" smtClean="0">
                <a:solidFill>
                  <a:srgbClr val="C00000"/>
                </a:solidFill>
                <a:latin typeface="Arial" panose="020B0604020202020204" pitchFamily="34" charset="0"/>
                <a:cs typeface="Arial" panose="020B0604020202020204" pitchFamily="34" charset="0"/>
              </a:rPr>
              <a:t> &lt;correctness&gt;</a:t>
            </a:r>
            <a:r>
              <a:rPr lang="en-GB" sz="1500" i="1" dirty="0" smtClean="0">
                <a:solidFill>
                  <a:srgbClr val="C00000"/>
                </a:solidFill>
                <a:latin typeface="Arial" panose="020B0604020202020204" pitchFamily="34" charset="0"/>
                <a:cs typeface="Arial" panose="020B0604020202020204" pitchFamily="34" charset="0"/>
              </a:rPr>
              <a:t> </a:t>
            </a:r>
            <a:r>
              <a:rPr lang="en-GB" sz="1500" i="1" dirty="0">
                <a:latin typeface="Arial" panose="020B0604020202020204" pitchFamily="34" charset="0"/>
                <a:cs typeface="Arial" panose="020B0604020202020204" pitchFamily="34" charset="0"/>
              </a:rPr>
              <a:t>once it </a:t>
            </a:r>
            <a:r>
              <a:rPr lang="tr-TR" sz="1500" i="1" dirty="0" smtClean="0">
                <a:latin typeface="Arial" panose="020B0604020202020204" pitchFamily="34" charset="0"/>
                <a:cs typeface="Arial" panose="020B0604020202020204" pitchFamily="34" charset="0"/>
              </a:rPr>
              <a:t>   2.        </a:t>
            </a:r>
            <a:r>
              <a:rPr lang="en-GB" sz="1500" i="1" dirty="0" smtClean="0">
                <a:latin typeface="Arial" panose="020B0604020202020204" pitchFamily="34" charset="0"/>
                <a:cs typeface="Arial" panose="020B0604020202020204" pitchFamily="34" charset="0"/>
              </a:rPr>
              <a:t>comes </a:t>
            </a:r>
            <a:r>
              <a:rPr lang="en-GB" sz="1500" i="1" dirty="0">
                <a:latin typeface="Arial" panose="020B0604020202020204" pitchFamily="34" charset="0"/>
                <a:cs typeface="Arial" panose="020B0604020202020204" pitchFamily="34" charset="0"/>
              </a:rPr>
              <a:t>to </a:t>
            </a:r>
            <a:r>
              <a:rPr lang="en-GB" sz="1500" dirty="0" smtClean="0">
                <a:latin typeface="Arial" panose="020B0604020202020204" pitchFamily="34" charset="0"/>
                <a:cs typeface="Arial" panose="020B0604020202020204" pitchFamily="34" charset="0"/>
              </a:rPr>
              <a:t>dissertations </a:t>
            </a:r>
            <a:r>
              <a:rPr lang="en-GB" sz="1500" dirty="0">
                <a:latin typeface="Arial" panose="020B0604020202020204" pitchFamily="34" charset="0"/>
                <a:cs typeface="Arial" panose="020B0604020202020204" pitchFamily="34" charset="0"/>
              </a:rPr>
              <a:t>or so well we expect for instance a master dissertation </a:t>
            </a:r>
            <a:r>
              <a:rPr lang="tr-TR" sz="1500" dirty="0" smtClean="0">
                <a:latin typeface="Arial" panose="020B0604020202020204" pitchFamily="34" charset="0"/>
                <a:cs typeface="Arial" panose="020B0604020202020204" pitchFamily="34" charset="0"/>
              </a:rPr>
              <a:t>3.        </a:t>
            </a:r>
            <a:r>
              <a:rPr lang="en-GB" sz="1500" dirty="0" smtClean="0">
                <a:latin typeface="Arial" panose="020B0604020202020204" pitchFamily="34" charset="0"/>
                <a:cs typeface="Arial" panose="020B0604020202020204" pitchFamily="34" charset="0"/>
              </a:rPr>
              <a:t>to </a:t>
            </a:r>
            <a:r>
              <a:rPr lang="en-GB" sz="1500" dirty="0">
                <a:latin typeface="Arial" panose="020B0604020202020204" pitchFamily="34" charset="0"/>
                <a:cs typeface="Arial" panose="020B0604020202020204" pitchFamily="34" charset="0"/>
              </a:rPr>
              <a:t>be of </a:t>
            </a:r>
            <a:r>
              <a:rPr lang="en-GB" sz="1500" i="1" dirty="0" smtClean="0">
                <a:solidFill>
                  <a:srgbClr val="C00000"/>
                </a:solidFill>
                <a:latin typeface="Arial" panose="020B0604020202020204" pitchFamily="34" charset="0"/>
                <a:cs typeface="Arial" panose="020B0604020202020204" pitchFamily="34" charset="0"/>
              </a:rPr>
              <a:t>very </a:t>
            </a:r>
            <a:r>
              <a:rPr lang="en-GB" sz="1500" i="1" dirty="0">
                <a:solidFill>
                  <a:srgbClr val="C00000"/>
                </a:solidFill>
                <a:latin typeface="Arial" panose="020B0604020202020204" pitchFamily="34" charset="0"/>
                <a:cs typeface="Arial" panose="020B0604020202020204" pitchFamily="34" charset="0"/>
              </a:rPr>
              <a:t>high quality </a:t>
            </a:r>
            <a:r>
              <a:rPr lang="en-GB" sz="1500" dirty="0">
                <a:latin typeface="Arial" panose="020B0604020202020204" pitchFamily="34" charset="0"/>
                <a:cs typeface="Arial" panose="020B0604020202020204" pitchFamily="34" charset="0"/>
              </a:rPr>
              <a:t>(.) if there are mistakes related to English anyway it’s </a:t>
            </a:r>
            <a:r>
              <a:rPr lang="tr-TR" sz="1500" dirty="0" smtClean="0">
                <a:latin typeface="Arial" panose="020B0604020202020204" pitchFamily="34" charset="0"/>
                <a:cs typeface="Arial" panose="020B0604020202020204" pitchFamily="34" charset="0"/>
              </a:rPr>
              <a:t>4.        </a:t>
            </a:r>
            <a:r>
              <a:rPr lang="en-GB" sz="1500" dirty="0" smtClean="0">
                <a:latin typeface="Arial" panose="020B0604020202020204" pitchFamily="34" charset="0"/>
                <a:cs typeface="Arial" panose="020B0604020202020204" pitchFamily="34" charset="0"/>
              </a:rPr>
              <a:t>out of </a:t>
            </a:r>
            <a:r>
              <a:rPr lang="en-GB" sz="1500" dirty="0">
                <a:latin typeface="Arial" panose="020B0604020202020204" pitchFamily="34" charset="0"/>
                <a:cs typeface="Arial" panose="020B0604020202020204" pitchFamily="34" charset="0"/>
              </a:rPr>
              <a:t>question in doctoral theses </a:t>
            </a:r>
            <a:r>
              <a:rPr lang="en-GB" sz="1500" i="1" dirty="0">
                <a:latin typeface="Arial" panose="020B0604020202020204" pitchFamily="34" charset="0"/>
                <a:cs typeface="Arial" panose="020B0604020202020204" pitchFamily="34" charset="0"/>
              </a:rPr>
              <a:t>if there are mistakes </a:t>
            </a:r>
            <a:r>
              <a:rPr lang="en-GB" sz="1500" i="1" dirty="0" err="1">
                <a:solidFill>
                  <a:srgbClr val="C00000"/>
                </a:solidFill>
                <a:latin typeface="Arial" panose="020B0604020202020204" pitchFamily="34" charset="0"/>
                <a:cs typeface="Arial" panose="020B0604020202020204" pitchFamily="34" charset="0"/>
              </a:rPr>
              <a:t>i</a:t>
            </a:r>
            <a:r>
              <a:rPr lang="en-GB" sz="1500" i="1" dirty="0">
                <a:solidFill>
                  <a:srgbClr val="C00000"/>
                </a:solidFill>
                <a:latin typeface="Arial" panose="020B0604020202020204" pitchFamily="34" charset="0"/>
                <a:cs typeface="Arial" panose="020B0604020202020204" pitchFamily="34" charset="0"/>
              </a:rPr>
              <a:t> want them as amended </a:t>
            </a:r>
            <a:endParaRPr lang="en-GB" sz="1500" dirty="0">
              <a:solidFill>
                <a:srgbClr val="C00000"/>
              </a:solidFill>
              <a:latin typeface="Arial" panose="020B0604020202020204" pitchFamily="34" charset="0"/>
              <a:cs typeface="Arial" panose="020B0604020202020204" pitchFamily="34" charset="0"/>
            </a:endParaRPr>
          </a:p>
          <a:p>
            <a:pPr>
              <a:lnSpc>
                <a:spcPct val="150000"/>
              </a:lnSpc>
            </a:pPr>
            <a:r>
              <a:rPr lang="tr-TR" sz="1500" dirty="0">
                <a:latin typeface="Arial" panose="020B0604020202020204" pitchFamily="34" charset="0"/>
                <a:cs typeface="Arial" panose="020B0604020202020204" pitchFamily="34" charset="0"/>
              </a:rPr>
              <a:t>5</a:t>
            </a:r>
            <a:r>
              <a:rPr lang="en-GB" sz="1500" dirty="0" smtClean="0">
                <a:latin typeface="Arial" panose="020B0604020202020204" pitchFamily="34" charset="0"/>
                <a:cs typeface="Arial" panose="020B0604020202020204" pitchFamily="34" charset="0"/>
              </a:rPr>
              <a:t>.</a:t>
            </a:r>
            <a:r>
              <a:rPr lang="tr-TR" sz="1500" dirty="0" smtClean="0">
                <a:latin typeface="Arial" panose="020B0604020202020204" pitchFamily="34" charset="0"/>
                <a:cs typeface="Arial" panose="020B0604020202020204" pitchFamily="34" charset="0"/>
              </a:rPr>
              <a:t>      </a:t>
            </a:r>
            <a:r>
              <a:rPr lang="en-GB" sz="1500" dirty="0" smtClean="0">
                <a:latin typeface="Arial" panose="020B0604020202020204" pitchFamily="34" charset="0"/>
                <a:cs typeface="Arial" panose="020B0604020202020204" pitchFamily="34" charset="0"/>
              </a:rPr>
              <a:t> </a:t>
            </a:r>
            <a:r>
              <a:rPr lang="tr-TR" sz="1500" dirty="0" smtClean="0">
                <a:latin typeface="Arial" panose="020B0604020202020204" pitchFamily="34" charset="0"/>
                <a:cs typeface="Arial" panose="020B0604020202020204" pitchFamily="34" charset="0"/>
              </a:rPr>
              <a:t> </a:t>
            </a:r>
            <a:r>
              <a:rPr lang="en-GB" sz="1500" dirty="0" smtClean="0">
                <a:latin typeface="Arial" panose="020B0604020202020204" pitchFamily="34" charset="0"/>
                <a:cs typeface="Arial" panose="020B0604020202020204" pitchFamily="34" charset="0"/>
              </a:rPr>
              <a:t>&lt;</a:t>
            </a:r>
            <a:r>
              <a:rPr lang="en-GB" sz="1500" dirty="0">
                <a:latin typeface="Arial" panose="020B0604020202020204" pitchFamily="34" charset="0"/>
                <a:cs typeface="Arial" panose="020B0604020202020204" pitchFamily="34" charset="0"/>
              </a:rPr>
              <a:t>corrected&gt; </a:t>
            </a:r>
            <a:r>
              <a:rPr lang="en-GB" sz="1500" dirty="0" err="1">
                <a:latin typeface="Arial" panose="020B0604020202020204" pitchFamily="34" charset="0"/>
                <a:cs typeface="Arial" panose="020B0604020202020204" pitchFamily="34" charset="0"/>
              </a:rPr>
              <a:t>i</a:t>
            </a:r>
            <a:r>
              <a:rPr lang="en-GB" sz="1500" dirty="0">
                <a:latin typeface="Arial" panose="020B0604020202020204" pitchFamily="34" charset="0"/>
                <a:cs typeface="Arial" panose="020B0604020202020204" pitchFamily="34" charset="0"/>
              </a:rPr>
              <a:t> tell &lt;students&gt; </a:t>
            </a:r>
            <a:r>
              <a:rPr lang="en-GB" sz="1500" dirty="0" err="1">
                <a:latin typeface="Arial" panose="020B0604020202020204" pitchFamily="34" charset="0"/>
                <a:cs typeface="Arial" panose="020B0604020202020204" pitchFamily="34" charset="0"/>
              </a:rPr>
              <a:t>i</a:t>
            </a:r>
            <a:r>
              <a:rPr lang="en-GB" sz="1500" dirty="0">
                <a:latin typeface="Arial" panose="020B0604020202020204" pitchFamily="34" charset="0"/>
                <a:cs typeface="Arial" panose="020B0604020202020204" pitchFamily="34" charset="0"/>
              </a:rPr>
              <a:t> won’t correct </a:t>
            </a:r>
          </a:p>
          <a:p>
            <a:endParaRPr lang="en-GB" dirty="0"/>
          </a:p>
          <a:p>
            <a:pPr>
              <a:spcBef>
                <a:spcPts val="600"/>
              </a:spcBef>
              <a:spcAft>
                <a:spcPts val="600"/>
              </a:spcAft>
            </a:pPr>
            <a:endParaRPr lang="tr-TR" sz="1600" b="1" dirty="0">
              <a:solidFill>
                <a:srgbClr val="000000"/>
              </a:solidFill>
              <a:latin typeface="Arial" panose="020B0604020202020204" pitchFamily="34" charset="0"/>
              <a:cs typeface="Arial" panose="020B0604020202020204" pitchFamily="34" charset="0"/>
            </a:endParaRPr>
          </a:p>
        </p:txBody>
      </p:sp>
      <p:cxnSp>
        <p:nvCxnSpPr>
          <p:cNvPr id="4" name="Straight Arrow Connector 3"/>
          <p:cNvCxnSpPr/>
          <p:nvPr/>
        </p:nvCxnSpPr>
        <p:spPr>
          <a:xfrm>
            <a:off x="8513312" y="2773445"/>
            <a:ext cx="0" cy="942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893028" y="2276872"/>
            <a:ext cx="1245854" cy="338554"/>
          </a:xfrm>
          <a:prstGeom prst="rect">
            <a:avLst/>
          </a:prstGeom>
          <a:noFill/>
        </p:spPr>
        <p:txBody>
          <a:bodyPr wrap="none" rtlCol="0">
            <a:spAutoFit/>
          </a:bodyPr>
          <a:lstStyle/>
          <a:p>
            <a:r>
              <a:rPr lang="tr-TR" sz="1600" b="1" dirty="0" smtClean="0">
                <a:latin typeface="Arial" panose="020B0604020202020204" pitchFamily="34" charset="0"/>
                <a:cs typeface="Arial" panose="020B0604020202020204" pitchFamily="34" charset="0"/>
              </a:rPr>
              <a:t>conformity</a:t>
            </a:r>
            <a:endParaRPr lang="en-GB" sz="1600" b="1" dirty="0">
              <a:latin typeface="Arial" panose="020B0604020202020204" pitchFamily="34" charset="0"/>
              <a:cs typeface="Arial" panose="020B0604020202020204" pitchFamily="34" charset="0"/>
            </a:endParaRPr>
          </a:p>
        </p:txBody>
      </p:sp>
      <p:sp>
        <p:nvSpPr>
          <p:cNvPr id="8" name="TextBox 7"/>
          <p:cNvSpPr txBox="1"/>
          <p:nvPr/>
        </p:nvSpPr>
        <p:spPr>
          <a:xfrm>
            <a:off x="8030152" y="3873955"/>
            <a:ext cx="960519" cy="738664"/>
          </a:xfrm>
          <a:prstGeom prst="rect">
            <a:avLst/>
          </a:prstGeom>
          <a:noFill/>
        </p:spPr>
        <p:txBody>
          <a:bodyPr wrap="none" rtlCol="0">
            <a:spAutoFit/>
          </a:bodyPr>
          <a:lstStyle/>
          <a:p>
            <a:pPr algn="ctr"/>
            <a:r>
              <a:rPr lang="tr-TR" sz="1400" b="1" dirty="0" smtClean="0">
                <a:latin typeface="Arial" panose="020B0604020202020204" pitchFamily="34" charset="0"/>
                <a:cs typeface="Arial" panose="020B0604020202020204" pitchFamily="34" charset="0"/>
              </a:rPr>
              <a:t>Standard</a:t>
            </a:r>
          </a:p>
          <a:p>
            <a:pPr algn="ctr"/>
            <a:r>
              <a:rPr lang="tr-TR" sz="1400" b="1" dirty="0" smtClean="0">
                <a:latin typeface="Arial" panose="020B0604020202020204" pitchFamily="34" charset="0"/>
                <a:cs typeface="Arial" panose="020B0604020202020204" pitchFamily="34" charset="0"/>
              </a:rPr>
              <a:t>(native) </a:t>
            </a:r>
          </a:p>
          <a:p>
            <a:pPr algn="ctr"/>
            <a:r>
              <a:rPr lang="tr-TR" sz="1400" b="1" dirty="0" smtClean="0">
                <a:latin typeface="Arial" panose="020B0604020202020204" pitchFamily="34" charset="0"/>
                <a:cs typeface="Arial" panose="020B0604020202020204" pitchFamily="34" charset="0"/>
              </a:rPr>
              <a:t>English</a:t>
            </a:r>
            <a:endParaRPr lang="en-GB" sz="1400" b="1" dirty="0">
              <a:latin typeface="Arial" panose="020B0604020202020204" pitchFamily="34" charset="0"/>
              <a:cs typeface="Arial" panose="020B0604020202020204" pitchFamily="34" charset="0"/>
            </a:endParaRPr>
          </a:p>
        </p:txBody>
      </p:sp>
      <p:sp>
        <p:nvSpPr>
          <p:cNvPr id="16" name="TextBox 15"/>
          <p:cNvSpPr txBox="1"/>
          <p:nvPr/>
        </p:nvSpPr>
        <p:spPr>
          <a:xfrm>
            <a:off x="5182765" y="5736329"/>
            <a:ext cx="2573140" cy="307777"/>
          </a:xfrm>
          <a:prstGeom prst="rect">
            <a:avLst/>
          </a:prstGeom>
          <a:noFill/>
        </p:spPr>
        <p:txBody>
          <a:bodyPr wrap="none" rtlCol="0">
            <a:spAutoFit/>
          </a:bodyPr>
          <a:lstStyle/>
          <a:p>
            <a:r>
              <a:rPr lang="tr-TR" sz="1400" dirty="0" smtClean="0">
                <a:latin typeface="Arial" panose="020B0604020202020204" pitchFamily="34" charset="0"/>
                <a:cs typeface="Arial" panose="020B0604020202020204" pitchFamily="34" charset="0"/>
              </a:rPr>
              <a:t>(L12: Male, Bogazici, </a:t>
            </a:r>
            <a:r>
              <a:rPr lang="tr-TR" sz="1400" dirty="0" err="1" smtClean="0">
                <a:latin typeface="Arial" panose="020B0604020202020204" pitchFamily="34" charset="0"/>
                <a:cs typeface="Arial" panose="020B0604020202020204" pitchFamily="34" charset="0"/>
              </a:rPr>
              <a:t>History</a:t>
            </a:r>
            <a:r>
              <a:rPr lang="tr-TR" sz="1400" dirty="0" smtClean="0">
                <a:latin typeface="Arial" panose="020B0604020202020204" pitchFamily="34" charset="0"/>
                <a:cs typeface="Arial" panose="020B0604020202020204" pitchFamily="34" charset="0"/>
              </a:rPr>
              <a:t>) </a:t>
            </a:r>
            <a:endParaRPr lang="en-GB" sz="1400" dirty="0">
              <a:latin typeface="Arial" panose="020B0604020202020204" pitchFamily="34" charset="0"/>
              <a:cs typeface="Arial" panose="020B0604020202020204" pitchFamily="34" charset="0"/>
            </a:endParaRPr>
          </a:p>
        </p:txBody>
      </p:sp>
      <p:sp>
        <p:nvSpPr>
          <p:cNvPr id="3" name="Dikdörtgen 2"/>
          <p:cNvSpPr/>
          <p:nvPr/>
        </p:nvSpPr>
        <p:spPr>
          <a:xfrm>
            <a:off x="827584" y="0"/>
            <a:ext cx="7560840" cy="369332"/>
          </a:xfrm>
          <a:prstGeom prst="rect">
            <a:avLst/>
          </a:prstGeom>
        </p:spPr>
        <p:txBody>
          <a:bodyPr wrap="square">
            <a:spAutoFit/>
          </a:bodyPr>
          <a:lstStyle/>
          <a:p>
            <a:pPr>
              <a:spcBef>
                <a:spcPts val="600"/>
              </a:spcBef>
            </a:pPr>
            <a:r>
              <a:rPr lang="en-GB" b="1" dirty="0">
                <a:solidFill>
                  <a:schemeClr val="bg1"/>
                </a:solidFill>
                <a:latin typeface="Arial" panose="020B0604020202020204" pitchFamily="34" charset="0"/>
                <a:cs typeface="Arial" panose="020B0604020202020204" pitchFamily="34" charset="0"/>
              </a:rPr>
              <a:t>Example </a:t>
            </a:r>
            <a:r>
              <a:rPr lang="tr-TR" b="1" dirty="0">
                <a:solidFill>
                  <a:schemeClr val="bg1"/>
                </a:solidFill>
                <a:latin typeface="Arial" panose="020B0604020202020204" pitchFamily="34" charset="0"/>
                <a:cs typeface="Arial" panose="020B0604020202020204" pitchFamily="34" charset="0"/>
              </a:rPr>
              <a:t>3. </a:t>
            </a:r>
            <a:r>
              <a:rPr lang="en-US" b="1" dirty="0" smtClean="0">
                <a:solidFill>
                  <a:schemeClr val="bg1"/>
                </a:solidFill>
                <a:latin typeface="Arial" panose="020B0604020202020204" pitchFamily="34" charset="0"/>
                <a:cs typeface="Arial" panose="020B0604020202020204" pitchFamily="34" charset="0"/>
              </a:rPr>
              <a:t>Normative</a:t>
            </a:r>
            <a:r>
              <a:rPr lang="tr-TR" b="1"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expectations about students’ written </a:t>
            </a:r>
            <a:r>
              <a:rPr lang="tr-TR" b="1" dirty="0" smtClean="0">
                <a:solidFill>
                  <a:schemeClr val="bg1"/>
                </a:solidFill>
                <a:latin typeface="Arial" panose="020B0604020202020204" pitchFamily="34" charset="0"/>
                <a:cs typeface="Arial" panose="020B0604020202020204" pitchFamily="34" charset="0"/>
              </a:rPr>
              <a:t>English</a:t>
            </a:r>
            <a:endParaRPr lang="tr-TR"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11523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548680"/>
            <a:ext cx="8280920" cy="5339923"/>
          </a:xfrm>
          <a:prstGeom prst="rect">
            <a:avLst/>
          </a:prstGeom>
        </p:spPr>
        <p:txBody>
          <a:bodyPr wrap="square">
            <a:spAutoFit/>
          </a:bodyPr>
          <a:lstStyle/>
          <a:p>
            <a:endParaRPr lang="en-GB" dirty="0"/>
          </a:p>
          <a:p>
            <a:pPr>
              <a:spcBef>
                <a:spcPts val="600"/>
              </a:spcBef>
              <a:spcAft>
                <a:spcPts val="300"/>
              </a:spcAft>
            </a:pPr>
            <a:r>
              <a:rPr lang="en-GB" sz="1600" dirty="0">
                <a:latin typeface="Arial" panose="020B0604020202020204" pitchFamily="34" charset="0"/>
                <a:cs typeface="Arial" panose="020B0604020202020204" pitchFamily="34" charset="0"/>
              </a:rPr>
              <a:t>1. </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A</a:t>
            </a:r>
            <a:r>
              <a:rPr lang="en-GB" sz="1600" dirty="0">
                <a:latin typeface="Arial" panose="020B0604020202020204" pitchFamily="34" charset="0"/>
                <a:cs typeface="Arial" panose="020B0604020202020204" pitchFamily="34" charset="0"/>
              </a:rPr>
              <a:t>: /…/ </a:t>
            </a:r>
            <a:r>
              <a:rPr lang="en-GB" sz="1600" dirty="0" err="1">
                <a:latin typeface="Arial" panose="020B0604020202020204" pitchFamily="34" charset="0"/>
                <a:cs typeface="Arial" panose="020B0604020202020204" pitchFamily="34" charset="0"/>
              </a:rPr>
              <a:t>er:m</a:t>
            </a:r>
            <a:r>
              <a:rPr lang="en-GB" sz="1600" dirty="0">
                <a:latin typeface="Arial" panose="020B0604020202020204" pitchFamily="34" charset="0"/>
                <a:cs typeface="Arial" panose="020B0604020202020204" pitchFamily="34" charset="0"/>
              </a:rPr>
              <a:t> in terms of writing for example what do you expect from students </a:t>
            </a:r>
          </a:p>
          <a:p>
            <a:pPr>
              <a:spcBef>
                <a:spcPts val="600"/>
              </a:spcBef>
              <a:spcAft>
                <a:spcPts val="300"/>
              </a:spcAft>
            </a:pPr>
            <a:r>
              <a:rPr lang="en-GB" sz="1600" dirty="0">
                <a:latin typeface="Arial" panose="020B0604020202020204" pitchFamily="34" charset="0"/>
                <a:cs typeface="Arial" panose="020B0604020202020204" pitchFamily="34" charset="0"/>
              </a:rPr>
              <a:t>2. </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in </a:t>
            </a:r>
            <a:r>
              <a:rPr lang="en-GB" sz="1600" dirty="0">
                <a:latin typeface="Arial" panose="020B0604020202020204" pitchFamily="34" charset="0"/>
                <a:cs typeface="Arial" panose="020B0604020202020204" pitchFamily="34" charset="0"/>
              </a:rPr>
              <a:t>their assignments or exams (.) in relation to language use [in short </a:t>
            </a:r>
          </a:p>
          <a:p>
            <a:pPr>
              <a:spcBef>
                <a:spcPts val="600"/>
              </a:spcBef>
              <a:spcAft>
                <a:spcPts val="300"/>
              </a:spcAft>
            </a:pPr>
            <a:r>
              <a:rPr lang="en-GB" sz="1600" dirty="0">
                <a:latin typeface="Arial" panose="020B0604020202020204" pitchFamily="34" charset="0"/>
                <a:cs typeface="Arial" panose="020B0604020202020204" pitchFamily="34" charset="0"/>
              </a:rPr>
              <a:t>3. </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L3</a:t>
            </a:r>
            <a:r>
              <a:rPr lang="en-GB" sz="1600" dirty="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a:t>
            </a:r>
            <a:r>
              <a:rPr lang="en-GB" sz="1600" dirty="0">
                <a:latin typeface="Arial" panose="020B0604020202020204" pitchFamily="34" charset="0"/>
                <a:cs typeface="Arial" panose="020B0604020202020204" pitchFamily="34" charset="0"/>
              </a:rPr>
              <a:t>hmm (.) </a:t>
            </a:r>
          </a:p>
          <a:p>
            <a:pPr>
              <a:spcBef>
                <a:spcPts val="600"/>
              </a:spcBef>
              <a:spcAft>
                <a:spcPts val="300"/>
              </a:spcAft>
            </a:pPr>
            <a:r>
              <a:rPr lang="en-GB" sz="1600" dirty="0">
                <a:latin typeface="Arial" panose="020B0604020202020204" pitchFamily="34" charset="0"/>
                <a:cs typeface="Arial" panose="020B0604020202020204" pitchFamily="34" charset="0"/>
              </a:rPr>
              <a:t>4. </a:t>
            </a:r>
            <a:r>
              <a:rPr lang="tr-TR" sz="1600" dirty="0" smtClean="0">
                <a:latin typeface="Arial" panose="020B0604020202020204" pitchFamily="34" charset="0"/>
                <a:cs typeface="Arial" panose="020B0604020202020204" pitchFamily="34" charset="0"/>
              </a:rPr>
              <a:t>        </a:t>
            </a:r>
            <a:r>
              <a:rPr lang="en-GB" sz="1600" i="1" dirty="0" smtClean="0">
                <a:solidFill>
                  <a:srgbClr val="0070C0"/>
                </a:solidFill>
                <a:latin typeface="Arial" panose="020B0604020202020204" pitchFamily="34" charset="0"/>
                <a:cs typeface="Arial" panose="020B0604020202020204" pitchFamily="34" charset="0"/>
              </a:rPr>
              <a:t>intelligibility</a:t>
            </a:r>
            <a:r>
              <a:rPr lang="en-GB" sz="1600" i="1" dirty="0" smtClean="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 but what do </a:t>
            </a:r>
            <a:r>
              <a:rPr lang="en-GB" sz="1600" dirty="0" err="1">
                <a:latin typeface="Arial" panose="020B0604020202020204" pitchFamily="34" charset="0"/>
                <a:cs typeface="Arial" panose="020B0604020202020204" pitchFamily="34" charset="0"/>
              </a:rPr>
              <a:t>i</a:t>
            </a:r>
            <a:r>
              <a:rPr lang="en-GB" sz="1600" dirty="0">
                <a:latin typeface="Arial" panose="020B0604020202020204" pitchFamily="34" charset="0"/>
                <a:cs typeface="Arial" panose="020B0604020202020204" pitchFamily="34" charset="0"/>
              </a:rPr>
              <a:t> mean by this (.) </a:t>
            </a:r>
            <a:r>
              <a:rPr lang="en-GB" sz="1600" i="1" dirty="0">
                <a:solidFill>
                  <a:srgbClr val="C00000"/>
                </a:solidFill>
                <a:latin typeface="Arial" panose="020B0604020202020204" pitchFamily="34" charset="0"/>
                <a:cs typeface="Arial" panose="020B0604020202020204" pitchFamily="34" charset="0"/>
              </a:rPr>
              <a:t>it is not in any case </a:t>
            </a:r>
            <a:endParaRPr lang="en-GB" sz="1600" dirty="0">
              <a:solidFill>
                <a:srgbClr val="C00000"/>
              </a:solidFill>
              <a:latin typeface="Arial" panose="020B0604020202020204" pitchFamily="34" charset="0"/>
              <a:cs typeface="Arial" panose="020B0604020202020204" pitchFamily="34" charset="0"/>
            </a:endParaRPr>
          </a:p>
          <a:p>
            <a:pPr>
              <a:spcBef>
                <a:spcPts val="600"/>
              </a:spcBef>
              <a:spcAft>
                <a:spcPts val="300"/>
              </a:spcAft>
            </a:pPr>
            <a:r>
              <a:rPr lang="en-GB" sz="1600" dirty="0">
                <a:latin typeface="Arial" panose="020B0604020202020204" pitchFamily="34" charset="0"/>
                <a:cs typeface="Arial" panose="020B0604020202020204" pitchFamily="34" charset="0"/>
              </a:rPr>
              <a:t>5. </a:t>
            </a:r>
            <a:r>
              <a:rPr lang="tr-TR" sz="1600" dirty="0" smtClean="0">
                <a:latin typeface="Arial" panose="020B0604020202020204" pitchFamily="34" charset="0"/>
                <a:cs typeface="Arial" panose="020B0604020202020204" pitchFamily="34" charset="0"/>
              </a:rPr>
              <a:t>        </a:t>
            </a:r>
            <a:r>
              <a:rPr lang="en-GB" sz="1600" i="1" dirty="0" smtClean="0">
                <a:solidFill>
                  <a:srgbClr val="C00000"/>
                </a:solidFill>
                <a:latin typeface="Arial" panose="020B0604020202020204" pitchFamily="34" charset="0"/>
                <a:cs typeface="Arial" panose="020B0604020202020204" pitchFamily="34" charset="0"/>
              </a:rPr>
              <a:t>perfect </a:t>
            </a:r>
            <a:r>
              <a:rPr lang="en-GB" sz="1600" i="1" dirty="0">
                <a:solidFill>
                  <a:srgbClr val="C00000"/>
                </a:solidFill>
                <a:latin typeface="Arial" panose="020B0604020202020204" pitchFamily="34" charset="0"/>
                <a:cs typeface="Arial" panose="020B0604020202020204" pitchFamily="34" charset="0"/>
              </a:rPr>
              <a:t>English in the sense of perfect grammar</a:t>
            </a:r>
            <a:r>
              <a:rPr lang="en-GB" sz="1600" i="1" dirty="0">
                <a:latin typeface="Arial" panose="020B0604020202020204" pitchFamily="34" charset="0"/>
                <a:cs typeface="Arial" panose="020B0604020202020204" pitchFamily="34" charset="0"/>
              </a:rPr>
              <a:t> or perfect English in terms of </a:t>
            </a:r>
            <a:endParaRPr lang="en-GB" sz="1600" dirty="0">
              <a:latin typeface="Arial" panose="020B0604020202020204" pitchFamily="34" charset="0"/>
              <a:cs typeface="Arial" panose="020B0604020202020204" pitchFamily="34" charset="0"/>
            </a:endParaRPr>
          </a:p>
          <a:p>
            <a:pPr>
              <a:spcBef>
                <a:spcPts val="600"/>
              </a:spcBef>
              <a:spcAft>
                <a:spcPts val="300"/>
              </a:spcAft>
            </a:pPr>
            <a:r>
              <a:rPr lang="en-GB" sz="1600" dirty="0">
                <a:latin typeface="Arial" panose="020B0604020202020204" pitchFamily="34" charset="0"/>
                <a:cs typeface="Arial" panose="020B0604020202020204" pitchFamily="34" charset="0"/>
              </a:rPr>
              <a:t>6. </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expression </a:t>
            </a:r>
            <a:r>
              <a:rPr lang="en-GB" sz="1600" dirty="0">
                <a:latin typeface="Arial" panose="020B0604020202020204" pitchFamily="34" charset="0"/>
                <a:cs typeface="Arial" panose="020B0604020202020204" pitchFamily="34" charset="0"/>
              </a:rPr>
              <a:t>but </a:t>
            </a:r>
            <a:r>
              <a:rPr lang="en-GB" sz="1600" dirty="0">
                <a:solidFill>
                  <a:srgbClr val="0070C0"/>
                </a:solidFill>
                <a:latin typeface="Arial" panose="020B0604020202020204" pitchFamily="34" charset="0"/>
                <a:cs typeface="Arial" panose="020B0604020202020204" pitchFamily="34" charset="0"/>
              </a:rPr>
              <a:t>reasonable intelligibility </a:t>
            </a:r>
            <a:r>
              <a:rPr lang="en-GB" sz="1600" dirty="0">
                <a:latin typeface="Arial" panose="020B0604020202020204" pitchFamily="34" charset="0"/>
                <a:cs typeface="Arial" panose="020B0604020202020204" pitchFamily="34" charset="0"/>
              </a:rPr>
              <a:t>because as </a:t>
            </a:r>
            <a:r>
              <a:rPr lang="en-GB" sz="1600" dirty="0" err="1">
                <a:latin typeface="Arial" panose="020B0604020202020204" pitchFamily="34" charset="0"/>
                <a:cs typeface="Arial" panose="020B0604020202020204" pitchFamily="34" charset="0"/>
              </a:rPr>
              <a:t>i</a:t>
            </a:r>
            <a:r>
              <a:rPr lang="en-GB" sz="1600" dirty="0">
                <a:latin typeface="Arial" panose="020B0604020202020204" pitchFamily="34" charset="0"/>
                <a:cs typeface="Arial" panose="020B0604020202020204" pitchFamily="34" charset="0"/>
              </a:rPr>
              <a:t> said we are based in the </a:t>
            </a:r>
          </a:p>
          <a:p>
            <a:pPr>
              <a:spcBef>
                <a:spcPts val="600"/>
              </a:spcBef>
              <a:spcAft>
                <a:spcPts val="300"/>
              </a:spcAft>
            </a:pPr>
            <a:r>
              <a:rPr lang="en-GB" sz="1600" dirty="0">
                <a:latin typeface="Arial" panose="020B0604020202020204" pitchFamily="34" charset="0"/>
                <a:cs typeface="Arial" panose="020B0604020202020204" pitchFamily="34" charset="0"/>
              </a:rPr>
              <a:t>7</a:t>
            </a:r>
            <a:r>
              <a:rPr lang="en-GB" sz="1600" dirty="0" smtClean="0">
                <a:latin typeface="Arial" panose="020B0604020202020204" pitchFamily="34" charset="0"/>
                <a:cs typeface="Arial" panose="020B0604020202020204" pitchFamily="34" charset="0"/>
              </a:rPr>
              <a:t>.</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history department moreover here is not an English department in that sense </a:t>
            </a:r>
          </a:p>
          <a:p>
            <a:pPr>
              <a:spcBef>
                <a:spcPts val="600"/>
              </a:spcBef>
              <a:spcAft>
                <a:spcPts val="300"/>
              </a:spcAft>
            </a:pPr>
            <a:r>
              <a:rPr lang="en-GB" sz="1600" dirty="0">
                <a:latin typeface="Arial" panose="020B0604020202020204" pitchFamily="34" charset="0"/>
                <a:cs typeface="Arial" panose="020B0604020202020204" pitchFamily="34" charset="0"/>
              </a:rPr>
              <a:t>8. </a:t>
            </a:r>
            <a:r>
              <a:rPr lang="tr-TR" sz="1600" dirty="0" smtClean="0">
                <a:latin typeface="Arial" panose="020B0604020202020204" pitchFamily="34" charset="0"/>
                <a:cs typeface="Arial" panose="020B0604020202020204" pitchFamily="34" charset="0"/>
              </a:rPr>
              <a:t>        </a:t>
            </a:r>
            <a:r>
              <a:rPr lang="en-GB" sz="1600" i="1" dirty="0" smtClean="0">
                <a:latin typeface="Arial" panose="020B0604020202020204" pitchFamily="34" charset="0"/>
                <a:cs typeface="Arial" panose="020B0604020202020204" pitchFamily="34" charset="0"/>
              </a:rPr>
              <a:t>honestly </a:t>
            </a:r>
            <a:r>
              <a:rPr lang="en-GB" sz="1600" i="1" dirty="0" err="1">
                <a:solidFill>
                  <a:srgbClr val="0070C0"/>
                </a:solidFill>
                <a:latin typeface="Arial" panose="020B0604020202020204" pitchFamily="34" charset="0"/>
                <a:cs typeface="Arial" panose="020B0604020202020204" pitchFamily="34" charset="0"/>
              </a:rPr>
              <a:t>i</a:t>
            </a:r>
            <a:r>
              <a:rPr lang="en-GB" sz="1600" i="1" dirty="0">
                <a:solidFill>
                  <a:srgbClr val="0070C0"/>
                </a:solidFill>
                <a:latin typeface="Arial" panose="020B0604020202020204" pitchFamily="34" charset="0"/>
                <a:cs typeface="Arial" panose="020B0604020202020204" pitchFamily="34" charset="0"/>
              </a:rPr>
              <a:t> do not do things like deducting marks</a:t>
            </a:r>
            <a:r>
              <a:rPr lang="en-GB" sz="1600" i="1" dirty="0">
                <a:latin typeface="Arial" panose="020B0604020202020204" pitchFamily="34" charset="0"/>
                <a:cs typeface="Arial" panose="020B0604020202020204" pitchFamily="34" charset="0"/>
              </a:rPr>
              <a:t> to </a:t>
            </a:r>
            <a:r>
              <a:rPr lang="en-GB" sz="1600" dirty="0">
                <a:latin typeface="Arial" panose="020B0604020202020204" pitchFamily="34" charset="0"/>
                <a:cs typeface="Arial" panose="020B0604020202020204" pitchFamily="34" charset="0"/>
              </a:rPr>
              <a:t>/…/ honestly </a:t>
            </a:r>
            <a:r>
              <a:rPr lang="en-GB" sz="1600" dirty="0" err="1">
                <a:latin typeface="Arial" panose="020B0604020202020204" pitchFamily="34" charset="0"/>
                <a:cs typeface="Arial" panose="020B0604020202020204" pitchFamily="34" charset="0"/>
              </a:rPr>
              <a:t>i</a:t>
            </a:r>
            <a:r>
              <a:rPr lang="en-GB" sz="1600" dirty="0">
                <a:latin typeface="Arial" panose="020B0604020202020204" pitchFamily="34" charset="0"/>
                <a:cs typeface="Arial" panose="020B0604020202020204" pitchFamily="34" charset="0"/>
              </a:rPr>
              <a:t> do not </a:t>
            </a:r>
          </a:p>
          <a:p>
            <a:pPr>
              <a:spcBef>
                <a:spcPts val="600"/>
              </a:spcBef>
              <a:spcAft>
                <a:spcPts val="300"/>
              </a:spcAft>
            </a:pPr>
            <a:r>
              <a:rPr lang="en-GB" sz="1600" dirty="0">
                <a:latin typeface="Arial" panose="020B0604020202020204" pitchFamily="34" charset="0"/>
                <a:cs typeface="Arial" panose="020B0604020202020204" pitchFamily="34" charset="0"/>
              </a:rPr>
              <a:t>9. </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elevate </a:t>
            </a:r>
            <a:r>
              <a:rPr lang="en-GB" sz="1600" dirty="0">
                <a:latin typeface="Arial" panose="020B0604020202020204" pitchFamily="34" charset="0"/>
                <a:cs typeface="Arial" panose="020B0604020202020204" pitchFamily="34" charset="0"/>
              </a:rPr>
              <a:t>my expectations in terms of language to a very high level </a:t>
            </a:r>
            <a:r>
              <a:rPr lang="en-GB" sz="1600" dirty="0" err="1">
                <a:latin typeface="Arial" panose="020B0604020202020204" pitchFamily="34" charset="0"/>
                <a:cs typeface="Arial" panose="020B0604020202020204" pitchFamily="34" charset="0"/>
              </a:rPr>
              <a:t>erm</a:t>
            </a:r>
            <a:r>
              <a:rPr lang="en-GB" sz="1600" dirty="0">
                <a:latin typeface="Arial" panose="020B0604020202020204" pitchFamily="34" charset="0"/>
                <a:cs typeface="Arial" panose="020B0604020202020204" pitchFamily="34" charset="0"/>
              </a:rPr>
              <a:t> because </a:t>
            </a:r>
            <a:r>
              <a:rPr lang="en-GB" sz="1600" i="1" dirty="0">
                <a:latin typeface="Arial" panose="020B0604020202020204" pitchFamily="34" charset="0"/>
                <a:cs typeface="Arial" panose="020B0604020202020204" pitchFamily="34" charset="0"/>
              </a:rPr>
              <a:t>if </a:t>
            </a:r>
            <a:r>
              <a:rPr lang="en-GB" sz="1600" i="1" dirty="0" err="1">
                <a:latin typeface="Arial" panose="020B0604020202020204" pitchFamily="34" charset="0"/>
                <a:cs typeface="Arial" panose="020B0604020202020204" pitchFamily="34" charset="0"/>
              </a:rPr>
              <a:t>i</a:t>
            </a:r>
            <a:r>
              <a:rPr lang="en-GB" sz="1600" i="1" dirty="0">
                <a:latin typeface="Arial" panose="020B0604020202020204" pitchFamily="34" charset="0"/>
                <a:cs typeface="Arial" panose="020B0604020202020204" pitchFamily="34" charset="0"/>
              </a:rPr>
              <a:t> </a:t>
            </a:r>
            <a:endParaRPr lang="en-GB" sz="1600" dirty="0">
              <a:latin typeface="Arial" panose="020B0604020202020204" pitchFamily="34" charset="0"/>
              <a:cs typeface="Arial" panose="020B0604020202020204" pitchFamily="34" charset="0"/>
            </a:endParaRPr>
          </a:p>
          <a:p>
            <a:pPr>
              <a:spcBef>
                <a:spcPts val="600"/>
              </a:spcBef>
              <a:spcAft>
                <a:spcPts val="300"/>
              </a:spcAft>
            </a:pPr>
            <a:r>
              <a:rPr lang="en-GB" sz="1600" dirty="0">
                <a:latin typeface="Arial" panose="020B0604020202020204" pitchFamily="34" charset="0"/>
                <a:cs typeface="Arial" panose="020B0604020202020204" pitchFamily="34" charset="0"/>
              </a:rPr>
              <a:t>10</a:t>
            </a:r>
            <a:r>
              <a:rPr lang="en-GB" sz="1600" dirty="0" smtClean="0">
                <a:latin typeface="Arial" panose="020B0604020202020204" pitchFamily="34" charset="0"/>
                <a:cs typeface="Arial" panose="020B0604020202020204" pitchFamily="34" charset="0"/>
              </a:rPr>
              <a:t>.</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 </a:t>
            </a:r>
            <a:r>
              <a:rPr lang="en-GB" sz="1600" dirty="0" smtClean="0">
                <a:latin typeface="Arial" panose="020B0604020202020204" pitchFamily="34" charset="0"/>
                <a:cs typeface="Arial" panose="020B0604020202020204" pitchFamily="34" charset="0"/>
              </a:rPr>
              <a:t>set </a:t>
            </a:r>
            <a:r>
              <a:rPr lang="en-GB" sz="1600" dirty="0">
                <a:latin typeface="Arial" panose="020B0604020202020204" pitchFamily="34" charset="0"/>
                <a:cs typeface="Arial" panose="020B0604020202020204" pitchFamily="34" charset="0"/>
              </a:rPr>
              <a:t>high expectations </a:t>
            </a:r>
            <a:r>
              <a:rPr lang="en-GB" sz="1600" dirty="0" err="1">
                <a:latin typeface="Arial" panose="020B0604020202020204" pitchFamily="34" charset="0"/>
                <a:cs typeface="Arial" panose="020B0604020202020204" pitchFamily="34" charset="0"/>
              </a:rPr>
              <a:t>erm</a:t>
            </a:r>
            <a:r>
              <a:rPr lang="en-GB" sz="1600" dirty="0">
                <a:latin typeface="Arial" panose="020B0604020202020204" pitchFamily="34" charset="0"/>
                <a:cs typeface="Arial" panose="020B0604020202020204" pitchFamily="34" charset="0"/>
              </a:rPr>
              <a:t> it will be difficult for me </a:t>
            </a:r>
            <a:r>
              <a:rPr lang="en-GB" sz="1600" dirty="0" err="1">
                <a:latin typeface="Arial" panose="020B0604020202020204" pitchFamily="34" charset="0"/>
                <a:cs typeface="Arial" panose="020B0604020202020204" pitchFamily="34" charset="0"/>
              </a:rPr>
              <a:t>i</a:t>
            </a:r>
            <a:r>
              <a:rPr lang="en-GB" sz="1600" dirty="0">
                <a:latin typeface="Arial" panose="020B0604020202020204" pitchFamily="34" charset="0"/>
                <a:cs typeface="Arial" panose="020B0604020202020204" pitchFamily="34" charset="0"/>
              </a:rPr>
              <a:t> mean as a lecturer (.) to </a:t>
            </a:r>
          </a:p>
          <a:p>
            <a:pPr>
              <a:spcBef>
                <a:spcPts val="600"/>
              </a:spcBef>
              <a:spcAft>
                <a:spcPts val="300"/>
              </a:spcAft>
            </a:pPr>
            <a:r>
              <a:rPr lang="en-GB" sz="1600" dirty="0">
                <a:latin typeface="Arial" panose="020B0604020202020204" pitchFamily="34" charset="0"/>
                <a:cs typeface="Arial" panose="020B0604020202020204" pitchFamily="34" charset="0"/>
              </a:rPr>
              <a:t>11. </a:t>
            </a:r>
            <a:r>
              <a:rPr lang="tr-TR" sz="1600" dirty="0" smtClean="0">
                <a:latin typeface="Arial" panose="020B0604020202020204" pitchFamily="34" charset="0"/>
                <a:cs typeface="Arial" panose="020B0604020202020204" pitchFamily="34" charset="0"/>
              </a:rPr>
              <a:t>      </a:t>
            </a:r>
            <a:r>
              <a:rPr lang="en-GB" sz="1600" i="1" dirty="0" smtClean="0">
                <a:latin typeface="Arial" panose="020B0604020202020204" pitchFamily="34" charset="0"/>
                <a:cs typeface="Arial" panose="020B0604020202020204" pitchFamily="34" charset="0"/>
              </a:rPr>
              <a:t>practice </a:t>
            </a:r>
            <a:r>
              <a:rPr lang="en-GB" sz="1600" i="1" dirty="0">
                <a:latin typeface="Arial" panose="020B0604020202020204" pitchFamily="34" charset="0"/>
                <a:cs typeface="Arial" panose="020B0604020202020204" pitchFamily="34" charset="0"/>
              </a:rPr>
              <a:t>my profession therefore </a:t>
            </a:r>
            <a:r>
              <a:rPr lang="en-GB" sz="1600" dirty="0" err="1">
                <a:latin typeface="Arial" panose="020B0604020202020204" pitchFamily="34" charset="0"/>
                <a:cs typeface="Arial" panose="020B0604020202020204" pitchFamily="34" charset="0"/>
              </a:rPr>
              <a:t>i’m</a:t>
            </a:r>
            <a:r>
              <a:rPr lang="en-GB" sz="1600" dirty="0">
                <a:latin typeface="Arial" panose="020B0604020202020204" pitchFamily="34" charset="0"/>
                <a:cs typeface="Arial" panose="020B0604020202020204" pitchFamily="34" charset="0"/>
              </a:rPr>
              <a:t> trying to have reasonable expectations and </a:t>
            </a:r>
          </a:p>
          <a:p>
            <a:pPr>
              <a:spcBef>
                <a:spcPts val="600"/>
              </a:spcBef>
              <a:spcAft>
                <a:spcPts val="300"/>
              </a:spcAft>
            </a:pPr>
            <a:r>
              <a:rPr lang="en-GB" sz="1600" dirty="0">
                <a:latin typeface="Arial" panose="020B0604020202020204" pitchFamily="34" charset="0"/>
                <a:cs typeface="Arial" panose="020B0604020202020204" pitchFamily="34" charset="0"/>
              </a:rPr>
              <a:t>12. </a:t>
            </a:r>
            <a:r>
              <a:rPr lang="tr-TR" sz="1600" dirty="0" smtClean="0">
                <a:latin typeface="Arial" panose="020B0604020202020204" pitchFamily="34" charset="0"/>
                <a:cs typeface="Arial" panose="020B0604020202020204" pitchFamily="34" charset="0"/>
              </a:rPr>
              <a:t>      </a:t>
            </a:r>
            <a:r>
              <a:rPr lang="en-GB" sz="1600" dirty="0" smtClean="0">
                <a:solidFill>
                  <a:srgbClr val="0070C0"/>
                </a:solidFill>
                <a:latin typeface="Arial" panose="020B0604020202020204" pitchFamily="34" charset="0"/>
                <a:cs typeface="Arial" panose="020B0604020202020204" pitchFamily="34" charset="0"/>
              </a:rPr>
              <a:t>intelligibility </a:t>
            </a:r>
            <a:r>
              <a:rPr lang="en-GB" sz="1600" dirty="0">
                <a:solidFill>
                  <a:srgbClr val="0070C0"/>
                </a:solidFill>
                <a:latin typeface="Arial" panose="020B0604020202020204" pitchFamily="34" charset="0"/>
                <a:cs typeface="Arial" panose="020B0604020202020204" pitchFamily="34" charset="0"/>
              </a:rPr>
              <a:t>meets my requirement </a:t>
            </a:r>
          </a:p>
          <a:p>
            <a:endParaRPr lang="en-GB" dirty="0"/>
          </a:p>
          <a:p>
            <a:pPr>
              <a:spcBef>
                <a:spcPts val="600"/>
              </a:spcBef>
            </a:pPr>
            <a:endParaRPr lang="tr-TR" b="1" dirty="0">
              <a:solidFill>
                <a:srgbClr val="000000"/>
              </a:solidFill>
              <a:latin typeface="Arial" panose="020B0604020202020204" pitchFamily="34" charset="0"/>
              <a:cs typeface="Arial" panose="020B0604020202020204" pitchFamily="34" charset="0"/>
            </a:endParaRPr>
          </a:p>
        </p:txBody>
      </p:sp>
      <p:cxnSp>
        <p:nvCxnSpPr>
          <p:cNvPr id="4" name="Straight Arrow Connector 3"/>
          <p:cNvCxnSpPr/>
          <p:nvPr/>
        </p:nvCxnSpPr>
        <p:spPr>
          <a:xfrm>
            <a:off x="1260480" y="5297170"/>
            <a:ext cx="0" cy="4433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99592" y="5745316"/>
            <a:ext cx="3445174" cy="338554"/>
          </a:xfrm>
          <a:prstGeom prst="rect">
            <a:avLst/>
          </a:prstGeom>
          <a:noFill/>
        </p:spPr>
        <p:txBody>
          <a:bodyPr wrap="none" rtlCol="0">
            <a:spAutoFit/>
          </a:bodyPr>
          <a:lstStyle/>
          <a:p>
            <a:r>
              <a:rPr lang="tr-TR" sz="1600" dirty="0">
                <a:latin typeface="Arial" panose="020B0604020202020204" pitchFamily="34" charset="0"/>
                <a:cs typeface="Arial" panose="020B0604020202020204" pitchFamily="34" charset="0"/>
              </a:rPr>
              <a:t>t</a:t>
            </a:r>
            <a:r>
              <a:rPr lang="tr-TR" sz="1600" dirty="0" smtClean="0">
                <a:latin typeface="Arial" panose="020B0604020202020204" pitchFamily="34" charset="0"/>
                <a:cs typeface="Arial" panose="020B0604020202020204" pitchFamily="34" charset="0"/>
              </a:rPr>
              <a:t>olerance to students’deviant writing</a:t>
            </a:r>
            <a:endParaRPr lang="en-GB" sz="1600" dirty="0">
              <a:latin typeface="Arial" panose="020B0604020202020204" pitchFamily="34" charset="0"/>
              <a:cs typeface="Arial" panose="020B0604020202020204" pitchFamily="34" charset="0"/>
            </a:endParaRPr>
          </a:p>
        </p:txBody>
      </p:sp>
      <p:cxnSp>
        <p:nvCxnSpPr>
          <p:cNvPr id="7" name="Straight Arrow Connector 6"/>
          <p:cNvCxnSpPr/>
          <p:nvPr/>
        </p:nvCxnSpPr>
        <p:spPr>
          <a:xfrm>
            <a:off x="4608004" y="5936298"/>
            <a:ext cx="7560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20458" y="5780454"/>
            <a:ext cx="2795958" cy="338554"/>
          </a:xfrm>
          <a:prstGeom prst="rect">
            <a:avLst/>
          </a:prstGeom>
          <a:noFill/>
        </p:spPr>
        <p:txBody>
          <a:bodyPr wrap="none" rtlCol="0">
            <a:spAutoFit/>
          </a:bodyPr>
          <a:lstStyle/>
          <a:p>
            <a:r>
              <a:rPr lang="tr-TR" sz="1600" dirty="0" smtClean="0">
                <a:latin typeface="Arial" panose="020B0604020202020204" pitchFamily="34" charset="0"/>
                <a:cs typeface="Arial" panose="020B0604020202020204" pitchFamily="34" charset="0"/>
              </a:rPr>
              <a:t>Focus on content &amp; meaning</a:t>
            </a:r>
            <a:endParaRPr lang="en-GB" sz="1600" dirty="0">
              <a:latin typeface="Arial" panose="020B0604020202020204" pitchFamily="34" charset="0"/>
              <a:cs typeface="Arial" panose="020B0604020202020204" pitchFamily="34" charset="0"/>
            </a:endParaRPr>
          </a:p>
        </p:txBody>
      </p:sp>
      <p:sp>
        <p:nvSpPr>
          <p:cNvPr id="3" name="Dikdörtgen 2"/>
          <p:cNvSpPr/>
          <p:nvPr/>
        </p:nvSpPr>
        <p:spPr>
          <a:xfrm>
            <a:off x="899592" y="0"/>
            <a:ext cx="7416824" cy="369332"/>
          </a:xfrm>
          <a:prstGeom prst="rect">
            <a:avLst/>
          </a:prstGeom>
        </p:spPr>
        <p:txBody>
          <a:bodyPr wrap="square">
            <a:spAutoFit/>
          </a:bodyPr>
          <a:lstStyle/>
          <a:p>
            <a:pPr>
              <a:spcBef>
                <a:spcPts val="600"/>
              </a:spcBef>
            </a:pPr>
            <a:r>
              <a:rPr lang="en-GB" b="1" dirty="0">
                <a:solidFill>
                  <a:schemeClr val="bg1"/>
                </a:solidFill>
                <a:latin typeface="Arial" panose="020B0604020202020204" pitchFamily="34" charset="0"/>
                <a:cs typeface="Arial" panose="020B0604020202020204" pitchFamily="34" charset="0"/>
              </a:rPr>
              <a:t>Example </a:t>
            </a:r>
            <a:r>
              <a:rPr lang="tr-TR" b="1" dirty="0">
                <a:solidFill>
                  <a:schemeClr val="bg1"/>
                </a:solidFill>
                <a:latin typeface="Arial" panose="020B0604020202020204" pitchFamily="34" charset="0"/>
                <a:cs typeface="Arial" panose="020B0604020202020204" pitchFamily="34" charset="0"/>
              </a:rPr>
              <a:t>4. </a:t>
            </a:r>
            <a:r>
              <a:rPr lang="en-US" b="1" dirty="0" smtClean="0">
                <a:solidFill>
                  <a:schemeClr val="bg1"/>
                </a:solidFill>
                <a:latin typeface="Arial" panose="020B0604020202020204" pitchFamily="34" charset="0"/>
                <a:cs typeface="Arial" panose="020B0604020202020204" pitchFamily="34" charset="0"/>
              </a:rPr>
              <a:t>Non-normative expectations about students’ English</a:t>
            </a:r>
            <a:endParaRPr lang="en-US"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0101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5048" y="692696"/>
            <a:ext cx="8029400" cy="5186035"/>
          </a:xfrm>
          <a:prstGeom prst="rect">
            <a:avLst/>
          </a:prstGeom>
        </p:spPr>
        <p:txBody>
          <a:bodyPr wrap="square">
            <a:spAutoFit/>
          </a:bodyPr>
          <a:lstStyle/>
          <a:p>
            <a:pPr>
              <a:spcBef>
                <a:spcPts val="600"/>
              </a:spcBef>
            </a:pPr>
            <a:r>
              <a:rPr lang="en-GB" sz="1600" dirty="0" smtClean="0">
                <a:solidFill>
                  <a:srgbClr val="000000"/>
                </a:solidFill>
                <a:latin typeface="Arial" panose="020B0604020202020204" pitchFamily="34" charset="0"/>
                <a:cs typeface="Arial" panose="020B0604020202020204" pitchFamily="34" charset="0"/>
              </a:rPr>
              <a:t>1</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do </a:t>
            </a:r>
            <a:r>
              <a:rPr lang="en-GB" sz="1600" dirty="0">
                <a:solidFill>
                  <a:srgbClr val="000000"/>
                </a:solidFill>
                <a:latin typeface="Arial" panose="020B0604020202020204" pitchFamily="34" charset="0"/>
                <a:cs typeface="Arial" panose="020B0604020202020204" pitchFamily="34" charset="0"/>
              </a:rPr>
              <a:t>you have any expectations from students (.) on the whole </a:t>
            </a:r>
          </a:p>
          <a:p>
            <a:pPr>
              <a:spcBef>
                <a:spcPts val="600"/>
              </a:spcBef>
            </a:pPr>
            <a:r>
              <a:rPr lang="en-GB" sz="1600" dirty="0">
                <a:solidFill>
                  <a:srgbClr val="000000"/>
                </a:solidFill>
                <a:latin typeface="Arial" panose="020B0604020202020204" pitchFamily="34" charset="0"/>
                <a:cs typeface="Arial" panose="020B0604020202020204" pitchFamily="34" charset="0"/>
              </a:rPr>
              <a:t>2.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L8</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i="1" dirty="0" err="1" smtClean="0">
                <a:solidFill>
                  <a:srgbClr val="0070C0"/>
                </a:solidFill>
                <a:latin typeface="Arial" panose="020B0604020202020204" pitchFamily="34" charset="0"/>
                <a:cs typeface="Arial" panose="020B0604020202020204" pitchFamily="34" charset="0"/>
              </a:rPr>
              <a:t>i</a:t>
            </a:r>
            <a:r>
              <a:rPr lang="en-GB" sz="1600" i="1" dirty="0" smtClean="0">
                <a:solidFill>
                  <a:srgbClr val="0070C0"/>
                </a:solidFill>
                <a:latin typeface="Arial" panose="020B0604020202020204" pitchFamily="34" charset="0"/>
                <a:cs typeface="Arial" panose="020B0604020202020204" pitchFamily="34" charset="0"/>
              </a:rPr>
              <a:t> </a:t>
            </a:r>
            <a:r>
              <a:rPr lang="en-GB" sz="1600" i="1" dirty="0">
                <a:solidFill>
                  <a:srgbClr val="0070C0"/>
                </a:solidFill>
                <a:latin typeface="Arial" panose="020B0604020202020204" pitchFamily="34" charset="0"/>
                <a:cs typeface="Arial" panose="020B0604020202020204" pitchFamily="34" charset="0"/>
              </a:rPr>
              <a:t>have no expectation of &lt;native-like&gt; accent </a:t>
            </a:r>
            <a:endParaRPr lang="en-GB" sz="1600" dirty="0">
              <a:solidFill>
                <a:srgbClr val="0070C0"/>
              </a:solidFill>
              <a:latin typeface="Arial" panose="020B0604020202020204" pitchFamily="34" charset="0"/>
              <a:cs typeface="Arial" panose="020B0604020202020204" pitchFamily="34" charset="0"/>
            </a:endParaRPr>
          </a:p>
          <a:p>
            <a:pPr>
              <a:spcBef>
                <a:spcPts val="600"/>
              </a:spcBef>
            </a:pPr>
            <a:r>
              <a:rPr lang="en-GB" sz="1600" dirty="0">
                <a:solidFill>
                  <a:srgbClr val="000000"/>
                </a:solidFill>
                <a:latin typeface="Arial" panose="020B0604020202020204" pitchFamily="34" charset="0"/>
                <a:cs typeface="Arial" panose="020B0604020202020204" pitchFamily="34" charset="0"/>
              </a:rPr>
              <a:t>3.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intelligibility </a:t>
            </a:r>
            <a:r>
              <a:rPr lang="en-GB" sz="1600" dirty="0">
                <a:solidFill>
                  <a:srgbClr val="000000"/>
                </a:solidFill>
                <a:latin typeface="Arial" panose="020B0604020202020204" pitchFamily="34" charset="0"/>
                <a:cs typeface="Arial" panose="020B0604020202020204" pitchFamily="34" charset="0"/>
              </a:rPr>
              <a:t>of &lt;students’ English&gt;= </a:t>
            </a:r>
          </a:p>
          <a:p>
            <a:pPr>
              <a:spcBef>
                <a:spcPts val="600"/>
              </a:spcBef>
            </a:pPr>
            <a:r>
              <a:rPr lang="en-GB" sz="1600" dirty="0">
                <a:solidFill>
                  <a:srgbClr val="000000"/>
                </a:solidFill>
                <a:latin typeface="Arial" panose="020B0604020202020204" pitchFamily="34" charset="0"/>
                <a:cs typeface="Arial" panose="020B0604020202020204" pitchFamily="34" charset="0"/>
              </a:rPr>
              <a:t>4</a:t>
            </a:r>
            <a:r>
              <a:rPr lang="en-GB" sz="1600" dirty="0" smtClean="0">
                <a:solidFill>
                  <a:srgbClr val="000000"/>
                </a:solidFill>
                <a:latin typeface="Arial" panose="020B0604020202020204" pitchFamily="34" charset="0"/>
                <a:cs typeface="Arial" panose="020B0604020202020204" pitchFamily="34" charset="0"/>
              </a:rPr>
              <a:t>.</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 </a:t>
            </a:r>
            <a:r>
              <a:rPr lang="en-GB" sz="1600" dirty="0">
                <a:solidFill>
                  <a:srgbClr val="000000"/>
                </a:solidFill>
                <a:latin typeface="Arial" panose="020B0604020202020204" pitchFamily="34" charset="0"/>
                <a:cs typeface="Arial" panose="020B0604020202020204" pitchFamily="34" charset="0"/>
              </a:rPr>
              <a:t>L8: </a:t>
            </a:r>
            <a:r>
              <a:rPr lang="tr-TR" sz="1600" dirty="0" smtClean="0">
                <a:solidFill>
                  <a:srgbClr val="000000"/>
                </a:solidFill>
                <a:latin typeface="Arial" panose="020B0604020202020204" pitchFamily="34" charset="0"/>
                <a:cs typeface="Arial" panose="020B0604020202020204" pitchFamily="34" charset="0"/>
              </a:rPr>
              <a:t> </a:t>
            </a:r>
            <a:r>
              <a:rPr lang="en-GB" sz="1600" b="1" dirty="0" smtClean="0">
                <a:solidFill>
                  <a:srgbClr val="000000"/>
                </a:solidFill>
                <a:latin typeface="Arial" panose="020B0604020202020204" pitchFamily="34" charset="0"/>
                <a:cs typeface="Arial" panose="020B0604020202020204" pitchFamily="34" charset="0"/>
              </a:rPr>
              <a:t>=</a:t>
            </a:r>
            <a:r>
              <a:rPr lang="en-GB" sz="1600" i="1" dirty="0">
                <a:solidFill>
                  <a:srgbClr val="0070C0"/>
                </a:solidFill>
                <a:latin typeface="Arial" panose="020B0604020202020204" pitchFamily="34" charset="0"/>
                <a:cs typeface="Arial" panose="020B0604020202020204" pitchFamily="34" charset="0"/>
              </a:rPr>
              <a:t>intelligibility</a:t>
            </a:r>
            <a:r>
              <a:rPr lang="en-GB" sz="1600" i="1" dirty="0">
                <a:solidFill>
                  <a:srgbClr val="000000"/>
                </a:solidFill>
                <a:latin typeface="Arial" panose="020B0604020202020204" pitchFamily="34" charset="0"/>
                <a:cs typeface="Arial" panose="020B0604020202020204" pitchFamily="34" charset="0"/>
              </a:rPr>
              <a:t> well (2) </a:t>
            </a:r>
            <a:r>
              <a:rPr lang="en-GB" sz="1600" i="1" dirty="0" err="1">
                <a:solidFill>
                  <a:srgbClr val="000000"/>
                </a:solidFill>
                <a:latin typeface="Arial" panose="020B0604020202020204" pitchFamily="34" charset="0"/>
                <a:cs typeface="Arial" panose="020B0604020202020204" pitchFamily="34" charset="0"/>
              </a:rPr>
              <a:t>er:m</a:t>
            </a:r>
            <a:r>
              <a:rPr lang="en-GB" sz="1600" i="1" dirty="0">
                <a:solidFill>
                  <a:srgbClr val="000000"/>
                </a:solidFill>
                <a:latin typeface="Arial" panose="020B0604020202020204" pitchFamily="34" charset="0"/>
                <a:cs typeface="Arial" panose="020B0604020202020204" pitchFamily="34" charset="0"/>
              </a:rPr>
              <a:t> </a:t>
            </a:r>
            <a:endParaRPr lang="en-GB" sz="1600" dirty="0">
              <a:solidFill>
                <a:srgbClr val="000000"/>
              </a:solidFill>
              <a:latin typeface="Arial" panose="020B0604020202020204" pitchFamily="34" charset="0"/>
              <a:cs typeface="Arial" panose="020B0604020202020204" pitchFamily="34" charset="0"/>
            </a:endParaRPr>
          </a:p>
          <a:p>
            <a:pPr>
              <a:spcBef>
                <a:spcPts val="600"/>
              </a:spcBef>
            </a:pPr>
            <a:r>
              <a:rPr lang="en-GB" sz="1600" dirty="0">
                <a:solidFill>
                  <a:srgbClr val="000000"/>
                </a:solidFill>
                <a:latin typeface="Arial" panose="020B0604020202020204" pitchFamily="34" charset="0"/>
                <a:cs typeface="Arial" panose="020B0604020202020204" pitchFamily="34" charset="0"/>
              </a:rPr>
              <a:t>5.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discipline </a:t>
            </a:r>
            <a:r>
              <a:rPr lang="en-GB" sz="1600" dirty="0">
                <a:solidFill>
                  <a:srgbClr val="000000"/>
                </a:solidFill>
                <a:latin typeface="Arial" panose="020B0604020202020204" pitchFamily="34" charset="0"/>
                <a:cs typeface="Arial" panose="020B0604020202020204" pitchFamily="34" charset="0"/>
              </a:rPr>
              <a:t>specific= </a:t>
            </a:r>
          </a:p>
          <a:p>
            <a:pPr>
              <a:spcBef>
                <a:spcPts val="600"/>
              </a:spcBef>
            </a:pPr>
            <a:r>
              <a:rPr lang="en-GB" sz="1600" dirty="0">
                <a:solidFill>
                  <a:srgbClr val="000000"/>
                </a:solidFill>
                <a:latin typeface="Arial" panose="020B0604020202020204" pitchFamily="34" charset="0"/>
                <a:cs typeface="Arial" panose="020B0604020202020204" pitchFamily="34" charset="0"/>
              </a:rPr>
              <a:t>6.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L8:</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 </a:t>
            </a:r>
            <a:r>
              <a:rPr lang="en-GB" sz="1600" b="1" dirty="0">
                <a:solidFill>
                  <a:srgbClr val="000000"/>
                </a:solidFill>
                <a:latin typeface="Arial" panose="020B0604020202020204" pitchFamily="34" charset="0"/>
                <a:cs typeface="Arial" panose="020B0604020202020204" pitchFamily="34" charset="0"/>
              </a:rPr>
              <a:t>=</a:t>
            </a:r>
            <a:r>
              <a:rPr lang="en-GB" sz="1600" i="1" dirty="0">
                <a:solidFill>
                  <a:srgbClr val="000000"/>
                </a:solidFill>
                <a:latin typeface="Arial" panose="020B0604020202020204" pitchFamily="34" charset="0"/>
                <a:cs typeface="Arial" panose="020B0604020202020204" pitchFamily="34" charset="0"/>
              </a:rPr>
              <a:t>discipline-specific= </a:t>
            </a:r>
            <a:endParaRPr lang="en-GB" sz="1600" dirty="0">
              <a:solidFill>
                <a:srgbClr val="000000"/>
              </a:solidFill>
              <a:latin typeface="Arial" panose="020B0604020202020204" pitchFamily="34" charset="0"/>
              <a:cs typeface="Arial" panose="020B0604020202020204" pitchFamily="34" charset="0"/>
            </a:endParaRPr>
          </a:p>
          <a:p>
            <a:pPr>
              <a:spcBef>
                <a:spcPts val="600"/>
              </a:spcBef>
            </a:pPr>
            <a:r>
              <a:rPr lang="en-GB" sz="1600" dirty="0">
                <a:solidFill>
                  <a:srgbClr val="000000"/>
                </a:solidFill>
                <a:latin typeface="Arial" panose="020B0604020202020204" pitchFamily="34" charset="0"/>
                <a:cs typeface="Arial" panose="020B0604020202020204" pitchFamily="34" charset="0"/>
              </a:rPr>
              <a:t>7.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t>
            </a:r>
            <a:r>
              <a:rPr lang="en-GB" sz="1600" dirty="0">
                <a:solidFill>
                  <a:srgbClr val="000000"/>
                </a:solidFill>
                <a:latin typeface="Arial" panose="020B0604020202020204" pitchFamily="34" charset="0"/>
                <a:cs typeface="Arial" panose="020B0604020202020204" pitchFamily="34" charset="0"/>
              </a:rPr>
              <a:t>terminological [language </a:t>
            </a:r>
          </a:p>
          <a:p>
            <a:pPr>
              <a:spcBef>
                <a:spcPts val="600"/>
              </a:spcBef>
            </a:pPr>
            <a:r>
              <a:rPr lang="en-GB" sz="1600" dirty="0">
                <a:solidFill>
                  <a:srgbClr val="000000"/>
                </a:solidFill>
                <a:latin typeface="Arial" panose="020B0604020202020204" pitchFamily="34" charset="0"/>
                <a:cs typeface="Arial" panose="020B0604020202020204" pitchFamily="34" charset="0"/>
              </a:rPr>
              <a:t>8.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L8</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t>
            </a:r>
            <a:r>
              <a:rPr lang="en-GB" sz="1600" dirty="0">
                <a:solidFill>
                  <a:srgbClr val="000000"/>
                </a:solidFill>
                <a:latin typeface="Arial" panose="020B0604020202020204" pitchFamily="34" charset="0"/>
                <a:cs typeface="Arial" panose="020B0604020202020204" pitchFamily="34" charset="0"/>
              </a:rPr>
              <a:t>yes it is important for them &lt;students&gt; </a:t>
            </a:r>
            <a:r>
              <a:rPr lang="en-GB" sz="1600" i="1" dirty="0">
                <a:solidFill>
                  <a:srgbClr val="000000"/>
                </a:solidFill>
                <a:latin typeface="Arial" panose="020B0604020202020204" pitchFamily="34" charset="0"/>
                <a:cs typeface="Arial" panose="020B0604020202020204" pitchFamily="34" charset="0"/>
              </a:rPr>
              <a:t>to use </a:t>
            </a:r>
            <a:r>
              <a:rPr lang="en-GB" sz="1600" i="1" dirty="0">
                <a:solidFill>
                  <a:srgbClr val="0070C0"/>
                </a:solidFill>
                <a:latin typeface="Arial" panose="020B0604020202020204" pitchFamily="34" charset="0"/>
                <a:cs typeface="Arial" panose="020B0604020202020204" pitchFamily="34" charset="0"/>
              </a:rPr>
              <a:t>discipline </a:t>
            </a:r>
            <a:endParaRPr lang="en-GB" sz="1600" dirty="0">
              <a:solidFill>
                <a:srgbClr val="0070C0"/>
              </a:solidFill>
              <a:latin typeface="Arial" panose="020B0604020202020204" pitchFamily="34" charset="0"/>
              <a:cs typeface="Arial" panose="020B0604020202020204" pitchFamily="34" charset="0"/>
            </a:endParaRPr>
          </a:p>
          <a:p>
            <a:pPr>
              <a:spcBef>
                <a:spcPts val="600"/>
              </a:spcBef>
            </a:pPr>
            <a:r>
              <a:rPr lang="en-GB" sz="1600" dirty="0">
                <a:solidFill>
                  <a:srgbClr val="000000"/>
                </a:solidFill>
                <a:latin typeface="Arial" panose="020B0604020202020204" pitchFamily="34" charset="0"/>
                <a:cs typeface="Arial" panose="020B0604020202020204" pitchFamily="34" charset="0"/>
              </a:rPr>
              <a:t>9.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70C0"/>
                </a:solidFill>
                <a:latin typeface="Arial" panose="020B0604020202020204" pitchFamily="34" charset="0"/>
                <a:cs typeface="Arial" panose="020B0604020202020204" pitchFamily="34" charset="0"/>
              </a:rPr>
              <a:t>specific </a:t>
            </a:r>
            <a:r>
              <a:rPr lang="en-GB" sz="1600" dirty="0">
                <a:solidFill>
                  <a:srgbClr val="0070C0"/>
                </a:solidFill>
                <a:latin typeface="Arial" panose="020B0604020202020204" pitchFamily="34" charset="0"/>
                <a:cs typeface="Arial" panose="020B0604020202020204" pitchFamily="34" charset="0"/>
              </a:rPr>
              <a:t>terminology </a:t>
            </a:r>
          </a:p>
          <a:p>
            <a:pPr>
              <a:spcBef>
                <a:spcPts val="600"/>
              </a:spcBef>
            </a:pPr>
            <a:r>
              <a:rPr lang="en-GB" sz="1600" dirty="0">
                <a:solidFill>
                  <a:srgbClr val="000000"/>
                </a:solidFill>
                <a:latin typeface="Arial" panose="020B0604020202020204" pitchFamily="34" charset="0"/>
                <a:cs typeface="Arial" panose="020B0604020202020204" pitchFamily="34" charset="0"/>
              </a:rPr>
              <a:t>10</a:t>
            </a:r>
            <a:r>
              <a:rPr lang="en-GB" sz="1600" dirty="0" smtClean="0">
                <a:solidFill>
                  <a:srgbClr val="000000"/>
                </a:solidFill>
                <a:latin typeface="Arial" panose="020B0604020202020204" pitchFamily="34" charset="0"/>
                <a:cs typeface="Arial" panose="020B0604020202020204" pitchFamily="34" charset="0"/>
              </a:rPr>
              <a:t>.</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 </a:t>
            </a:r>
            <a:endParaRPr lang="en-GB" sz="1600" dirty="0">
              <a:solidFill>
                <a:srgbClr val="000000"/>
              </a:solidFill>
              <a:latin typeface="Arial" panose="020B0604020202020204" pitchFamily="34" charset="0"/>
              <a:cs typeface="Arial" panose="020B0604020202020204" pitchFamily="34" charset="0"/>
            </a:endParaRPr>
          </a:p>
          <a:p>
            <a:pPr>
              <a:spcBef>
                <a:spcPts val="600"/>
              </a:spcBef>
            </a:pPr>
            <a:r>
              <a:rPr lang="en-GB" sz="1600" dirty="0">
                <a:solidFill>
                  <a:srgbClr val="000000"/>
                </a:solidFill>
                <a:latin typeface="Arial" panose="020B0604020202020204" pitchFamily="34" charset="0"/>
                <a:cs typeface="Arial" panose="020B0604020202020204" pitchFamily="34" charset="0"/>
              </a:rPr>
              <a:t>11.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what </a:t>
            </a:r>
            <a:r>
              <a:rPr lang="en-GB" sz="1600" dirty="0">
                <a:solidFill>
                  <a:srgbClr val="000000"/>
                </a:solidFill>
                <a:latin typeface="Arial" panose="020B0604020202020204" pitchFamily="34" charset="0"/>
                <a:cs typeface="Arial" panose="020B0604020202020204" pitchFamily="34" charset="0"/>
              </a:rPr>
              <a:t>about mistakes like </a:t>
            </a:r>
            <a:r>
              <a:rPr lang="en-GB" sz="1600" dirty="0" err="1">
                <a:solidFill>
                  <a:srgbClr val="000000"/>
                </a:solidFill>
                <a:latin typeface="Arial" panose="020B0604020202020204" pitchFamily="34" charset="0"/>
                <a:cs typeface="Arial" panose="020B0604020202020204" pitchFamily="34" charset="0"/>
              </a:rPr>
              <a:t>i</a:t>
            </a:r>
            <a:r>
              <a:rPr lang="en-GB" sz="1600" dirty="0">
                <a:solidFill>
                  <a:srgbClr val="000000"/>
                </a:solidFill>
                <a:latin typeface="Arial" panose="020B0604020202020204" pitchFamily="34" charset="0"/>
                <a:cs typeface="Arial" panose="020B0604020202020204" pitchFamily="34" charset="0"/>
              </a:rPr>
              <a:t> mean in terms of grammar [wrong word choice </a:t>
            </a:r>
          </a:p>
          <a:p>
            <a:pPr>
              <a:spcBef>
                <a:spcPts val="600"/>
              </a:spcBef>
            </a:pPr>
            <a:r>
              <a:rPr lang="en-GB" sz="1600" dirty="0">
                <a:solidFill>
                  <a:srgbClr val="000000"/>
                </a:solidFill>
                <a:latin typeface="Arial" panose="020B0604020202020204" pitchFamily="34" charset="0"/>
                <a:cs typeface="Arial" panose="020B0604020202020204" pitchFamily="34" charset="0"/>
              </a:rPr>
              <a:t>12.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L8</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t>
            </a:r>
            <a:r>
              <a:rPr lang="en-GB" sz="1600" dirty="0">
                <a:solidFill>
                  <a:srgbClr val="000000"/>
                </a:solidFill>
                <a:latin typeface="Arial" panose="020B0604020202020204" pitchFamily="34" charset="0"/>
                <a:cs typeface="Arial" panose="020B0604020202020204" pitchFamily="34" charset="0"/>
              </a:rPr>
              <a:t>well right </a:t>
            </a:r>
            <a:r>
              <a:rPr lang="en-GB" sz="1600" i="1" dirty="0" err="1">
                <a:solidFill>
                  <a:srgbClr val="000000"/>
                </a:solidFill>
                <a:latin typeface="Arial" panose="020B0604020202020204" pitchFamily="34" charset="0"/>
                <a:cs typeface="Arial" panose="020B0604020202020204" pitchFamily="34" charset="0"/>
              </a:rPr>
              <a:t>i</a:t>
            </a:r>
            <a:r>
              <a:rPr lang="en-GB" sz="1600" i="1" dirty="0">
                <a:solidFill>
                  <a:srgbClr val="000000"/>
                </a:solidFill>
                <a:latin typeface="Arial" panose="020B0604020202020204" pitchFamily="34" charset="0"/>
                <a:cs typeface="Arial" panose="020B0604020202020204" pitchFamily="34" charset="0"/>
              </a:rPr>
              <a:t> “ignore” </a:t>
            </a:r>
            <a:endParaRPr lang="en-GB" sz="1600" dirty="0">
              <a:solidFill>
                <a:srgbClr val="000000"/>
              </a:solidFill>
              <a:latin typeface="Arial" panose="020B0604020202020204" pitchFamily="34" charset="0"/>
              <a:cs typeface="Arial" panose="020B0604020202020204" pitchFamily="34" charset="0"/>
            </a:endParaRPr>
          </a:p>
          <a:p>
            <a:pPr>
              <a:spcBef>
                <a:spcPts val="600"/>
              </a:spcBef>
            </a:pPr>
            <a:r>
              <a:rPr lang="en-GB" sz="1600" dirty="0">
                <a:solidFill>
                  <a:srgbClr val="000000"/>
                </a:solidFill>
                <a:latin typeface="Arial" panose="020B0604020202020204" pitchFamily="34" charset="0"/>
                <a:cs typeface="Arial" panose="020B0604020202020204" pitchFamily="34" charset="0"/>
              </a:rPr>
              <a:t>13.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them </a:t>
            </a:r>
            <a:r>
              <a:rPr lang="en-GB" sz="1600" dirty="0">
                <a:solidFill>
                  <a:srgbClr val="000000"/>
                </a:solidFill>
                <a:latin typeface="Arial" panose="020B0604020202020204" pitchFamily="34" charset="0"/>
                <a:cs typeface="Arial" panose="020B0604020202020204" pitchFamily="34" charset="0"/>
              </a:rPr>
              <a:t>(2) because </a:t>
            </a:r>
            <a:r>
              <a:rPr lang="en-GB" sz="1600" dirty="0" err="1">
                <a:solidFill>
                  <a:srgbClr val="C00000"/>
                </a:solidFill>
                <a:latin typeface="Arial" panose="020B0604020202020204" pitchFamily="34" charset="0"/>
                <a:cs typeface="Arial" panose="020B0604020202020204" pitchFamily="34" charset="0"/>
              </a:rPr>
              <a:t>i</a:t>
            </a:r>
            <a:r>
              <a:rPr lang="en-GB" sz="1600" dirty="0">
                <a:solidFill>
                  <a:srgbClr val="C00000"/>
                </a:solidFill>
                <a:latin typeface="Arial" panose="020B0604020202020204" pitchFamily="34" charset="0"/>
                <a:cs typeface="Arial" panose="020B0604020202020204" pitchFamily="34" charset="0"/>
              </a:rPr>
              <a:t> used to correct them for a moment </a:t>
            </a:r>
            <a:r>
              <a:rPr lang="en-GB" sz="1600" dirty="0" err="1">
                <a:solidFill>
                  <a:srgbClr val="000000"/>
                </a:solidFill>
                <a:latin typeface="Arial" panose="020B0604020202020204" pitchFamily="34" charset="0"/>
                <a:cs typeface="Arial" panose="020B0604020202020204" pitchFamily="34" charset="0"/>
              </a:rPr>
              <a:t>erm</a:t>
            </a:r>
            <a:r>
              <a:rPr lang="en-GB" sz="1600" dirty="0">
                <a:solidFill>
                  <a:srgbClr val="000000"/>
                </a:solidFill>
                <a:latin typeface="Arial" panose="020B0604020202020204" pitchFamily="34" charset="0"/>
                <a:cs typeface="Arial" panose="020B0604020202020204" pitchFamily="34" charset="0"/>
              </a:rPr>
              <a:t> XXX </a:t>
            </a:r>
            <a:r>
              <a:rPr lang="en-GB" sz="1600" dirty="0">
                <a:solidFill>
                  <a:srgbClr val="0070C0"/>
                </a:solidFill>
                <a:latin typeface="Arial" panose="020B0604020202020204" pitchFamily="34" charset="0"/>
                <a:cs typeface="Arial" panose="020B0604020202020204" pitchFamily="34" charset="0"/>
              </a:rPr>
              <a:t>my task is to </a:t>
            </a:r>
          </a:p>
          <a:p>
            <a:pPr>
              <a:spcBef>
                <a:spcPts val="600"/>
              </a:spcBef>
            </a:pPr>
            <a:r>
              <a:rPr lang="en-GB" sz="1600" dirty="0">
                <a:solidFill>
                  <a:srgbClr val="000000"/>
                </a:solidFill>
                <a:latin typeface="Arial" panose="020B0604020202020204" pitchFamily="34" charset="0"/>
                <a:cs typeface="Arial" panose="020B0604020202020204" pitchFamily="34" charset="0"/>
              </a:rPr>
              <a:t>14.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70C0"/>
                </a:solidFill>
                <a:latin typeface="Arial" panose="020B0604020202020204" pitchFamily="34" charset="0"/>
                <a:cs typeface="Arial" panose="020B0604020202020204" pitchFamily="34" charset="0"/>
              </a:rPr>
              <a:t>assess </a:t>
            </a:r>
            <a:r>
              <a:rPr lang="en-GB" sz="1600" dirty="0">
                <a:solidFill>
                  <a:srgbClr val="0070C0"/>
                </a:solidFill>
                <a:latin typeface="Arial" panose="020B0604020202020204" pitchFamily="34" charset="0"/>
                <a:cs typeface="Arial" panose="020B0604020202020204" pitchFamily="34" charset="0"/>
              </a:rPr>
              <a:t>content= </a:t>
            </a:r>
          </a:p>
          <a:p>
            <a:pPr>
              <a:spcBef>
                <a:spcPts val="600"/>
              </a:spcBef>
            </a:pPr>
            <a:r>
              <a:rPr lang="en-GB" sz="1600" dirty="0">
                <a:solidFill>
                  <a:srgbClr val="000000"/>
                </a:solidFill>
                <a:latin typeface="Arial" panose="020B0604020202020204" pitchFamily="34" charset="0"/>
                <a:cs typeface="Arial" panose="020B0604020202020204" pitchFamily="34" charset="0"/>
              </a:rPr>
              <a:t>15.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a:t>
            </a:r>
            <a:r>
              <a:rPr lang="en-GB" sz="1600" dirty="0">
                <a:solidFill>
                  <a:srgbClr val="000000"/>
                </a:solidFill>
                <a:latin typeface="Arial" panose="020B0604020202020204" pitchFamily="34" charset="0"/>
                <a:cs typeface="Arial" panose="020B0604020202020204" pitchFamily="34" charset="0"/>
              </a:rPr>
              <a:t>: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a:t>
            </a:r>
            <a:r>
              <a:rPr lang="en-GB" sz="1600" dirty="0" err="1">
                <a:solidFill>
                  <a:srgbClr val="000000"/>
                </a:solidFill>
                <a:latin typeface="Arial" panose="020B0604020202020204" pitchFamily="34" charset="0"/>
                <a:cs typeface="Arial" panose="020B0604020202020204" pitchFamily="34" charset="0"/>
              </a:rPr>
              <a:t>i</a:t>
            </a:r>
            <a:r>
              <a:rPr lang="en-GB" sz="1600" dirty="0">
                <a:solidFill>
                  <a:srgbClr val="000000"/>
                </a:solidFill>
                <a:latin typeface="Arial" panose="020B0604020202020204" pitchFamily="34" charset="0"/>
                <a:cs typeface="Arial" panose="020B0604020202020204" pitchFamily="34" charset="0"/>
              </a:rPr>
              <a:t> see </a:t>
            </a:r>
          </a:p>
          <a:p>
            <a:pPr>
              <a:spcBef>
                <a:spcPts val="600"/>
              </a:spcBef>
            </a:pPr>
            <a:r>
              <a:rPr lang="en-GB" sz="1600" dirty="0">
                <a:solidFill>
                  <a:srgbClr val="000000"/>
                </a:solidFill>
                <a:latin typeface="Arial" panose="020B0604020202020204" pitchFamily="34" charset="0"/>
                <a:cs typeface="Arial" panose="020B0604020202020204" pitchFamily="34" charset="0"/>
              </a:rPr>
              <a:t>16. </a:t>
            </a:r>
            <a:r>
              <a:rPr lang="tr-TR" sz="1600" dirty="0" smtClean="0">
                <a:solidFill>
                  <a:srgbClr val="000000"/>
                </a:solidFill>
                <a:latin typeface="Arial" panose="020B0604020202020204" pitchFamily="34" charset="0"/>
                <a:cs typeface="Arial" panose="020B0604020202020204" pitchFamily="34" charset="0"/>
              </a:rPr>
              <a:t>  </a:t>
            </a:r>
            <a:r>
              <a:rPr lang="en-GB" sz="1600" dirty="0" smtClean="0">
                <a:solidFill>
                  <a:srgbClr val="000000"/>
                </a:solidFill>
                <a:latin typeface="Arial" panose="020B0604020202020204" pitchFamily="34" charset="0"/>
                <a:cs typeface="Arial" panose="020B0604020202020204" pitchFamily="34" charset="0"/>
              </a:rPr>
              <a:t>L8</a:t>
            </a:r>
            <a:r>
              <a:rPr lang="en-GB" sz="1600" dirty="0">
                <a:solidFill>
                  <a:srgbClr val="000000"/>
                </a:solidFill>
                <a:latin typeface="Arial" panose="020B0604020202020204" pitchFamily="34" charset="0"/>
                <a:cs typeface="Arial" panose="020B0604020202020204" pitchFamily="34" charset="0"/>
              </a:rPr>
              <a:t>: </a:t>
            </a:r>
            <a:r>
              <a:rPr lang="en-GB" sz="1600" i="1" dirty="0">
                <a:solidFill>
                  <a:srgbClr val="000000"/>
                </a:solidFill>
                <a:latin typeface="Arial" panose="020B0604020202020204" pitchFamily="34" charset="0"/>
                <a:cs typeface="Arial" panose="020B0604020202020204" pitchFamily="34" charset="0"/>
              </a:rPr>
              <a:t>we therefore </a:t>
            </a:r>
            <a:r>
              <a:rPr lang="en-GB" sz="1600" i="1" dirty="0">
                <a:solidFill>
                  <a:srgbClr val="0070C0"/>
                </a:solidFill>
                <a:latin typeface="Arial" panose="020B0604020202020204" pitchFamily="34" charset="0"/>
                <a:cs typeface="Arial" panose="020B0604020202020204" pitchFamily="34" charset="0"/>
              </a:rPr>
              <a:t>pay no attention to grammar and so forth </a:t>
            </a:r>
            <a:r>
              <a:rPr lang="en-GB" sz="1600" i="1" dirty="0">
                <a:solidFill>
                  <a:srgbClr val="000000"/>
                </a:solidFill>
                <a:latin typeface="Arial" panose="020B0604020202020204" pitchFamily="34" charset="0"/>
                <a:cs typeface="Arial" panose="020B0604020202020204" pitchFamily="34" charset="0"/>
              </a:rPr>
              <a:t>(2) </a:t>
            </a:r>
            <a:r>
              <a:rPr lang="en-GB" sz="1600" i="1" dirty="0">
                <a:solidFill>
                  <a:srgbClr val="C00000"/>
                </a:solidFill>
                <a:latin typeface="Arial" panose="020B0604020202020204" pitchFamily="34" charset="0"/>
                <a:cs typeface="Arial" panose="020B0604020202020204" pitchFamily="34" charset="0"/>
              </a:rPr>
              <a:t>any longer </a:t>
            </a:r>
            <a:endParaRPr lang="en-GB" sz="1600" dirty="0">
              <a:solidFill>
                <a:srgbClr val="C00000"/>
              </a:solidFill>
              <a:latin typeface="Arial" panose="020B0604020202020204" pitchFamily="34" charset="0"/>
              <a:cs typeface="Arial" panose="020B0604020202020204" pitchFamily="34" charset="0"/>
            </a:endParaRPr>
          </a:p>
        </p:txBody>
      </p:sp>
      <p:sp>
        <p:nvSpPr>
          <p:cNvPr id="3" name="Rectangle 2"/>
          <p:cNvSpPr/>
          <p:nvPr/>
        </p:nvSpPr>
        <p:spPr>
          <a:xfrm>
            <a:off x="899592" y="25410"/>
            <a:ext cx="7344816" cy="338554"/>
          </a:xfrm>
          <a:prstGeom prst="rect">
            <a:avLst/>
          </a:prstGeom>
        </p:spPr>
        <p:txBody>
          <a:bodyPr wrap="square">
            <a:spAutoFit/>
          </a:bodyPr>
          <a:lstStyle/>
          <a:p>
            <a:pPr>
              <a:spcBef>
                <a:spcPts val="600"/>
              </a:spcBef>
            </a:pPr>
            <a:r>
              <a:rPr lang="en-GB" sz="1600" b="1" dirty="0">
                <a:solidFill>
                  <a:schemeClr val="bg1"/>
                </a:solidFill>
                <a:latin typeface="Arial" panose="020B0604020202020204" pitchFamily="34" charset="0"/>
                <a:cs typeface="Arial" panose="020B0604020202020204" pitchFamily="34" charset="0"/>
              </a:rPr>
              <a:t>Example </a:t>
            </a:r>
            <a:r>
              <a:rPr lang="tr-TR" sz="1600" b="1" dirty="0" smtClean="0">
                <a:solidFill>
                  <a:schemeClr val="bg1"/>
                </a:solidFill>
                <a:latin typeface="Arial" panose="020B0604020202020204" pitchFamily="34" charset="0"/>
                <a:cs typeface="Arial" panose="020B0604020202020204" pitchFamily="34" charset="0"/>
              </a:rPr>
              <a:t>5. </a:t>
            </a:r>
            <a:r>
              <a:rPr lang="tr-TR" sz="1600" b="1" dirty="0">
                <a:solidFill>
                  <a:schemeClr val="bg1"/>
                </a:solidFill>
                <a:latin typeface="Arial" panose="020B0604020202020204" pitchFamily="34" charset="0"/>
                <a:cs typeface="Arial" panose="020B0604020202020204" pitchFamily="34" charset="0"/>
              </a:rPr>
              <a:t>Non-normative expectations about students</a:t>
            </a:r>
            <a:r>
              <a:rPr lang="tr-TR" sz="1600" b="1" dirty="0" smtClean="0">
                <a:solidFill>
                  <a:schemeClr val="bg1"/>
                </a:solidFill>
                <a:latin typeface="Arial" panose="020B0604020202020204" pitchFamily="34" charset="0"/>
                <a:cs typeface="Arial" panose="020B0604020202020204" pitchFamily="34" charset="0"/>
              </a:rPr>
              <a:t>’ spoken </a:t>
            </a:r>
            <a:r>
              <a:rPr lang="tr-TR" sz="1600" b="1" dirty="0">
                <a:solidFill>
                  <a:schemeClr val="bg1"/>
                </a:solidFill>
                <a:latin typeface="Arial" panose="020B0604020202020204" pitchFamily="34" charset="0"/>
                <a:cs typeface="Arial" panose="020B0604020202020204" pitchFamily="34" charset="0"/>
              </a:rPr>
              <a:t>English</a:t>
            </a:r>
          </a:p>
        </p:txBody>
      </p:sp>
    </p:spTree>
    <p:extLst>
      <p:ext uri="{BB962C8B-B14F-4D97-AF65-F5344CB8AC3E}">
        <p14:creationId xmlns:p14="http://schemas.microsoft.com/office/powerpoint/2010/main" val="222192452"/>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3310" y="28580"/>
            <a:ext cx="7416824" cy="369332"/>
          </a:xfrm>
          <a:prstGeom prst="rect">
            <a:avLst/>
          </a:prstGeom>
        </p:spPr>
        <p:txBody>
          <a:bodyPr wrap="square">
            <a:spAutoFit/>
          </a:bodyPr>
          <a:lstStyle/>
          <a:p>
            <a:pPr>
              <a:spcBef>
                <a:spcPts val="1200"/>
              </a:spcBef>
              <a:spcAft>
                <a:spcPts val="600"/>
              </a:spcAft>
            </a:pPr>
            <a:r>
              <a:rPr lang="en-US" b="1" dirty="0" smtClean="0">
                <a:solidFill>
                  <a:schemeClr val="bg1"/>
                </a:solidFill>
                <a:latin typeface="Arial" panose="020B0604020202020204" pitchFamily="34" charset="0"/>
                <a:cs typeface="Arial" panose="020B0604020202020204" pitchFamily="34" charset="0"/>
              </a:rPr>
              <a:t>Example 6: Positive views on</a:t>
            </a:r>
            <a:r>
              <a:rPr lang="tr-TR" b="1"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teaching</a:t>
            </a:r>
            <a:r>
              <a:rPr lang="tr-TR" b="1"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staff recruitment policy</a:t>
            </a:r>
            <a:endParaRPr lang="en-US" b="1" dirty="0">
              <a:solidFill>
                <a:schemeClr val="bg1"/>
              </a:solidFill>
              <a:latin typeface="Arial" panose="020B0604020202020204" pitchFamily="34" charset="0"/>
              <a:cs typeface="Arial" panose="020B0604020202020204" pitchFamily="34" charset="0"/>
            </a:endParaRPr>
          </a:p>
        </p:txBody>
      </p:sp>
      <p:sp>
        <p:nvSpPr>
          <p:cNvPr id="3" name="Dikdörtgen 2"/>
          <p:cNvSpPr/>
          <p:nvPr/>
        </p:nvSpPr>
        <p:spPr>
          <a:xfrm>
            <a:off x="323528" y="620688"/>
            <a:ext cx="8388932" cy="369332"/>
          </a:xfrm>
          <a:prstGeom prst="rect">
            <a:avLst/>
          </a:prstGeom>
        </p:spPr>
        <p:txBody>
          <a:bodyPr wrap="square">
            <a:spAutoFit/>
          </a:bodyPr>
          <a:lstStyle/>
          <a:p>
            <a:pPr marL="342900" indent="-342900">
              <a:spcBef>
                <a:spcPts val="600"/>
              </a:spcBef>
              <a:spcAft>
                <a:spcPts val="600"/>
              </a:spcAft>
              <a:buAutoNum type="alphaUcPeriod"/>
            </a:pPr>
            <a:r>
              <a:rPr lang="en-US" dirty="0" smtClean="0">
                <a:latin typeface="Arial" panose="020B0604020202020204" pitchFamily="34" charset="0"/>
                <a:cs typeface="Arial" panose="020B0604020202020204" pitchFamily="34" charset="0"/>
              </a:rPr>
              <a:t>policy practices </a:t>
            </a:r>
            <a:r>
              <a:rPr lang="en-US" dirty="0">
                <a:latin typeface="Arial" panose="020B0604020202020204" pitchFamily="34" charset="0"/>
                <a:cs typeface="Arial" panose="020B0604020202020204" pitchFamily="34" charset="0"/>
              </a:rPr>
              <a:t>are “somehow” useful for assessing lecturers’ </a:t>
            </a:r>
            <a:r>
              <a:rPr lang="en-US" dirty="0" smtClean="0">
                <a:latin typeface="Arial" panose="020B0604020202020204" pitchFamily="34" charset="0"/>
                <a:cs typeface="Arial" panose="020B0604020202020204" pitchFamily="34" charset="0"/>
              </a:rPr>
              <a:t>English</a:t>
            </a:r>
            <a:endParaRPr lang="tr-TR" dirty="0">
              <a:latin typeface="Arial" panose="020B0604020202020204" pitchFamily="34" charset="0"/>
              <a:cs typeface="Arial" panose="020B0604020202020204" pitchFamily="34" charset="0"/>
            </a:endParaRPr>
          </a:p>
        </p:txBody>
      </p:sp>
      <p:sp>
        <p:nvSpPr>
          <p:cNvPr id="4" name="Dikdörtgen 3"/>
          <p:cNvSpPr/>
          <p:nvPr/>
        </p:nvSpPr>
        <p:spPr>
          <a:xfrm>
            <a:off x="378733" y="1341962"/>
            <a:ext cx="7365373" cy="1323439"/>
          </a:xfrm>
          <a:prstGeom prst="rect">
            <a:avLst/>
          </a:prstGeom>
          <a:noFill/>
          <a:ln w="12700">
            <a:noFill/>
          </a:ln>
        </p:spPr>
        <p:txBody>
          <a:bodyPr wrap="square">
            <a:spAutoFit/>
          </a:bodyPr>
          <a:lstStyle/>
          <a:p>
            <a:pPr algn="just">
              <a:spcBef>
                <a:spcPts val="600"/>
              </a:spcBef>
              <a:spcAft>
                <a:spcPts val="600"/>
              </a:spcAft>
            </a:pPr>
            <a:r>
              <a:rPr lang="tr-TR" sz="1600" b="1" dirty="0" smtClean="0">
                <a:latin typeface="Arial" panose="020B0604020202020204" pitchFamily="34" charset="0"/>
                <a:cs typeface="Arial" panose="020B0604020202020204" pitchFamily="34" charset="0"/>
              </a:rPr>
              <a:t>L11: </a:t>
            </a:r>
            <a:r>
              <a:rPr lang="en-US" sz="1600" dirty="0" smtClean="0">
                <a:latin typeface="Arial" panose="020B0604020202020204" pitchFamily="34" charset="0"/>
                <a:cs typeface="Arial" panose="020B0604020202020204" pitchFamily="34" charset="0"/>
              </a:rPr>
              <a:t>it’s </a:t>
            </a:r>
            <a:r>
              <a:rPr lang="en-US" sz="1600" dirty="0">
                <a:latin typeface="Arial" panose="020B0604020202020204" pitchFamily="34" charset="0"/>
                <a:cs typeface="Arial" panose="020B0604020202020204" pitchFamily="34" charset="0"/>
              </a:rPr>
              <a:t>impossible to make one’s presence felt in such a globalized and universalized environment &lt;academia&gt; </a:t>
            </a:r>
            <a:r>
              <a:rPr lang="en-US" sz="1600" dirty="0">
                <a:solidFill>
                  <a:srgbClr val="C00000"/>
                </a:solidFill>
                <a:latin typeface="Arial" panose="020B0604020202020204" pitchFamily="34" charset="0"/>
                <a:cs typeface="Arial" panose="020B0604020202020204" pitchFamily="34" charset="0"/>
              </a:rPr>
              <a:t>without a good command of foreign language </a:t>
            </a:r>
            <a:r>
              <a:rPr lang="en-US" sz="1600" dirty="0">
                <a:latin typeface="Arial" panose="020B0604020202020204" pitchFamily="34" charset="0"/>
                <a:cs typeface="Arial" panose="020B0604020202020204" pitchFamily="34" charset="0"/>
              </a:rPr>
              <a:t>/…/ thus foreign language is </a:t>
            </a:r>
            <a:r>
              <a:rPr lang="en-US" sz="1600" dirty="0">
                <a:solidFill>
                  <a:srgbClr val="C00000"/>
                </a:solidFill>
                <a:latin typeface="Arial" panose="020B0604020202020204" pitchFamily="34" charset="0"/>
                <a:cs typeface="Arial" panose="020B0604020202020204" pitchFamily="34" charset="0"/>
              </a:rPr>
              <a:t>compulsory </a:t>
            </a:r>
            <a:r>
              <a:rPr lang="en-US" sz="1600" dirty="0">
                <a:latin typeface="Arial" panose="020B0604020202020204" pitchFamily="34" charset="0"/>
                <a:cs typeface="Arial" panose="020B0604020202020204" pitchFamily="34" charset="0"/>
              </a:rPr>
              <a:t>(.) it needs to be </a:t>
            </a:r>
            <a:r>
              <a:rPr lang="en-US" sz="1600" dirty="0">
                <a:solidFill>
                  <a:srgbClr val="C00000"/>
                </a:solidFill>
                <a:latin typeface="Arial" panose="020B0604020202020204" pitchFamily="34" charset="0"/>
                <a:cs typeface="Arial" panose="020B0604020202020204" pitchFamily="34" charset="0"/>
              </a:rPr>
              <a:t>measured </a:t>
            </a:r>
            <a:r>
              <a:rPr lang="en-US" sz="1600" dirty="0">
                <a:latin typeface="Arial" panose="020B0604020202020204" pitchFamily="34" charset="0"/>
                <a:cs typeface="Arial" panose="020B0604020202020204" pitchFamily="34" charset="0"/>
              </a:rPr>
              <a:t>somehow (.) therefore </a:t>
            </a:r>
            <a:r>
              <a:rPr lang="en-US" sz="1600" dirty="0" err="1">
                <a:latin typeface="Arial" panose="020B0604020202020204" pitchFamily="34" charset="0"/>
                <a:cs typeface="Arial" panose="020B0604020202020204" pitchFamily="34" charset="0"/>
              </a:rPr>
              <a:t>erm</a:t>
            </a:r>
            <a:r>
              <a:rPr lang="en-US" sz="1600" dirty="0">
                <a:latin typeface="Arial" panose="020B0604020202020204" pitchFamily="34" charset="0"/>
                <a:cs typeface="Arial" panose="020B0604020202020204" pitchFamily="34" charset="0"/>
              </a:rPr>
              <a:t> it’s measured somehow now via </a:t>
            </a:r>
            <a:r>
              <a:rPr lang="en-US" sz="1600" dirty="0">
                <a:solidFill>
                  <a:srgbClr val="C00000"/>
                </a:solidFill>
                <a:latin typeface="Arial" panose="020B0604020202020204" pitchFamily="34" charset="0"/>
                <a:cs typeface="Arial" panose="020B0604020202020204" pitchFamily="34" charset="0"/>
              </a:rPr>
              <a:t>YDS </a:t>
            </a:r>
            <a:r>
              <a:rPr lang="en-US" sz="1600" dirty="0">
                <a:latin typeface="Arial" panose="020B0604020202020204" pitchFamily="34" charset="0"/>
                <a:cs typeface="Arial" panose="020B0604020202020204" pitchFamily="34" charset="0"/>
              </a:rPr>
              <a:t>previously via KPDS </a:t>
            </a:r>
            <a:r>
              <a:rPr lang="tr-TR" sz="1600" dirty="0" smtClean="0">
                <a:latin typeface="Arial" panose="020B0604020202020204" pitchFamily="34" charset="0"/>
                <a:cs typeface="Arial" panose="020B0604020202020204" pitchFamily="34" charset="0"/>
              </a:rPr>
              <a:t>(Male, METU, </a:t>
            </a:r>
            <a:r>
              <a:rPr lang="tr-TR" sz="1600" dirty="0" err="1" smtClean="0">
                <a:latin typeface="Arial" panose="020B0604020202020204" pitchFamily="34" charset="0"/>
                <a:cs typeface="Arial" panose="020B0604020202020204" pitchFamily="34" charset="0"/>
              </a:rPr>
              <a:t>Mechanical</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Engineering</a:t>
            </a:r>
            <a:r>
              <a:rPr lang="tr-TR" sz="1600" dirty="0" smtClean="0">
                <a:latin typeface="Arial" panose="020B0604020202020204" pitchFamily="34" charset="0"/>
                <a:cs typeface="Arial" panose="020B0604020202020204" pitchFamily="34" charset="0"/>
              </a:rPr>
              <a:t>)</a:t>
            </a:r>
            <a:endParaRPr lang="tr-TR" sz="1600" dirty="0">
              <a:latin typeface="Arial" panose="020B0604020202020204" pitchFamily="34" charset="0"/>
              <a:cs typeface="Arial" panose="020B0604020202020204" pitchFamily="34" charset="0"/>
            </a:endParaRPr>
          </a:p>
        </p:txBody>
      </p:sp>
      <p:sp>
        <p:nvSpPr>
          <p:cNvPr id="5" name="Dikdörtgen 4"/>
          <p:cNvSpPr/>
          <p:nvPr/>
        </p:nvSpPr>
        <p:spPr>
          <a:xfrm>
            <a:off x="323528" y="3356992"/>
            <a:ext cx="7301460" cy="1200329"/>
          </a:xfrm>
          <a:prstGeom prst="rect">
            <a:avLst/>
          </a:prstGeom>
          <a:noFill/>
        </p:spPr>
        <p:txBody>
          <a:bodyPr wrap="square">
            <a:spAutoFit/>
          </a:bodyPr>
          <a:lstStyle/>
          <a:p>
            <a:pPr algn="just"/>
            <a:r>
              <a:rPr lang="tr-TR" sz="1600" b="1" dirty="0" smtClean="0">
                <a:latin typeface="Arial" panose="020B0604020202020204" pitchFamily="34" charset="0"/>
                <a:cs typeface="Arial" panose="020B0604020202020204" pitchFamily="34" charset="0"/>
              </a:rPr>
              <a:t>L6: </a:t>
            </a:r>
            <a:r>
              <a:rPr lang="en-US" sz="1600" dirty="0" smtClean="0">
                <a:latin typeface="Arial" panose="020B0604020202020204" pitchFamily="34" charset="0"/>
                <a:cs typeface="Arial" panose="020B0604020202020204" pitchFamily="34" charset="0"/>
              </a:rPr>
              <a:t>By </a:t>
            </a:r>
            <a:r>
              <a:rPr lang="en-US" sz="1600" dirty="0">
                <a:latin typeface="Arial" panose="020B0604020202020204" pitchFamily="34" charset="0"/>
                <a:cs typeface="Arial" panose="020B0604020202020204" pitchFamily="34" charset="0"/>
              </a:rPr>
              <a:t>contrast with language tests “which do not measure speaking skills or lecturing skills and the like,” L6 considers </a:t>
            </a:r>
            <a:r>
              <a:rPr lang="en-US" sz="1600" dirty="0">
                <a:solidFill>
                  <a:srgbClr val="C00000"/>
                </a:solidFill>
                <a:latin typeface="Arial" panose="020B0604020202020204" pitchFamily="34" charset="0"/>
                <a:cs typeface="Arial" panose="020B0604020202020204" pitchFamily="34" charset="0"/>
              </a:rPr>
              <a:t>job interviews a more effective method of assessing lecturers’ English</a:t>
            </a:r>
            <a:r>
              <a:rPr lang="en-US" sz="1600" dirty="0">
                <a:latin typeface="Arial" panose="020B0604020202020204" pitchFamily="34" charset="0"/>
                <a:cs typeface="Arial" panose="020B0604020202020204" pitchFamily="34" charset="0"/>
              </a:rPr>
              <a:t>, especially oral English skills. </a:t>
            </a:r>
            <a:endParaRPr lang="tr-TR" sz="1600" dirty="0" smtClean="0">
              <a:latin typeface="Arial" panose="020B0604020202020204" pitchFamily="34" charset="0"/>
              <a:cs typeface="Arial" panose="020B0604020202020204" pitchFamily="34" charset="0"/>
            </a:endParaRPr>
          </a:p>
          <a:p>
            <a:pPr algn="just">
              <a:lnSpc>
                <a:spcPct val="150000"/>
              </a:lnSpc>
            </a:pPr>
            <a:r>
              <a:rPr lang="tr-TR" sz="1600" dirty="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                                                            (Male, METU, </a:t>
            </a:r>
            <a:r>
              <a:rPr lang="tr-TR" sz="1600" dirty="0" err="1" smtClean="0">
                <a:latin typeface="Arial" panose="020B0604020202020204" pitchFamily="34" charset="0"/>
                <a:cs typeface="Arial" panose="020B0604020202020204" pitchFamily="34" charset="0"/>
              </a:rPr>
              <a:t>Mechanical</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Engineering</a:t>
            </a:r>
            <a:r>
              <a:rPr lang="tr-TR" sz="1600" dirty="0" smtClean="0">
                <a:latin typeface="Arial" panose="020B0604020202020204" pitchFamily="34" charset="0"/>
                <a:cs typeface="Arial" panose="020B0604020202020204" pitchFamily="34" charset="0"/>
              </a:rPr>
              <a:t>)</a:t>
            </a:r>
            <a:endParaRPr lang="tr-TR" sz="1600" dirty="0">
              <a:latin typeface="Arial" panose="020B0604020202020204" pitchFamily="34" charset="0"/>
              <a:cs typeface="Arial" panose="020B0604020202020204" pitchFamily="34" charset="0"/>
            </a:endParaRPr>
          </a:p>
        </p:txBody>
      </p:sp>
      <p:sp>
        <p:nvSpPr>
          <p:cNvPr id="6" name="Dikdörtgen 5"/>
          <p:cNvSpPr/>
          <p:nvPr/>
        </p:nvSpPr>
        <p:spPr>
          <a:xfrm>
            <a:off x="323528" y="5020511"/>
            <a:ext cx="7280512" cy="584775"/>
          </a:xfrm>
          <a:prstGeom prst="rect">
            <a:avLst/>
          </a:prstGeom>
        </p:spPr>
        <p:txBody>
          <a:bodyPr wrap="square">
            <a:spAutoFit/>
          </a:bodyPr>
          <a:lstStyle/>
          <a:p>
            <a:pPr algn="just"/>
            <a:r>
              <a:rPr lang="tr-TR" sz="1600" b="1" dirty="0" smtClean="0">
                <a:latin typeface="Arial" panose="020B0604020202020204" pitchFamily="34" charset="0"/>
                <a:cs typeface="Arial" panose="020B0604020202020204" pitchFamily="34" charset="0"/>
              </a:rPr>
              <a:t>L6: </a:t>
            </a:r>
            <a:r>
              <a:rPr lang="en-US" sz="1600" dirty="0" smtClean="0">
                <a:latin typeface="Arial" panose="020B0604020202020204" pitchFamily="34" charset="0"/>
                <a:cs typeface="Arial" panose="020B0604020202020204" pitchFamily="34" charset="0"/>
              </a:rPr>
              <a:t>“if </a:t>
            </a:r>
            <a:r>
              <a:rPr lang="en-US" sz="1600" dirty="0">
                <a:latin typeface="Arial" panose="020B0604020202020204" pitchFamily="34" charset="0"/>
                <a:cs typeface="Arial" panose="020B0604020202020204" pitchFamily="34" charset="0"/>
              </a:rPr>
              <a:t>there are no better alternatives presented </a:t>
            </a:r>
            <a:r>
              <a:rPr lang="en-US" sz="1600" dirty="0" smtClean="0">
                <a:latin typeface="Arial" panose="020B0604020202020204" pitchFamily="34" charset="0"/>
                <a:cs typeface="Arial" panose="020B0604020202020204" pitchFamily="34" charset="0"/>
              </a:rPr>
              <a:t>they</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existing</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policies</a:t>
            </a:r>
            <a:r>
              <a:rPr lang="tr-TR" sz="1600" dirty="0" smtClean="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are better than nothing</a:t>
            </a:r>
            <a:r>
              <a:rPr lang="en-US" sz="1600" dirty="0" smtClean="0">
                <a:latin typeface="Arial" panose="020B0604020202020204" pitchFamily="34" charset="0"/>
                <a:cs typeface="Arial" panose="020B0604020202020204" pitchFamily="34" charset="0"/>
              </a:rPr>
              <a:t>.”</a:t>
            </a:r>
            <a:endParaRPr lang="tr-TR" sz="1600" dirty="0">
              <a:latin typeface="Arial" panose="020B0604020202020204" pitchFamily="34" charset="0"/>
              <a:cs typeface="Arial" panose="020B0604020202020204" pitchFamily="34" charset="0"/>
            </a:endParaRPr>
          </a:p>
        </p:txBody>
      </p:sp>
      <p:cxnSp>
        <p:nvCxnSpPr>
          <p:cNvPr id="9" name="Dirsek Bağlayıcısı 8"/>
          <p:cNvCxnSpPr/>
          <p:nvPr/>
        </p:nvCxnSpPr>
        <p:spPr>
          <a:xfrm>
            <a:off x="5928719" y="2420888"/>
            <a:ext cx="1368153" cy="144016"/>
          </a:xfrm>
          <a:prstGeom prst="bentConnector3">
            <a:avLst>
              <a:gd name="adj1" fmla="val 39584"/>
            </a:avLst>
          </a:prstGeom>
          <a:ln w="158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9" name="Metin kutusu 18"/>
          <p:cNvSpPr txBox="1"/>
          <p:nvPr/>
        </p:nvSpPr>
        <p:spPr>
          <a:xfrm>
            <a:off x="7279467" y="2645854"/>
            <a:ext cx="1560042" cy="307777"/>
          </a:xfrm>
          <a:prstGeom prst="rect">
            <a:avLst/>
          </a:prstGeom>
          <a:noFill/>
        </p:spPr>
        <p:txBody>
          <a:bodyPr wrap="none" rtlCol="0">
            <a:spAutoFit/>
          </a:bodyPr>
          <a:lstStyle/>
          <a:p>
            <a:r>
              <a:rPr lang="en-US" sz="1400" b="1" dirty="0" smtClean="0">
                <a:latin typeface="Arial" panose="020B0604020202020204" pitchFamily="34" charset="0"/>
                <a:cs typeface="Arial" panose="020B0604020202020204" pitchFamily="34" charset="0"/>
              </a:rPr>
              <a:t>Grammar-based</a:t>
            </a:r>
            <a:endParaRPr lang="en-US" sz="1400" b="1" dirty="0">
              <a:latin typeface="Arial" panose="020B0604020202020204" pitchFamily="34" charset="0"/>
              <a:cs typeface="Arial" panose="020B0604020202020204" pitchFamily="34" charset="0"/>
            </a:endParaRPr>
          </a:p>
        </p:txBody>
      </p:sp>
      <p:cxnSp>
        <p:nvCxnSpPr>
          <p:cNvPr id="21" name="Dirsek Bağlayıcısı 20"/>
          <p:cNvCxnSpPr/>
          <p:nvPr/>
        </p:nvCxnSpPr>
        <p:spPr>
          <a:xfrm>
            <a:off x="4517994" y="3885148"/>
            <a:ext cx="3294366" cy="95962"/>
          </a:xfrm>
          <a:prstGeom prst="bentConnector3">
            <a:avLst>
              <a:gd name="adj1" fmla="val 92536"/>
            </a:avLst>
          </a:prstGeom>
          <a:ln w="158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5" name="Metin kutusu 34"/>
          <p:cNvSpPr txBox="1"/>
          <p:nvPr/>
        </p:nvSpPr>
        <p:spPr>
          <a:xfrm>
            <a:off x="7688901" y="3999112"/>
            <a:ext cx="1226618" cy="738664"/>
          </a:xfrm>
          <a:prstGeom prst="rect">
            <a:avLst/>
          </a:prstGeom>
          <a:noFill/>
        </p:spPr>
        <p:txBody>
          <a:bodyPr wrap="none" rtlCol="0">
            <a:spAutoFit/>
          </a:bodyPr>
          <a:lstStyle/>
          <a:p>
            <a:pPr algn="ctr"/>
            <a:r>
              <a:rPr lang="tr-TR" sz="1400" b="1" dirty="0" smtClean="0">
                <a:latin typeface="Arial" panose="020B0604020202020204" pitchFamily="34" charset="0"/>
                <a:cs typeface="Arial" panose="020B0604020202020204" pitchFamily="34" charset="0"/>
              </a:rPr>
              <a:t> done</a:t>
            </a:r>
          </a:p>
          <a:p>
            <a:pPr algn="ctr"/>
            <a:r>
              <a:rPr lang="tr-TR" sz="1400" b="1" dirty="0" smtClean="0">
                <a:latin typeface="Arial" panose="020B0604020202020204" pitchFamily="34" charset="0"/>
                <a:cs typeface="Arial" panose="020B0604020202020204" pitchFamily="34" charset="0"/>
              </a:rPr>
              <a:t>b</a:t>
            </a:r>
            <a:r>
              <a:rPr lang="en-US" sz="1400" b="1" dirty="0" smtClean="0">
                <a:latin typeface="Arial" panose="020B0604020202020204" pitchFamily="34" charset="0"/>
                <a:cs typeface="Arial" panose="020B0604020202020204" pitchFamily="34" charset="0"/>
              </a:rPr>
              <a:t>y</a:t>
            </a:r>
            <a:r>
              <a:rPr lang="tr-TR" sz="1400" b="1"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language</a:t>
            </a:r>
          </a:p>
          <a:p>
            <a:pPr algn="ctr"/>
            <a:r>
              <a:rPr lang="tr-TR" sz="1400" b="1"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instructors</a:t>
            </a:r>
            <a:endParaRPr lang="en-US" sz="1400" b="1" dirty="0">
              <a:latin typeface="Arial" panose="020B0604020202020204" pitchFamily="34" charset="0"/>
              <a:cs typeface="Arial" panose="020B0604020202020204" pitchFamily="34" charset="0"/>
            </a:endParaRPr>
          </a:p>
        </p:txBody>
      </p:sp>
      <p:cxnSp>
        <p:nvCxnSpPr>
          <p:cNvPr id="36" name="Dirsek Bağlayıcısı 35"/>
          <p:cNvCxnSpPr/>
          <p:nvPr/>
        </p:nvCxnSpPr>
        <p:spPr>
          <a:xfrm>
            <a:off x="5027654" y="5362046"/>
            <a:ext cx="2927731" cy="243240"/>
          </a:xfrm>
          <a:prstGeom prst="bentConnector3">
            <a:avLst>
              <a:gd name="adj1" fmla="val 71903"/>
            </a:avLst>
          </a:prstGeom>
          <a:ln w="158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42" name="Metin kutusu 41"/>
          <p:cNvSpPr txBox="1"/>
          <p:nvPr/>
        </p:nvSpPr>
        <p:spPr>
          <a:xfrm>
            <a:off x="8025532" y="5614410"/>
            <a:ext cx="889987" cy="523220"/>
          </a:xfrm>
          <a:prstGeom prst="rect">
            <a:avLst/>
          </a:prstGeom>
          <a:noFill/>
        </p:spPr>
        <p:txBody>
          <a:bodyPr wrap="none" rtlCol="0">
            <a:spAutoFit/>
          </a:bodyPr>
          <a:lstStyle/>
          <a:p>
            <a:pPr algn="ctr"/>
            <a:r>
              <a:rPr lang="tr-TR" sz="1400" b="1" dirty="0" err="1" smtClean="0">
                <a:latin typeface="Arial" panose="020B0604020202020204" pitchFamily="34" charset="0"/>
                <a:cs typeface="Arial" panose="020B0604020202020204" pitchFamily="34" charset="0"/>
              </a:rPr>
              <a:t>St</a:t>
            </a:r>
            <a:r>
              <a:rPr lang="tr-TR" sz="1400" b="1" dirty="0" smtClean="0">
                <a:latin typeface="Arial" panose="020B0604020202020204" pitchFamily="34" charset="0"/>
                <a:cs typeface="Arial" panose="020B0604020202020204" pitchFamily="34" charset="0"/>
              </a:rPr>
              <a:t>(N)E </a:t>
            </a:r>
          </a:p>
          <a:p>
            <a:pPr algn="ctr"/>
            <a:r>
              <a:rPr lang="en-US" sz="1400" b="1" dirty="0" smtClean="0">
                <a:latin typeface="Arial" panose="020B0604020202020204" pitchFamily="34" charset="0"/>
                <a:cs typeface="Arial" panose="020B0604020202020204" pitchFamily="34" charset="0"/>
              </a:rPr>
              <a:t>oriented</a:t>
            </a:r>
            <a:endParaRPr lang="en-US"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16452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down)">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wipe(down)">
                                      <p:cBhvr>
                                        <p:cTn id="15" dur="500"/>
                                        <p:tgtEl>
                                          <p:spTgt spid="21"/>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wipe(down)">
                                      <p:cBhvr>
                                        <p:cTn id="18" dur="500"/>
                                        <p:tgtEl>
                                          <p:spTgt spid="3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wipe(down)">
                                      <p:cBhvr>
                                        <p:cTn id="23" dur="500"/>
                                        <p:tgtEl>
                                          <p:spTgt spid="36"/>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wipe(down)">
                                      <p:cBhvr>
                                        <p:cTn id="26"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5" grpId="0"/>
      <p:bldP spid="4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39376" y="47963"/>
            <a:ext cx="7416824" cy="369332"/>
          </a:xfrm>
          <a:prstGeom prst="rect">
            <a:avLst/>
          </a:prstGeom>
        </p:spPr>
        <p:txBody>
          <a:bodyPr wrap="square">
            <a:spAutoFit/>
          </a:bodyPr>
          <a:lstStyle/>
          <a:p>
            <a:pPr>
              <a:spcBef>
                <a:spcPts val="1200"/>
              </a:spcBef>
              <a:spcAft>
                <a:spcPts val="600"/>
              </a:spcAft>
            </a:pPr>
            <a:r>
              <a:rPr lang="en-US" b="1" dirty="0" smtClean="0">
                <a:solidFill>
                  <a:schemeClr val="bg1"/>
                </a:solidFill>
                <a:latin typeface="Arial" panose="020B0604020202020204" pitchFamily="34" charset="0"/>
                <a:cs typeface="Arial" panose="020B0604020202020204" pitchFamily="34" charset="0"/>
              </a:rPr>
              <a:t>Example </a:t>
            </a:r>
            <a:r>
              <a:rPr lang="tr-TR" b="1" dirty="0" smtClean="0">
                <a:solidFill>
                  <a:schemeClr val="bg1"/>
                </a:solidFill>
                <a:latin typeface="Arial" panose="020B0604020202020204" pitchFamily="34" charset="0"/>
                <a:cs typeface="Arial" panose="020B0604020202020204" pitchFamily="34" charset="0"/>
              </a:rPr>
              <a:t>7</a:t>
            </a:r>
            <a:r>
              <a:rPr lang="en-US" b="1" dirty="0" smtClean="0">
                <a:solidFill>
                  <a:schemeClr val="bg1"/>
                </a:solidFill>
                <a:latin typeface="Arial" panose="020B0604020202020204" pitchFamily="34" charset="0"/>
                <a:cs typeface="Arial" panose="020B0604020202020204" pitchFamily="34" charset="0"/>
              </a:rPr>
              <a:t>: Negative</a:t>
            </a:r>
            <a:r>
              <a:rPr lang="tr-TR" b="1"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views on</a:t>
            </a:r>
            <a:r>
              <a:rPr lang="tr-TR" b="1"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teaching</a:t>
            </a:r>
            <a:r>
              <a:rPr lang="tr-TR" b="1"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staff recruitment policy</a:t>
            </a:r>
            <a:endParaRPr lang="en-US" b="1" dirty="0">
              <a:solidFill>
                <a:schemeClr val="bg1"/>
              </a:solidFill>
              <a:latin typeface="Arial" panose="020B0604020202020204" pitchFamily="34" charset="0"/>
              <a:cs typeface="Arial" panose="020B0604020202020204" pitchFamily="34" charset="0"/>
            </a:endParaRPr>
          </a:p>
        </p:txBody>
      </p:sp>
      <p:sp>
        <p:nvSpPr>
          <p:cNvPr id="3" name="Dikdörtgen 2"/>
          <p:cNvSpPr/>
          <p:nvPr/>
        </p:nvSpPr>
        <p:spPr>
          <a:xfrm>
            <a:off x="107504" y="639246"/>
            <a:ext cx="8784976" cy="369332"/>
          </a:xfrm>
          <a:prstGeom prst="rect">
            <a:avLst/>
          </a:prstGeom>
        </p:spPr>
        <p:txBody>
          <a:bodyPr wrap="square">
            <a:spAutoFit/>
          </a:bodyPr>
          <a:lstStyle/>
          <a:p>
            <a:pPr marL="342900" indent="-342900">
              <a:spcBef>
                <a:spcPts val="600"/>
              </a:spcBef>
              <a:spcAft>
                <a:spcPts val="600"/>
              </a:spcAft>
              <a:buAutoNum type="alphaUcPeriod"/>
            </a:pPr>
            <a:r>
              <a:rPr lang="en-US" dirty="0">
                <a:latin typeface="Arial" panose="020B0604020202020204" pitchFamily="34" charset="0"/>
                <a:cs typeface="Arial" panose="020B0604020202020204" pitchFamily="34" charset="0"/>
              </a:rPr>
              <a:t>inadequate to measure academic </a:t>
            </a:r>
            <a:r>
              <a:rPr lang="en-US" dirty="0" smtClean="0">
                <a:latin typeface="Arial" panose="020B0604020202020204" pitchFamily="34" charset="0"/>
                <a:cs typeface="Arial" panose="020B0604020202020204" pitchFamily="34" charset="0"/>
              </a:rPr>
              <a:t>English, </a:t>
            </a:r>
            <a:r>
              <a:rPr lang="en-US" dirty="0">
                <a:latin typeface="Arial" panose="020B0604020202020204" pitchFamily="34" charset="0"/>
                <a:cs typeface="Arial" panose="020B0604020202020204" pitchFamily="34" charset="0"/>
              </a:rPr>
              <a:t>grammar-based</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not </a:t>
            </a:r>
            <a:r>
              <a:rPr lang="en-US" dirty="0" smtClean="0">
                <a:latin typeface="Arial" panose="020B0604020202020204" pitchFamily="34" charset="0"/>
                <a:cs typeface="Arial" panose="020B0604020202020204" pitchFamily="34" charset="0"/>
              </a:rPr>
              <a:t>discipline-specific </a:t>
            </a:r>
            <a:endParaRPr lang="tr-TR" dirty="0">
              <a:latin typeface="Arial" panose="020B0604020202020204" pitchFamily="34" charset="0"/>
              <a:cs typeface="Arial" panose="020B0604020202020204" pitchFamily="34" charset="0"/>
            </a:endParaRPr>
          </a:p>
        </p:txBody>
      </p:sp>
      <p:sp>
        <p:nvSpPr>
          <p:cNvPr id="7" name="Dikdörtgen 6"/>
          <p:cNvSpPr/>
          <p:nvPr/>
        </p:nvSpPr>
        <p:spPr>
          <a:xfrm>
            <a:off x="251520" y="1124744"/>
            <a:ext cx="8352928" cy="4832092"/>
          </a:xfrm>
          <a:prstGeom prst="rect">
            <a:avLst/>
          </a:prstGeom>
        </p:spPr>
        <p:txBody>
          <a:bodyPr wrap="square">
            <a:spAutoFit/>
          </a:bodyPr>
          <a:lstStyle/>
          <a:p>
            <a:r>
              <a:rPr lang="en-US" sz="1400" dirty="0" smtClean="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A</a:t>
            </a:r>
            <a:r>
              <a:rPr lang="en-US" sz="1400" dirty="0">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you </a:t>
            </a:r>
            <a:r>
              <a:rPr lang="en-US" sz="1400" dirty="0">
                <a:latin typeface="Arial" panose="020B0604020202020204" pitchFamily="34" charset="0"/>
                <a:cs typeface="Arial" panose="020B0604020202020204" pitchFamily="34" charset="0"/>
              </a:rPr>
              <a:t>mentioned before you have taken this YDS test </a:t>
            </a:r>
          </a:p>
          <a:p>
            <a:r>
              <a:rPr lang="en-US" sz="1400" dirty="0">
                <a:latin typeface="Arial" panose="020B0604020202020204" pitchFamily="34" charset="0"/>
                <a:cs typeface="Arial" panose="020B0604020202020204" pitchFamily="34" charset="0"/>
              </a:rPr>
              <a:t>2. </a:t>
            </a:r>
            <a:r>
              <a:rPr lang="tr-TR" sz="14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L12</a:t>
            </a:r>
            <a:r>
              <a:rPr lang="en-US" sz="1400" dirty="0">
                <a:latin typeface="Arial" panose="020B0604020202020204" pitchFamily="34" charset="0"/>
                <a:cs typeface="Arial" panose="020B0604020202020204" pitchFamily="34" charset="0"/>
              </a:rPr>
              <a:t>: </a:t>
            </a:r>
            <a:r>
              <a:rPr lang="en-US" sz="1400" i="1" dirty="0">
                <a:latin typeface="Arial" panose="020B0604020202020204" pitchFamily="34" charset="0"/>
                <a:cs typeface="Arial" panose="020B0604020202020204" pitchFamily="34" charset="0"/>
              </a:rPr>
              <a:t>it’s VERY </a:t>
            </a:r>
            <a:r>
              <a:rPr lang="en-US" sz="1400" i="1" dirty="0">
                <a:solidFill>
                  <a:srgbClr val="0070C0"/>
                </a:solidFill>
                <a:latin typeface="Arial" panose="020B0604020202020204" pitchFamily="34" charset="0"/>
                <a:cs typeface="Arial" panose="020B0604020202020204" pitchFamily="34" charset="0"/>
              </a:rPr>
              <a:t>misleading</a:t>
            </a:r>
            <a:r>
              <a:rPr lang="en-US" sz="1400" i="1"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 have you seen that test? /…/ </a:t>
            </a:r>
            <a:r>
              <a:rPr lang="en-US" sz="1400" i="1" dirty="0">
                <a:latin typeface="Arial" panose="020B0604020202020204" pitchFamily="34" charset="0"/>
                <a:cs typeface="Arial" panose="020B0604020202020204" pitchFamily="34" charset="0"/>
              </a:rPr>
              <a:t>a </a:t>
            </a:r>
            <a:r>
              <a:rPr lang="en-US" sz="1400" i="1" dirty="0">
                <a:solidFill>
                  <a:srgbClr val="0070C0"/>
                </a:solidFill>
                <a:latin typeface="Arial" panose="020B0604020202020204" pitchFamily="34" charset="0"/>
                <a:cs typeface="Arial" panose="020B0604020202020204" pitchFamily="34" charset="0"/>
              </a:rPr>
              <a:t>very misleading </a:t>
            </a:r>
            <a:r>
              <a:rPr lang="en-US" sz="1400" i="1" dirty="0">
                <a:latin typeface="Arial" panose="020B0604020202020204" pitchFamily="34" charset="0"/>
                <a:cs typeface="Arial" panose="020B0604020202020204" pitchFamily="34" charset="0"/>
              </a:rPr>
              <a:t>test </a:t>
            </a:r>
            <a:r>
              <a:rPr lang="en-US" sz="1400" dirty="0" err="1">
                <a:latin typeface="Arial" panose="020B0604020202020204" pitchFamily="34" charset="0"/>
                <a:cs typeface="Arial" panose="020B0604020202020204" pitchFamily="34" charset="0"/>
              </a:rPr>
              <a:t>i</a:t>
            </a:r>
            <a:r>
              <a:rPr lang="en-US" sz="1400" dirty="0">
                <a:latin typeface="Arial" panose="020B0604020202020204" pitchFamily="34" charset="0"/>
                <a:cs typeface="Arial" panose="020B0604020202020204" pitchFamily="34" charset="0"/>
              </a:rPr>
              <a:t> </a:t>
            </a:r>
          </a:p>
          <a:p>
            <a:r>
              <a:rPr lang="en-US" sz="1400" dirty="0">
                <a:latin typeface="Arial" panose="020B0604020202020204" pitchFamily="34" charset="0"/>
                <a:cs typeface="Arial" panose="020B0604020202020204" pitchFamily="34" charset="0"/>
              </a:rPr>
              <a:t>3. </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mean </a:t>
            </a:r>
            <a:r>
              <a:rPr lang="en-US" sz="1400" dirty="0">
                <a:latin typeface="Arial" panose="020B0604020202020204" pitchFamily="34" charset="0"/>
                <a:cs typeface="Arial" panose="020B0604020202020204" pitchFamily="34" charset="0"/>
              </a:rPr>
              <a:t>now look </a:t>
            </a:r>
            <a:r>
              <a:rPr lang="en-US" sz="1400" i="1" dirty="0">
                <a:latin typeface="Arial" panose="020B0604020202020204" pitchFamily="34" charset="0"/>
                <a:cs typeface="Arial" panose="020B0604020202020204" pitchFamily="34" charset="0"/>
              </a:rPr>
              <a:t>its reading comprehension part is very important </a:t>
            </a:r>
            <a:r>
              <a:rPr lang="en-US" sz="1400" dirty="0">
                <a:latin typeface="Arial" panose="020B0604020202020204" pitchFamily="34" charset="0"/>
                <a:cs typeface="Arial" panose="020B0604020202020204" pitchFamily="34" charset="0"/>
              </a:rPr>
              <a:t>why it’s at </a:t>
            </a:r>
          </a:p>
          <a:p>
            <a:r>
              <a:rPr lang="en-US" sz="1400" dirty="0">
                <a:latin typeface="Arial" panose="020B0604020202020204" pitchFamily="34" charset="0"/>
                <a:cs typeface="Arial" panose="020B0604020202020204" pitchFamily="34" charset="0"/>
              </a:rPr>
              <a:t>4</a:t>
            </a:r>
            <a:r>
              <a:rPr lang="en-US" sz="1400" dirty="0" smtClean="0">
                <a:latin typeface="Arial" panose="020B0604020202020204" pitchFamily="34" charset="0"/>
                <a:cs typeface="Arial" panose="020B0604020202020204" pitchFamily="34" charset="0"/>
              </a:rPr>
              <a:t>.</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least academic what’s the aim there because one will apply for promotion to </a:t>
            </a:r>
          </a:p>
          <a:p>
            <a:r>
              <a:rPr lang="tr-TR" sz="1400" dirty="0">
                <a:latin typeface="Arial" panose="020B0604020202020204" pitchFamily="34" charset="0"/>
                <a:cs typeface="Arial" panose="020B0604020202020204" pitchFamily="34" charset="0"/>
              </a:rPr>
              <a:t>5. </a:t>
            </a:r>
            <a:r>
              <a:rPr lang="tr-TR" sz="1400" dirty="0" smtClean="0">
                <a:latin typeface="Arial" panose="020B0604020202020204" pitchFamily="34" charset="0"/>
                <a:cs typeface="Arial" panose="020B0604020202020204" pitchFamily="34" charset="0"/>
              </a:rPr>
              <a:t>           </a:t>
            </a:r>
            <a:r>
              <a:rPr lang="tr-TR" sz="1400" dirty="0" err="1" smtClean="0">
                <a:latin typeface="Arial" panose="020B0604020202020204" pitchFamily="34" charset="0"/>
                <a:cs typeface="Arial" panose="020B0604020202020204" pitchFamily="34" charset="0"/>
              </a:rPr>
              <a:t>associate</a:t>
            </a:r>
            <a:r>
              <a:rPr lang="tr-TR" sz="1400" dirty="0" smtClean="0">
                <a:latin typeface="Arial" panose="020B0604020202020204" pitchFamily="34" charset="0"/>
                <a:cs typeface="Arial" panose="020B0604020202020204" pitchFamily="34" charset="0"/>
              </a:rPr>
              <a:t> </a:t>
            </a:r>
            <a:r>
              <a:rPr lang="tr-TR" sz="1400" dirty="0" err="1">
                <a:latin typeface="Arial" panose="020B0604020202020204" pitchFamily="34" charset="0"/>
                <a:cs typeface="Arial" panose="020B0604020202020204" pitchFamily="34" charset="0"/>
              </a:rPr>
              <a:t>professor</a:t>
            </a:r>
            <a:r>
              <a:rPr lang="tr-TR" sz="1400" dirty="0">
                <a:latin typeface="Arial" panose="020B0604020202020204" pitchFamily="34" charset="0"/>
                <a:cs typeface="Arial" panose="020B0604020202020204" pitchFamily="34" charset="0"/>
              </a:rPr>
              <a:t> [er::m </a:t>
            </a:r>
          </a:p>
          <a:p>
            <a:r>
              <a:rPr lang="en-US" sz="1400" dirty="0">
                <a:latin typeface="Arial" panose="020B0604020202020204" pitchFamily="34" charset="0"/>
                <a:cs typeface="Arial" panose="020B0604020202020204" pitchFamily="34" charset="0"/>
              </a:rPr>
              <a:t>6. </a:t>
            </a:r>
            <a:r>
              <a:rPr lang="tr-TR" sz="14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A</a:t>
            </a:r>
            <a:r>
              <a:rPr lang="en-US" sz="1400" dirty="0">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a:t>
            </a:r>
            <a:r>
              <a:rPr lang="en-US" sz="1400" dirty="0">
                <a:latin typeface="Arial" panose="020B0604020202020204" pitchFamily="34" charset="0"/>
                <a:cs typeface="Arial" panose="020B0604020202020204" pitchFamily="34" charset="0"/>
              </a:rPr>
              <a:t>to follow up &lt;read&gt; publications in the field= </a:t>
            </a:r>
          </a:p>
          <a:p>
            <a:r>
              <a:rPr lang="en-US" sz="1400" dirty="0">
                <a:latin typeface="Arial" panose="020B0604020202020204" pitchFamily="34" charset="0"/>
                <a:cs typeface="Arial" panose="020B0604020202020204" pitchFamily="34" charset="0"/>
              </a:rPr>
              <a:t>7. </a:t>
            </a:r>
            <a:r>
              <a:rPr lang="tr-TR" sz="14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L12</a:t>
            </a:r>
            <a:r>
              <a:rPr lang="en-US" sz="1400" dirty="0">
                <a:latin typeface="Arial" panose="020B0604020202020204" pitchFamily="34" charset="0"/>
                <a:cs typeface="Arial" panose="020B0604020202020204" pitchFamily="34" charset="0"/>
              </a:rPr>
              <a:t>: =</a:t>
            </a:r>
            <a:r>
              <a:rPr lang="en-US" sz="1400" i="1" dirty="0">
                <a:latin typeface="Arial" panose="020B0604020202020204" pitchFamily="34" charset="0"/>
                <a:cs typeface="Arial" panose="020B0604020202020204" pitchFamily="34" charset="0"/>
              </a:rPr>
              <a:t>whether they can follow up the publications in their field /…/ BUT the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8. </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important </a:t>
            </a:r>
            <a:r>
              <a:rPr lang="en-US" sz="1400" dirty="0">
                <a:latin typeface="Arial" panose="020B0604020202020204" pitchFamily="34" charset="0"/>
                <a:cs typeface="Arial" panose="020B0604020202020204" pitchFamily="34" charset="0"/>
              </a:rPr>
              <a:t>thing is to be able to follow &lt;read&gt; research literature in the field </a:t>
            </a:r>
          </a:p>
          <a:p>
            <a:r>
              <a:rPr lang="tr-TR" sz="1400" dirty="0">
                <a:latin typeface="Arial" panose="020B0604020202020204" pitchFamily="34" charset="0"/>
                <a:cs typeface="Arial" panose="020B0604020202020204" pitchFamily="34" charset="0"/>
              </a:rPr>
              <a:t>9. </a:t>
            </a:r>
            <a:r>
              <a:rPr lang="tr-TR" sz="1400" dirty="0" smtClean="0">
                <a:latin typeface="Arial" panose="020B0604020202020204" pitchFamily="34" charset="0"/>
                <a:cs typeface="Arial" panose="020B0604020202020204" pitchFamily="34" charset="0"/>
              </a:rPr>
              <a:t>   </a:t>
            </a:r>
            <a:r>
              <a:rPr lang="tr-TR" sz="1400" b="1" dirty="0" smtClean="0">
                <a:latin typeface="Arial" panose="020B0604020202020204" pitchFamily="34" charset="0"/>
                <a:cs typeface="Arial" panose="020B0604020202020204" pitchFamily="34" charset="0"/>
              </a:rPr>
              <a:t>A</a:t>
            </a:r>
            <a:r>
              <a:rPr lang="tr-TR" sz="1400" b="1" dirty="0">
                <a:latin typeface="Arial" panose="020B0604020202020204" pitchFamily="34" charset="0"/>
                <a:cs typeface="Arial" panose="020B0604020202020204" pitchFamily="34" charset="0"/>
              </a:rPr>
              <a:t>: </a:t>
            </a:r>
            <a:r>
              <a:rPr lang="tr-TR" sz="1400" b="1" dirty="0" smtClean="0">
                <a:latin typeface="Arial" panose="020B0604020202020204" pitchFamily="34" charset="0"/>
                <a:cs typeface="Arial" panose="020B0604020202020204" pitchFamily="34" charset="0"/>
              </a:rPr>
              <a:t>    </a:t>
            </a:r>
            <a:r>
              <a:rPr lang="tr-TR" sz="1400" dirty="0" err="1" smtClean="0">
                <a:latin typeface="Arial" panose="020B0604020202020204" pitchFamily="34" charset="0"/>
                <a:cs typeface="Arial" panose="020B0604020202020204" pitchFamily="34" charset="0"/>
              </a:rPr>
              <a:t>right</a:t>
            </a:r>
            <a:r>
              <a:rPr lang="tr-TR" sz="1400" dirty="0">
                <a:latin typeface="Arial" panose="020B0604020202020204" pitchFamily="34" charset="0"/>
                <a:cs typeface="Arial" panose="020B0604020202020204" pitchFamily="34" charset="0"/>
              </a:rPr>
              <a:t>= </a:t>
            </a:r>
          </a:p>
          <a:p>
            <a:r>
              <a:rPr lang="en-US" sz="1400" dirty="0">
                <a:latin typeface="Arial" panose="020B0604020202020204" pitchFamily="34" charset="0"/>
                <a:cs typeface="Arial" panose="020B0604020202020204" pitchFamily="34" charset="0"/>
              </a:rPr>
              <a:t>10</a:t>
            </a:r>
            <a:r>
              <a:rPr lang="en-US" sz="1400" dirty="0" smtClean="0">
                <a:latin typeface="Arial" panose="020B0604020202020204" pitchFamily="34" charset="0"/>
                <a:cs typeface="Arial" panose="020B0604020202020204" pitchFamily="34" charset="0"/>
              </a:rPr>
              <a:t>.</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L12</a:t>
            </a:r>
            <a:r>
              <a:rPr lang="en-US" sz="1400" dirty="0" smtClean="0">
                <a:latin typeface="Arial" panose="020B0604020202020204" pitchFamily="34" charset="0"/>
                <a:cs typeface="Arial" panose="020B0604020202020204" pitchFamily="34" charset="0"/>
              </a:rPr>
              <a:t>:</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=but </a:t>
            </a:r>
            <a:r>
              <a:rPr lang="en-US" sz="1400" dirty="0" err="1">
                <a:latin typeface="Arial" panose="020B0604020202020204" pitchFamily="34" charset="0"/>
                <a:cs typeface="Arial" panose="020B0604020202020204" pitchFamily="34" charset="0"/>
              </a:rPr>
              <a:t>i</a:t>
            </a:r>
            <a:r>
              <a:rPr lang="en-US" sz="1400" dirty="0">
                <a:latin typeface="Arial" panose="020B0604020202020204" pitchFamily="34" charset="0"/>
                <a:cs typeface="Arial" panose="020B0604020202020204" pitchFamily="34" charset="0"/>
              </a:rPr>
              <a:t> mean </a:t>
            </a:r>
            <a:r>
              <a:rPr lang="en-US" sz="1400" i="1" dirty="0">
                <a:latin typeface="Arial" panose="020B0604020202020204" pitchFamily="34" charset="0"/>
                <a:cs typeface="Arial" panose="020B0604020202020204" pitchFamily="34" charset="0"/>
              </a:rPr>
              <a:t>whether I should use “</a:t>
            </a:r>
            <a:r>
              <a:rPr lang="en-US" sz="1400" i="1" dirty="0">
                <a:solidFill>
                  <a:srgbClr val="0070C0"/>
                </a:solidFill>
                <a:latin typeface="Arial" panose="020B0604020202020204" pitchFamily="34" charset="0"/>
                <a:cs typeface="Arial" panose="020B0604020202020204" pitchFamily="34" charset="0"/>
              </a:rPr>
              <a:t>OFF</a:t>
            </a:r>
            <a:r>
              <a:rPr lang="en-US" sz="1400" i="1" dirty="0">
                <a:latin typeface="Arial" panose="020B0604020202020204" pitchFamily="34" charset="0"/>
                <a:cs typeface="Arial" panose="020B0604020202020204" pitchFamily="34" charset="0"/>
              </a:rPr>
              <a:t>” or “</a:t>
            </a:r>
            <a:r>
              <a:rPr lang="en-US" sz="1400" i="1" dirty="0">
                <a:solidFill>
                  <a:srgbClr val="0070C0"/>
                </a:solidFill>
                <a:latin typeface="Arial" panose="020B0604020202020204" pitchFamily="34" charset="0"/>
                <a:cs typeface="Arial" panose="020B0604020202020204" pitchFamily="34" charset="0"/>
              </a:rPr>
              <a:t>ON</a:t>
            </a:r>
            <a:r>
              <a:rPr lang="en-US" sz="1400" i="1" dirty="0">
                <a:latin typeface="Arial" panose="020B0604020202020204" pitchFamily="34" charset="0"/>
                <a:cs typeface="Arial" panose="020B0604020202020204" pitchFamily="34" charset="0"/>
              </a:rPr>
              <a:t>” there </a:t>
            </a:r>
            <a:r>
              <a:rPr lang="en-US" sz="1400" i="1" dirty="0" err="1">
                <a:latin typeface="Arial" panose="020B0604020202020204" pitchFamily="34" charset="0"/>
                <a:cs typeface="Arial" panose="020B0604020202020204" pitchFamily="34" charset="0"/>
              </a:rPr>
              <a:t>i</a:t>
            </a:r>
            <a:r>
              <a:rPr lang="en-US" sz="1400" i="1" dirty="0">
                <a:latin typeface="Arial" panose="020B0604020202020204" pitchFamily="34" charset="0"/>
                <a:cs typeface="Arial" panose="020B0604020202020204" pitchFamily="34" charset="0"/>
              </a:rPr>
              <a:t> find it &lt;which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11. </a:t>
            </a:r>
            <a:r>
              <a:rPr lang="tr-TR" sz="1400" dirty="0" smtClean="0">
                <a:latin typeface="Arial" panose="020B0604020202020204" pitchFamily="34" charset="0"/>
                <a:cs typeface="Arial" panose="020B0604020202020204" pitchFamily="34" charset="0"/>
              </a:rPr>
              <a:t>         </a:t>
            </a:r>
            <a:r>
              <a:rPr lang="en-US" sz="1400" i="1" dirty="0" smtClean="0">
                <a:latin typeface="Arial" panose="020B0604020202020204" pitchFamily="34" charset="0"/>
                <a:cs typeface="Arial" panose="020B0604020202020204" pitchFamily="34" charset="0"/>
              </a:rPr>
              <a:t>prepositions </a:t>
            </a:r>
            <a:r>
              <a:rPr lang="en-US" sz="1400" i="1" dirty="0">
                <a:latin typeface="Arial" panose="020B0604020202020204" pitchFamily="34" charset="0"/>
                <a:cs typeface="Arial" panose="020B0604020202020204" pitchFamily="34" charset="0"/>
              </a:rPr>
              <a:t>to use&gt; hard now </a:t>
            </a:r>
            <a:r>
              <a:rPr lang="en-US" sz="1400" dirty="0">
                <a:latin typeface="Arial" panose="020B0604020202020204" pitchFamily="34" charset="0"/>
                <a:cs typeface="Arial" panose="020B0604020202020204" pitchFamily="34" charset="0"/>
              </a:rPr>
              <a:t>well (2) so what it’s completely </a:t>
            </a:r>
            <a:r>
              <a:rPr lang="en-US" sz="1400" dirty="0" err="1">
                <a:latin typeface="Arial" panose="020B0604020202020204" pitchFamily="34" charset="0"/>
                <a:cs typeface="Arial" panose="020B0604020202020204" pitchFamily="34" charset="0"/>
              </a:rPr>
              <a:t>er:m</a:t>
            </a:r>
            <a:r>
              <a:rPr lang="en-US" sz="1400" dirty="0">
                <a:latin typeface="Arial" panose="020B0604020202020204" pitchFamily="34" charset="0"/>
                <a:cs typeface="Arial" panose="020B0604020202020204" pitchFamily="34" charset="0"/>
              </a:rPr>
              <a:t> a thing </a:t>
            </a:r>
          </a:p>
          <a:p>
            <a:r>
              <a:rPr lang="en-US" sz="1400" dirty="0">
                <a:latin typeface="Arial" panose="020B0604020202020204" pitchFamily="34" charset="0"/>
                <a:cs typeface="Arial" panose="020B0604020202020204" pitchFamily="34" charset="0"/>
              </a:rPr>
              <a:t>12. </a:t>
            </a:r>
            <a:r>
              <a:rPr lang="tr-TR" sz="1400" dirty="0" smtClean="0">
                <a:latin typeface="Arial" panose="020B0604020202020204" pitchFamily="34" charset="0"/>
                <a:cs typeface="Arial" panose="020B0604020202020204" pitchFamily="34" charset="0"/>
              </a:rPr>
              <a:t>         </a:t>
            </a:r>
            <a:r>
              <a:rPr lang="en-US" sz="1400" dirty="0" smtClean="0">
                <a:solidFill>
                  <a:srgbClr val="0070C0"/>
                </a:solidFill>
                <a:latin typeface="Arial" panose="020B0604020202020204" pitchFamily="34" charset="0"/>
                <a:cs typeface="Arial" panose="020B0604020202020204" pitchFamily="34" charset="0"/>
              </a:rPr>
              <a:t>&lt;</a:t>
            </a:r>
            <a:r>
              <a:rPr lang="en-US" sz="1400" dirty="0">
                <a:solidFill>
                  <a:srgbClr val="0070C0"/>
                </a:solidFill>
                <a:latin typeface="Arial" panose="020B0604020202020204" pitchFamily="34" charset="0"/>
                <a:cs typeface="Arial" panose="020B0604020202020204" pitchFamily="34" charset="0"/>
              </a:rPr>
              <a:t>prepositions&gt; in English which has no specific rules </a:t>
            </a:r>
            <a:r>
              <a:rPr lang="en-US" sz="1400" dirty="0">
                <a:latin typeface="Arial" panose="020B0604020202020204" pitchFamily="34" charset="0"/>
                <a:cs typeface="Arial" panose="020B0604020202020204" pitchFamily="34" charset="0"/>
              </a:rPr>
              <a:t>(.) then = </a:t>
            </a:r>
          </a:p>
          <a:p>
            <a:r>
              <a:rPr lang="en-US" sz="1400" dirty="0">
                <a:latin typeface="Arial" panose="020B0604020202020204" pitchFamily="34" charset="0"/>
                <a:cs typeface="Arial" panose="020B0604020202020204" pitchFamily="34" charset="0"/>
              </a:rPr>
              <a:t>13. </a:t>
            </a:r>
            <a:r>
              <a:rPr lang="tr-TR" sz="14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A:</a:t>
            </a:r>
            <a:r>
              <a:rPr lang="tr-TR" sz="1400" b="1"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=as you said there are no rules we memorize &lt;them&gt;= </a:t>
            </a:r>
          </a:p>
          <a:p>
            <a:r>
              <a:rPr lang="en-US" sz="1400" dirty="0">
                <a:latin typeface="Arial" panose="020B0604020202020204" pitchFamily="34" charset="0"/>
                <a:cs typeface="Arial" panose="020B0604020202020204" pitchFamily="34" charset="0"/>
              </a:rPr>
              <a:t>14. </a:t>
            </a:r>
            <a:r>
              <a:rPr lang="tr-TR" sz="14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L12</a:t>
            </a:r>
            <a:r>
              <a:rPr lang="en-US" sz="1400" b="1"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=rote learning </a:t>
            </a:r>
            <a:r>
              <a:rPr lang="en-US" sz="1400" i="1" dirty="0">
                <a:latin typeface="Arial" panose="020B0604020202020204" pitchFamily="34" charset="0"/>
                <a:cs typeface="Arial" panose="020B0604020202020204" pitchFamily="34" charset="0"/>
              </a:rPr>
              <a:t>if you knew rules so what there “responsible” goes with “for”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15</a:t>
            </a:r>
            <a:r>
              <a:rPr lang="en-US" sz="1400" dirty="0" smtClean="0">
                <a:latin typeface="Arial" panose="020B0604020202020204" pitchFamily="34" charset="0"/>
                <a:cs typeface="Arial" panose="020B0604020202020204" pitchFamily="34" charset="0"/>
              </a:rPr>
              <a:t>.</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 how should </a:t>
            </a:r>
            <a:r>
              <a:rPr lang="en-US" sz="1400" dirty="0" err="1">
                <a:latin typeface="Arial" panose="020B0604020202020204" pitchFamily="34" charset="0"/>
                <a:cs typeface="Arial" panose="020B0604020202020204" pitchFamily="34" charset="0"/>
              </a:rPr>
              <a:t>i</a:t>
            </a:r>
            <a:r>
              <a:rPr lang="en-US" sz="1400" dirty="0">
                <a:latin typeface="Arial" panose="020B0604020202020204" pitchFamily="34" charset="0"/>
                <a:cs typeface="Arial" panose="020B0604020202020204" pitchFamily="34" charset="0"/>
              </a:rPr>
              <a:t> know “responsible” doesn’t go with “of” (.) </a:t>
            </a:r>
            <a:r>
              <a:rPr lang="en-US" sz="1400" dirty="0">
                <a:solidFill>
                  <a:srgbClr val="0070C0"/>
                </a:solidFill>
                <a:latin typeface="Arial" panose="020B0604020202020204" pitchFamily="34" charset="0"/>
                <a:cs typeface="Arial" panose="020B0604020202020204" pitchFamily="34" charset="0"/>
              </a:rPr>
              <a:t>suppose you knew </a:t>
            </a:r>
          </a:p>
          <a:p>
            <a:r>
              <a:rPr lang="en-US" sz="1400" dirty="0">
                <a:latin typeface="Arial" panose="020B0604020202020204" pitchFamily="34" charset="0"/>
                <a:cs typeface="Arial" panose="020B0604020202020204" pitchFamily="34" charset="0"/>
              </a:rPr>
              <a:t>16</a:t>
            </a:r>
            <a:r>
              <a:rPr lang="en-US" sz="1400" dirty="0">
                <a:solidFill>
                  <a:srgbClr val="0070C0"/>
                </a:solidFill>
                <a:latin typeface="Arial" panose="020B0604020202020204" pitchFamily="34" charset="0"/>
                <a:cs typeface="Arial" panose="020B0604020202020204" pitchFamily="34" charset="0"/>
              </a:rPr>
              <a:t>. </a:t>
            </a:r>
            <a:r>
              <a:rPr lang="tr-TR" sz="1400" dirty="0" smtClean="0">
                <a:solidFill>
                  <a:srgbClr val="0070C0"/>
                </a:solidFill>
                <a:latin typeface="Arial" panose="020B0604020202020204" pitchFamily="34" charset="0"/>
                <a:cs typeface="Arial" panose="020B0604020202020204" pitchFamily="34" charset="0"/>
              </a:rPr>
              <a:t>          </a:t>
            </a:r>
            <a:r>
              <a:rPr lang="en-US" sz="1400" i="1" dirty="0" smtClean="0">
                <a:solidFill>
                  <a:srgbClr val="0070C0"/>
                </a:solidFill>
                <a:latin typeface="Arial" panose="020B0604020202020204" pitchFamily="34" charset="0"/>
                <a:cs typeface="Arial" panose="020B0604020202020204" pitchFamily="34" charset="0"/>
              </a:rPr>
              <a:t>these </a:t>
            </a:r>
            <a:r>
              <a:rPr lang="en-US" sz="1400" i="1" dirty="0">
                <a:solidFill>
                  <a:srgbClr val="0070C0"/>
                </a:solidFill>
                <a:latin typeface="Arial" panose="020B0604020202020204" pitchFamily="34" charset="0"/>
                <a:cs typeface="Arial" panose="020B0604020202020204" pitchFamily="34" charset="0"/>
              </a:rPr>
              <a:t>what would happen am </a:t>
            </a:r>
            <a:r>
              <a:rPr lang="en-US" sz="1400" i="1" dirty="0" err="1">
                <a:solidFill>
                  <a:srgbClr val="0070C0"/>
                </a:solidFill>
                <a:latin typeface="Arial" panose="020B0604020202020204" pitchFamily="34" charset="0"/>
                <a:cs typeface="Arial" panose="020B0604020202020204" pitchFamily="34" charset="0"/>
              </a:rPr>
              <a:t>i</a:t>
            </a:r>
            <a:r>
              <a:rPr lang="en-US" sz="1400" i="1" dirty="0">
                <a:solidFill>
                  <a:srgbClr val="0070C0"/>
                </a:solidFill>
                <a:latin typeface="Arial" panose="020B0604020202020204" pitchFamily="34" charset="0"/>
                <a:cs typeface="Arial" panose="020B0604020202020204" pitchFamily="34" charset="0"/>
              </a:rPr>
              <a:t> not able to comprehend it </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a:t>
            </a:r>
            <a:r>
              <a:rPr lang="en-US" sz="1400" dirty="0">
                <a:latin typeface="Arial" panose="020B0604020202020204" pitchFamily="34" charset="0"/>
                <a:cs typeface="Arial" panose="020B0604020202020204" pitchFamily="34" charset="0"/>
              </a:rPr>
              <a:t> mean there were </a:t>
            </a:r>
          </a:p>
          <a:p>
            <a:r>
              <a:rPr lang="en-US" sz="1400" dirty="0">
                <a:latin typeface="Arial" panose="020B0604020202020204" pitchFamily="34" charset="0"/>
                <a:cs typeface="Arial" panose="020B0604020202020204" pitchFamily="34" charset="0"/>
              </a:rPr>
              <a:t>17. </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such </a:t>
            </a:r>
            <a:r>
              <a:rPr lang="en-US" sz="1400" dirty="0">
                <a:latin typeface="Arial" panose="020B0604020202020204" pitchFamily="34" charset="0"/>
                <a:cs typeface="Arial" panose="020B0604020202020204" pitchFamily="34" charset="0"/>
              </a:rPr>
              <a:t>questions particularly in the first section of the exam (.) prepositions grammar </a:t>
            </a:r>
          </a:p>
          <a:p>
            <a:r>
              <a:rPr lang="en-US" sz="1400" dirty="0">
                <a:latin typeface="Arial" panose="020B0604020202020204" pitchFamily="34" charset="0"/>
                <a:cs typeface="Arial" panose="020B0604020202020204" pitchFamily="34" charset="0"/>
              </a:rPr>
              <a:t>18. </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what’s </a:t>
            </a:r>
            <a:r>
              <a:rPr lang="en-US" sz="1400" dirty="0">
                <a:latin typeface="Arial" panose="020B0604020202020204" pitchFamily="34" charset="0"/>
                <a:cs typeface="Arial" panose="020B0604020202020204" pitchFamily="34" charset="0"/>
              </a:rPr>
              <a:t>the difference when you use “has been” or “had been” it’s past tense OK </a:t>
            </a:r>
          </a:p>
          <a:p>
            <a:r>
              <a:rPr lang="en-US" sz="1400" dirty="0">
                <a:latin typeface="Arial" panose="020B0604020202020204" pitchFamily="34" charset="0"/>
                <a:cs typeface="Arial" panose="020B0604020202020204" pitchFamily="34" charset="0"/>
              </a:rPr>
              <a:t>19</a:t>
            </a:r>
            <a:r>
              <a:rPr lang="en-US" sz="1400" dirty="0" smtClean="0">
                <a:latin typeface="Arial" panose="020B0604020202020204" pitchFamily="34" charset="0"/>
                <a:cs typeface="Arial" panose="020B0604020202020204" pitchFamily="34" charset="0"/>
              </a:rPr>
              <a:t>.</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this is it </a:t>
            </a:r>
            <a:r>
              <a:rPr lang="en-US" sz="1400" i="1" dirty="0">
                <a:solidFill>
                  <a:srgbClr val="0070C0"/>
                </a:solidFill>
                <a:latin typeface="Arial" panose="020B0604020202020204" pitchFamily="34" charset="0"/>
                <a:cs typeface="Arial" panose="020B0604020202020204" pitchFamily="34" charset="0"/>
              </a:rPr>
              <a:t>what’s important is whether one can understand the paper </a:t>
            </a:r>
            <a:r>
              <a:rPr lang="en-US" sz="1400" i="1" dirty="0">
                <a:latin typeface="Arial" panose="020B0604020202020204" pitchFamily="34" charset="0"/>
                <a:cs typeface="Arial" panose="020B0604020202020204" pitchFamily="34" charset="0"/>
              </a:rPr>
              <a:t>(.) </a:t>
            </a:r>
            <a:r>
              <a:rPr lang="en-US" sz="1400" i="1" dirty="0" err="1">
                <a:latin typeface="Arial" panose="020B0604020202020204" pitchFamily="34" charset="0"/>
                <a:cs typeface="Arial" panose="020B0604020202020204" pitchFamily="34" charset="0"/>
              </a:rPr>
              <a:t>i</a:t>
            </a:r>
            <a:r>
              <a:rPr lang="en-US" sz="1400" i="1"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20. </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mean </a:t>
            </a:r>
            <a:r>
              <a:rPr lang="en-US" sz="1400" dirty="0">
                <a:latin typeface="Arial" panose="020B0604020202020204" pitchFamily="34" charset="0"/>
                <a:cs typeface="Arial" panose="020B0604020202020204" pitchFamily="34" charset="0"/>
              </a:rPr>
              <a:t>if one is going to study English language and literature that alters the </a:t>
            </a:r>
          </a:p>
          <a:p>
            <a:r>
              <a:rPr lang="en-US" sz="1400" dirty="0">
                <a:latin typeface="Arial" panose="020B0604020202020204" pitchFamily="34" charset="0"/>
                <a:cs typeface="Arial" panose="020B0604020202020204" pitchFamily="34" charset="0"/>
              </a:rPr>
              <a:t>21</a:t>
            </a:r>
            <a:r>
              <a:rPr lang="en-US" sz="1400" dirty="0" smtClean="0">
                <a:latin typeface="Arial" panose="020B0604020202020204" pitchFamily="34" charset="0"/>
                <a:cs typeface="Arial" panose="020B0604020202020204" pitchFamily="34" charset="0"/>
              </a:rPr>
              <a:t>.</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t>
            </a:r>
            <a:r>
              <a:rPr lang="en-US" sz="1400" i="1" dirty="0">
                <a:latin typeface="Arial" panose="020B0604020202020204" pitchFamily="34" charset="0"/>
                <a:cs typeface="Arial" panose="020B0604020202020204" pitchFamily="34" charset="0"/>
              </a:rPr>
              <a:t>case </a:t>
            </a:r>
            <a:r>
              <a:rPr lang="en-US" sz="1400" dirty="0">
                <a:latin typeface="Arial" panose="020B0604020202020204" pitchFamily="34" charset="0"/>
                <a:cs typeface="Arial" panose="020B0604020202020204" pitchFamily="34" charset="0"/>
              </a:rPr>
              <a:t>(.) of course but YDS is administered to anyone (.) therefore </a:t>
            </a:r>
            <a:r>
              <a:rPr lang="en-US" sz="1400" i="1" dirty="0">
                <a:latin typeface="Arial" panose="020B0604020202020204" pitchFamily="34" charset="0"/>
                <a:cs typeface="Arial" panose="020B0604020202020204" pitchFamily="34" charset="0"/>
              </a:rPr>
              <a:t>it’s a </a:t>
            </a:r>
            <a:r>
              <a:rPr lang="en-US" sz="1400" i="1" dirty="0">
                <a:solidFill>
                  <a:srgbClr val="0070C0"/>
                </a:solidFill>
                <a:latin typeface="Arial" panose="020B0604020202020204" pitchFamily="34" charset="0"/>
                <a:cs typeface="Arial" panose="020B0604020202020204" pitchFamily="34" charset="0"/>
              </a:rPr>
              <a:t>misleading </a:t>
            </a:r>
            <a:endParaRPr lang="en-US" sz="1400" dirty="0">
              <a:solidFill>
                <a:srgbClr val="0070C0"/>
              </a:solidFill>
              <a:latin typeface="Arial" panose="020B0604020202020204" pitchFamily="34" charset="0"/>
              <a:cs typeface="Arial" panose="020B0604020202020204" pitchFamily="34" charset="0"/>
            </a:endParaRPr>
          </a:p>
          <a:p>
            <a:r>
              <a:rPr lang="tr-TR" sz="1400" dirty="0">
                <a:latin typeface="Arial" panose="020B0604020202020204" pitchFamily="34" charset="0"/>
                <a:cs typeface="Arial" panose="020B0604020202020204" pitchFamily="34" charset="0"/>
              </a:rPr>
              <a:t>22. </a:t>
            </a:r>
            <a:r>
              <a:rPr lang="tr-TR" sz="1400" dirty="0" smtClean="0">
                <a:latin typeface="Arial" panose="020B0604020202020204" pitchFamily="34" charset="0"/>
                <a:cs typeface="Arial" panose="020B0604020202020204" pitchFamily="34" charset="0"/>
              </a:rPr>
              <a:t>          test </a:t>
            </a:r>
            <a:endParaRPr lang="tr-TR" sz="1400" dirty="0">
              <a:latin typeface="Arial" panose="020B0604020202020204" pitchFamily="34" charset="0"/>
              <a:cs typeface="Arial" panose="020B0604020202020204" pitchFamily="34" charset="0"/>
            </a:endParaRPr>
          </a:p>
        </p:txBody>
      </p:sp>
      <p:sp>
        <p:nvSpPr>
          <p:cNvPr id="8" name="Metin kutusu 7"/>
          <p:cNvSpPr txBox="1"/>
          <p:nvPr/>
        </p:nvSpPr>
        <p:spPr>
          <a:xfrm>
            <a:off x="5491313" y="6253488"/>
            <a:ext cx="2864887" cy="338554"/>
          </a:xfrm>
          <a:prstGeom prst="rect">
            <a:avLst/>
          </a:prstGeom>
          <a:noFill/>
        </p:spPr>
        <p:txBody>
          <a:bodyPr wrap="none" rtlCol="0">
            <a:spAutoFit/>
          </a:bodyPr>
          <a:lstStyle/>
          <a:p>
            <a:r>
              <a:rPr lang="tr-TR" sz="1600" dirty="0" smtClean="0">
                <a:latin typeface="Arial" panose="020B0604020202020204" pitchFamily="34" charset="0"/>
                <a:cs typeface="Arial" panose="020B0604020202020204" pitchFamily="34" charset="0"/>
              </a:rPr>
              <a:t>(L12: Male, </a:t>
            </a:r>
            <a:r>
              <a:rPr lang="tr-TR" sz="1600" dirty="0" err="1" smtClean="0">
                <a:latin typeface="Arial" panose="020B0604020202020204" pitchFamily="34" charset="0"/>
                <a:cs typeface="Arial" panose="020B0604020202020204" pitchFamily="34" charset="0"/>
              </a:rPr>
              <a:t>Bogazici</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History</a:t>
            </a:r>
            <a:r>
              <a:rPr lang="tr-TR" sz="1600" dirty="0" smtClean="0">
                <a:latin typeface="Arial" panose="020B0604020202020204" pitchFamily="34" charset="0"/>
                <a:cs typeface="Arial" panose="020B0604020202020204" pitchFamily="34" charset="0"/>
              </a:rPr>
              <a:t>)</a:t>
            </a:r>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400298"/>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3310" y="28580"/>
            <a:ext cx="7416824" cy="369332"/>
          </a:xfrm>
          <a:prstGeom prst="rect">
            <a:avLst/>
          </a:prstGeom>
        </p:spPr>
        <p:txBody>
          <a:bodyPr wrap="square">
            <a:spAutoFit/>
          </a:bodyPr>
          <a:lstStyle/>
          <a:p>
            <a:pPr>
              <a:spcBef>
                <a:spcPts val="1200"/>
              </a:spcBef>
              <a:spcAft>
                <a:spcPts val="600"/>
              </a:spcAft>
            </a:pPr>
            <a:r>
              <a:rPr lang="en-US" b="1" dirty="0" smtClean="0">
                <a:solidFill>
                  <a:schemeClr val="bg1"/>
                </a:solidFill>
                <a:latin typeface="Arial" panose="020B0604020202020204" pitchFamily="34" charset="0"/>
                <a:cs typeface="Arial" panose="020B0604020202020204" pitchFamily="34" charset="0"/>
              </a:rPr>
              <a:t>Example </a:t>
            </a:r>
            <a:r>
              <a:rPr lang="tr-TR" b="1" dirty="0" smtClean="0">
                <a:solidFill>
                  <a:schemeClr val="bg1"/>
                </a:solidFill>
                <a:latin typeface="Arial" panose="020B0604020202020204" pitchFamily="34" charset="0"/>
                <a:cs typeface="Arial" panose="020B0604020202020204" pitchFamily="34" charset="0"/>
              </a:rPr>
              <a:t>8</a:t>
            </a:r>
            <a:r>
              <a:rPr lang="en-US" b="1" dirty="0" smtClean="0">
                <a:solidFill>
                  <a:schemeClr val="bg1"/>
                </a:solidFill>
                <a:latin typeface="Arial" panose="020B0604020202020204" pitchFamily="34" charset="0"/>
                <a:cs typeface="Arial" panose="020B0604020202020204" pitchFamily="34" charset="0"/>
              </a:rPr>
              <a:t>: Positive views on</a:t>
            </a:r>
            <a:r>
              <a:rPr lang="tr-TR" b="1" dirty="0" smtClean="0">
                <a:solidFill>
                  <a:schemeClr val="bg1"/>
                </a:solidFill>
                <a:latin typeface="Arial" panose="020B0604020202020204" pitchFamily="34" charset="0"/>
                <a:cs typeface="Arial" panose="020B0604020202020204" pitchFamily="34" charset="0"/>
              </a:rPr>
              <a:t> </a:t>
            </a:r>
            <a:r>
              <a:rPr lang="en-US" b="1" dirty="0" smtClean="0">
                <a:solidFill>
                  <a:schemeClr val="bg1"/>
                </a:solidFill>
                <a:latin typeface="Arial" panose="020B0604020202020204" pitchFamily="34" charset="0"/>
                <a:cs typeface="Arial" panose="020B0604020202020204" pitchFamily="34" charset="0"/>
              </a:rPr>
              <a:t>international tests</a:t>
            </a:r>
            <a:endParaRPr lang="en-US" b="1" dirty="0">
              <a:solidFill>
                <a:schemeClr val="bg1"/>
              </a:solidFill>
              <a:latin typeface="Arial" panose="020B0604020202020204" pitchFamily="34" charset="0"/>
              <a:cs typeface="Arial" panose="020B0604020202020204" pitchFamily="34" charset="0"/>
            </a:endParaRPr>
          </a:p>
        </p:txBody>
      </p:sp>
      <p:sp>
        <p:nvSpPr>
          <p:cNvPr id="4" name="Dikdörtgen 3"/>
          <p:cNvSpPr/>
          <p:nvPr/>
        </p:nvSpPr>
        <p:spPr>
          <a:xfrm>
            <a:off x="387440" y="764704"/>
            <a:ext cx="8000983" cy="923330"/>
          </a:xfrm>
          <a:prstGeom prst="rect">
            <a:avLst/>
          </a:prstGeom>
          <a:noFill/>
          <a:ln w="12700">
            <a:noFill/>
          </a:ln>
        </p:spPr>
        <p:txBody>
          <a:bodyPr wrap="square">
            <a:spAutoFit/>
          </a:bodyPr>
          <a:lstStyle/>
          <a:p>
            <a:pPr algn="just">
              <a:spcBef>
                <a:spcPts val="600"/>
              </a:spcBef>
              <a:spcAft>
                <a:spcPts val="600"/>
              </a:spcAft>
            </a:pPr>
            <a:r>
              <a:rPr lang="tr-TR" b="1" dirty="0" smtClean="0">
                <a:latin typeface="Arial" panose="020B0604020202020204" pitchFamily="34" charset="0"/>
                <a:cs typeface="Arial" panose="020B0604020202020204" pitchFamily="34" charset="0"/>
              </a:rPr>
              <a:t>L3: </a:t>
            </a:r>
            <a:r>
              <a:rPr lang="en-US" dirty="0" smtClean="0">
                <a:latin typeface="Arial" panose="020B0604020202020204" pitchFamily="34" charset="0"/>
                <a:cs typeface="Arial" panose="020B0604020202020204" pitchFamily="34" charset="0"/>
              </a:rPr>
              <a:t>of </a:t>
            </a:r>
            <a:r>
              <a:rPr lang="en-US" dirty="0">
                <a:latin typeface="Arial" panose="020B0604020202020204" pitchFamily="34" charset="0"/>
                <a:cs typeface="Arial" panose="020B0604020202020204" pitchFamily="34" charset="0"/>
              </a:rPr>
              <a:t>course universities </a:t>
            </a:r>
            <a:r>
              <a:rPr lang="en-US" i="1" dirty="0">
                <a:solidFill>
                  <a:srgbClr val="0070C0"/>
                </a:solidFill>
                <a:latin typeface="Arial" panose="020B0604020202020204" pitchFamily="34" charset="0"/>
                <a:cs typeface="Arial" panose="020B0604020202020204" pitchFamily="34" charset="0"/>
              </a:rPr>
              <a:t>have to </a:t>
            </a:r>
            <a:r>
              <a:rPr lang="en-US" dirty="0">
                <a:latin typeface="Arial" panose="020B0604020202020204" pitchFamily="34" charset="0"/>
                <a:cs typeface="Arial" panose="020B0604020202020204" pitchFamily="34" charset="0"/>
              </a:rPr>
              <a:t>offer something </a:t>
            </a:r>
            <a:r>
              <a:rPr lang="en-US" dirty="0">
                <a:solidFill>
                  <a:srgbClr val="C00000"/>
                </a:solidFill>
                <a:latin typeface="Arial" panose="020B0604020202020204" pitchFamily="34" charset="0"/>
                <a:cs typeface="Arial" panose="020B0604020202020204" pitchFamily="34" charset="0"/>
              </a:rPr>
              <a:t>standard</a:t>
            </a:r>
            <a:r>
              <a:rPr lang="en-US" dirty="0">
                <a:latin typeface="Arial" panose="020B0604020202020204" pitchFamily="34" charset="0"/>
                <a:cs typeface="Arial" panose="020B0604020202020204" pitchFamily="34" charset="0"/>
              </a:rPr>
              <a:t> /…/ they surely </a:t>
            </a:r>
            <a:r>
              <a:rPr lang="en-US" i="1" dirty="0">
                <a:solidFill>
                  <a:srgbClr val="0070C0"/>
                </a:solidFill>
                <a:latin typeface="Arial" panose="020B0604020202020204" pitchFamily="34" charset="0"/>
                <a:cs typeface="Arial" panose="020B0604020202020204" pitchFamily="34" charset="0"/>
              </a:rPr>
              <a:t>have to </a:t>
            </a:r>
            <a:r>
              <a:rPr lang="en-US" dirty="0">
                <a:latin typeface="Arial" panose="020B0604020202020204" pitchFamily="34" charset="0"/>
                <a:cs typeface="Arial" panose="020B0604020202020204" pitchFamily="34" charset="0"/>
              </a:rPr>
              <a:t>recognize some of the international tests apart from their own tests </a:t>
            </a:r>
            <a:r>
              <a:rPr lang="tr-TR" dirty="0" smtClean="0">
                <a:latin typeface="Arial" panose="020B0604020202020204" pitchFamily="34" charset="0"/>
                <a:cs typeface="Arial" panose="020B0604020202020204" pitchFamily="34" charset="0"/>
              </a:rPr>
              <a:t>(</a:t>
            </a:r>
            <a:r>
              <a:rPr lang="tr-TR" dirty="0" err="1" smtClean="0">
                <a:latin typeface="Arial" panose="020B0604020202020204" pitchFamily="34" charset="0"/>
                <a:cs typeface="Arial" panose="020B0604020202020204" pitchFamily="34" charset="0"/>
              </a:rPr>
              <a:t>Female</a:t>
            </a:r>
            <a:r>
              <a:rPr lang="tr-TR" dirty="0" smtClean="0">
                <a:latin typeface="Arial" panose="020B0604020202020204" pitchFamily="34" charset="0"/>
                <a:cs typeface="Arial" panose="020B0604020202020204" pitchFamily="34" charset="0"/>
              </a:rPr>
              <a:t>, METU, </a:t>
            </a:r>
            <a:r>
              <a:rPr lang="tr-TR" dirty="0" err="1" smtClean="0">
                <a:latin typeface="Arial" panose="020B0604020202020204" pitchFamily="34" charset="0"/>
                <a:cs typeface="Arial" panose="020B0604020202020204" pitchFamily="34" charset="0"/>
              </a:rPr>
              <a:t>History</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5" name="Dikdörtgen 4"/>
          <p:cNvSpPr/>
          <p:nvPr/>
        </p:nvSpPr>
        <p:spPr>
          <a:xfrm>
            <a:off x="406121" y="1988840"/>
            <a:ext cx="8126317" cy="1200329"/>
          </a:xfrm>
          <a:prstGeom prst="rect">
            <a:avLst/>
          </a:prstGeom>
          <a:noFill/>
        </p:spPr>
        <p:txBody>
          <a:bodyPr wrap="square">
            <a:spAutoFit/>
          </a:bodyPr>
          <a:lstStyle/>
          <a:p>
            <a:pPr algn="just"/>
            <a:r>
              <a:rPr lang="tr-TR" b="1" dirty="0" smtClean="0">
                <a:latin typeface="Arial" panose="020B0604020202020204" pitchFamily="34" charset="0"/>
                <a:cs typeface="Arial" panose="020B0604020202020204" pitchFamily="34" charset="0"/>
              </a:rPr>
              <a:t>L7: </a:t>
            </a: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exam called TOEFL is also an </a:t>
            </a:r>
            <a:r>
              <a:rPr lang="en-US" dirty="0">
                <a:solidFill>
                  <a:srgbClr val="C00000"/>
                </a:solidFill>
                <a:latin typeface="Arial" panose="020B0604020202020204" pitchFamily="34" charset="0"/>
                <a:cs typeface="Arial" panose="020B0604020202020204" pitchFamily="34" charset="0"/>
              </a:rPr>
              <a:t>admission requirement at universities in the US </a:t>
            </a:r>
            <a:r>
              <a:rPr lang="en-US" dirty="0">
                <a:latin typeface="Arial" panose="020B0604020202020204" pitchFamily="34" charset="0"/>
                <a:cs typeface="Arial" panose="020B0604020202020204" pitchFamily="34" charset="0"/>
              </a:rPr>
              <a:t>if a &lt;foreign&gt; student can apply to a university in the USA with TOEFL s/he must be able to do the same </a:t>
            </a:r>
            <a:r>
              <a:rPr lang="en-US" dirty="0" smtClean="0">
                <a:latin typeface="Arial" panose="020B0604020202020204" pitchFamily="34" charset="0"/>
                <a:cs typeface="Arial" panose="020B0604020202020204" pitchFamily="34" charset="0"/>
              </a:rPr>
              <a:t>here</a:t>
            </a:r>
            <a:r>
              <a:rPr lang="tr-TR" dirty="0" smtClean="0">
                <a:latin typeface="Arial" panose="020B0604020202020204" pitchFamily="34" charset="0"/>
                <a:cs typeface="Arial" panose="020B0604020202020204" pitchFamily="34" charset="0"/>
              </a:rPr>
              <a:t> (Male, Bilkent, </a:t>
            </a:r>
            <a:r>
              <a:rPr lang="tr-TR" dirty="0" err="1" smtClean="0">
                <a:latin typeface="Arial" panose="020B0604020202020204" pitchFamily="34" charset="0"/>
                <a:cs typeface="Arial" panose="020B0604020202020204" pitchFamily="34" charset="0"/>
              </a:rPr>
              <a:t>Mechanical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Engineering</a:t>
            </a:r>
            <a:r>
              <a:rPr lang="tr-TR" dirty="0" smtClean="0">
                <a:latin typeface="Arial" panose="020B0604020202020204" pitchFamily="34" charset="0"/>
                <a:cs typeface="Arial" panose="020B0604020202020204" pitchFamily="34" charset="0"/>
              </a:rPr>
              <a:t>)</a:t>
            </a:r>
            <a:r>
              <a:rPr lang="en-US"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6" name="Dikdörtgen 5"/>
          <p:cNvSpPr/>
          <p:nvPr/>
        </p:nvSpPr>
        <p:spPr>
          <a:xfrm>
            <a:off x="344036" y="3356992"/>
            <a:ext cx="8188403" cy="1200329"/>
          </a:xfrm>
          <a:prstGeom prst="rect">
            <a:avLst/>
          </a:prstGeom>
        </p:spPr>
        <p:txBody>
          <a:bodyPr wrap="square">
            <a:spAutoFit/>
          </a:bodyPr>
          <a:lstStyle/>
          <a:p>
            <a:pPr algn="just"/>
            <a:r>
              <a:rPr lang="tr-TR" b="1" dirty="0" smtClean="0">
                <a:latin typeface="Arial" panose="020B0604020202020204" pitchFamily="34" charset="0"/>
                <a:cs typeface="Arial" panose="020B0604020202020204" pitchFamily="34" charset="0"/>
              </a:rPr>
              <a:t>L13: </a:t>
            </a:r>
            <a:r>
              <a:rPr lang="en-US" dirty="0" err="1" smtClean="0">
                <a:latin typeface="Arial" panose="020B0604020202020204" pitchFamily="34" charset="0"/>
                <a:cs typeface="Arial" panose="020B0604020202020204" pitchFamily="34" charset="0"/>
              </a:rPr>
              <a:t>i’ve</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seen some students sitting for the same exam at different times got different scores but for example with </a:t>
            </a:r>
            <a:r>
              <a:rPr lang="en-US" dirty="0">
                <a:solidFill>
                  <a:srgbClr val="0070C0"/>
                </a:solidFill>
                <a:latin typeface="Arial" panose="020B0604020202020204" pitchFamily="34" charset="0"/>
                <a:cs typeface="Arial" panose="020B0604020202020204" pitchFamily="34" charset="0"/>
              </a:rPr>
              <a:t>TOEFL</a:t>
            </a:r>
            <a:r>
              <a:rPr lang="en-US" dirty="0">
                <a:latin typeface="Arial" panose="020B0604020202020204" pitchFamily="34" charset="0"/>
                <a:cs typeface="Arial" panose="020B0604020202020204" pitchFamily="34" charset="0"/>
              </a:rPr>
              <a:t> this is not the case the same person nearly gets similar scores once taking it successively </a:t>
            </a:r>
            <a:r>
              <a:rPr lang="tr-TR" dirty="0" smtClean="0">
                <a:latin typeface="Arial" panose="020B0604020202020204" pitchFamily="34" charset="0"/>
                <a:cs typeface="Arial" panose="020B0604020202020204" pitchFamily="34" charset="0"/>
              </a:rPr>
              <a:t>(Male, </a:t>
            </a:r>
            <a:r>
              <a:rPr lang="tr-TR" dirty="0" err="1">
                <a:latin typeface="Arial" panose="020B0604020202020204" pitchFamily="34" charset="0"/>
                <a:cs typeface="Arial" panose="020B0604020202020204" pitchFamily="34" charset="0"/>
              </a:rPr>
              <a:t>B</a:t>
            </a:r>
            <a:r>
              <a:rPr lang="tr-TR" dirty="0" err="1" smtClean="0">
                <a:latin typeface="Arial" panose="020B0604020202020204" pitchFamily="34" charset="0"/>
                <a:cs typeface="Arial" panose="020B0604020202020204" pitchFamily="34" charset="0"/>
              </a:rPr>
              <a:t>ogazici</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Mechanical</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Engineering</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7" name="Metin kutusu 6"/>
          <p:cNvSpPr txBox="1"/>
          <p:nvPr/>
        </p:nvSpPr>
        <p:spPr>
          <a:xfrm>
            <a:off x="2483768" y="4639730"/>
            <a:ext cx="5542928" cy="1431161"/>
          </a:xfrm>
          <a:prstGeom prst="rect">
            <a:avLst/>
          </a:prstGeom>
          <a:noFill/>
        </p:spPr>
        <p:txBody>
          <a:bodyPr wrap="none" rtlCol="0">
            <a:spAutoFit/>
          </a:bodyPr>
          <a:lstStyle/>
          <a:p>
            <a:pPr marL="285750"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are international in use.</a:t>
            </a:r>
          </a:p>
          <a:p>
            <a:pPr marL="285750"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have world-wide recognition</a:t>
            </a:r>
          </a:p>
          <a:p>
            <a:pPr marL="285750"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are specifically intended for non-Turkish students.</a:t>
            </a:r>
          </a:p>
          <a:p>
            <a:pPr marL="285750" indent="-285750">
              <a:spcBef>
                <a:spcPts val="6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are better indicators of English proficiency. </a:t>
            </a:r>
            <a:endParaRPr lang="en-US" dirty="0">
              <a:latin typeface="Arial" panose="020B0604020202020204" pitchFamily="34" charset="0"/>
              <a:cs typeface="Arial" panose="020B0604020202020204" pitchFamily="34" charset="0"/>
            </a:endParaRPr>
          </a:p>
        </p:txBody>
      </p:sp>
      <p:sp>
        <p:nvSpPr>
          <p:cNvPr id="8" name="Dikdörtgen 7"/>
          <p:cNvSpPr/>
          <p:nvPr/>
        </p:nvSpPr>
        <p:spPr>
          <a:xfrm>
            <a:off x="903310" y="5109435"/>
            <a:ext cx="1415772" cy="456535"/>
          </a:xfrm>
          <a:prstGeom prst="rect">
            <a:avLst/>
          </a:prstGeom>
        </p:spPr>
        <p:txBody>
          <a:bodyPr wrap="none">
            <a:spAutoFit/>
          </a:bodyPr>
          <a:lstStyle/>
          <a:p>
            <a:pPr>
              <a:lnSpc>
                <a:spcPct val="150000"/>
              </a:lnSpc>
              <a:spcBef>
                <a:spcPts val="600"/>
              </a:spcBef>
            </a:pPr>
            <a:r>
              <a:rPr lang="en-US" b="1" dirty="0">
                <a:latin typeface="Arial" panose="020B0604020202020204" pitchFamily="34" charset="0"/>
                <a:cs typeface="Arial" panose="020B0604020202020204" pitchFamily="34" charset="0"/>
              </a:rPr>
              <a:t>Such tests </a:t>
            </a:r>
          </a:p>
        </p:txBody>
      </p:sp>
    </p:spTree>
    <p:extLst>
      <p:ext uri="{BB962C8B-B14F-4D97-AF65-F5344CB8AC3E}">
        <p14:creationId xmlns:p14="http://schemas.microsoft.com/office/powerpoint/2010/main" val="3221724794"/>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11873" y="1844824"/>
            <a:ext cx="1595309" cy="584775"/>
          </a:xfrm>
          <a:prstGeom prst="rect">
            <a:avLst/>
          </a:prstGeom>
        </p:spPr>
        <p:txBody>
          <a:bodyPr wrap="none">
            <a:spAutoFit/>
          </a:bodyPr>
          <a:lstStyle/>
          <a:p>
            <a:r>
              <a:rPr lang="en-US" sz="3200" b="1" dirty="0" smtClean="0">
                <a:latin typeface="Arial" panose="020B0604020202020204" pitchFamily="34" charset="0"/>
                <a:cs typeface="Arial" panose="020B0604020202020204" pitchFamily="34" charset="0"/>
              </a:rPr>
              <a:t>Outline</a:t>
            </a:r>
            <a:endParaRPr lang="en-US" sz="3200" dirty="0">
              <a:latin typeface="Arial" panose="020B0604020202020204" pitchFamily="34" charset="0"/>
              <a:cs typeface="Arial" panose="020B0604020202020204" pitchFamily="34" charset="0"/>
            </a:endParaRPr>
          </a:p>
        </p:txBody>
      </p:sp>
      <p:sp>
        <p:nvSpPr>
          <p:cNvPr id="5" name="Metin kutusu 4"/>
          <p:cNvSpPr txBox="1"/>
          <p:nvPr/>
        </p:nvSpPr>
        <p:spPr>
          <a:xfrm>
            <a:off x="3275856" y="692696"/>
            <a:ext cx="5544616" cy="5401479"/>
          </a:xfrm>
          <a:prstGeom prst="rect">
            <a:avLst/>
          </a:prstGeom>
          <a:noFill/>
        </p:spPr>
        <p:txBody>
          <a:bodyPr wrap="square" rtlCol="0">
            <a:spAutoFit/>
          </a:bodyPr>
          <a:lstStyle/>
          <a:p>
            <a:pPr>
              <a:spcAft>
                <a:spcPts val="600"/>
              </a:spcAft>
            </a:pPr>
            <a:r>
              <a:rPr lang="en-US" sz="3000" b="1" dirty="0" smtClean="0">
                <a:latin typeface="Arial" panose="020B0604020202020204" pitchFamily="34" charset="0"/>
                <a:cs typeface="Arial" panose="020B0604020202020204" pitchFamily="34" charset="0"/>
              </a:rPr>
              <a:t>Introduction</a:t>
            </a:r>
          </a:p>
          <a:p>
            <a:pPr marL="457200" indent="-457200">
              <a:spcAft>
                <a:spcPts val="600"/>
              </a:spcAft>
              <a:buFont typeface="Arial" panose="020B0604020202020204" pitchFamily="34" charset="0"/>
              <a:buChar char="•"/>
            </a:pPr>
            <a:r>
              <a:rPr lang="en-US" sz="3000" dirty="0" smtClean="0">
                <a:latin typeface="Arial" panose="020B0604020202020204" pitchFamily="34" charset="0"/>
                <a:cs typeface="Arial" panose="020B0604020202020204" pitchFamily="34" charset="0"/>
              </a:rPr>
              <a:t>Background to the study</a:t>
            </a:r>
          </a:p>
          <a:p>
            <a:pPr marL="457200" indent="-457200">
              <a:spcAft>
                <a:spcPts val="600"/>
              </a:spcAft>
              <a:buFont typeface="Arial" panose="020B0604020202020204" pitchFamily="34" charset="0"/>
              <a:buChar char="•"/>
            </a:pPr>
            <a:r>
              <a:rPr lang="en-US" sz="3000" dirty="0" smtClean="0">
                <a:latin typeface="Arial" panose="020B0604020202020204" pitchFamily="34" charset="0"/>
                <a:cs typeface="Arial" panose="020B0604020202020204" pitchFamily="34" charset="0"/>
              </a:rPr>
              <a:t>Research aims</a:t>
            </a:r>
            <a:endParaRPr lang="tr-TR" sz="3000" dirty="0" smtClean="0">
              <a:latin typeface="Arial" panose="020B0604020202020204" pitchFamily="34" charset="0"/>
              <a:cs typeface="Arial" panose="020B0604020202020204" pitchFamily="34" charset="0"/>
            </a:endParaRPr>
          </a:p>
          <a:p>
            <a:pPr marL="457200" indent="-457200">
              <a:spcAft>
                <a:spcPts val="600"/>
              </a:spcAft>
              <a:buFont typeface="Arial" panose="020B0604020202020204" pitchFamily="34" charset="0"/>
              <a:buChar char="•"/>
            </a:pPr>
            <a:r>
              <a:rPr lang="en-US" sz="3000" dirty="0" smtClean="0">
                <a:latin typeface="Arial" panose="020B0604020202020204" pitchFamily="34" charset="0"/>
                <a:cs typeface="Arial" panose="020B0604020202020204" pitchFamily="34" charset="0"/>
              </a:rPr>
              <a:t>Conceptual</a:t>
            </a:r>
            <a:r>
              <a:rPr lang="tr-TR" sz="3000" dirty="0" smtClean="0">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framework</a:t>
            </a:r>
          </a:p>
          <a:p>
            <a:pPr>
              <a:spcAft>
                <a:spcPts val="600"/>
              </a:spcAft>
            </a:pPr>
            <a:r>
              <a:rPr lang="en-US" sz="3000" b="1" dirty="0" smtClean="0">
                <a:latin typeface="Arial" panose="020B0604020202020204" pitchFamily="34" charset="0"/>
                <a:cs typeface="Arial" panose="020B0604020202020204" pitchFamily="34" charset="0"/>
              </a:rPr>
              <a:t>The study</a:t>
            </a:r>
          </a:p>
          <a:p>
            <a:pPr marL="457200" indent="-457200">
              <a:spcAft>
                <a:spcPts val="600"/>
              </a:spcAft>
              <a:buFont typeface="Arial" panose="020B0604020202020204" pitchFamily="34" charset="0"/>
              <a:buChar char="•"/>
            </a:pPr>
            <a:r>
              <a:rPr lang="en-US" sz="3000" dirty="0" smtClean="0">
                <a:latin typeface="Arial" panose="020B0604020202020204" pitchFamily="34" charset="0"/>
                <a:cs typeface="Arial" panose="020B0604020202020204" pitchFamily="34" charset="0"/>
              </a:rPr>
              <a:t>Research design</a:t>
            </a:r>
          </a:p>
          <a:p>
            <a:pPr marL="457200" indent="-457200">
              <a:spcAft>
                <a:spcPts val="600"/>
              </a:spcAft>
              <a:buFont typeface="Arial" panose="020B0604020202020204" pitchFamily="34" charset="0"/>
              <a:buChar char="•"/>
            </a:pPr>
            <a:r>
              <a:rPr lang="en-US" sz="3000" dirty="0" smtClean="0">
                <a:latin typeface="Arial" panose="020B0604020202020204" pitchFamily="34" charset="0"/>
                <a:cs typeface="Arial" panose="020B0604020202020204" pitchFamily="34" charset="0"/>
              </a:rPr>
              <a:t>Setting and participants</a:t>
            </a:r>
          </a:p>
          <a:p>
            <a:pPr marL="457200" indent="-457200">
              <a:spcAft>
                <a:spcPts val="600"/>
              </a:spcAft>
              <a:buFont typeface="Arial" panose="020B0604020202020204" pitchFamily="34" charset="0"/>
              <a:buChar char="•"/>
            </a:pPr>
            <a:r>
              <a:rPr lang="en-US" sz="3000" dirty="0" smtClean="0">
                <a:latin typeface="Arial" panose="020B0604020202020204" pitchFamily="34" charset="0"/>
                <a:cs typeface="Arial" panose="020B0604020202020204" pitchFamily="34" charset="0"/>
              </a:rPr>
              <a:t>Data collection &amp; analysis</a:t>
            </a:r>
          </a:p>
          <a:p>
            <a:pPr>
              <a:spcAft>
                <a:spcPts val="600"/>
              </a:spcAft>
            </a:pPr>
            <a:r>
              <a:rPr lang="en-US" sz="3000" b="1" dirty="0" smtClean="0">
                <a:latin typeface="Arial" panose="020B0604020202020204" pitchFamily="34" charset="0"/>
                <a:cs typeface="Arial" panose="020B0604020202020204" pitchFamily="34" charset="0"/>
              </a:rPr>
              <a:t>Results &amp; Discussion</a:t>
            </a:r>
          </a:p>
          <a:p>
            <a:pPr>
              <a:spcAft>
                <a:spcPts val="600"/>
              </a:spcAft>
            </a:pPr>
            <a:r>
              <a:rPr lang="en-US" sz="3000" b="1" dirty="0" smtClean="0">
                <a:latin typeface="Arial" panose="020B0604020202020204" pitchFamily="34" charset="0"/>
                <a:cs typeface="Arial" panose="020B0604020202020204" pitchFamily="34" charset="0"/>
              </a:rPr>
              <a:t>Final remarks</a:t>
            </a:r>
            <a:endParaRPr lang="en-US" sz="3000" b="1" dirty="0">
              <a:latin typeface="Arial" panose="020B0604020202020204" pitchFamily="34" charset="0"/>
              <a:cs typeface="Arial" panose="020B0604020202020204" pitchFamily="34" charset="0"/>
            </a:endParaRPr>
          </a:p>
        </p:txBody>
      </p:sp>
      <p:sp>
        <p:nvSpPr>
          <p:cNvPr id="6" name="AutoShape 2" descr="Image result for presentation outlin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7" name="AutoShape 4" descr="Image result for presentation outlin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6" descr="data:image/jpeg;base64,/9j/4AAQSkZJRgABAQAAAQABAAD/2wCEAAkGBxIQEhUQEA8PDxUQEBUQDw8OFQ8QDxUVFRcWFhUVFRgaHiggGholHhYWIjEhJTUrLi4uFyAzODMtNygtLisBCgoKDg0OGxAQGyslICMwLS0wMisuMS83NS0uLS0tMCstLS0tLS0rLS0tLi0rLy0uLS0tLy03LS0tLSstLS0tLf/AABEIAKABGAMBEQACEQEDEQH/xAAbAAEAAgMBAQAAAAAAAAAAAAAAAQMCBQYEB//EAE8QAAEDAgMDBwYICgYLAAAAAAEAAgMEEQUSIQYTMQciQVFhcbEUMoGRocEVM0JicpSy0iNERVJTVHTCw9MWQ4SSk6IkJTQ1ZGVzgoOks//EABsBAQACAwEBAAAAAAAAAAAAAAAEBQEDBgIH/8QANREBAAIBAgQDBQgCAQUAAAAAAAECAwQRBRIhMUFRYYGRsdHwBhMiMjNxocFC8eEUFSNyov/aAAwDAQACEQMRAD8A+4oCAgICAgICAgICAgICCsTNPB7T3EILEBAQEBAQEBAQEBAQEBBBcBxIQSgICAgICAgICAgICCHOAFyQB1nQLza1axvadoZiJmdoeb4QivbeNv3qJ/3LSb7feV97b/0+Xbfll6lNaRAQEBB8i2O2QoZKRm+o6eV7HyxSySMBkL45Hsdd3E6hBuRye4be4oo2HrjL2H2FBfFsJRt8zytn0KqsZ4PQXDY+MebV4o3urawj1FxQZN2Vt+PYp3GqlPt4oMH7INP49ivorKkeBQY/0Lj6avFT311Z95A/oTB+sYl9drPvoJ/oVB+nxH67XffQDsTB+nxH67XffQQ3YinHCbER3Vtb99BY3Y6Ef1+JfXq/+YgwdsTTHzpK930q2uP8RBidgqE8YXu+nNO7xcgqdyb4YTc0TCetxkPvQZt5O8MH4hB6Q4+9BD+TvDD+IQjtbmB8UGLeT6lZ8VJXU/8A0KqpYPVmQWDY948zFsXZ31DZPtsKCRsxUjhjeKenyV38NAOzdT041inoNIPbukHdoCAgICAgIPm9biUmIzPIe6OmgkMTGxuLXzSMNnlxGrWtIy2GpN+ga8TxTXze0evWIntEeE7eNpjr6RtELjTYeWPrrPyheylYGljWNa08Q0Wv26dPbxVHOS025pnqmcsRGzKLaCWhc100m9pdI5C4fhINbCQu+UzWxvqNDrrbo+E8UtzRit7vl6x4R137dOiBqdNH5od8CuuiYmN4VSVkEBB8+2HJIq2ngzFaxreuxlLzf0uKDrI2ILmxoM92gbtBO7QRu0E7tA3aBkQRu0DdoJ3aCN2gndoG7QN2gbtBG7QQY0GDmINggICAgICCuc8130T4LVqJ2xWn0n4PVPzQ+YbHzF9FA88ZI947vcS4n2r53xCvLqb1jwnb3L7BO+OJbhQ25r8fF6Wovw8mlvfh5jlI0n69P/aPi15fyT+zudm3l1JTFxuTSwlxOpJMbblfS6xEREQ56Z3lsl6YEBB885NCXUr5XgB81dVyS5eGczPBt6rehB2kbUF7WoM8qCcqBlQMqBlQMqBlQMqBlQMqBlQMqBlQMqBlQMqCCEFbmoPSgICAgICDQ7dVUkNDPJC8se1oLHCx1zAa36FG1c/+KYnx6NmL80OboqNkEbYYxlZG3KwcbAL5vkyWy3m9u8ugrWKxtC5a3prNpMMdVU74GODS/LcOzZXgOBMbiCCA4C1xqLqXotRXT565LRvt9b+xqzUm9JrDr9gcXfWUEFTKGtdIy7g0ZG6EgWb0Cw4L6RTfbq5+XQL0wICDg+Tc5qCKS3xzpZ/8WV7/AHoOwiQXtCDMBBKBZAsgWQECyBZAQLIFkCyAgWQLIFkEEIK3BBcgICAgICCito452GOaNkrHWzMeA5psbi4KxMbj53gzQ1sjQeayrqGMHQ1rZnhrB1AAWA6AF894tG2rt027L7S/pw96rUho8ThfV1tNhzKh9O2aOaeqdDzZTGwNDWtdY5bku17F0fANFjzTbJkrvtttv5+P9K/XZrU2rWe76dhWHx0sMdPC3JHCwMjbcmwHadSuyVL1ICCmsflje7qY4+oFByPJ+zLh1GB+qRH1tBPig6mJBxPJxgGK0s9S/EqzymOS25BkdJd2YnO1p0jFvkjr7EHd1UbnMc2N+6cWkMkyh+U9Bynj3IOIqsDx+53eL0bh0ZqYx+wF1kBmB48OOL0f1Yn3oLxhePD8p4efpUr/AHOQWMw/HenEMN+qyn+IEGZo8cB0rcMePnU87D7JCgwmoMdtza/DAf2aYe3OfBB5osI2gvzsUoB3U7ne8IPQ/Z/GHDXHImn5lC3xMqDXu2Oxlx520j29jKSL74QbOg2Vr2C0mPVUp6xBSsHtDj7UFk+zNcfNxypb3wUjj9kIKm7KV/Tj9ZfsgowPVkQZy7M4jazMdnHWZKamf6rZUHQYPSzRRhlRUeVPB1l3bYbjoGUEoPcggoK3ILUBAQEBAQa/F8ZhpG55pA2+jGDWR56GsaNXHsCj59Tjwx+Kevl9do9Z6PdMdr9nG0sWUOdlLd7LJMWmxymRxeR6Lr55rNR9/mtk81/ipyUiq5RWxpcPxSKjxgS1cjYo56HcU0smkYkEgc5pcdGkiy7H7PZKRgtXx36+7pKp19Z54n0fVGOBFwQQdQRqF0dbRaN4ndXzEx0lksggorm3jeOuNw9hQclyfuvh1Gf+Ei9jQEHUxoL2oMwglAQEBAQEBAQEBAQEBAQEEFBW5BagICDX4xjVPRs3lTPHA0mwMhtc9QHEnuWvJlrTu9VrNuznanbh77ijoZpuqSqPkkOhsfOBeevRuqqdRxrDj6RMfH+I6e+0TCVTR3t9fXwl4JKyum+Oq2xNNvwVEzJbXUGR5LndHANVHqeO5MkbU3j2/wBR298puPRVr3VU9BGx28DbvIsZXkvlI6Rmdc27BoqfJnyXjaZ6eXgl1x1h6lpekIKqqmZK0slYyRp4teA5p9BXumS1Lc1Z2n0YtWLRtLUQ7O+T60FXU0HE7uJ28p73vrE+4A4+ba9+Ks8PGM1J3vEW9e0++O/t3Rr6SkxtHT4fX7NrT4/isGjm0WIDhe76KXvOj2q2wfaCn+e8f/X8xy/BFvobeG3w+beYNtmyYiOemqKJ54CYNfEeA0kYSOn5Vj2K1pxfTW/yj690+3bZGnSZI8HTPbcEdYsrNGcTycH/AFbR/srEHWxIOO5PuUaPF5p4WUskHk4D2Oe4PztzZecLDI7hzdenXRB21VPu2OeWvfkaXFsYL3m3Q1o4nsQcNW8rmHwkiWOujsbHeU8rLHqOayCY+VqgP9XXfVpT4ILhyqYd0mrb30tT91BdFynYc7g+p+rVX3EFjuUjDWmz55Iz1SQzsPtagrquU3DY253yzBo6dxU2+yg8VPyvYZIbMNU/W3Mp5neAQe13KLBa7aLFn6X5tFU+8INc/lUbezMHxqTtFNYfaug2mH7bvmbm+B8Xj7JIY2n2vugtn2ycz8lYq7sbDGf30FLduJDwwbGLde6px7DLdBnLtvkF3YVi2vANpw8/5XFBu8BxbyuPe+T1NNzi3d1bN1JpbW3Vqg2SCCgrcgtQEBB89xSr8rrTM3KYqNklNC4al8j3MM7h2Ddtb35vTx/HddGSIw1/f5e/v+2y10WCa/ilcubWKEBAQEBGRAQYSMDgWuAIcLEHgQVmszE7wTG7oNlMSLmmmlcXSRNux54yRcA7tc3QO9B+Uu94Rro1OHae8KLV4Pu77+EtTyfsy0FO38yMs/uucPcrZFdXEgmmpI4y5zI42GQ5pHMa1peetxA1Op1PWg9IQSgICAgICAgICAgICAgICCCgrcgtQEGq2kxUU0JcC3O8iOFryQHPdoBprbpPYCoWu1EYcUzv5/X14t2HHz2cfh9MIYmRA5t2xrM1rF1hYuPaTr6V88y5PvLzefGd19WvLEQ9C1vQgIyICCEBAWQQGOLXskbo6N2Zvg5vcRcelStHq76XLGSv+4a82KMleWXu2LFqVg6nyj1SvX0mJ36w5x0saCaarjkLmxyRvMZyyNY5riw9TgDodDoepB6QglAQEBAQEBAQQTbibd6ACglAQEBAQQUFbkFqCHGwudANSViZiI3kiN+kOJxKtdUva912tjc7ds06ebmPo8VwPEeJX1Vtp/L4fXmvdPpq449VKqkoQQgICyCAghAQEC6MtlgVRGwCHRhzEsudHFxLjbtvfRdzwbX1z4YxzP4q9PZHaVJrME0vNo7S6KIq6QnHcn3JzHhE08zKqSfygBjGvaGZG5s3ONzndw52nTpqg7aqp2ysdG7NZ7S12RzmOsepzbEHtCDhqzkqp5CSK/FY7n5NS91uzngoJj5K6dvCvxX608eAQXjk3jHDE8Zb2CslQXRbAhv5Uxg9HOqnn3ILX7Em924rizOwTtcP8zCgrqtg943L8K4w2/ymVNnfZQeGn5Lomm5xTGX3NzmqnD7ICD2O5NaJws+XEH9eesqz+8g155GsJJu6Koeet00pPig2VByZ4XAMsdMRfjeSYn15kFk/J1hz/Op3dwlnt9pBU3kvwoa+Rgn84vlLvXdBnNybYc4W3MrR8yeoZfvs5B0GD4VFSRCCEODG+aHufIRftcSUHuQQUFbkFqDR7V127jETTZ87sgtxDRq8+q6puNar7rByR3t8P97QmaPFzX38nOrhV2xllawFznBrQLlziA0d5KzWs2naI3kmYjuwina8uDXAmN5jkbwc1wsS1w4g2IPpC95cOTFO16zE+rzW9bdazutWt6EEIF0BBCMiDSUmKTPZT1TmsFNVzTQNdzszXBxFO4nhleGn0uA6Qug1PBPutL97EzNo2mY8vP3IGLW8+Xk8G7VAnqqhhLTly5hzoy7UB7dWE9xAK36bPODNXJHhLxkpz0mvm6vDcXhlytDwx7hfcyENkva5AB863WLr6Lhz4s0c2O0THo52+O1J2tGzbNW54ZPeGgucQ0NBLnOIAAGpJPQEHO7UbTtggYaYxzzVd20TWkOjdoM0riP6tgIJPaBxIWnUZ6YMc5Mk9I+tnvHjnJaK1aDk62rZuzFW4pFNPLVSNgjndCyfI0iNrS1oFi5zHODTqM4GpC9YbWtjra3eY36ev13YvERaYjwfQ1seRAQEBAQEBAQEBAQEEFBW5Bm91gSegXPoXm9opWbT4dWYjednzqHEjWvNZ8h7clM3jaK+ru9xAPc1vauD4rqr5csxbpMd/l7PjMr3S4opXo9KqkkoMFZVVcL5H3bSB1R5PrzpC5ghkd2NLZLdvcup+zeH9TJMeURPv3/pWcRv+WsSu2io91WmUNAbVwMGa4+NhLwRbrLHt1+YU+0eKPwXj1/r69pw63ePrxULllmhGRAWQQQg8+I1BihkkHGOJ7x3taSPBbMNOfJWvnMR75ebztWZbzZ/Z2ObB6eimu5r6OK7m6Pa4tD2vYehzSQQesL6bMbxtLmXNUdVJHK6iq7NqIhcG1mVEfATxdhtq35JuFwnFOGW0t+av5J7enpK90upjLG092xVSmK54WyNLHta9p4teA5p7wdF6ra1Z3rO0+jExE9JYw76MZI6ypjju3LEDG4Ny30a5zS4A34X6BayuMfHtVTHydJnznv8v4Q7aDFNt/4VVbaiePyepqjPAfOYWNbLLqDlle2wLBbgAL31K35PtBmti5axEW8Z+UebxXh9IvvM9PJXR4VFC98sbSHS+ddzi0XcXEMB0aC5xcQOJN1UZtXmzUrjvbeK9kymGlLTasd3k2uyeRzte0u3jCxrGC73yP5sYaOlxdlt0rbw6uS2qpyd9/48XjUzWMVuZvaXaLGY2NjfgW+cxjWul8tibnIABfbd6XOtu1fQ3OvZFtNih87AXt7quA/uBBY/abEGmxwKod1mOopXeJCDCq2nxJrbswGV56Gmqp2+2xQeKDavGnHXZ3L1ZqyIeDCg9hxfGiLtwmjafn1hPsEaDwuxTaJ3m4dhrPpzPPvQbChqscI/C0uFA9FpqgfulBZNVY2PNpMLPfPUfcQYNqcd6abCh2b2pPtyoJlrcbHCiwx/dUTtt62IN7gUlU6O9bHTxSZtGUz3yMy2FrlwGt7+xBsUEFBW5BY8XBHWLLzevNWa+bMTtO75Tsq4CAxcDTTS07mnRw3cjgLjouMp7iF884hS0Zt7eMRPvjr7p6Og08xNNo8N24UFuZ8kkbBBPdzpKhlQ6nq5ZHPe94iJ3J1JytLX5g0aAud2r6To70thrNIiImInaHO5otF5i07sOWomPDxVM+Mo6mKaM97sjgewteQV61Gnrmry27TvE+3/AJ2n2MY8k0neEFfNHSCyIQEBGRBo9tnkUFSR+gcPXp71O4bG+rx/vDRqf0rfs+r0cAjjZGOEbGsHc0ADwX0OHOvDj2AQVrWtmac0bs8MzDlmid+cx3R0XHA21BXnJjrkrNLRvEs1tNZ3h81wSkxJ8bpY5Kera2eeDdVF6eb8DM+K+8aC0khtzdo7lSZ/s/p7/pzNZ98fXtTsfEMlfzdVrsdbE4R1sMtA9xs3ykAQvOnmSjmHjwuD2BUeq4LqcPWI5o9Pl3T8WtxX79J9W1BuLjUEXBHAhVGyWlGXgfUTSzeSUcLZ5Q0SSvkcWQQMcbNdI4Akk2NmjU5T1K34bwm2rib2nasfz+yHqdXGHpEby6TZ/YvdSCprKg1kzDmhaG7umgJFjumXJLtbZ3EnqtcrrtJocOljbHHXz8VPmz3yz+KXXKY0iAgICAgICAgICAgIIKCtyC1B8/2/wl9NJ8LUrM1mhmJQNHOkib5szfnx3d3tJ6lVcS4fXU49vHw/f5T2n2SlabUTit9fXRXTztka17HB7XtDmObqCDqCFwl6Wpaa2jaYXsTExvDT1dDNT1kWI0McTpWh0dVC9xiE8bg2132NnDLxsejqV5wji0aaJx5d+Xw9P9oOr0k5NrU7ul2zxamrMMrQH6QtDKhjtHxm7TqO7UEaHoK66MsZMXPinfp0VPLNbctujylfM3SiMougICAg5vlDkIoJgOL8sYHWXuAA9qtOD15tZT3/AMI2snbDL7Mu+c+IOJ2H+JlHViNcP/alQdO6FsjSx7Wva4Wcx4DmkdRB0KDmajk6peNJJUYcb3tSPG5JtbWJ4czq1AB04qNn0mDP+pWJ+vPu2Y818f5Z2eJ2yeJs0ZWUFSDbWaGancPQx7gVVX+z2mt+WbQl14jljvES6PY3ZwUEJa54mnmeZqqe1s8h6B1MaNAOodqusWKuKkUpHSEK95vabT3lv1seRAQEBAQEBAQEBAQEBBiUFbkFyCHC+hF76EHgsTG/SR8mlpPgmrNE42pqpxkw57vNY4nn01+wkFvYbLleN8Pnf76kdY7/ALefs7T7JWui1H+E+z5fJuFzC0c/tlhu9pZ2sztMwiE5haXyPZE+7bNHnluZ1m6XuRccRd8G4hbBljHafwT5+Hr6eqDrNPF680R1htcJqHSQxvex7HOYM7ZW5Hh1tbi5tqqvU0rTLatZiY3nbbySsczNImXrWlsQgIF0EIy1GNM3s9DS3AE9fG5+YZgWQXmI9JY0elX32fxc2pm0/wCMfHp81fxG22OI85fW12alEHE7E/EyH86vrnDuNVLZB1MRQXtKDMFBN0C6BdAugXQLoF0C6BdAugXQLoF0C6BdBBKCtxQXoCDRbcYO2toZ4HQidxicYWG196GnIWk8DfpWvLFuX8Pd6ptv1fPdnsZY5vk8rzHUU5FPNFUWZKXtFrgE84OtcEcVwnENDlw5Jty/hnrG3aI8vTZfafPS9Yjfr2bxVqSXQEZQgIF1kRdBoNsZ9xHBVkv/ANDrYKghnEtDsrx/dc5XPAsnJq4jziY/v+kLX13w7+T7Iu3UQg4fYWTNRxv/AD3Sv/vSvPvQdPG5Be1yDPOgZ0DOgZ0DOgZ0DOgZ0DOgZ0DOgZ0DOgnOgZ0EZ0EF6CtzkHsQEBBx2L8nFFVvlkqd9MZg7KHvNoXOy5nRfmk5W+pa4xVi02iOs7bz+3Z65p2iJ8HE7Lvnp5anDauV00tG8GKZwIMsD/Mdrck9fG2YC5suP43o6YskZMcbRbpP7x84XOhzTes1tPWPg6O6o09F0C6AghARlqtqqbe0dQwG14HkHjwGb3KXob/d6mlvWGnUV5sVo9H0TZCvFTQ004JO8po3EniTlAdf0gr6K5ptiUHz/k90w6kv007HH/u196DqGSILhIgy3qBvUDeoG9QN6gb1A3qBvUDeoG9QN6gb1A3qBvUDeoG9QQZUGLpEG0QEBAQfKuVGMUuJUFa0f7TnoZ7cTct3Rt3uOvUAqri2D73T3jyjmj2d/wCEvSZOTJE+z3veuEX4gXWWUICAg8+Ik7qTLqd0+3flNltw7feV384+Lzf8sum5Lf8AdNF+zN8SvpTlnUEX0QcZT7DTQsZFBitVGyJjY42PipZAGtFgNGglBB2XxMebjMJHQJKFpPpIlCDIYFiw4YlQv+lRvHhMgn4NxgcJsLf9KOqj8HFBIo8Y/wCU996zwsgxdQYz0PwkeirKDE4ZjP6fCh/46k+9BPwVjP61hf8AgVH30E/BOMfreGfV5/5iCHYRjPRWYYP7POf4iA3CMZ6azDD/AGecfxEFrcKxa2tXht/2ef8AmoMPgXFz+UMPb3UkrvGZAOz2Kn8rUo+jQ38ZkGB2ZxU/lqEd1A3+cglmy2JfKxu/0aOJvjIUFGJ4LiUEbpfhcvDBcsZh4nkPc1klz6EHLPx3HAbU1Oa0dctFPQ//AEeEHto8d2gcbOwOIfOdLkH2ig3DazGra4TSG/VWEfuFBc6TGDww2hHa6skI9QiQdygICAg+V8rDhLiOFU/HI6eokb1WDN271tcqviuTl02SfHbb3z1j+EvSV3yVj1+D2rhHQCAgi6AssoQAg9fIi8/BbIi7M6CeeF3YWyGw9RC+mUtFqxaPFylo2mYd8vTAgICAgICAgICAgICAgICAgICAgICD/9k="/>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9" name="AutoShape 8" descr="data:image/jpeg;base64,/9j/4AAQSkZJRgABAQAAAQABAAD/2wCEAAkGBxIQEhUQEA8PDxUQEBUQDw8OFQ8QDxUVFRcWFhUVFRgaHiggGholHhYWIjEhJTUrLi4uFyAzODMtNygtLisBCgoKDg0OGxAQGyslICMwLS0wMisuMS83NS0uLS0tMCstLS0tLS0rLS0tLi0rLy0uLS0tLy03LS0tLSstLS0tLf/AABEIAKABGAMBEQACEQEDEQH/xAAbAAEAAgMBAQAAAAAAAAAAAAAAAQMCBQYEB//EAE8QAAEDAgMDBwYICgYLAAAAAAEAAgMEEQUSIQYTMQciQVFhcbEUMoGRocEVM0JicpSy0iNERVJTVHTCw9MWQ4SSk6IkJTQ1ZGVzgoOks//EABsBAQACAwEBAAAAAAAAAAAAAAAEBQEDBgIH/8QANREBAAIBAgQDBQgCAQUAAAAAAAECAwQRBRIhMUFRYYGRsdHwBhMiMjNxocFC8eEUFSNyov/aAAwDAQACEQMRAD8A+4oCAgICAgICAgICAgICCsTNPB7T3EILEBAQEBAQEBAQEBAQEBBBcBxIQSgICAgICAgICAgICCHOAFyQB1nQLza1axvadoZiJmdoeb4QivbeNv3qJ/3LSb7feV97b/0+Xbfll6lNaRAQEBB8i2O2QoZKRm+o6eV7HyxSySMBkL45Hsdd3E6hBuRye4be4oo2HrjL2H2FBfFsJRt8zytn0KqsZ4PQXDY+MebV4o3urawj1FxQZN2Vt+PYp3GqlPt4oMH7INP49ivorKkeBQY/0Lj6avFT311Z95A/oTB+sYl9drPvoJ/oVB+nxH67XffQDsTB+nxH67XffQQ3YinHCbER3Vtb99BY3Y6Ef1+JfXq/+YgwdsTTHzpK930q2uP8RBidgqE8YXu+nNO7xcgqdyb4YTc0TCetxkPvQZt5O8MH4hB6Q4+9BD+TvDD+IQjtbmB8UGLeT6lZ8VJXU/8A0KqpYPVmQWDY948zFsXZ31DZPtsKCRsxUjhjeKenyV38NAOzdT041inoNIPbukHdoCAgICAgIPm9biUmIzPIe6OmgkMTGxuLXzSMNnlxGrWtIy2GpN+ga8TxTXze0evWIntEeE7eNpjr6RtELjTYeWPrrPyheylYGljWNa08Q0Wv26dPbxVHOS025pnqmcsRGzKLaCWhc100m9pdI5C4fhINbCQu+UzWxvqNDrrbo+E8UtzRit7vl6x4R137dOiBqdNH5od8CuuiYmN4VSVkEBB8+2HJIq2ngzFaxreuxlLzf0uKDrI2ILmxoM92gbtBO7QRu0E7tA3aBkQRu0DdoJ3aCN2gndoG7QN2gbtBG7QQY0GDmINggICAgICCuc8130T4LVqJ2xWn0n4PVPzQ+YbHzF9FA88ZI947vcS4n2r53xCvLqb1jwnb3L7BO+OJbhQ25r8fF6Wovw8mlvfh5jlI0n69P/aPi15fyT+zudm3l1JTFxuTSwlxOpJMbblfS6xEREQ56Z3lsl6YEBB885NCXUr5XgB81dVyS5eGczPBt6rehB2kbUF7WoM8qCcqBlQMqBlQMqBlQMqBlQMqBlQMqBlQMqBlQMqCCEFbmoPSgICAgICDQ7dVUkNDPJC8se1oLHCx1zAa36FG1c/+KYnx6NmL80OboqNkEbYYxlZG3KwcbAL5vkyWy3m9u8ugrWKxtC5a3prNpMMdVU74GODS/LcOzZXgOBMbiCCA4C1xqLqXotRXT565LRvt9b+xqzUm9JrDr9gcXfWUEFTKGtdIy7g0ZG6EgWb0Cw4L6RTfbq5+XQL0wICDg+Tc5qCKS3xzpZ/8WV7/AHoOwiQXtCDMBBKBZAsgWQECyBZAQLIFkCyAgWQLIFkEEIK3BBcgICAgICCito452GOaNkrHWzMeA5psbi4KxMbj53gzQ1sjQeayrqGMHQ1rZnhrB1AAWA6AF894tG2rt027L7S/pw96rUho8ThfV1tNhzKh9O2aOaeqdDzZTGwNDWtdY5bku17F0fANFjzTbJkrvtttv5+P9K/XZrU2rWe76dhWHx0sMdPC3JHCwMjbcmwHadSuyVL1ICCmsflje7qY4+oFByPJ+zLh1GB+qRH1tBPig6mJBxPJxgGK0s9S/EqzymOS25BkdJd2YnO1p0jFvkjr7EHd1UbnMc2N+6cWkMkyh+U9Bynj3IOIqsDx+53eL0bh0ZqYx+wF1kBmB48OOL0f1Yn3oLxhePD8p4efpUr/AHOQWMw/HenEMN+qyn+IEGZo8cB0rcMePnU87D7JCgwmoMdtza/DAf2aYe3OfBB5osI2gvzsUoB3U7ne8IPQ/Z/GHDXHImn5lC3xMqDXu2Oxlx520j29jKSL74QbOg2Vr2C0mPVUp6xBSsHtDj7UFk+zNcfNxypb3wUjj9kIKm7KV/Tj9ZfsgowPVkQZy7M4jazMdnHWZKamf6rZUHQYPSzRRhlRUeVPB1l3bYbjoGUEoPcggoK3ILUBAQEBAQa/F8ZhpG55pA2+jGDWR56GsaNXHsCj59Tjwx+Kevl9do9Z6PdMdr9nG0sWUOdlLd7LJMWmxymRxeR6Lr55rNR9/mtk81/ipyUiq5RWxpcPxSKjxgS1cjYo56HcU0smkYkEgc5pcdGkiy7H7PZKRgtXx36+7pKp19Z54n0fVGOBFwQQdQRqF0dbRaN4ndXzEx0lksggorm3jeOuNw9hQclyfuvh1Gf+Ei9jQEHUxoL2oMwglAQEBAQEBAQEBAQEBAQEEFBW5BagICDX4xjVPRs3lTPHA0mwMhtc9QHEnuWvJlrTu9VrNuznanbh77ijoZpuqSqPkkOhsfOBeevRuqqdRxrDj6RMfH+I6e+0TCVTR3t9fXwl4JKyum+Oq2xNNvwVEzJbXUGR5LndHANVHqeO5MkbU3j2/wBR298puPRVr3VU9BGx28DbvIsZXkvlI6Rmdc27BoqfJnyXjaZ6eXgl1x1h6lpekIKqqmZK0slYyRp4teA5p9BXumS1Lc1Z2n0YtWLRtLUQ7O+T60FXU0HE7uJ28p73vrE+4A4+ba9+Ks8PGM1J3vEW9e0++O/t3Rr6SkxtHT4fX7NrT4/isGjm0WIDhe76KXvOj2q2wfaCn+e8f/X8xy/BFvobeG3w+beYNtmyYiOemqKJ54CYNfEeA0kYSOn5Vj2K1pxfTW/yj690+3bZGnSZI8HTPbcEdYsrNGcTycH/AFbR/srEHWxIOO5PuUaPF5p4WUskHk4D2Oe4PztzZecLDI7hzdenXRB21VPu2OeWvfkaXFsYL3m3Q1o4nsQcNW8rmHwkiWOujsbHeU8rLHqOayCY+VqgP9XXfVpT4ILhyqYd0mrb30tT91BdFynYc7g+p+rVX3EFjuUjDWmz55Iz1SQzsPtagrquU3DY253yzBo6dxU2+yg8VPyvYZIbMNU/W3Mp5neAQe13KLBa7aLFn6X5tFU+8INc/lUbezMHxqTtFNYfaug2mH7bvmbm+B8Xj7JIY2n2vugtn2ycz8lYq7sbDGf30FLduJDwwbGLde6px7DLdBnLtvkF3YVi2vANpw8/5XFBu8BxbyuPe+T1NNzi3d1bN1JpbW3Vqg2SCCgrcgtQEBB89xSr8rrTM3KYqNklNC4al8j3MM7h2Ddtb35vTx/HddGSIw1/f5e/v+2y10WCa/ilcubWKEBAQEBGRAQYSMDgWuAIcLEHgQVmszE7wTG7oNlMSLmmmlcXSRNux54yRcA7tc3QO9B+Uu94Rro1OHae8KLV4Pu77+EtTyfsy0FO38yMs/uucPcrZFdXEgmmpI4y5zI42GQ5pHMa1peetxA1Op1PWg9IQSgICAgICAgICAgICAgICCCgrcgtQEGq2kxUU0JcC3O8iOFryQHPdoBprbpPYCoWu1EYcUzv5/X14t2HHz2cfh9MIYmRA5t2xrM1rF1hYuPaTr6V88y5PvLzefGd19WvLEQ9C1vQgIyICCEBAWQQGOLXskbo6N2Zvg5vcRcelStHq76XLGSv+4a82KMleWXu2LFqVg6nyj1SvX0mJ36w5x0saCaarjkLmxyRvMZyyNY5riw9TgDodDoepB6QglAQEBAQEBAQQTbibd6ACglAQEBAQQUFbkFqCHGwudANSViZiI3kiN+kOJxKtdUva912tjc7ds06ebmPo8VwPEeJX1Vtp/L4fXmvdPpq449VKqkoQQgICyCAghAQEC6MtlgVRGwCHRhzEsudHFxLjbtvfRdzwbX1z4YxzP4q9PZHaVJrME0vNo7S6KIq6QnHcn3JzHhE08zKqSfygBjGvaGZG5s3ONzndw52nTpqg7aqp2ysdG7NZ7S12RzmOsepzbEHtCDhqzkqp5CSK/FY7n5NS91uzngoJj5K6dvCvxX608eAQXjk3jHDE8Zb2CslQXRbAhv5Uxg9HOqnn3ILX7Em924rizOwTtcP8zCgrqtg943L8K4w2/ymVNnfZQeGn5Lomm5xTGX3NzmqnD7ICD2O5NaJws+XEH9eesqz+8g155GsJJu6Koeet00pPig2VByZ4XAMsdMRfjeSYn15kFk/J1hz/Op3dwlnt9pBU3kvwoa+Rgn84vlLvXdBnNybYc4W3MrR8yeoZfvs5B0GD4VFSRCCEODG+aHufIRftcSUHuQQUFbkFqDR7V127jETTZ87sgtxDRq8+q6puNar7rByR3t8P97QmaPFzX38nOrhV2xllawFznBrQLlziA0d5KzWs2naI3kmYjuwina8uDXAmN5jkbwc1wsS1w4g2IPpC95cOTFO16zE+rzW9bdazutWt6EEIF0BBCMiDSUmKTPZT1TmsFNVzTQNdzszXBxFO4nhleGn0uA6Qug1PBPutL97EzNo2mY8vP3IGLW8+Xk8G7VAnqqhhLTly5hzoy7UB7dWE9xAK36bPODNXJHhLxkpz0mvm6vDcXhlytDwx7hfcyENkva5AB863WLr6Lhz4s0c2O0THo52+O1J2tGzbNW54ZPeGgucQ0NBLnOIAAGpJPQEHO7UbTtggYaYxzzVd20TWkOjdoM0riP6tgIJPaBxIWnUZ6YMc5Mk9I+tnvHjnJaK1aDk62rZuzFW4pFNPLVSNgjndCyfI0iNrS1oFi5zHODTqM4GpC9YbWtjra3eY36ev13YvERaYjwfQ1seRAQEBAQEBAQEBAQEEFBW5Bm91gSegXPoXm9opWbT4dWYjednzqHEjWvNZ8h7clM3jaK+ru9xAPc1vauD4rqr5csxbpMd/l7PjMr3S4opXo9KqkkoMFZVVcL5H3bSB1R5PrzpC5ghkd2NLZLdvcup+zeH9TJMeURPv3/pWcRv+WsSu2io91WmUNAbVwMGa4+NhLwRbrLHt1+YU+0eKPwXj1/r69pw63ePrxULllmhGRAWQQQg8+I1BihkkHGOJ7x3taSPBbMNOfJWvnMR75ebztWZbzZ/Z2ObB6eimu5r6OK7m6Pa4tD2vYehzSQQesL6bMbxtLmXNUdVJHK6iq7NqIhcG1mVEfATxdhtq35JuFwnFOGW0t+av5J7enpK90upjLG092xVSmK54WyNLHta9p4teA5p7wdF6ra1Z3rO0+jExE9JYw76MZI6ypjju3LEDG4Ny30a5zS4A34X6BayuMfHtVTHydJnznv8v4Q7aDFNt/4VVbaiePyepqjPAfOYWNbLLqDlle2wLBbgAL31K35PtBmti5axEW8Z+UebxXh9IvvM9PJXR4VFC98sbSHS+ddzi0XcXEMB0aC5xcQOJN1UZtXmzUrjvbeK9kymGlLTasd3k2uyeRzte0u3jCxrGC73yP5sYaOlxdlt0rbw6uS2qpyd9/48XjUzWMVuZvaXaLGY2NjfgW+cxjWul8tibnIABfbd6XOtu1fQ3OvZFtNih87AXt7quA/uBBY/abEGmxwKod1mOopXeJCDCq2nxJrbswGV56Gmqp2+2xQeKDavGnHXZ3L1ZqyIeDCg9hxfGiLtwmjafn1hPsEaDwuxTaJ3m4dhrPpzPPvQbChqscI/C0uFA9FpqgfulBZNVY2PNpMLPfPUfcQYNqcd6abCh2b2pPtyoJlrcbHCiwx/dUTtt62IN7gUlU6O9bHTxSZtGUz3yMy2FrlwGt7+xBsUEFBW5BY8XBHWLLzevNWa+bMTtO75Tsq4CAxcDTTS07mnRw3cjgLjouMp7iF884hS0Zt7eMRPvjr7p6Og08xNNo8N24UFuZ8kkbBBPdzpKhlQ6nq5ZHPe94iJ3J1JytLX5g0aAud2r6To70thrNIiImInaHO5otF5i07sOWomPDxVM+Mo6mKaM97sjgewteQV61Gnrmry27TvE+3/AJ2n2MY8k0neEFfNHSCyIQEBGRBo9tnkUFSR+gcPXp71O4bG+rx/vDRqf0rfs+r0cAjjZGOEbGsHc0ADwX0OHOvDj2AQVrWtmac0bs8MzDlmid+cx3R0XHA21BXnJjrkrNLRvEs1tNZ3h81wSkxJ8bpY5Kera2eeDdVF6eb8DM+K+8aC0khtzdo7lSZ/s/p7/pzNZ98fXtTsfEMlfzdVrsdbE4R1sMtA9xs3ykAQvOnmSjmHjwuD2BUeq4LqcPWI5o9Pl3T8WtxX79J9W1BuLjUEXBHAhVGyWlGXgfUTSzeSUcLZ5Q0SSvkcWQQMcbNdI4Akk2NmjU5T1K34bwm2rib2nasfz+yHqdXGHpEby6TZ/YvdSCprKg1kzDmhaG7umgJFjumXJLtbZ3EnqtcrrtJocOljbHHXz8VPmz3yz+KXXKY0iAgICAgICAgICAgIIKCtyC1B8/2/wl9NJ8LUrM1mhmJQNHOkib5szfnx3d3tJ6lVcS4fXU49vHw/f5T2n2SlabUTit9fXRXTztka17HB7XtDmObqCDqCFwl6Wpaa2jaYXsTExvDT1dDNT1kWI0McTpWh0dVC9xiE8bg2132NnDLxsejqV5wji0aaJx5d+Xw9P9oOr0k5NrU7ul2zxamrMMrQH6QtDKhjtHxm7TqO7UEaHoK66MsZMXPinfp0VPLNbctujylfM3SiMougICAg5vlDkIoJgOL8sYHWXuAA9qtOD15tZT3/AMI2snbDL7Mu+c+IOJ2H+JlHViNcP/alQdO6FsjSx7Wva4Wcx4DmkdRB0KDmajk6peNJJUYcb3tSPG5JtbWJ4czq1AB04qNn0mDP+pWJ+vPu2Y818f5Z2eJ2yeJs0ZWUFSDbWaGancPQx7gVVX+z2mt+WbQl14jljvES6PY3ZwUEJa54mnmeZqqe1s8h6B1MaNAOodqusWKuKkUpHSEK95vabT3lv1seRAQEBAQEBAQEBAQEBBiUFbkFyCHC+hF76EHgsTG/SR8mlpPgmrNE42pqpxkw57vNY4nn01+wkFvYbLleN8Pnf76kdY7/ALefs7T7JWui1H+E+z5fJuFzC0c/tlhu9pZ2sztMwiE5haXyPZE+7bNHnluZ1m6XuRccRd8G4hbBljHafwT5+Hr6eqDrNPF680R1htcJqHSQxvex7HOYM7ZW5Hh1tbi5tqqvU0rTLatZiY3nbbySsczNImXrWlsQgIF0EIy1GNM3s9DS3AE9fG5+YZgWQXmI9JY0elX32fxc2pm0/wCMfHp81fxG22OI85fW12alEHE7E/EyH86vrnDuNVLZB1MRQXtKDMFBN0C6BdAugXQLoF0C6BdAugXQLoF0C6BdBBKCtxQXoCDRbcYO2toZ4HQidxicYWG196GnIWk8DfpWvLFuX8Pd6ptv1fPdnsZY5vk8rzHUU5FPNFUWZKXtFrgE84OtcEcVwnENDlw5Jty/hnrG3aI8vTZfafPS9Yjfr2bxVqSXQEZQgIF1kRdBoNsZ9xHBVkv/ANDrYKghnEtDsrx/dc5XPAsnJq4jziY/v+kLX13w7+T7Iu3UQg4fYWTNRxv/AD3Sv/vSvPvQdPG5Be1yDPOgZ0DOgZ0DOgZ0DOgZ0DOgZ0DOgZ0DOgnOgZ0EZ0EF6CtzkHsQEBBx2L8nFFVvlkqd9MZg7KHvNoXOy5nRfmk5W+pa4xVi02iOs7bz+3Z65p2iJ8HE7Lvnp5anDauV00tG8GKZwIMsD/Mdrck9fG2YC5suP43o6YskZMcbRbpP7x84XOhzTes1tPWPg6O6o09F0C6AghARlqtqqbe0dQwG14HkHjwGb3KXob/d6mlvWGnUV5sVo9H0TZCvFTQ004JO8po3EniTlAdf0gr6K5ptiUHz/k90w6kv007HH/u196DqGSILhIgy3qBvUDeoG9QN6gb1A3qBvUDeoG9QN6gb1A3qBvUDeoG9QQZUGLpEG0QEBAQfKuVGMUuJUFa0f7TnoZ7cTct3Rt3uOvUAqri2D73T3jyjmj2d/wCEvSZOTJE+z3veuEX4gXWWUICAg8+Ik7qTLqd0+3flNltw7feV384+Lzf8sum5Lf8AdNF+zN8SvpTlnUEX0QcZT7DTQsZFBitVGyJjY42PipZAGtFgNGglBB2XxMebjMJHQJKFpPpIlCDIYFiw4YlQv+lRvHhMgn4NxgcJsLf9KOqj8HFBIo8Y/wCU996zwsgxdQYz0PwkeirKDE4ZjP6fCh/46k+9BPwVjP61hf8AgVH30E/BOMfreGfV5/5iCHYRjPRWYYP7POf4iA3CMZ6azDD/AGecfxEFrcKxa2tXht/2ef8AmoMPgXFz+UMPb3UkrvGZAOz2Kn8rUo+jQ38ZkGB2ZxU/lqEd1A3+cglmy2JfKxu/0aOJvjIUFGJ4LiUEbpfhcvDBcsZh4nkPc1klz6EHLPx3HAbU1Oa0dctFPQ//AEeEHto8d2gcbOwOIfOdLkH2ig3DazGra4TSG/VWEfuFBc6TGDww2hHa6skI9QiQdygICAg+V8rDhLiOFU/HI6eokb1WDN271tcqviuTl02SfHbb3z1j+EvSV3yVj1+D2rhHQCAgi6AssoQAg9fIi8/BbIi7M6CeeF3YWyGw9RC+mUtFqxaPFylo2mYd8vTAgICAgICAgICAgICAgICAgICAgICD/9k="/>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2057" name="Picture 9" descr="C:\Users\MAKU\Downloads\sales_presentation_outline_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2564904"/>
            <a:ext cx="2438524" cy="25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90883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3310" y="28580"/>
            <a:ext cx="7416824" cy="369332"/>
          </a:xfrm>
          <a:prstGeom prst="rect">
            <a:avLst/>
          </a:prstGeom>
        </p:spPr>
        <p:txBody>
          <a:bodyPr wrap="square">
            <a:spAutoFit/>
          </a:bodyPr>
          <a:lstStyle/>
          <a:p>
            <a:pPr>
              <a:spcBef>
                <a:spcPts val="1200"/>
              </a:spcBef>
              <a:spcAft>
                <a:spcPts val="600"/>
              </a:spcAft>
            </a:pPr>
            <a:r>
              <a:rPr lang="en-US" b="1" dirty="0" smtClean="0">
                <a:solidFill>
                  <a:schemeClr val="bg1"/>
                </a:solidFill>
                <a:latin typeface="Arial" panose="020B0604020202020204" pitchFamily="34" charset="0"/>
                <a:cs typeface="Arial" panose="020B0604020202020204" pitchFamily="34" charset="0"/>
              </a:rPr>
              <a:t>Example </a:t>
            </a:r>
            <a:r>
              <a:rPr lang="tr-TR" b="1" dirty="0" smtClean="0">
                <a:solidFill>
                  <a:schemeClr val="bg1"/>
                </a:solidFill>
                <a:latin typeface="Arial" panose="020B0604020202020204" pitchFamily="34" charset="0"/>
                <a:cs typeface="Arial" panose="020B0604020202020204" pitchFamily="34" charset="0"/>
              </a:rPr>
              <a:t>9</a:t>
            </a:r>
            <a:r>
              <a:rPr lang="en-US" b="1" dirty="0" smtClean="0">
                <a:solidFill>
                  <a:schemeClr val="bg1"/>
                </a:solidFill>
                <a:latin typeface="Arial" panose="020B0604020202020204" pitchFamily="34" charset="0"/>
                <a:cs typeface="Arial" panose="020B0604020202020204" pitchFamily="34" charset="0"/>
              </a:rPr>
              <a:t>: Negative views on</a:t>
            </a:r>
            <a:r>
              <a:rPr lang="tr-TR" b="1" dirty="0" smtClean="0">
                <a:solidFill>
                  <a:schemeClr val="bg1"/>
                </a:solidFill>
                <a:latin typeface="Arial" panose="020B0604020202020204" pitchFamily="34" charset="0"/>
                <a:cs typeface="Arial" panose="020B0604020202020204" pitchFamily="34" charset="0"/>
              </a:rPr>
              <a:t> </a:t>
            </a:r>
            <a:r>
              <a:rPr lang="tr-TR" b="1" dirty="0" err="1" smtClean="0">
                <a:solidFill>
                  <a:schemeClr val="bg1"/>
                </a:solidFill>
                <a:latin typeface="Arial" panose="020B0604020202020204" pitchFamily="34" charset="0"/>
                <a:cs typeface="Arial" panose="020B0604020202020204" pitchFamily="34" charset="0"/>
              </a:rPr>
              <a:t>pre</a:t>
            </a:r>
            <a:r>
              <a:rPr lang="tr-TR" b="1" dirty="0" smtClean="0">
                <a:solidFill>
                  <a:schemeClr val="bg1"/>
                </a:solidFill>
                <a:latin typeface="Arial" panose="020B0604020202020204" pitchFamily="34" charset="0"/>
                <a:cs typeface="Arial" panose="020B0604020202020204" pitchFamily="34" charset="0"/>
              </a:rPr>
              <a:t>- </a:t>
            </a:r>
            <a:r>
              <a:rPr lang="tr-TR" b="1" dirty="0" err="1" smtClean="0">
                <a:solidFill>
                  <a:schemeClr val="bg1"/>
                </a:solidFill>
                <a:latin typeface="Arial" panose="020B0604020202020204" pitchFamily="34" charset="0"/>
                <a:cs typeface="Arial" panose="020B0604020202020204" pitchFamily="34" charset="0"/>
              </a:rPr>
              <a:t>and</a:t>
            </a:r>
            <a:r>
              <a:rPr lang="tr-TR" b="1" dirty="0" smtClean="0">
                <a:solidFill>
                  <a:schemeClr val="bg1"/>
                </a:solidFill>
                <a:latin typeface="Arial" panose="020B0604020202020204" pitchFamily="34" charset="0"/>
                <a:cs typeface="Arial" panose="020B0604020202020204" pitchFamily="34" charset="0"/>
              </a:rPr>
              <a:t> </a:t>
            </a:r>
            <a:r>
              <a:rPr lang="tr-TR" b="1" dirty="0" err="1" smtClean="0">
                <a:solidFill>
                  <a:schemeClr val="bg1"/>
                </a:solidFill>
                <a:latin typeface="Arial" panose="020B0604020202020204" pitchFamily="34" charset="0"/>
                <a:cs typeface="Arial" panose="020B0604020202020204" pitchFamily="34" charset="0"/>
              </a:rPr>
              <a:t>faculty</a:t>
            </a:r>
            <a:r>
              <a:rPr lang="tr-TR" b="1" dirty="0" smtClean="0">
                <a:solidFill>
                  <a:schemeClr val="bg1"/>
                </a:solidFill>
                <a:latin typeface="Arial" panose="020B0604020202020204" pitchFamily="34" charset="0"/>
                <a:cs typeface="Arial" panose="020B0604020202020204" pitchFamily="34" charset="0"/>
              </a:rPr>
              <a:t>-EAP </a:t>
            </a:r>
            <a:r>
              <a:rPr lang="tr-TR" b="1" dirty="0" err="1" smtClean="0">
                <a:solidFill>
                  <a:schemeClr val="bg1"/>
                </a:solidFill>
                <a:latin typeface="Arial" panose="020B0604020202020204" pitchFamily="34" charset="0"/>
                <a:cs typeface="Arial" panose="020B0604020202020204" pitchFamily="34" charset="0"/>
              </a:rPr>
              <a:t>programs</a:t>
            </a:r>
            <a:endParaRPr lang="en-US" b="1" dirty="0">
              <a:solidFill>
                <a:schemeClr val="bg1"/>
              </a:solidFill>
              <a:latin typeface="Arial" panose="020B0604020202020204" pitchFamily="34" charset="0"/>
              <a:cs typeface="Arial" panose="020B0604020202020204" pitchFamily="34" charset="0"/>
            </a:endParaRPr>
          </a:p>
        </p:txBody>
      </p:sp>
      <p:sp>
        <p:nvSpPr>
          <p:cNvPr id="4" name="Dikdörtgen 3"/>
          <p:cNvSpPr/>
          <p:nvPr/>
        </p:nvSpPr>
        <p:spPr>
          <a:xfrm>
            <a:off x="514888" y="620688"/>
            <a:ext cx="8312231" cy="646331"/>
          </a:xfrm>
          <a:prstGeom prst="rect">
            <a:avLst/>
          </a:prstGeom>
          <a:noFill/>
          <a:ln w="12700">
            <a:noFill/>
          </a:ln>
        </p:spPr>
        <p:txBody>
          <a:bodyPr wrap="square">
            <a:spAutoFit/>
          </a:bodyPr>
          <a:lstStyle/>
          <a:p>
            <a:pPr algn="just"/>
            <a:r>
              <a:rPr lang="tr-TR" b="1" dirty="0" err="1" smtClean="0">
                <a:latin typeface="Arial" panose="020B0604020202020204" pitchFamily="34" charset="0"/>
                <a:cs typeface="Arial" panose="020B0604020202020204" pitchFamily="34" charset="0"/>
              </a:rPr>
              <a:t>Prep</a:t>
            </a:r>
            <a:r>
              <a:rPr lang="tr-TR" b="1" dirty="0" smtClean="0">
                <a:latin typeface="Arial" panose="020B0604020202020204" pitchFamily="34" charset="0"/>
                <a:cs typeface="Arial" panose="020B0604020202020204" pitchFamily="34" charset="0"/>
              </a:rPr>
              <a:t> School: </a:t>
            </a:r>
          </a:p>
          <a:p>
            <a:pPr algn="just"/>
            <a:r>
              <a:rPr lang="en-US" dirty="0" smtClean="0">
                <a:latin typeface="Arial" panose="020B0604020202020204" pitchFamily="34" charset="0"/>
                <a:cs typeface="Arial" panose="020B0604020202020204" pitchFamily="34" charset="0"/>
              </a:rPr>
              <a:t>more weight to general English than academic </a:t>
            </a:r>
            <a:r>
              <a:rPr lang="en-US" dirty="0" err="1" smtClean="0">
                <a:latin typeface="Arial" panose="020B0604020202020204" pitchFamily="34" charset="0"/>
                <a:cs typeface="Arial" panose="020B0604020202020204" pitchFamily="34" charset="0"/>
              </a:rPr>
              <a:t>Engl</a:t>
            </a:r>
            <a:r>
              <a:rPr lang="tr-TR" dirty="0" err="1" smtClean="0">
                <a:latin typeface="Arial" panose="020B0604020202020204" pitchFamily="34" charset="0"/>
                <a:cs typeface="Arial" panose="020B0604020202020204" pitchFamily="34" charset="0"/>
              </a:rPr>
              <a:t>ish</a:t>
            </a:r>
            <a:r>
              <a:rPr lang="en-US" dirty="0" smtClean="0">
                <a:latin typeface="Arial" panose="020B0604020202020204" pitchFamily="34" charset="0"/>
                <a:cs typeface="Arial" panose="020B0604020202020204" pitchFamily="34" charset="0"/>
              </a:rPr>
              <a:t>  not discipline specific</a:t>
            </a:r>
          </a:p>
        </p:txBody>
      </p:sp>
      <p:sp>
        <p:nvSpPr>
          <p:cNvPr id="3" name="Dikdörtgen 2"/>
          <p:cNvSpPr/>
          <p:nvPr/>
        </p:nvSpPr>
        <p:spPr>
          <a:xfrm>
            <a:off x="683568" y="1628800"/>
            <a:ext cx="8037052" cy="3893374"/>
          </a:xfrm>
          <a:prstGeom prst="rect">
            <a:avLst/>
          </a:prstGeom>
        </p:spPr>
        <p:txBody>
          <a:bodyPr wrap="square">
            <a:spAutoFit/>
          </a:bodyPr>
          <a:lstStyle/>
          <a:p>
            <a:pPr>
              <a:spcBef>
                <a:spcPts val="600"/>
              </a:spcBef>
            </a:pPr>
            <a:r>
              <a:rPr lang="en-US" sz="1600" dirty="0" smtClean="0">
                <a:latin typeface="Arial" panose="020B0604020202020204" pitchFamily="34" charset="0"/>
                <a:cs typeface="Arial" panose="020B0604020202020204" pitchFamily="34" charset="0"/>
              </a:rPr>
              <a:t>1</a:t>
            </a:r>
            <a:r>
              <a:rPr lang="en-US" sz="1600" dirty="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  </a:t>
            </a:r>
            <a:r>
              <a:rPr lang="en-US" sz="1600" b="1" dirty="0" smtClean="0">
                <a:latin typeface="Arial" panose="020B0604020202020204" pitchFamily="34" charset="0"/>
                <a:cs typeface="Arial" panose="020B0604020202020204" pitchFamily="34" charset="0"/>
              </a:rPr>
              <a:t>A</a:t>
            </a:r>
            <a:r>
              <a:rPr lang="en-US" sz="1600" dirty="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what </a:t>
            </a:r>
            <a:r>
              <a:rPr lang="en-US" sz="1600" dirty="0">
                <a:latin typeface="Arial" panose="020B0604020202020204" pitchFamily="34" charset="0"/>
                <a:cs typeface="Arial" panose="020B0604020202020204" pitchFamily="34" charset="0"/>
              </a:rPr>
              <a:t>are the deficiencies you’ve taken notice (2) regarding &lt;the preparatory </a:t>
            </a:r>
          </a:p>
          <a:p>
            <a:pPr>
              <a:spcBef>
                <a:spcPts val="600"/>
              </a:spcBef>
            </a:pPr>
            <a:r>
              <a:rPr lang="en-US" sz="1600" dirty="0">
                <a:latin typeface="Arial" panose="020B0604020202020204" pitchFamily="34" charset="0"/>
                <a:cs typeface="Arial" panose="020B0604020202020204" pitchFamily="34" charset="0"/>
              </a:rPr>
              <a:t>2. </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unit</a:t>
            </a:r>
            <a:r>
              <a:rPr lang="en-US" sz="1600" dirty="0">
                <a:latin typeface="Arial" panose="020B0604020202020204" pitchFamily="34" charset="0"/>
                <a:cs typeface="Arial" panose="020B0604020202020204" pitchFamily="34" charset="0"/>
              </a:rPr>
              <a:t>&gt; do you have any idea about this </a:t>
            </a:r>
          </a:p>
          <a:p>
            <a:pPr>
              <a:spcBef>
                <a:spcPts val="600"/>
              </a:spcBef>
            </a:pPr>
            <a:r>
              <a:rPr lang="en-US" sz="1600" dirty="0">
                <a:latin typeface="Arial" panose="020B0604020202020204" pitchFamily="34" charset="0"/>
                <a:cs typeface="Arial" panose="020B0604020202020204" pitchFamily="34" charset="0"/>
              </a:rPr>
              <a:t>3. </a:t>
            </a:r>
            <a:r>
              <a:rPr lang="tr-TR" sz="1600" dirty="0" smtClean="0">
                <a:latin typeface="Arial" panose="020B0604020202020204" pitchFamily="34" charset="0"/>
                <a:cs typeface="Arial" panose="020B0604020202020204" pitchFamily="34" charset="0"/>
              </a:rPr>
              <a:t>  </a:t>
            </a:r>
            <a:r>
              <a:rPr lang="en-US" sz="1600" b="1" dirty="0" smtClean="0">
                <a:latin typeface="Arial" panose="020B0604020202020204" pitchFamily="34" charset="0"/>
                <a:cs typeface="Arial" panose="020B0604020202020204" pitchFamily="34" charset="0"/>
              </a:rPr>
              <a:t>L1</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a:t>
            </a:r>
            <a:r>
              <a:rPr lang="en-US" sz="1600" dirty="0">
                <a:latin typeface="Arial" panose="020B0604020202020204" pitchFamily="34" charset="0"/>
                <a:cs typeface="Arial" panose="020B0604020202020204" pitchFamily="34" charset="0"/>
              </a:rPr>
              <a:t> think for instance </a:t>
            </a:r>
            <a:r>
              <a:rPr lang="en-US" sz="1600" i="1" dirty="0">
                <a:solidFill>
                  <a:srgbClr val="0070C0"/>
                </a:solidFill>
                <a:latin typeface="Arial" panose="020B0604020202020204" pitchFamily="34" charset="0"/>
                <a:cs typeface="Arial" panose="020B0604020202020204" pitchFamily="34" charset="0"/>
              </a:rPr>
              <a:t>they don't’ properly teach how to write “essays</a:t>
            </a:r>
            <a:r>
              <a:rPr lang="en-US" sz="1600" i="1"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a:t>
            </a:r>
            <a:r>
              <a:rPr lang="en-US" sz="1600" dirty="0">
                <a:latin typeface="Arial" panose="020B0604020202020204" pitchFamily="34" charset="0"/>
                <a:cs typeface="Arial" panose="020B0604020202020204" pitchFamily="34" charset="0"/>
              </a:rPr>
              <a:t> mean </a:t>
            </a:r>
          </a:p>
          <a:p>
            <a:pPr>
              <a:spcBef>
                <a:spcPts val="600"/>
              </a:spcBef>
            </a:pPr>
            <a:r>
              <a:rPr lang="en-US" sz="1600" dirty="0">
                <a:latin typeface="Arial" panose="020B0604020202020204" pitchFamily="34" charset="0"/>
                <a:cs typeface="Arial" panose="020B0604020202020204" pitchFamily="34" charset="0"/>
              </a:rPr>
              <a:t>4</a:t>
            </a:r>
            <a:r>
              <a:rPr lang="en-US" sz="1600" dirty="0" smtClean="0">
                <a:latin typeface="Arial" panose="020B0604020202020204" pitchFamily="34" charset="0"/>
                <a:cs typeface="Arial" panose="020B0604020202020204" pitchFamily="34" charset="0"/>
              </a:rPr>
              <a:t>.</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 after all because the preparatory system or (.) e</a:t>
            </a:r>
            <a:r>
              <a:rPr lang="en-US" sz="1600" i="1" dirty="0">
                <a:latin typeface="Arial" panose="020B0604020202020204" pitchFamily="34" charset="0"/>
                <a:cs typeface="Arial" panose="020B0604020202020204" pitchFamily="34" charset="0"/>
              </a:rPr>
              <a:t>xams like </a:t>
            </a:r>
            <a:r>
              <a:rPr lang="en-US" sz="1600" i="1" dirty="0">
                <a:solidFill>
                  <a:srgbClr val="0070C0"/>
                </a:solidFill>
                <a:latin typeface="Arial" panose="020B0604020202020204" pitchFamily="34" charset="0"/>
                <a:cs typeface="Arial" panose="020B0604020202020204" pitchFamily="34" charset="0"/>
              </a:rPr>
              <a:t>TOEFL </a:t>
            </a:r>
            <a:endParaRPr lang="en-US" sz="1600" dirty="0">
              <a:solidFill>
                <a:srgbClr val="0070C0"/>
              </a:solidFill>
              <a:latin typeface="Arial" panose="020B0604020202020204" pitchFamily="34" charset="0"/>
              <a:cs typeface="Arial" panose="020B0604020202020204" pitchFamily="34" charset="0"/>
            </a:endParaRPr>
          </a:p>
          <a:p>
            <a:pPr>
              <a:spcBef>
                <a:spcPts val="600"/>
              </a:spcBef>
            </a:pPr>
            <a:r>
              <a:rPr lang="en-US" sz="1600" dirty="0">
                <a:solidFill>
                  <a:srgbClr val="0070C0"/>
                </a:solidFill>
                <a:latin typeface="Arial" panose="020B0604020202020204" pitchFamily="34" charset="0"/>
                <a:cs typeface="Arial" panose="020B0604020202020204" pitchFamily="34" charset="0"/>
              </a:rPr>
              <a:t>5</a:t>
            </a:r>
            <a:r>
              <a:rPr lang="en-US" sz="1600" dirty="0" smtClean="0">
                <a:solidFill>
                  <a:srgbClr val="0070C0"/>
                </a:solidFill>
                <a:latin typeface="Arial" panose="020B0604020202020204" pitchFamily="34" charset="0"/>
                <a:cs typeface="Arial" panose="020B0604020202020204" pitchFamily="34" charset="0"/>
              </a:rPr>
              <a:t>.</a:t>
            </a:r>
            <a:r>
              <a:rPr lang="tr-TR" sz="1600" dirty="0" smtClean="0">
                <a:solidFill>
                  <a:srgbClr val="0070C0"/>
                </a:solidFill>
                <a:latin typeface="Arial" panose="020B0604020202020204" pitchFamily="34" charset="0"/>
                <a:cs typeface="Arial" panose="020B0604020202020204" pitchFamily="34" charset="0"/>
              </a:rPr>
              <a:t>        </a:t>
            </a:r>
            <a:r>
              <a:rPr lang="en-US" sz="1600" dirty="0" smtClean="0">
                <a:solidFill>
                  <a:srgbClr val="0070C0"/>
                </a:solidFill>
                <a:latin typeface="Arial" panose="020B0604020202020204" pitchFamily="34" charset="0"/>
                <a:cs typeface="Arial" panose="020B0604020202020204" pitchFamily="34" charset="0"/>
              </a:rPr>
              <a:t> </a:t>
            </a:r>
            <a:r>
              <a:rPr lang="en-US" sz="1600" i="1" dirty="0">
                <a:latin typeface="Arial" panose="020B0604020202020204" pitchFamily="34" charset="0"/>
                <a:cs typeface="Arial" panose="020B0604020202020204" pitchFamily="34" charset="0"/>
              </a:rPr>
              <a:t>and</a:t>
            </a:r>
            <a:r>
              <a:rPr lang="en-US" sz="1600" i="1" dirty="0">
                <a:solidFill>
                  <a:srgbClr val="0070C0"/>
                </a:solidFill>
                <a:latin typeface="Arial" panose="020B0604020202020204" pitchFamily="34" charset="0"/>
                <a:cs typeface="Arial" panose="020B0604020202020204" pitchFamily="34" charset="0"/>
              </a:rPr>
              <a:t> IELTS are not discipline </a:t>
            </a:r>
            <a:r>
              <a:rPr lang="en-US" sz="1600" dirty="0">
                <a:solidFill>
                  <a:srgbClr val="0070C0"/>
                </a:solidFill>
                <a:latin typeface="Arial" panose="020B0604020202020204" pitchFamily="34" charset="0"/>
                <a:cs typeface="Arial" panose="020B0604020202020204" pitchFamily="34" charset="0"/>
              </a:rPr>
              <a:t>(.) discipline-specific </a:t>
            </a:r>
            <a:r>
              <a:rPr lang="en-US" sz="1600" dirty="0">
                <a:latin typeface="Arial" panose="020B0604020202020204" pitchFamily="34" charset="0"/>
                <a:cs typeface="Arial" panose="020B0604020202020204" pitchFamily="34" charset="0"/>
              </a:rPr>
              <a:t>in any case (.) </a:t>
            </a:r>
            <a:r>
              <a:rPr lang="en-US" sz="1600" i="1" dirty="0">
                <a:latin typeface="Arial" panose="020B0604020202020204" pitchFamily="34" charset="0"/>
                <a:cs typeface="Arial" panose="020B0604020202020204" pitchFamily="34" charset="0"/>
              </a:rPr>
              <a:t>it’s not the </a:t>
            </a:r>
            <a:endParaRPr lang="en-US" sz="1600" dirty="0">
              <a:latin typeface="Arial" panose="020B0604020202020204" pitchFamily="34" charset="0"/>
              <a:cs typeface="Arial" panose="020B0604020202020204" pitchFamily="34" charset="0"/>
            </a:endParaRPr>
          </a:p>
          <a:p>
            <a:pPr>
              <a:spcBef>
                <a:spcPts val="600"/>
              </a:spcBef>
            </a:pPr>
            <a:r>
              <a:rPr lang="en-US" sz="1600" dirty="0">
                <a:latin typeface="Arial" panose="020B0604020202020204" pitchFamily="34" charset="0"/>
                <a:cs typeface="Arial" panose="020B0604020202020204" pitchFamily="34" charset="0"/>
              </a:rPr>
              <a:t>6</a:t>
            </a:r>
            <a:r>
              <a:rPr lang="en-US" sz="1600" dirty="0" smtClean="0">
                <a:latin typeface="Arial" panose="020B0604020202020204" pitchFamily="34" charset="0"/>
                <a:cs typeface="Arial" panose="020B0604020202020204" pitchFamily="34" charset="0"/>
              </a:rPr>
              <a:t>.</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same English an engineering and an international relations student should </a:t>
            </a:r>
          </a:p>
          <a:p>
            <a:pPr>
              <a:spcBef>
                <a:spcPts val="600"/>
              </a:spcBef>
            </a:pPr>
            <a:r>
              <a:rPr lang="en-US" sz="1600" dirty="0">
                <a:latin typeface="Arial" panose="020B0604020202020204" pitchFamily="34" charset="0"/>
                <a:cs typeface="Arial" panose="020B0604020202020204" pitchFamily="34" charset="0"/>
              </a:rPr>
              <a:t>7. </a:t>
            </a:r>
            <a:r>
              <a:rPr lang="tr-TR" sz="1600" dirty="0" smtClean="0">
                <a:latin typeface="Arial" panose="020B0604020202020204" pitchFamily="34" charset="0"/>
                <a:cs typeface="Arial" panose="020B0604020202020204" pitchFamily="34" charset="0"/>
              </a:rPr>
              <a:t>        </a:t>
            </a:r>
            <a:r>
              <a:rPr lang="en-US" sz="1600" i="1" dirty="0" smtClean="0">
                <a:latin typeface="Arial" panose="020B0604020202020204" pitchFamily="34" charset="0"/>
                <a:cs typeface="Arial" panose="020B0604020202020204" pitchFamily="34" charset="0"/>
              </a:rPr>
              <a:t>learn </a:t>
            </a:r>
            <a:r>
              <a:rPr lang="en-US" sz="1600" i="1" dirty="0">
                <a:latin typeface="Arial" panose="020B0604020202020204" pitchFamily="34" charset="0"/>
                <a:cs typeface="Arial" panose="020B0604020202020204" pitchFamily="34" charset="0"/>
              </a:rPr>
              <a:t>(2) they are expected to write essays in our department but if students </a:t>
            </a:r>
            <a:endParaRPr lang="en-US" sz="1600" dirty="0">
              <a:latin typeface="Arial" panose="020B0604020202020204" pitchFamily="34" charset="0"/>
              <a:cs typeface="Arial" panose="020B0604020202020204" pitchFamily="34" charset="0"/>
            </a:endParaRPr>
          </a:p>
          <a:p>
            <a:pPr>
              <a:spcBef>
                <a:spcPts val="600"/>
              </a:spcBef>
            </a:pPr>
            <a:r>
              <a:rPr lang="en-US" sz="1600" dirty="0">
                <a:latin typeface="Arial" panose="020B0604020202020204" pitchFamily="34" charset="0"/>
                <a:cs typeface="Arial" panose="020B0604020202020204" pitchFamily="34" charset="0"/>
              </a:rPr>
              <a:t>8. </a:t>
            </a:r>
            <a:r>
              <a:rPr lang="tr-TR" sz="1600" dirty="0" smtClean="0">
                <a:latin typeface="Arial" panose="020B0604020202020204" pitchFamily="34" charset="0"/>
                <a:cs typeface="Arial" panose="020B0604020202020204" pitchFamily="34" charset="0"/>
              </a:rPr>
              <a:t>        </a:t>
            </a:r>
            <a:r>
              <a:rPr lang="en-US" sz="1600" i="1" dirty="0" smtClean="0">
                <a:latin typeface="Arial" panose="020B0604020202020204" pitchFamily="34" charset="0"/>
                <a:cs typeface="Arial" panose="020B0604020202020204" pitchFamily="34" charset="0"/>
              </a:rPr>
              <a:t>don’t </a:t>
            </a:r>
            <a:r>
              <a:rPr lang="en-US" sz="1600" i="1" dirty="0">
                <a:latin typeface="Arial" panose="020B0604020202020204" pitchFamily="34" charset="0"/>
                <a:cs typeface="Arial" panose="020B0604020202020204" pitchFamily="34" charset="0"/>
              </a:rPr>
              <a:t>know how to write an essay then there’s a big problem </a:t>
            </a:r>
            <a:r>
              <a:rPr lang="en-US" sz="1600" dirty="0">
                <a:latin typeface="Arial" panose="020B0604020202020204" pitchFamily="34" charset="0"/>
                <a:cs typeface="Arial" panose="020B0604020202020204" pitchFamily="34" charset="0"/>
              </a:rPr>
              <a:t>/…/ after all if </a:t>
            </a:r>
          </a:p>
          <a:p>
            <a:pPr>
              <a:spcBef>
                <a:spcPts val="600"/>
              </a:spcBef>
            </a:pPr>
            <a:r>
              <a:rPr lang="en-US" sz="1600" dirty="0">
                <a:latin typeface="Arial" panose="020B0604020202020204" pitchFamily="34" charset="0"/>
                <a:cs typeface="Arial" panose="020B0604020202020204" pitchFamily="34" charset="0"/>
              </a:rPr>
              <a:t>9. </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the </a:t>
            </a:r>
            <a:r>
              <a:rPr lang="en-US" sz="1600" dirty="0">
                <a:latin typeface="Arial" panose="020B0604020202020204" pitchFamily="34" charset="0"/>
                <a:cs typeface="Arial" panose="020B0604020202020204" pitchFamily="34" charset="0"/>
              </a:rPr>
              <a:t>most important “assignment” of this field is to write an “essay” and </a:t>
            </a:r>
          </a:p>
          <a:p>
            <a:pPr>
              <a:spcBef>
                <a:spcPts val="600"/>
              </a:spcBef>
            </a:pPr>
            <a:r>
              <a:rPr lang="en-US" sz="1600" dirty="0">
                <a:latin typeface="Arial" panose="020B0604020202020204" pitchFamily="34" charset="0"/>
                <a:cs typeface="Arial" panose="020B0604020202020204" pitchFamily="34" charset="0"/>
              </a:rPr>
              <a:t>10. </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students </a:t>
            </a:r>
            <a:r>
              <a:rPr lang="en-US" sz="1600" dirty="0">
                <a:latin typeface="Arial" panose="020B0604020202020204" pitchFamily="34" charset="0"/>
                <a:cs typeface="Arial" panose="020B0604020202020204" pitchFamily="34" charset="0"/>
              </a:rPr>
              <a:t>do not know this (.) </a:t>
            </a:r>
            <a:r>
              <a:rPr lang="en-US" sz="1600" i="1" dirty="0">
                <a:solidFill>
                  <a:srgbClr val="0070C0"/>
                </a:solidFill>
                <a:latin typeface="Arial" panose="020B0604020202020204" pitchFamily="34" charset="0"/>
                <a:cs typeface="Arial" panose="020B0604020202020204" pitchFamily="34" charset="0"/>
              </a:rPr>
              <a:t>they have to teach this at the preparatory </a:t>
            </a:r>
            <a:endParaRPr lang="en-US" sz="1600" dirty="0">
              <a:solidFill>
                <a:srgbClr val="0070C0"/>
              </a:solidFill>
              <a:latin typeface="Arial" panose="020B0604020202020204" pitchFamily="34" charset="0"/>
              <a:cs typeface="Arial" panose="020B0604020202020204" pitchFamily="34" charset="0"/>
            </a:endParaRPr>
          </a:p>
          <a:p>
            <a:pPr>
              <a:spcBef>
                <a:spcPts val="600"/>
              </a:spcBef>
            </a:pPr>
            <a:r>
              <a:rPr lang="en-US" sz="1600" dirty="0">
                <a:latin typeface="Arial" panose="020B0604020202020204" pitchFamily="34" charset="0"/>
                <a:cs typeface="Arial" panose="020B0604020202020204" pitchFamily="34" charset="0"/>
              </a:rPr>
              <a:t>11. </a:t>
            </a:r>
            <a:r>
              <a:rPr lang="tr-TR" sz="1600" dirty="0" smtClean="0">
                <a:latin typeface="Arial" panose="020B0604020202020204" pitchFamily="34" charset="0"/>
                <a:cs typeface="Arial" panose="020B0604020202020204" pitchFamily="34" charset="0"/>
              </a:rPr>
              <a:t>      </a:t>
            </a:r>
            <a:r>
              <a:rPr lang="en-US" sz="1600" i="1" dirty="0" smtClean="0">
                <a:solidFill>
                  <a:srgbClr val="0070C0"/>
                </a:solidFill>
                <a:latin typeface="Arial" panose="020B0604020202020204" pitchFamily="34" charset="0"/>
                <a:cs typeface="Arial" panose="020B0604020202020204" pitchFamily="34" charset="0"/>
              </a:rPr>
              <a:t>school</a:t>
            </a:r>
            <a:r>
              <a:rPr lang="en-US" sz="1600" i="1" dirty="0" smtClean="0">
                <a:latin typeface="Arial" panose="020B0604020202020204" pitchFamily="34" charset="0"/>
                <a:cs typeface="Arial" panose="020B0604020202020204" pitchFamily="34" charset="0"/>
              </a:rPr>
              <a:t> </a:t>
            </a:r>
            <a:r>
              <a:rPr lang="en-US" sz="1600" i="1" dirty="0">
                <a:latin typeface="Arial" panose="020B0604020202020204" pitchFamily="34" charset="0"/>
                <a:cs typeface="Arial" panose="020B0604020202020204" pitchFamily="34" charset="0"/>
              </a:rPr>
              <a:t>/…/ they neither know “method” nor technique they even don’t know </a:t>
            </a:r>
            <a:endParaRPr lang="en-US" sz="1600" dirty="0">
              <a:latin typeface="Arial" panose="020B0604020202020204" pitchFamily="34" charset="0"/>
              <a:cs typeface="Arial" panose="020B0604020202020204" pitchFamily="34" charset="0"/>
            </a:endParaRPr>
          </a:p>
          <a:p>
            <a:pPr>
              <a:spcBef>
                <a:spcPts val="600"/>
              </a:spcBef>
            </a:pPr>
            <a:r>
              <a:rPr lang="en-US" sz="1600" dirty="0">
                <a:latin typeface="Arial" panose="020B0604020202020204" pitchFamily="34" charset="0"/>
                <a:cs typeface="Arial" panose="020B0604020202020204" pitchFamily="34" charset="0"/>
              </a:rPr>
              <a:t>12. </a:t>
            </a:r>
            <a:r>
              <a:rPr lang="tr-TR" sz="1600" dirty="0" smtClean="0">
                <a:latin typeface="Arial" panose="020B0604020202020204" pitchFamily="34" charset="0"/>
                <a:cs typeface="Arial" panose="020B0604020202020204" pitchFamily="34" charset="0"/>
              </a:rPr>
              <a:t>      </a:t>
            </a:r>
            <a:r>
              <a:rPr lang="en-US" sz="1600" i="1" dirty="0" smtClean="0">
                <a:latin typeface="Arial" panose="020B0604020202020204" pitchFamily="34" charset="0"/>
                <a:cs typeface="Arial" panose="020B0604020202020204" pitchFamily="34" charset="0"/>
              </a:rPr>
              <a:t>what </a:t>
            </a:r>
            <a:r>
              <a:rPr lang="en-US" sz="1600" i="1" dirty="0">
                <a:latin typeface="Arial" panose="020B0604020202020204" pitchFamily="34" charset="0"/>
                <a:cs typeface="Arial" panose="020B0604020202020204" pitchFamily="34" charset="0"/>
              </a:rPr>
              <a:t>an introduction a main body a conclusion is </a:t>
            </a:r>
            <a:r>
              <a:rPr lang="en-US" sz="16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281139681"/>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87824" y="1659"/>
            <a:ext cx="3240360" cy="369332"/>
          </a:xfrm>
          <a:prstGeom prst="rect">
            <a:avLst/>
          </a:prstGeom>
          <a:noFill/>
          <a:ln w="12700">
            <a:noFill/>
          </a:ln>
        </p:spPr>
        <p:txBody>
          <a:bodyPr wrap="square">
            <a:spAutoFit/>
          </a:bodyPr>
          <a:lstStyle/>
          <a:p>
            <a:pPr algn="just"/>
            <a:r>
              <a:rPr lang="en-US" b="1" dirty="0" smtClean="0">
                <a:solidFill>
                  <a:schemeClr val="bg1"/>
                </a:solidFill>
                <a:latin typeface="Arial" panose="020B0604020202020204" pitchFamily="34" charset="0"/>
                <a:cs typeface="Arial" panose="020B0604020202020204" pitchFamily="34" charset="0"/>
              </a:rPr>
              <a:t>Discourse of remediation</a:t>
            </a:r>
            <a:endParaRPr lang="en-US" dirty="0" smtClean="0">
              <a:solidFill>
                <a:schemeClr val="bg1"/>
              </a:solidFill>
              <a:latin typeface="Arial" panose="020B0604020202020204" pitchFamily="34" charset="0"/>
              <a:cs typeface="Arial" panose="020B0604020202020204" pitchFamily="34" charset="0"/>
            </a:endParaRPr>
          </a:p>
        </p:txBody>
      </p:sp>
      <p:sp>
        <p:nvSpPr>
          <p:cNvPr id="3" name="Dikdörtgen 2"/>
          <p:cNvSpPr/>
          <p:nvPr/>
        </p:nvSpPr>
        <p:spPr>
          <a:xfrm>
            <a:off x="755576" y="563538"/>
            <a:ext cx="7704856" cy="872034"/>
          </a:xfrm>
          <a:prstGeom prst="rect">
            <a:avLst/>
          </a:prstGeom>
        </p:spPr>
        <p:txBody>
          <a:bodyPr wrap="square">
            <a:spAutoFit/>
          </a:bodyPr>
          <a:lstStyle/>
          <a:p>
            <a:pPr>
              <a:lnSpc>
                <a:spcPct val="150000"/>
              </a:lnSpc>
              <a:spcBef>
                <a:spcPts val="600"/>
              </a:spcBef>
              <a:spcAft>
                <a:spcPts val="600"/>
              </a:spcAft>
            </a:pPr>
            <a:r>
              <a:rPr lang="tr-TR" b="1" dirty="0" smtClean="0">
                <a:latin typeface="Arial" panose="020B0604020202020204" pitchFamily="34" charset="0"/>
                <a:cs typeface="Arial" panose="020B0604020202020204" pitchFamily="34" charset="0"/>
              </a:rPr>
              <a:t>L3: </a:t>
            </a: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students enrolled in social sciences or in the departments such as history psychology should study English for </a:t>
            </a:r>
            <a:r>
              <a:rPr lang="en-US" dirty="0">
                <a:solidFill>
                  <a:srgbClr val="C00000"/>
                </a:solidFill>
                <a:latin typeface="Arial" panose="020B0604020202020204" pitchFamily="34" charset="0"/>
                <a:cs typeface="Arial" panose="020B0604020202020204" pitchFamily="34" charset="0"/>
              </a:rPr>
              <a:t>two years </a:t>
            </a:r>
            <a:r>
              <a:rPr lang="en-US" dirty="0">
                <a:latin typeface="Arial" panose="020B0604020202020204" pitchFamily="34" charset="0"/>
                <a:cs typeface="Arial" panose="020B0604020202020204" pitchFamily="34" charset="0"/>
              </a:rPr>
              <a:t>instead of </a:t>
            </a:r>
            <a:r>
              <a:rPr lang="en-US" dirty="0">
                <a:solidFill>
                  <a:srgbClr val="C00000"/>
                </a:solidFill>
                <a:latin typeface="Arial" panose="020B0604020202020204" pitchFamily="34" charset="0"/>
                <a:cs typeface="Arial" panose="020B0604020202020204" pitchFamily="34" charset="0"/>
              </a:rPr>
              <a:t>one </a:t>
            </a:r>
            <a:endParaRPr lang="tr-TR" dirty="0">
              <a:solidFill>
                <a:srgbClr val="C00000"/>
              </a:solidFill>
              <a:latin typeface="Arial" panose="020B0604020202020204" pitchFamily="34" charset="0"/>
              <a:cs typeface="Arial" panose="020B0604020202020204" pitchFamily="34" charset="0"/>
            </a:endParaRPr>
          </a:p>
        </p:txBody>
      </p:sp>
      <p:sp>
        <p:nvSpPr>
          <p:cNvPr id="4" name="Dikdörtgen 3"/>
          <p:cNvSpPr/>
          <p:nvPr/>
        </p:nvSpPr>
        <p:spPr>
          <a:xfrm>
            <a:off x="776524" y="3933056"/>
            <a:ext cx="7704856" cy="923330"/>
          </a:xfrm>
          <a:prstGeom prst="rect">
            <a:avLst/>
          </a:prstGeom>
        </p:spPr>
        <p:txBody>
          <a:bodyPr wrap="square">
            <a:spAutoFit/>
          </a:bodyPr>
          <a:lstStyle/>
          <a:p>
            <a:pPr>
              <a:lnSpc>
                <a:spcPct val="150000"/>
              </a:lnSpc>
            </a:pPr>
            <a:r>
              <a:rPr lang="tr-TR" b="1" dirty="0" smtClean="0">
                <a:latin typeface="Arial" panose="020B0604020202020204" pitchFamily="34" charset="0"/>
                <a:cs typeface="Arial" panose="020B0604020202020204" pitchFamily="34" charset="0"/>
              </a:rPr>
              <a:t>L6: </a:t>
            </a:r>
            <a:r>
              <a:rPr lang="en-US" dirty="0" smtClean="0">
                <a:latin typeface="Arial" panose="020B0604020202020204" pitchFamily="34" charset="0"/>
                <a:cs typeface="Arial" panose="020B0604020202020204" pitchFamily="34" charset="0"/>
              </a:rPr>
              <a:t>it </a:t>
            </a:r>
            <a:r>
              <a:rPr lang="en-US" dirty="0">
                <a:latin typeface="Arial" panose="020B0604020202020204" pitchFamily="34" charset="0"/>
                <a:cs typeface="Arial" panose="020B0604020202020204" pitchFamily="34" charset="0"/>
              </a:rPr>
              <a:t>would be really better if the program is managed by </a:t>
            </a:r>
            <a:r>
              <a:rPr lang="en-US" dirty="0" smtClean="0">
                <a:solidFill>
                  <a:srgbClr val="C00000"/>
                </a:solidFill>
                <a:latin typeface="Arial" panose="020B0604020202020204" pitchFamily="34" charset="0"/>
                <a:cs typeface="Arial" panose="020B0604020202020204" pitchFamily="34" charset="0"/>
              </a:rPr>
              <a:t>foreign</a:t>
            </a:r>
            <a:r>
              <a:rPr lang="tr-TR" dirty="0" smtClean="0">
                <a:solidFill>
                  <a:srgbClr val="C00000"/>
                </a:solidFill>
                <a:latin typeface="Arial" panose="020B0604020202020204" pitchFamily="34" charset="0"/>
                <a:cs typeface="Arial" panose="020B0604020202020204" pitchFamily="34" charset="0"/>
              </a:rPr>
              <a:t> [</a:t>
            </a:r>
            <a:r>
              <a:rPr lang="en-US" dirty="0" smtClean="0">
                <a:solidFill>
                  <a:srgbClr val="C00000"/>
                </a:solidFill>
                <a:latin typeface="Arial" panose="020B0604020202020204" pitchFamily="34" charset="0"/>
                <a:cs typeface="Arial" panose="020B0604020202020204" pitchFamily="34" charset="0"/>
              </a:rPr>
              <a:t>native English</a:t>
            </a:r>
            <a:r>
              <a:rPr lang="tr-TR" dirty="0" smtClean="0">
                <a:solidFill>
                  <a:srgbClr val="C00000"/>
                </a:solidFill>
                <a:latin typeface="Arial" panose="020B0604020202020204" pitchFamily="34" charset="0"/>
                <a:cs typeface="Arial" panose="020B0604020202020204" pitchFamily="34" charset="0"/>
              </a:rPr>
              <a:t>]</a:t>
            </a:r>
            <a:r>
              <a:rPr lang="en-US" dirty="0" smtClean="0">
                <a:solidFill>
                  <a:srgbClr val="C00000"/>
                </a:solidFill>
                <a:latin typeface="Arial" panose="020B0604020202020204" pitchFamily="34" charset="0"/>
                <a:cs typeface="Arial" panose="020B0604020202020204" pitchFamily="34" charset="0"/>
              </a:rPr>
              <a:t> </a:t>
            </a:r>
            <a:r>
              <a:rPr lang="en-US" dirty="0">
                <a:solidFill>
                  <a:srgbClr val="C00000"/>
                </a:solidFill>
                <a:latin typeface="Arial" panose="020B0604020202020204" pitchFamily="34" charset="0"/>
                <a:cs typeface="Arial" panose="020B0604020202020204" pitchFamily="34" charset="0"/>
              </a:rPr>
              <a:t>teachers</a:t>
            </a:r>
            <a:r>
              <a:rPr lang="en-US" dirty="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cxnSp>
        <p:nvCxnSpPr>
          <p:cNvPr id="6" name="Düz Ok Bağlayıcısı 5"/>
          <p:cNvCxnSpPr/>
          <p:nvPr/>
        </p:nvCxnSpPr>
        <p:spPr>
          <a:xfrm flipV="1">
            <a:off x="4355976" y="4941168"/>
            <a:ext cx="0" cy="648072"/>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
        <p:nvSpPr>
          <p:cNvPr id="8" name="Metin kutusu 7"/>
          <p:cNvSpPr txBox="1"/>
          <p:nvPr/>
        </p:nvSpPr>
        <p:spPr>
          <a:xfrm>
            <a:off x="2162651" y="5730730"/>
            <a:ext cx="4575227" cy="353943"/>
          </a:xfrm>
          <a:prstGeom prst="rect">
            <a:avLst/>
          </a:prstGeom>
          <a:noFill/>
        </p:spPr>
        <p:txBody>
          <a:bodyPr wrap="none" rtlCol="0">
            <a:spAutoFit/>
          </a:bodyPr>
          <a:lstStyle/>
          <a:p>
            <a:r>
              <a:rPr lang="en-US" sz="1700" dirty="0" smtClean="0">
                <a:latin typeface="Arial" panose="020B0604020202020204" pitchFamily="34" charset="0"/>
                <a:cs typeface="Arial" panose="020B0604020202020204" pitchFamily="34" charset="0"/>
              </a:rPr>
              <a:t>As a solution to students’ perceived problems</a:t>
            </a:r>
            <a:endParaRPr lang="en-US" sz="1700" dirty="0">
              <a:latin typeface="Arial" panose="020B0604020202020204" pitchFamily="34" charset="0"/>
              <a:cs typeface="Arial" panose="020B0604020202020204" pitchFamily="34" charset="0"/>
            </a:endParaRPr>
          </a:p>
        </p:txBody>
      </p:sp>
      <p:sp>
        <p:nvSpPr>
          <p:cNvPr id="9" name="Dikdörtgen 8"/>
          <p:cNvSpPr/>
          <p:nvPr/>
        </p:nvSpPr>
        <p:spPr>
          <a:xfrm>
            <a:off x="755576" y="1772816"/>
            <a:ext cx="7704856" cy="1754326"/>
          </a:xfrm>
          <a:prstGeom prst="rect">
            <a:avLst/>
          </a:prstGeom>
        </p:spPr>
        <p:txBody>
          <a:bodyPr wrap="square">
            <a:spAutoFit/>
          </a:bodyPr>
          <a:lstStyle/>
          <a:p>
            <a:pPr>
              <a:lnSpc>
                <a:spcPct val="150000"/>
              </a:lnSpc>
            </a:pPr>
            <a:r>
              <a:rPr lang="tr-TR" b="1" dirty="0" smtClean="0">
                <a:latin typeface="Arial" panose="020B0604020202020204" pitchFamily="34" charset="0"/>
                <a:cs typeface="Arial" panose="020B0604020202020204" pitchFamily="34" charset="0"/>
              </a:rPr>
              <a:t>L3: </a:t>
            </a:r>
            <a:r>
              <a:rPr lang="en-US" dirty="0" smtClean="0">
                <a:latin typeface="Arial" panose="020B0604020202020204" pitchFamily="34" charset="0"/>
                <a:cs typeface="Arial" panose="020B0604020202020204" pitchFamily="34" charset="0"/>
              </a:rPr>
              <a:t>what </a:t>
            </a:r>
            <a:r>
              <a:rPr lang="en-US" dirty="0">
                <a:latin typeface="Arial" panose="020B0604020202020204" pitchFamily="34" charset="0"/>
                <a:cs typeface="Arial" panose="020B0604020202020204" pitchFamily="34" charset="0"/>
              </a:rPr>
              <a:t>we seek to do is to nurture students in respect of history we’re not a department which teaches English (.) but </a:t>
            </a:r>
            <a:r>
              <a:rPr lang="en-US" dirty="0">
                <a:solidFill>
                  <a:srgbClr val="C00000"/>
                </a:solidFill>
                <a:latin typeface="Arial" panose="020B0604020202020204" pitchFamily="34" charset="0"/>
                <a:cs typeface="Arial" panose="020B0604020202020204" pitchFamily="34" charset="0"/>
              </a:rPr>
              <a:t>we’re striving to improve their language skills</a:t>
            </a:r>
            <a:r>
              <a:rPr lang="en-US" dirty="0">
                <a:latin typeface="Arial" panose="020B0604020202020204" pitchFamily="34" charset="0"/>
                <a:cs typeface="Arial" panose="020B0604020202020204" pitchFamily="34" charset="0"/>
              </a:rPr>
              <a:t> as much as possible </a:t>
            </a:r>
            <a:r>
              <a:rPr lang="en-US" dirty="0">
                <a:solidFill>
                  <a:srgbClr val="C00000"/>
                </a:solidFill>
                <a:latin typeface="Arial" panose="020B0604020202020204" pitchFamily="34" charset="0"/>
                <a:cs typeface="Arial" panose="020B0604020202020204" pitchFamily="34" charset="0"/>
              </a:rPr>
              <a:t>we’ve started to take up such a role</a:t>
            </a:r>
            <a:r>
              <a:rPr lang="en-US" dirty="0">
                <a:latin typeface="Arial" panose="020B0604020202020204" pitchFamily="34" charset="0"/>
                <a:cs typeface="Arial" panose="020B0604020202020204" pitchFamily="34" charset="0"/>
              </a:rPr>
              <a:t> besides our own duty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6913694"/>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51920" y="1659"/>
            <a:ext cx="1656184" cy="369332"/>
          </a:xfrm>
          <a:prstGeom prst="rect">
            <a:avLst/>
          </a:prstGeom>
          <a:noFill/>
          <a:ln w="12700">
            <a:noFill/>
          </a:ln>
        </p:spPr>
        <p:txBody>
          <a:bodyPr wrap="square">
            <a:spAutoFit/>
          </a:bodyPr>
          <a:lstStyle/>
          <a:p>
            <a:pPr algn="just"/>
            <a:r>
              <a:rPr lang="en-US" b="1" dirty="0" smtClean="0">
                <a:solidFill>
                  <a:schemeClr val="bg1"/>
                </a:solidFill>
                <a:latin typeface="Arial" panose="020B0604020202020204" pitchFamily="34" charset="0"/>
                <a:cs typeface="Arial" panose="020B0604020202020204" pitchFamily="34" charset="0"/>
              </a:rPr>
              <a:t>Conclusion</a:t>
            </a:r>
            <a:endParaRPr lang="en-US" dirty="0" smtClean="0">
              <a:solidFill>
                <a:schemeClr val="bg1"/>
              </a:solidFill>
              <a:latin typeface="Arial" panose="020B0604020202020204" pitchFamily="34" charset="0"/>
              <a:cs typeface="Arial" panose="020B0604020202020204" pitchFamily="34" charset="0"/>
            </a:endParaRPr>
          </a:p>
        </p:txBody>
      </p:sp>
      <p:sp>
        <p:nvSpPr>
          <p:cNvPr id="3" name="Metin kutusu 2"/>
          <p:cNvSpPr txBox="1"/>
          <p:nvPr/>
        </p:nvSpPr>
        <p:spPr>
          <a:xfrm>
            <a:off x="395536" y="548680"/>
            <a:ext cx="8381371" cy="907941"/>
          </a:xfrm>
          <a:prstGeom prst="rect">
            <a:avLst/>
          </a:prstGeom>
          <a:noFill/>
        </p:spPr>
        <p:txBody>
          <a:bodyPr wrap="square" rtlCol="0">
            <a:spAutoFit/>
          </a:bodyPr>
          <a:lstStyle/>
          <a:p>
            <a:pPr marL="285750" indent="-285750" algn="just">
              <a:spcBef>
                <a:spcPts val="600"/>
              </a:spcBef>
              <a:buFont typeface="Wingdings" panose="05000000000000000000" pitchFamily="2" charset="2"/>
              <a:buChar char="§"/>
            </a:pPr>
            <a:r>
              <a:rPr lang="en-US" sz="1600" dirty="0" smtClean="0">
                <a:latin typeface="Arial" panose="020B0604020202020204" pitchFamily="34" charset="0"/>
                <a:cs typeface="Arial" panose="020B0604020202020204" pitchFamily="34" charset="0"/>
              </a:rPr>
              <a:t>Negativity shown to students’ English because of their perceived</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heavily</a:t>
            </a:r>
            <a:r>
              <a:rPr lang="tr-TR" sz="1600" dirty="0" smtClean="0">
                <a:latin typeface="Arial" panose="020B0604020202020204" pitchFamily="34" charset="0"/>
                <a:cs typeface="Arial" panose="020B0604020202020204" pitchFamily="34" charset="0"/>
              </a:rPr>
              <a:t> L1-influenced English</a:t>
            </a:r>
            <a:r>
              <a:rPr lang="en-US" sz="1600" dirty="0" smtClean="0">
                <a:latin typeface="Arial" panose="020B0604020202020204" pitchFamily="34" charset="0"/>
                <a:cs typeface="Arial" panose="020B0604020202020204" pitchFamily="34" charset="0"/>
              </a:rPr>
              <a:t> </a:t>
            </a:r>
            <a:r>
              <a:rPr lang="tr-TR" sz="1600" dirty="0" smtClean="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poor and incorrect English</a:t>
            </a:r>
            <a:r>
              <a:rPr lang="tr-TR" sz="1600" dirty="0" smtClean="0">
                <a:latin typeface="Arial" panose="020B0604020202020204" pitchFamily="34" charset="0"/>
                <a:cs typeface="Arial" panose="020B0604020202020204" pitchFamily="34" charset="0"/>
              </a:rPr>
              <a:t>)</a:t>
            </a:r>
          </a:p>
          <a:p>
            <a:pPr algn="just">
              <a:spcBef>
                <a:spcPts val="600"/>
              </a:spcBef>
            </a:pPr>
            <a:r>
              <a:rPr lang="en-US" sz="1600" dirty="0" smtClean="0">
                <a:latin typeface="Arial" panose="020B0604020202020204" pitchFamily="34" charset="0"/>
                <a:cs typeface="Arial" panose="020B0604020202020204" pitchFamily="34" charset="0"/>
              </a:rPr>
              <a:t>     For many</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L1 influenced English = deficiency</a:t>
            </a:r>
            <a:endParaRPr lang="en-US" sz="1600" dirty="0">
              <a:latin typeface="Arial" panose="020B0604020202020204" pitchFamily="34" charset="0"/>
              <a:cs typeface="Arial" panose="020B0604020202020204" pitchFamily="34" charset="0"/>
            </a:endParaRPr>
          </a:p>
        </p:txBody>
      </p:sp>
      <p:sp>
        <p:nvSpPr>
          <p:cNvPr id="4" name="Metin kutusu 3"/>
          <p:cNvSpPr txBox="1"/>
          <p:nvPr/>
        </p:nvSpPr>
        <p:spPr>
          <a:xfrm>
            <a:off x="407725" y="1628800"/>
            <a:ext cx="8388932" cy="1554272"/>
          </a:xfrm>
          <a:prstGeom prst="rect">
            <a:avLst/>
          </a:prstGeom>
          <a:noFill/>
        </p:spPr>
        <p:txBody>
          <a:bodyPr wrap="square" rtlCol="0">
            <a:spAutoFit/>
          </a:bodyPr>
          <a:lstStyle/>
          <a:p>
            <a:pPr marL="285750" indent="-285750">
              <a:spcBef>
                <a:spcPts val="600"/>
              </a:spcBef>
              <a:buFont typeface="Wingdings" panose="05000000000000000000" pitchFamily="2" charset="2"/>
              <a:buChar char="§"/>
            </a:pPr>
            <a:r>
              <a:rPr lang="en-US" sz="1600" dirty="0" smtClean="0">
                <a:latin typeface="Arial" panose="020B0604020202020204" pitchFamily="34" charset="0"/>
                <a:cs typeface="Arial" panose="020B0604020202020204" pitchFamily="34" charset="0"/>
              </a:rPr>
              <a:t>A rather normative approach exhibited towards written English </a:t>
            </a:r>
            <a:r>
              <a:rPr lang="en-US" sz="1600" dirty="0" smtClean="0">
                <a:latin typeface="Arial" panose="020B0604020202020204" pitchFamily="34" charset="0"/>
                <a:cs typeface="Arial" panose="020B0604020202020204" pitchFamily="34" charset="0"/>
                <a:sym typeface="Wingdings" panose="05000000000000000000" pitchFamily="2" charset="2"/>
              </a:rPr>
              <a:t> native academic English superior to non-native academic English (</a:t>
            </a:r>
            <a:r>
              <a:rPr lang="en-US" sz="1600" dirty="0" err="1" smtClean="0">
                <a:latin typeface="Arial" panose="020B0604020202020204" pitchFamily="34" charset="0"/>
                <a:cs typeface="Arial" panose="020B0604020202020204" pitchFamily="34" charset="0"/>
                <a:sym typeface="Wingdings" panose="05000000000000000000" pitchFamily="2" charset="2"/>
              </a:rPr>
              <a:t>StE</a:t>
            </a:r>
            <a:r>
              <a:rPr lang="en-US" sz="1600" dirty="0" smtClean="0">
                <a:latin typeface="Arial" panose="020B0604020202020204" pitchFamily="34" charset="0"/>
                <a:cs typeface="Arial" panose="020B0604020202020204" pitchFamily="34" charset="0"/>
                <a:sym typeface="Wingdings" panose="05000000000000000000" pitchFamily="2" charset="2"/>
              </a:rPr>
              <a:t> ideology)</a:t>
            </a:r>
            <a:endParaRPr lang="tr-TR" sz="1600" dirty="0" smtClean="0">
              <a:latin typeface="Arial" panose="020B0604020202020204" pitchFamily="34" charset="0"/>
              <a:cs typeface="Arial" panose="020B0604020202020204" pitchFamily="34" charset="0"/>
              <a:sym typeface="Wingdings" panose="05000000000000000000" pitchFamily="2" charset="2"/>
            </a:endParaRPr>
          </a:p>
          <a:p>
            <a:pPr>
              <a:spcBef>
                <a:spcPts val="600"/>
              </a:spcBef>
            </a:pPr>
            <a:r>
              <a:rPr lang="tr-TR" sz="1600" dirty="0">
                <a:latin typeface="Arial" panose="020B0604020202020204" pitchFamily="34" charset="0"/>
                <a:cs typeface="Arial" panose="020B0604020202020204" pitchFamily="34" charset="0"/>
                <a:sym typeface="Wingdings" panose="05000000000000000000" pitchFamily="2" charset="2"/>
              </a:rPr>
              <a:t> </a:t>
            </a:r>
            <a:r>
              <a:rPr lang="tr-TR" sz="1600" dirty="0" smtClean="0">
                <a:latin typeface="Arial" panose="020B0604020202020204" pitchFamily="34" charset="0"/>
                <a:cs typeface="Arial" panose="020B0604020202020204" pitchFamily="34" charset="0"/>
                <a:sym typeface="Wingdings" panose="05000000000000000000" pitchFamily="2" charset="2"/>
              </a:rPr>
              <a:t>         </a:t>
            </a:r>
            <a:r>
              <a:rPr lang="en-US" sz="1600" dirty="0" smtClean="0">
                <a:latin typeface="Arial" panose="020B0604020202020204" pitchFamily="34" charset="0"/>
                <a:cs typeface="Arial" panose="020B0604020202020204" pitchFamily="34" charset="0"/>
                <a:sym typeface="Wingdings" panose="05000000000000000000" pitchFamily="2" charset="2"/>
              </a:rPr>
              <a:t>Tolerance to students’ writing for practical reasons </a:t>
            </a:r>
            <a:endParaRPr lang="tr-TR" sz="1600" dirty="0" smtClean="0">
              <a:latin typeface="Arial" panose="020B0604020202020204" pitchFamily="34" charset="0"/>
              <a:cs typeface="Arial" panose="020B0604020202020204" pitchFamily="34" charset="0"/>
              <a:sym typeface="Wingdings" panose="05000000000000000000" pitchFamily="2" charset="2"/>
            </a:endParaRPr>
          </a:p>
          <a:p>
            <a:pPr algn="just">
              <a:spcBef>
                <a:spcPts val="600"/>
              </a:spcBef>
            </a:pPr>
            <a:r>
              <a:rPr lang="tr-TR" sz="1600" dirty="0">
                <a:latin typeface="Arial" panose="020B0604020202020204" pitchFamily="34" charset="0"/>
                <a:cs typeface="Arial" panose="020B0604020202020204" pitchFamily="34" charset="0"/>
                <a:sym typeface="Wingdings" panose="05000000000000000000" pitchFamily="2" charset="2"/>
              </a:rPr>
              <a:t> </a:t>
            </a:r>
            <a:r>
              <a:rPr lang="tr-TR" sz="1600" dirty="0" smtClean="0">
                <a:latin typeface="Arial" panose="020B0604020202020204" pitchFamily="34" charset="0"/>
                <a:cs typeface="Arial" panose="020B0604020202020204" pitchFamily="34" charset="0"/>
                <a:sym typeface="Wingdings" panose="05000000000000000000" pitchFamily="2" charset="2"/>
              </a:rPr>
              <a:t>         </a:t>
            </a:r>
            <a:r>
              <a:rPr lang="en-US" sz="1600" dirty="0" smtClean="0">
                <a:latin typeface="Arial" panose="020B0604020202020204" pitchFamily="34" charset="0"/>
                <a:cs typeface="Arial" panose="020B0604020202020204" pitchFamily="34" charset="0"/>
                <a:sym typeface="Wingdings" panose="05000000000000000000" pitchFamily="2" charset="2"/>
              </a:rPr>
              <a:t>Less native-English oriented concerning spoken English: communication  </a:t>
            </a:r>
          </a:p>
          <a:p>
            <a:pPr>
              <a:spcBef>
                <a:spcPts val="600"/>
              </a:spcBef>
            </a:pPr>
            <a:r>
              <a:rPr lang="en-US" sz="1600" dirty="0" smtClean="0">
                <a:latin typeface="Arial" panose="020B0604020202020204" pitchFamily="34" charset="0"/>
                <a:cs typeface="Arial" panose="020B0604020202020204" pitchFamily="34" charset="0"/>
                <a:sym typeface="Wingdings" panose="05000000000000000000" pitchFamily="2" charset="2"/>
              </a:rPr>
              <a:t>    </a:t>
            </a:r>
            <a:r>
              <a:rPr lang="tr-TR" sz="1600" dirty="0" smtClean="0">
                <a:latin typeface="Arial" panose="020B0604020202020204" pitchFamily="34" charset="0"/>
                <a:cs typeface="Arial" panose="020B0604020202020204" pitchFamily="34" charset="0"/>
                <a:sym typeface="Wingdings" panose="05000000000000000000" pitchFamily="2" charset="2"/>
              </a:rPr>
              <a:t>      </a:t>
            </a:r>
            <a:r>
              <a:rPr lang="en-US" sz="1600" dirty="0" smtClean="0">
                <a:latin typeface="Arial" panose="020B0604020202020204" pitchFamily="34" charset="0"/>
                <a:cs typeface="Arial" panose="020B0604020202020204" pitchFamily="34" charset="0"/>
                <a:sym typeface="Wingdings" panose="05000000000000000000" pitchFamily="2" charset="2"/>
              </a:rPr>
              <a:t>over language</a:t>
            </a:r>
          </a:p>
        </p:txBody>
      </p:sp>
      <p:sp>
        <p:nvSpPr>
          <p:cNvPr id="5" name="Dikdörtgen 4"/>
          <p:cNvSpPr/>
          <p:nvPr/>
        </p:nvSpPr>
        <p:spPr>
          <a:xfrm>
            <a:off x="395536" y="3429000"/>
            <a:ext cx="8388932" cy="830997"/>
          </a:xfrm>
          <a:prstGeom prst="rect">
            <a:avLst/>
          </a:prstGeom>
        </p:spPr>
        <p:txBody>
          <a:bodyPr wrap="square">
            <a:spAutoFit/>
          </a:bodyPr>
          <a:lstStyle/>
          <a:p>
            <a:pPr marL="285750" indent="-285750" algn="just">
              <a:buFont typeface="Wingdings" panose="05000000000000000000" pitchFamily="2" charset="2"/>
              <a:buChar char="§"/>
            </a:pPr>
            <a:r>
              <a:rPr lang="en-US" sz="1600" dirty="0" smtClean="0">
                <a:latin typeface="Arial" panose="020B0604020202020204" pitchFamily="34" charset="0"/>
                <a:cs typeface="Arial" panose="020B0604020202020204" pitchFamily="34" charset="0"/>
              </a:rPr>
              <a:t>Negative </a:t>
            </a:r>
            <a:r>
              <a:rPr lang="en-US" sz="1600" dirty="0">
                <a:latin typeface="Arial" panose="020B0604020202020204" pitchFamily="34" charset="0"/>
                <a:cs typeface="Arial" panose="020B0604020202020204" pitchFamily="34" charset="0"/>
              </a:rPr>
              <a:t>views of their universities’ language </a:t>
            </a:r>
            <a:r>
              <a:rPr lang="en-US" sz="1600" dirty="0" smtClean="0">
                <a:latin typeface="Arial" panose="020B0604020202020204" pitchFamily="34" charset="0"/>
                <a:cs typeface="Arial" panose="020B0604020202020204" pitchFamily="34" charset="0"/>
              </a:rPr>
              <a:t>policies</a:t>
            </a:r>
            <a:r>
              <a:rPr lang="tr-TR" sz="1600" dirty="0" smtClean="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practices </a:t>
            </a:r>
            <a:r>
              <a:rPr lang="en-US" sz="1600" dirty="0">
                <a:latin typeface="Arial" panose="020B0604020202020204" pitchFamily="34" charset="0"/>
                <a:cs typeface="Arial" panose="020B0604020202020204" pitchFamily="34" charset="0"/>
              </a:rPr>
              <a:t>intended for measuring their </a:t>
            </a:r>
            <a:r>
              <a:rPr lang="en-US" sz="1600" dirty="0" smtClean="0">
                <a:latin typeface="Arial" panose="020B0604020202020204" pitchFamily="34" charset="0"/>
                <a:cs typeface="Arial" panose="020B0604020202020204" pitchFamily="34" charset="0"/>
              </a:rPr>
              <a:t>English</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(e.g. Language tests, job interviews,</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required publishing</a:t>
            </a:r>
            <a:r>
              <a:rPr lang="tr-TR" sz="1600" dirty="0" smtClean="0">
                <a:latin typeface="Arial" panose="020B0604020202020204" pitchFamily="34" charset="0"/>
                <a:cs typeface="Arial" panose="020B0604020202020204" pitchFamily="34" charset="0"/>
              </a:rPr>
              <a:t>) BUT</a:t>
            </a:r>
            <a:r>
              <a:rPr lang="en-US" sz="1600"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only a few criticized these policies and practices for their native English-grounded nature </a:t>
            </a:r>
            <a:endParaRPr lang="tr-TR" sz="1600" dirty="0">
              <a:latin typeface="Arial" panose="020B0604020202020204" pitchFamily="34" charset="0"/>
              <a:cs typeface="Arial" panose="020B0604020202020204" pitchFamily="34" charset="0"/>
            </a:endParaRPr>
          </a:p>
        </p:txBody>
      </p:sp>
      <p:sp>
        <p:nvSpPr>
          <p:cNvPr id="6" name="Dikdörtgen 5"/>
          <p:cNvSpPr/>
          <p:nvPr/>
        </p:nvSpPr>
        <p:spPr>
          <a:xfrm>
            <a:off x="395536" y="4509120"/>
            <a:ext cx="8381371" cy="584775"/>
          </a:xfrm>
          <a:prstGeom prst="rect">
            <a:avLst/>
          </a:prstGeom>
        </p:spPr>
        <p:txBody>
          <a:bodyPr wrap="square">
            <a:spAutoFit/>
          </a:bodyPr>
          <a:lstStyle/>
          <a:p>
            <a:pPr marL="285750" indent="-285750" algn="just">
              <a:buFont typeface="Wingdings" panose="05000000000000000000" pitchFamily="2" charset="2"/>
              <a:buChar char="§"/>
            </a:pPr>
            <a:r>
              <a:rPr lang="en-US" sz="1600" dirty="0" smtClean="0">
                <a:latin typeface="Arial" panose="020B0604020202020204" pitchFamily="34" charset="0"/>
                <a:cs typeface="Arial" panose="020B0604020202020204" pitchFamily="34" charset="0"/>
              </a:rPr>
              <a:t>Huge</a:t>
            </a:r>
            <a:r>
              <a:rPr lang="tr-TR"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support for </a:t>
            </a:r>
            <a:r>
              <a:rPr lang="en-US" sz="1600" dirty="0">
                <a:latin typeface="Arial" panose="020B0604020202020204" pitchFamily="34" charset="0"/>
                <a:cs typeface="Arial" panose="020B0604020202020204" pitchFamily="34" charset="0"/>
              </a:rPr>
              <a:t>universities’ native English-oriented policies and practices in evaluating students’ English, particularly admiring the international language tests. </a:t>
            </a:r>
            <a:endParaRPr lang="tr-TR" sz="1600" dirty="0">
              <a:latin typeface="Arial" panose="020B0604020202020204" pitchFamily="34" charset="0"/>
              <a:cs typeface="Arial" panose="020B0604020202020204" pitchFamily="34" charset="0"/>
            </a:endParaRPr>
          </a:p>
        </p:txBody>
      </p:sp>
      <p:sp>
        <p:nvSpPr>
          <p:cNvPr id="7" name="Dikdörtgen 6"/>
          <p:cNvSpPr/>
          <p:nvPr/>
        </p:nvSpPr>
        <p:spPr>
          <a:xfrm>
            <a:off x="398339" y="5301208"/>
            <a:ext cx="8388932" cy="584775"/>
          </a:xfrm>
          <a:prstGeom prst="rect">
            <a:avLst/>
          </a:prstGeom>
        </p:spPr>
        <p:txBody>
          <a:bodyPr wrap="square">
            <a:spAutoFit/>
          </a:bodyPr>
          <a:lstStyle/>
          <a:p>
            <a:pPr marL="285750" indent="-285750" algn="just">
              <a:buFont typeface="Wingdings" panose="05000000000000000000" pitchFamily="2" charset="2"/>
              <a:buChar char="§"/>
            </a:pPr>
            <a:r>
              <a:rPr lang="en-US" sz="1600" dirty="0" smtClean="0">
                <a:latin typeface="Arial" panose="020B0604020202020204" pitchFamily="34" charset="0"/>
                <a:cs typeface="Arial" panose="020B0604020202020204" pitchFamily="34" charset="0"/>
              </a:rPr>
              <a:t>Several </a:t>
            </a:r>
            <a:r>
              <a:rPr lang="en-US" sz="1600" dirty="0">
                <a:latin typeface="Arial" panose="020B0604020202020204" pitchFamily="34" charset="0"/>
                <a:cs typeface="Arial" panose="020B0604020202020204" pitchFamily="34" charset="0"/>
              </a:rPr>
              <a:t>lecturers acknowledged taking up the role of language </a:t>
            </a:r>
            <a:r>
              <a:rPr lang="en-US" sz="1600" dirty="0" smtClean="0">
                <a:latin typeface="Arial" panose="020B0604020202020204" pitchFamily="34" charset="0"/>
                <a:cs typeface="Arial" panose="020B0604020202020204" pitchFamily="34" charset="0"/>
              </a:rPr>
              <a:t>teachers, </a:t>
            </a:r>
            <a:r>
              <a:rPr lang="en-US" sz="1600" dirty="0">
                <a:latin typeface="Arial" panose="020B0604020202020204" pitchFamily="34" charset="0"/>
                <a:cs typeface="Arial" panose="020B0604020202020204" pitchFamily="34" charset="0"/>
              </a:rPr>
              <a:t>which resulted in the continuation of remedial teaching in disciplinary courses </a:t>
            </a:r>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078930"/>
      </p:ext>
    </p:extLst>
  </p:cSld>
  <p:clrMapOvr>
    <a:masterClrMapping/>
  </p:clrMapOvr>
  <p:transition spd="slow">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51920" y="1659"/>
            <a:ext cx="1656184" cy="369332"/>
          </a:xfrm>
          <a:prstGeom prst="rect">
            <a:avLst/>
          </a:prstGeom>
          <a:noFill/>
          <a:ln w="12700">
            <a:noFill/>
          </a:ln>
        </p:spPr>
        <p:txBody>
          <a:bodyPr wrap="square">
            <a:spAutoFit/>
          </a:bodyPr>
          <a:lstStyle/>
          <a:p>
            <a:pPr algn="just"/>
            <a:r>
              <a:rPr lang="en-US" b="1" dirty="0" smtClean="0">
                <a:solidFill>
                  <a:schemeClr val="bg1"/>
                </a:solidFill>
                <a:latin typeface="Arial" panose="020B0604020202020204" pitchFamily="34" charset="0"/>
                <a:cs typeface="Arial" panose="020B0604020202020204" pitchFamily="34" charset="0"/>
              </a:rPr>
              <a:t>References</a:t>
            </a:r>
            <a:endParaRPr lang="en-US" dirty="0" smtClean="0">
              <a:solidFill>
                <a:schemeClr val="bg1"/>
              </a:solidFill>
              <a:latin typeface="Arial" panose="020B0604020202020204" pitchFamily="34" charset="0"/>
              <a:cs typeface="Arial" panose="020B0604020202020204" pitchFamily="34" charset="0"/>
            </a:endParaRPr>
          </a:p>
        </p:txBody>
      </p:sp>
      <p:sp>
        <p:nvSpPr>
          <p:cNvPr id="3" name="Dikdörtgen 2"/>
          <p:cNvSpPr/>
          <p:nvPr/>
        </p:nvSpPr>
        <p:spPr>
          <a:xfrm>
            <a:off x="467544" y="476672"/>
            <a:ext cx="8280920" cy="5632311"/>
          </a:xfrm>
          <a:prstGeom prst="rect">
            <a:avLst/>
          </a:prstGeom>
        </p:spPr>
        <p:txBody>
          <a:bodyPr wrap="square">
            <a:spAutoFit/>
          </a:bodyPr>
          <a:lstStyle/>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Arik, B. T. &amp; Arik, E. (2014). The role and status of English in Turkish higher education. English Today, 30(4), 5–10. doi:10.1017/S0266078414000339</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err="1">
                <a:latin typeface="Arial" panose="020B0604020202020204" pitchFamily="34" charset="0"/>
                <a:cs typeface="Arial" panose="020B0604020202020204" pitchFamily="34" charset="0"/>
              </a:rPr>
              <a:t>Björkman</a:t>
            </a:r>
            <a:r>
              <a:rPr lang="en-US" sz="1000" dirty="0">
                <a:latin typeface="Arial" panose="020B0604020202020204" pitchFamily="34" charset="0"/>
                <a:cs typeface="Arial" panose="020B0604020202020204" pitchFamily="34" charset="0"/>
              </a:rPr>
              <a:t>, B. (2013). English as a lingua franca: An investigation of form and communicative effectiveness. Berlin: De </a:t>
            </a:r>
            <a:r>
              <a:rPr lang="en-US" sz="1000" dirty="0" err="1">
                <a:latin typeface="Arial" panose="020B0604020202020204" pitchFamily="34" charset="0"/>
                <a:cs typeface="Arial" panose="020B0604020202020204" pitchFamily="34" charset="0"/>
              </a:rPr>
              <a:t>Gruyter</a:t>
            </a:r>
            <a:r>
              <a:rPr lang="en-US" sz="1000" dirty="0">
                <a:latin typeface="Arial" panose="020B0604020202020204" pitchFamily="34" charset="0"/>
                <a:cs typeface="Arial" panose="020B0604020202020204" pitchFamily="34" charset="0"/>
              </a:rPr>
              <a:t> Mouton.</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err="1">
                <a:latin typeface="Arial" panose="020B0604020202020204" pitchFamily="34" charset="0"/>
                <a:cs typeface="Arial" panose="020B0604020202020204" pitchFamily="34" charset="0"/>
              </a:rPr>
              <a:t>Dearden</a:t>
            </a:r>
            <a:r>
              <a:rPr lang="en-US" sz="1000" dirty="0">
                <a:latin typeface="Arial" panose="020B0604020202020204" pitchFamily="34" charset="0"/>
                <a:cs typeface="Arial" panose="020B0604020202020204" pitchFamily="34" charset="0"/>
              </a:rPr>
              <a:t>, J. (2015). English as a medium of instruction a growing global phenomenon. (pp. 1-34) Oxford: British Council. Retrieved from </a:t>
            </a:r>
            <a:r>
              <a:rPr lang="en-US" sz="1000" u="sng" dirty="0">
                <a:latin typeface="Arial" panose="020B0604020202020204" pitchFamily="34" charset="0"/>
                <a:cs typeface="Arial" panose="020B0604020202020204" pitchFamily="34" charset="0"/>
                <a:hlinkClick r:id="rId2"/>
              </a:rPr>
              <a:t>http://www.britishcouncil.org/sites/britishcouncil.uk2/files/e484_emi_-_cover_option_3_final_web.pdf</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i="1" dirty="0">
                <a:latin typeface="Arial" panose="020B0604020202020204" pitchFamily="34" charset="0"/>
                <a:cs typeface="Arial" panose="020B0604020202020204" pitchFamily="34" charset="0"/>
              </a:rPr>
              <a:t>English, pluralist challenges, </a:t>
            </a:r>
            <a:r>
              <a:rPr lang="en-US" sz="1000" dirty="0">
                <a:latin typeface="Arial" panose="020B0604020202020204" pitchFamily="34" charset="0"/>
                <a:cs typeface="Arial" panose="020B0604020202020204" pitchFamily="34" charset="0"/>
              </a:rPr>
              <a:t>(pp. 67-90). Amsterdam: John Benjamins.</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Gal, S. (2006). Minorities, migration and multilingualism: Language ideologies in Europe. In P. Stevenson and C. Mar-</a:t>
            </a:r>
            <a:r>
              <a:rPr lang="en-US" sz="1000" dirty="0" err="1">
                <a:latin typeface="Arial" panose="020B0604020202020204" pitchFamily="34" charset="0"/>
                <a:cs typeface="Arial" panose="020B0604020202020204" pitchFamily="34" charset="0"/>
              </a:rPr>
              <a:t>Molinaro</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Eds</a:t>
            </a:r>
            <a:r>
              <a:rPr lang="en-US" sz="1000" dirty="0">
                <a:latin typeface="Arial" panose="020B0604020202020204" pitchFamily="34" charset="0"/>
                <a:cs typeface="Arial" panose="020B0604020202020204" pitchFamily="34" charset="0"/>
              </a:rPr>
              <a:t>), Language ideologies, practices and polices: Language and the future of Europe (pp. 13-27). London: Palgrave Mac Millan.</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Higher Education Management System (2016). </a:t>
            </a:r>
            <a:r>
              <a:rPr lang="en-US" sz="1000" dirty="0" err="1">
                <a:latin typeface="Arial" panose="020B0604020202020204" pitchFamily="34" charset="0"/>
                <a:cs typeface="Arial" panose="020B0604020202020204" pitchFamily="34" charset="0"/>
              </a:rPr>
              <a:t>Uyruğa</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Göre</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Öğrenci</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Sayısı</a:t>
            </a:r>
            <a:r>
              <a:rPr lang="en-US" sz="1000" dirty="0">
                <a:latin typeface="Arial" panose="020B0604020202020204" pitchFamily="34" charset="0"/>
                <a:cs typeface="Arial" panose="020B0604020202020204" pitchFamily="34" charset="0"/>
              </a:rPr>
              <a:t> (The Number of Students by Nationality). Retrieved from </a:t>
            </a:r>
            <a:r>
              <a:rPr lang="en-US" sz="1000" u="sng" dirty="0">
                <a:latin typeface="Arial" panose="020B0604020202020204" pitchFamily="34" charset="0"/>
                <a:cs typeface="Arial" panose="020B0604020202020204" pitchFamily="34" charset="0"/>
                <a:hlinkClick r:id="rId3"/>
              </a:rPr>
              <a:t>https://istatistik.yok.gov.tr/</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tr-TR" sz="1000" dirty="0" err="1">
                <a:latin typeface="Arial" panose="020B0604020202020204" pitchFamily="34" charset="0"/>
                <a:cs typeface="Arial" panose="020B0604020202020204" pitchFamily="34" charset="0"/>
              </a:rPr>
              <a:t>Hsieh</a:t>
            </a:r>
            <a:r>
              <a:rPr lang="tr-TR" sz="1000" dirty="0">
                <a:latin typeface="Arial" panose="020B0604020202020204" pitchFamily="34" charset="0"/>
                <a:cs typeface="Arial" panose="020B0604020202020204" pitchFamily="34" charset="0"/>
              </a:rPr>
              <a:t>, H.-F. &amp; </a:t>
            </a:r>
            <a:r>
              <a:rPr lang="tr-TR" sz="1000" dirty="0" err="1">
                <a:latin typeface="Arial" panose="020B0604020202020204" pitchFamily="34" charset="0"/>
                <a:cs typeface="Arial" panose="020B0604020202020204" pitchFamily="34" charset="0"/>
              </a:rPr>
              <a:t>Shannon</a:t>
            </a:r>
            <a:r>
              <a:rPr lang="tr-TR" sz="1000" dirty="0">
                <a:latin typeface="Arial" panose="020B0604020202020204" pitchFamily="34" charset="0"/>
                <a:cs typeface="Arial" panose="020B0604020202020204" pitchFamily="34" charset="0"/>
              </a:rPr>
              <a:t>, S. E. (2005). Three </a:t>
            </a:r>
            <a:r>
              <a:rPr lang="tr-TR" sz="1000" dirty="0" err="1">
                <a:latin typeface="Arial" panose="020B0604020202020204" pitchFamily="34" charset="0"/>
                <a:cs typeface="Arial" panose="020B0604020202020204" pitchFamily="34" charset="0"/>
              </a:rPr>
              <a:t>approaches</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to</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qualitative</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content</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analysis</a:t>
            </a:r>
            <a:r>
              <a:rPr lang="tr-TR" sz="1000"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Qualitative</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Health</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Research</a:t>
            </a:r>
            <a:r>
              <a:rPr lang="tr-TR" sz="1000" dirty="0">
                <a:latin typeface="Arial" panose="020B0604020202020204" pitchFamily="34" charset="0"/>
                <a:cs typeface="Arial" panose="020B0604020202020204" pitchFamily="34" charset="0"/>
              </a:rPr>
              <a:t>, </a:t>
            </a:r>
            <a:r>
              <a:rPr lang="tr-TR" sz="1000" i="1" dirty="0">
                <a:latin typeface="Arial" panose="020B0604020202020204" pitchFamily="34" charset="0"/>
                <a:cs typeface="Arial" panose="020B0604020202020204" pitchFamily="34" charset="0"/>
              </a:rPr>
              <a:t>15</a:t>
            </a:r>
            <a:r>
              <a:rPr lang="tr-TR" sz="1000" dirty="0">
                <a:latin typeface="Arial" panose="020B0604020202020204" pitchFamily="34" charset="0"/>
                <a:cs typeface="Arial" panose="020B0604020202020204" pitchFamily="34" charset="0"/>
              </a:rPr>
              <a:t>(9), 1277–88. doi:10.1177/1049732305276687</a:t>
            </a: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Jenkins, J. (2014). English as a lingua franca in the international university. The politics of academic English language policy. Abingdon, GB: Routledge.</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err="1">
                <a:latin typeface="Arial" panose="020B0604020202020204" pitchFamily="34" charset="0"/>
                <a:cs typeface="Arial" panose="020B0604020202020204" pitchFamily="34" charset="0"/>
              </a:rPr>
              <a:t>Kuteeva</a:t>
            </a:r>
            <a:r>
              <a:rPr lang="en-US" sz="1000" dirty="0">
                <a:latin typeface="Arial" panose="020B0604020202020204" pitchFamily="34" charset="0"/>
                <a:cs typeface="Arial" panose="020B0604020202020204" pitchFamily="34" charset="0"/>
              </a:rPr>
              <a:t>, M. (2014). The parallel language use of Swedish and English: The question of “</a:t>
            </a:r>
            <a:r>
              <a:rPr lang="en-US" sz="1000" dirty="0" err="1">
                <a:latin typeface="Arial" panose="020B0604020202020204" pitchFamily="34" charset="0"/>
                <a:cs typeface="Arial" panose="020B0604020202020204" pitchFamily="34" charset="0"/>
              </a:rPr>
              <a:t>nativeness</a:t>
            </a:r>
            <a:r>
              <a:rPr lang="en-US" sz="1000" dirty="0">
                <a:latin typeface="Arial" panose="020B0604020202020204" pitchFamily="34" charset="0"/>
                <a:cs typeface="Arial" panose="020B0604020202020204" pitchFamily="34" charset="0"/>
              </a:rPr>
              <a:t>” in university policies and practices. Journal of Multilingual and Multicultural Development, 35(4), 332–344. doi:10.1080/01434632.2013.874432</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err="1">
                <a:latin typeface="Arial" panose="020B0604020202020204" pitchFamily="34" charset="0"/>
                <a:cs typeface="Arial" panose="020B0604020202020204" pitchFamily="34" charset="0"/>
              </a:rPr>
              <a:t>McGroarty</a:t>
            </a:r>
            <a:r>
              <a:rPr lang="en-US" sz="1000" dirty="0">
                <a:latin typeface="Arial" panose="020B0604020202020204" pitchFamily="34" charset="0"/>
                <a:cs typeface="Arial" panose="020B0604020202020204" pitchFamily="34" charset="0"/>
              </a:rPr>
              <a:t>, M. (1997). Language policy in the USA: National values, local loyalties,</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Miles, M. B., Huberman, A. M., &amp; </a:t>
            </a:r>
            <a:r>
              <a:rPr lang="en-US" sz="1000" dirty="0" err="1">
                <a:latin typeface="Arial" panose="020B0604020202020204" pitchFamily="34" charset="0"/>
                <a:cs typeface="Arial" panose="020B0604020202020204" pitchFamily="34" charset="0"/>
              </a:rPr>
              <a:t>Saldaña</a:t>
            </a:r>
            <a:r>
              <a:rPr lang="en-US" sz="1000" dirty="0">
                <a:latin typeface="Arial" panose="020B0604020202020204" pitchFamily="34" charset="0"/>
                <a:cs typeface="Arial" panose="020B0604020202020204" pitchFamily="34" charset="0"/>
              </a:rPr>
              <a:t>, J. (2014). </a:t>
            </a:r>
            <a:r>
              <a:rPr lang="en-US" sz="1000" i="1" dirty="0">
                <a:latin typeface="Arial" panose="020B0604020202020204" pitchFamily="34" charset="0"/>
                <a:cs typeface="Arial" panose="020B0604020202020204" pitchFamily="34" charset="0"/>
              </a:rPr>
              <a:t>Qualitative data analysis: A methods sourcebook</a:t>
            </a:r>
            <a:r>
              <a:rPr lang="en-US" sz="1000" dirty="0">
                <a:latin typeface="Arial" panose="020B0604020202020204" pitchFamily="34" charset="0"/>
                <a:cs typeface="Arial" panose="020B0604020202020204" pitchFamily="34" charset="0"/>
              </a:rPr>
              <a:t> (3rd ed.). London: Sage.</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pragmatic pressures. In W. </a:t>
            </a:r>
            <a:r>
              <a:rPr lang="en-US" sz="1000" dirty="0" err="1">
                <a:latin typeface="Arial" panose="020B0604020202020204" pitchFamily="34" charset="0"/>
                <a:cs typeface="Arial" panose="020B0604020202020204" pitchFamily="34" charset="0"/>
              </a:rPr>
              <a:t>Eggington</a:t>
            </a:r>
            <a:r>
              <a:rPr lang="en-US" sz="1000" dirty="0">
                <a:latin typeface="Arial" panose="020B0604020202020204" pitchFamily="34" charset="0"/>
                <a:cs typeface="Arial" panose="020B0604020202020204" pitchFamily="34" charset="0"/>
              </a:rPr>
              <a:t> &amp; H. Wren (Eds.), </a:t>
            </a:r>
            <a:r>
              <a:rPr lang="en-US" sz="1000" i="1" dirty="0">
                <a:latin typeface="Arial" panose="020B0604020202020204" pitchFamily="34" charset="0"/>
                <a:cs typeface="Arial" panose="020B0604020202020204" pitchFamily="34" charset="0"/>
              </a:rPr>
              <a:t>Language policy: Dominant</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Saarinen, T. &amp; </a:t>
            </a:r>
            <a:r>
              <a:rPr lang="en-US" sz="1000" dirty="0" err="1">
                <a:latin typeface="Arial" panose="020B0604020202020204" pitchFamily="34" charset="0"/>
                <a:cs typeface="Arial" panose="020B0604020202020204" pitchFamily="34" charset="0"/>
              </a:rPr>
              <a:t>Nikula</a:t>
            </a:r>
            <a:r>
              <a:rPr lang="en-US" sz="1000" dirty="0">
                <a:latin typeface="Arial" panose="020B0604020202020204" pitchFamily="34" charset="0"/>
                <a:cs typeface="Arial" panose="020B0604020202020204" pitchFamily="34" charset="0"/>
              </a:rPr>
              <a:t>, T. (2013). Implicit policy, invisible language: Policies and practices of international degree programs in Finnish higher education. In A. </a:t>
            </a:r>
            <a:r>
              <a:rPr lang="en-US" sz="1000" dirty="0" err="1">
                <a:latin typeface="Arial" panose="020B0604020202020204" pitchFamily="34" charset="0"/>
                <a:cs typeface="Arial" panose="020B0604020202020204" pitchFamily="34" charset="0"/>
              </a:rPr>
              <a:t>Doiz</a:t>
            </a:r>
            <a:r>
              <a:rPr lang="en-US" sz="1000" dirty="0">
                <a:latin typeface="Arial" panose="020B0604020202020204" pitchFamily="34" charset="0"/>
                <a:cs typeface="Arial" panose="020B0604020202020204" pitchFamily="34" charset="0"/>
              </a:rPr>
              <a:t>, D. </a:t>
            </a:r>
            <a:r>
              <a:rPr lang="en-US" sz="1000" dirty="0" err="1">
                <a:latin typeface="Arial" panose="020B0604020202020204" pitchFamily="34" charset="0"/>
                <a:cs typeface="Arial" panose="020B0604020202020204" pitchFamily="34" charset="0"/>
              </a:rPr>
              <a:t>Lasagabaster</a:t>
            </a:r>
            <a:r>
              <a:rPr lang="en-US" sz="1000" dirty="0">
                <a:latin typeface="Arial" panose="020B0604020202020204" pitchFamily="34" charset="0"/>
                <a:cs typeface="Arial" panose="020B0604020202020204" pitchFamily="34" charset="0"/>
              </a:rPr>
              <a:t>, &amp; J. M. Sierra (Eds.), English-medium instruction at universities: Global challenges (pp. 131-150). Bristol: Multilingual Matters.</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tr-TR" sz="1000" dirty="0" err="1">
                <a:latin typeface="Arial" panose="020B0604020202020204" pitchFamily="34" charset="0"/>
                <a:cs typeface="Arial" panose="020B0604020202020204" pitchFamily="34" charset="0"/>
              </a:rPr>
              <a:t>Schreier</a:t>
            </a:r>
            <a:r>
              <a:rPr lang="tr-TR" sz="1000" dirty="0">
                <a:latin typeface="Arial" panose="020B0604020202020204" pitchFamily="34" charset="0"/>
                <a:cs typeface="Arial" panose="020B0604020202020204" pitchFamily="34" charset="0"/>
              </a:rPr>
              <a:t>, M. (2012). </a:t>
            </a:r>
            <a:r>
              <a:rPr lang="tr-TR" sz="1000" i="1" dirty="0" err="1">
                <a:latin typeface="Arial" panose="020B0604020202020204" pitchFamily="34" charset="0"/>
                <a:cs typeface="Arial" panose="020B0604020202020204" pitchFamily="34" charset="0"/>
              </a:rPr>
              <a:t>Qualitative</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content</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analysis</a:t>
            </a:r>
            <a:r>
              <a:rPr lang="tr-TR" sz="1000" i="1" dirty="0">
                <a:latin typeface="Arial" panose="020B0604020202020204" pitchFamily="34" charset="0"/>
                <a:cs typeface="Arial" panose="020B0604020202020204" pitchFamily="34" charset="0"/>
              </a:rPr>
              <a:t> in </a:t>
            </a:r>
            <a:r>
              <a:rPr lang="tr-TR" sz="1000" i="1" dirty="0" err="1">
                <a:latin typeface="Arial" panose="020B0604020202020204" pitchFamily="34" charset="0"/>
                <a:cs typeface="Arial" panose="020B0604020202020204" pitchFamily="34" charset="0"/>
              </a:rPr>
              <a:t>practice</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London</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Sage</a:t>
            </a:r>
            <a:r>
              <a:rPr lang="tr-TR" sz="1000" dirty="0">
                <a:latin typeface="Arial" panose="020B0604020202020204" pitchFamily="34" charset="0"/>
                <a:cs typeface="Arial" panose="020B0604020202020204" pitchFamily="34" charset="0"/>
              </a:rPr>
              <a:t>.</a:t>
            </a:r>
          </a:p>
          <a:p>
            <a:pPr marL="171450" indent="-171450">
              <a:buFont typeface="Wingdings" panose="05000000000000000000" pitchFamily="2" charset="2"/>
              <a:buChar char="§"/>
            </a:pPr>
            <a:r>
              <a:rPr lang="en-US" sz="1000" dirty="0" err="1">
                <a:latin typeface="Arial" panose="020B0604020202020204" pitchFamily="34" charset="0"/>
                <a:cs typeface="Arial" panose="020B0604020202020204" pitchFamily="34" charset="0"/>
              </a:rPr>
              <a:t>Shohamy</a:t>
            </a:r>
            <a:r>
              <a:rPr lang="en-US" sz="1000" dirty="0">
                <a:latin typeface="Arial" panose="020B0604020202020204" pitchFamily="34" charset="0"/>
                <a:cs typeface="Arial" panose="020B0604020202020204" pitchFamily="34" charset="0"/>
              </a:rPr>
              <a:t>, E. (2006). Language policy: Hidden agendas and new approaches. London: Routledge.</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Silverstein, M. (1979). Language structure and linguistic ideology. In R. Clyne, W. Hanks, &amp; C. </a:t>
            </a:r>
            <a:r>
              <a:rPr lang="en-US" sz="1000" dirty="0" err="1">
                <a:latin typeface="Arial" panose="020B0604020202020204" pitchFamily="34" charset="0"/>
                <a:cs typeface="Arial" panose="020B0604020202020204" pitchFamily="34" charset="0"/>
              </a:rPr>
              <a:t>Hofbauer</a:t>
            </a:r>
            <a:r>
              <a:rPr lang="en-US" sz="1000" dirty="0">
                <a:latin typeface="Arial" panose="020B0604020202020204" pitchFamily="34" charset="0"/>
                <a:cs typeface="Arial" panose="020B0604020202020204" pitchFamily="34" charset="0"/>
              </a:rPr>
              <a:t> (Eds.), The Elements: A </a:t>
            </a:r>
            <a:r>
              <a:rPr lang="en-US" sz="1000" dirty="0" err="1">
                <a:latin typeface="Arial" panose="020B0604020202020204" pitchFamily="34" charset="0"/>
                <a:cs typeface="Arial" panose="020B0604020202020204" pitchFamily="34" charset="0"/>
              </a:rPr>
              <a:t>parasession</a:t>
            </a:r>
            <a:r>
              <a:rPr lang="en-US" sz="1000" dirty="0">
                <a:latin typeface="Arial" panose="020B0604020202020204" pitchFamily="34" charset="0"/>
                <a:cs typeface="Arial" panose="020B0604020202020204" pitchFamily="34" charset="0"/>
              </a:rPr>
              <a:t> on Linguistic Units and Levels (pp. 193-247). Chicago: Chicago Linguist. Soc.</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err="1">
                <a:latin typeface="Arial" panose="020B0604020202020204" pitchFamily="34" charset="0"/>
                <a:cs typeface="Arial" panose="020B0604020202020204" pitchFamily="34" charset="0"/>
              </a:rPr>
              <a:t>Spolsky</a:t>
            </a:r>
            <a:r>
              <a:rPr lang="en-US" sz="1000" dirty="0">
                <a:latin typeface="Arial" panose="020B0604020202020204" pitchFamily="34" charset="0"/>
                <a:cs typeface="Arial" panose="020B0604020202020204" pitchFamily="34" charset="0"/>
              </a:rPr>
              <a:t>, B. (2004). Language policy. Cambridge: Cambridge University Press.</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Turner, Y. &amp; Robson, S. (2008). Internationalizing the university. London: Continuum Intl. Pub. Group.</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err="1">
                <a:latin typeface="Arial" panose="020B0604020202020204" pitchFamily="34" charset="0"/>
                <a:cs typeface="Arial" panose="020B0604020202020204" pitchFamily="34" charset="0"/>
              </a:rPr>
              <a:t>Wächter</a:t>
            </a:r>
            <a:r>
              <a:rPr lang="en-US" sz="1000" dirty="0">
                <a:latin typeface="Arial" panose="020B0604020202020204" pitchFamily="34" charset="0"/>
                <a:cs typeface="Arial" panose="020B0604020202020204" pitchFamily="34" charset="0"/>
              </a:rPr>
              <a:t>, B. &amp; </a:t>
            </a:r>
            <a:r>
              <a:rPr lang="en-US" sz="1000" dirty="0" err="1">
                <a:latin typeface="Arial" panose="020B0604020202020204" pitchFamily="34" charset="0"/>
                <a:cs typeface="Arial" panose="020B0604020202020204" pitchFamily="34" charset="0"/>
              </a:rPr>
              <a:t>Maiworm</a:t>
            </a:r>
            <a:r>
              <a:rPr lang="en-US" sz="1000" dirty="0">
                <a:latin typeface="Arial" panose="020B0604020202020204" pitchFamily="34" charset="0"/>
                <a:cs typeface="Arial" panose="020B0604020202020204" pitchFamily="34" charset="0"/>
              </a:rPr>
              <a:t>, F. (2008). English-language-taught degree </a:t>
            </a:r>
            <a:r>
              <a:rPr lang="en-US" sz="1000" dirty="0" err="1">
                <a:latin typeface="Arial" panose="020B0604020202020204" pitchFamily="34" charset="0"/>
                <a:cs typeface="Arial" panose="020B0604020202020204" pitchFamily="34" charset="0"/>
              </a:rPr>
              <a:t>programmes</a:t>
            </a:r>
            <a:r>
              <a:rPr lang="en-US" sz="1000" dirty="0">
                <a:latin typeface="Arial" panose="020B0604020202020204" pitchFamily="34" charset="0"/>
                <a:cs typeface="Arial" panose="020B0604020202020204" pitchFamily="34" charset="0"/>
              </a:rPr>
              <a:t> in European higher education. The Picture in 2007. Bonn: </a:t>
            </a:r>
            <a:r>
              <a:rPr lang="en-US" sz="1000" dirty="0" err="1">
                <a:latin typeface="Arial" panose="020B0604020202020204" pitchFamily="34" charset="0"/>
                <a:cs typeface="Arial" panose="020B0604020202020204" pitchFamily="34" charset="0"/>
              </a:rPr>
              <a:t>Lemmens</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Medien</a:t>
            </a:r>
            <a:r>
              <a:rPr lang="en-US" sz="1000" dirty="0">
                <a:latin typeface="Arial" panose="020B0604020202020204" pitchFamily="34" charset="0"/>
                <a:cs typeface="Arial" panose="020B0604020202020204" pitchFamily="34" charset="0"/>
              </a:rPr>
              <a:t>.</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err="1">
                <a:latin typeface="Arial" panose="020B0604020202020204" pitchFamily="34" charset="0"/>
                <a:cs typeface="Arial" panose="020B0604020202020204" pitchFamily="34" charset="0"/>
              </a:rPr>
              <a:t>Wächter</a:t>
            </a:r>
            <a:r>
              <a:rPr lang="en-US" sz="1000" dirty="0">
                <a:latin typeface="Arial" panose="020B0604020202020204" pitchFamily="34" charset="0"/>
                <a:cs typeface="Arial" panose="020B0604020202020204" pitchFamily="34" charset="0"/>
              </a:rPr>
              <a:t>, B. &amp; </a:t>
            </a:r>
            <a:r>
              <a:rPr lang="en-US" sz="1000" dirty="0" err="1">
                <a:latin typeface="Arial" panose="020B0604020202020204" pitchFamily="34" charset="0"/>
                <a:cs typeface="Arial" panose="020B0604020202020204" pitchFamily="34" charset="0"/>
              </a:rPr>
              <a:t>Maiworm</a:t>
            </a:r>
            <a:r>
              <a:rPr lang="en-US" sz="1000" dirty="0">
                <a:latin typeface="Arial" panose="020B0604020202020204" pitchFamily="34" charset="0"/>
                <a:cs typeface="Arial" panose="020B0604020202020204" pitchFamily="34" charset="0"/>
              </a:rPr>
              <a:t>, F. (Eds.). (2014). English-taught </a:t>
            </a:r>
            <a:r>
              <a:rPr lang="en-US" sz="1000" dirty="0" err="1">
                <a:latin typeface="Arial" panose="020B0604020202020204" pitchFamily="34" charset="0"/>
                <a:cs typeface="Arial" panose="020B0604020202020204" pitchFamily="34" charset="0"/>
              </a:rPr>
              <a:t>programmes</a:t>
            </a:r>
            <a:r>
              <a:rPr lang="en-US" sz="1000" dirty="0">
                <a:latin typeface="Arial" panose="020B0604020202020204" pitchFamily="34" charset="0"/>
                <a:cs typeface="Arial" panose="020B0604020202020204" pitchFamily="34" charset="0"/>
              </a:rPr>
              <a:t> in European higher education: The state of play in 2014. ACA papers on international cooperation in education. Bonn: </a:t>
            </a:r>
            <a:r>
              <a:rPr lang="en-US" sz="1000" dirty="0" err="1">
                <a:latin typeface="Arial" panose="020B0604020202020204" pitchFamily="34" charset="0"/>
                <a:cs typeface="Arial" panose="020B0604020202020204" pitchFamily="34" charset="0"/>
              </a:rPr>
              <a:t>Lemmens</a:t>
            </a:r>
            <a:r>
              <a:rPr lang="en-US" sz="1000" dirty="0">
                <a:latin typeface="Arial" panose="020B0604020202020204" pitchFamily="34" charset="0"/>
                <a:cs typeface="Arial" panose="020B0604020202020204" pitchFamily="34" charset="0"/>
              </a:rPr>
              <a:t> </a:t>
            </a:r>
            <a:r>
              <a:rPr lang="en-US" sz="1000" dirty="0" err="1">
                <a:latin typeface="Arial" panose="020B0604020202020204" pitchFamily="34" charset="0"/>
                <a:cs typeface="Arial" panose="020B0604020202020204" pitchFamily="34" charset="0"/>
              </a:rPr>
              <a:t>Medien</a:t>
            </a:r>
            <a:r>
              <a:rPr lang="en-US" sz="1000" dirty="0">
                <a:latin typeface="Arial" panose="020B0604020202020204" pitchFamily="34" charset="0"/>
                <a:cs typeface="Arial" panose="020B0604020202020204" pitchFamily="34" charset="0"/>
              </a:rPr>
              <a:t>.</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tr-TR" sz="1000" dirty="0" err="1">
                <a:latin typeface="Arial" panose="020B0604020202020204" pitchFamily="34" charset="0"/>
                <a:cs typeface="Arial" panose="020B0604020202020204" pitchFamily="34" charset="0"/>
              </a:rPr>
              <a:t>Woolard</a:t>
            </a:r>
            <a:r>
              <a:rPr lang="tr-TR" sz="1000" dirty="0">
                <a:latin typeface="Arial" panose="020B0604020202020204" pitchFamily="34" charset="0"/>
                <a:cs typeface="Arial" panose="020B0604020202020204" pitchFamily="34" charset="0"/>
              </a:rPr>
              <a:t>, K. (2005, </a:t>
            </a:r>
            <a:r>
              <a:rPr lang="tr-TR" sz="1000" dirty="0" err="1">
                <a:latin typeface="Arial" panose="020B0604020202020204" pitchFamily="34" charset="0"/>
                <a:cs typeface="Arial" panose="020B0604020202020204" pitchFamily="34" charset="0"/>
              </a:rPr>
              <a:t>February</a:t>
            </a:r>
            <a:r>
              <a:rPr lang="tr-TR" sz="1000" dirty="0">
                <a:latin typeface="Arial" panose="020B0604020202020204" pitchFamily="34" charset="0"/>
                <a:cs typeface="Arial" panose="020B0604020202020204" pitchFamily="34" charset="0"/>
              </a:rPr>
              <a:t>). </a:t>
            </a:r>
            <a:r>
              <a:rPr lang="tr-TR" sz="1000" i="1" dirty="0">
                <a:latin typeface="Arial" panose="020B0604020202020204" pitchFamily="34" charset="0"/>
                <a:cs typeface="Arial" panose="020B0604020202020204" pitchFamily="34" charset="0"/>
              </a:rPr>
              <a:t>Language </a:t>
            </a:r>
            <a:r>
              <a:rPr lang="tr-TR" sz="1000" i="1" dirty="0" err="1">
                <a:latin typeface="Arial" panose="020B0604020202020204" pitchFamily="34" charset="0"/>
                <a:cs typeface="Arial" panose="020B0604020202020204" pitchFamily="34" charset="0"/>
              </a:rPr>
              <a:t>and</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identity</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choice</a:t>
            </a:r>
            <a:r>
              <a:rPr lang="tr-TR" sz="1000" i="1" dirty="0">
                <a:latin typeface="Arial" panose="020B0604020202020204" pitchFamily="34" charset="0"/>
                <a:cs typeface="Arial" panose="020B0604020202020204" pitchFamily="34" charset="0"/>
              </a:rPr>
              <a:t> in </a:t>
            </a:r>
            <a:r>
              <a:rPr lang="tr-TR" sz="1000" i="1" dirty="0" err="1">
                <a:latin typeface="Arial" panose="020B0604020202020204" pitchFamily="34" charset="0"/>
                <a:cs typeface="Arial" panose="020B0604020202020204" pitchFamily="34" charset="0"/>
              </a:rPr>
              <a:t>Catolonia</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the</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interplay</a:t>
            </a:r>
            <a:r>
              <a:rPr lang="tr-TR" sz="1000" i="1" dirty="0">
                <a:latin typeface="Arial" panose="020B0604020202020204" pitchFamily="34" charset="0"/>
                <a:cs typeface="Arial" panose="020B0604020202020204" pitchFamily="34" charset="0"/>
              </a:rPr>
              <a:t> of </a:t>
            </a:r>
            <a:r>
              <a:rPr lang="tr-TR" sz="1000" i="1" dirty="0" err="1">
                <a:latin typeface="Arial" panose="020B0604020202020204" pitchFamily="34" charset="0"/>
                <a:cs typeface="Arial" panose="020B0604020202020204" pitchFamily="34" charset="0"/>
              </a:rPr>
              <a:t>contrasting</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ideologies</a:t>
            </a:r>
            <a:r>
              <a:rPr lang="tr-TR" sz="1000" i="1" dirty="0">
                <a:latin typeface="Arial" panose="020B0604020202020204" pitchFamily="34" charset="0"/>
                <a:cs typeface="Arial" panose="020B0604020202020204" pitchFamily="34" charset="0"/>
              </a:rPr>
              <a:t> of </a:t>
            </a:r>
            <a:r>
              <a:rPr lang="tr-TR" sz="1000" i="1" dirty="0" err="1">
                <a:latin typeface="Arial" panose="020B0604020202020204" pitchFamily="34" charset="0"/>
                <a:cs typeface="Arial" panose="020B0604020202020204" pitchFamily="34" charset="0"/>
              </a:rPr>
              <a:t>linguistic</a:t>
            </a:r>
            <a:r>
              <a:rPr lang="tr-TR" sz="1000" i="1" dirty="0">
                <a:latin typeface="Arial" panose="020B0604020202020204" pitchFamily="34" charset="0"/>
                <a:cs typeface="Arial" panose="020B0604020202020204" pitchFamily="34" charset="0"/>
              </a:rPr>
              <a:t> </a:t>
            </a:r>
            <a:r>
              <a:rPr lang="tr-TR" sz="1000" i="1" dirty="0" err="1">
                <a:latin typeface="Arial" panose="020B0604020202020204" pitchFamily="34" charset="0"/>
                <a:cs typeface="Arial" panose="020B0604020202020204" pitchFamily="34" charset="0"/>
              </a:rPr>
              <a:t>authority</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Paper</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presented</a:t>
            </a:r>
            <a:r>
              <a:rPr lang="tr-TR" sz="1000" dirty="0">
                <a:latin typeface="Arial" panose="020B0604020202020204" pitchFamily="34" charset="0"/>
                <a:cs typeface="Arial" panose="020B0604020202020204" pitchFamily="34" charset="0"/>
              </a:rPr>
              <a:t> at </a:t>
            </a:r>
            <a:r>
              <a:rPr lang="tr-TR" sz="1000" dirty="0" err="1">
                <a:latin typeface="Arial" panose="020B0604020202020204" pitchFamily="34" charset="0"/>
                <a:cs typeface="Arial" panose="020B0604020202020204" pitchFamily="34" charset="0"/>
              </a:rPr>
              <a:t>the</a:t>
            </a:r>
            <a:r>
              <a:rPr lang="tr-TR" sz="1000" dirty="0">
                <a:latin typeface="Arial" panose="020B0604020202020204" pitchFamily="34" charset="0"/>
                <a:cs typeface="Arial" panose="020B0604020202020204" pitchFamily="34" charset="0"/>
              </a:rPr>
              <a:t> Workshop on Language </a:t>
            </a:r>
            <a:r>
              <a:rPr lang="tr-TR" sz="1000" dirty="0" err="1">
                <a:latin typeface="Arial" panose="020B0604020202020204" pitchFamily="34" charset="0"/>
                <a:cs typeface="Arial" panose="020B0604020202020204" pitchFamily="34" charset="0"/>
              </a:rPr>
              <a:t>Ideology</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and</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Change</a:t>
            </a:r>
            <a:r>
              <a:rPr lang="tr-TR" sz="1000" dirty="0">
                <a:latin typeface="Arial" panose="020B0604020202020204" pitchFamily="34" charset="0"/>
                <a:cs typeface="Arial" panose="020B0604020202020204" pitchFamily="34" charset="0"/>
              </a:rPr>
              <a:t> in </a:t>
            </a:r>
            <a:r>
              <a:rPr lang="tr-TR" sz="1000" dirty="0" err="1">
                <a:latin typeface="Arial" panose="020B0604020202020204" pitchFamily="34" charset="0"/>
                <a:cs typeface="Arial" panose="020B0604020202020204" pitchFamily="34" charset="0"/>
              </a:rPr>
              <a:t>Multilingual</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Communities</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Uc</a:t>
            </a:r>
            <a:r>
              <a:rPr lang="tr-TR" sz="1000" dirty="0">
                <a:latin typeface="Arial" panose="020B0604020202020204" pitchFamily="34" charset="0"/>
                <a:cs typeface="Arial" panose="020B0604020202020204" pitchFamily="34" charset="0"/>
              </a:rPr>
              <a:t> San Diego. </a:t>
            </a:r>
            <a:r>
              <a:rPr lang="tr-TR" sz="1000" dirty="0" err="1">
                <a:latin typeface="Arial" panose="020B0604020202020204" pitchFamily="34" charset="0"/>
                <a:cs typeface="Arial" panose="020B0604020202020204" pitchFamily="34" charset="0"/>
              </a:rPr>
              <a:t>Retrieved</a:t>
            </a:r>
            <a:r>
              <a:rPr lang="tr-TR" sz="1000" dirty="0">
                <a:latin typeface="Arial" panose="020B0604020202020204" pitchFamily="34" charset="0"/>
                <a:cs typeface="Arial" panose="020B0604020202020204" pitchFamily="34" charset="0"/>
              </a:rPr>
              <a:t> </a:t>
            </a:r>
            <a:r>
              <a:rPr lang="tr-TR" sz="1000" dirty="0" err="1">
                <a:latin typeface="Arial" panose="020B0604020202020204" pitchFamily="34" charset="0"/>
                <a:cs typeface="Arial" panose="020B0604020202020204" pitchFamily="34" charset="0"/>
              </a:rPr>
              <a:t>from</a:t>
            </a:r>
            <a:r>
              <a:rPr lang="tr-TR" sz="1000" dirty="0">
                <a:latin typeface="Arial" panose="020B0604020202020204" pitchFamily="34" charset="0"/>
                <a:cs typeface="Arial" panose="020B0604020202020204" pitchFamily="34" charset="0"/>
              </a:rPr>
              <a:t> </a:t>
            </a:r>
            <a:r>
              <a:rPr lang="tr-TR" sz="1000" u="sng" dirty="0">
                <a:latin typeface="Arial" panose="020B0604020202020204" pitchFamily="34" charset="0"/>
                <a:cs typeface="Arial" panose="020B0604020202020204" pitchFamily="34" charset="0"/>
                <a:hlinkClick r:id="rId4"/>
              </a:rPr>
              <a:t>http://escholarship.org/uc/item/47n938cp</a:t>
            </a:r>
            <a:endParaRPr lang="tr-TR" sz="10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US" sz="1000" dirty="0">
                <a:latin typeface="Arial" panose="020B0604020202020204" pitchFamily="34" charset="0"/>
                <a:cs typeface="Arial" panose="020B0604020202020204" pitchFamily="34" charset="0"/>
              </a:rPr>
              <a:t>Yin, R. K. (2003). Case study research, design and methods (3rd ed., vol. 5). Thousand Oaks: Sage.</a:t>
            </a:r>
            <a:endParaRPr lang="tr-TR"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8970618"/>
      </p:ext>
    </p:extLst>
  </p:cSld>
  <p:clrMapOvr>
    <a:masterClrMapping/>
  </p:clrMapOvr>
  <p:transition spd="slow">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mage.slidesharecdn.com/technologycontainers1-141005140755-conversion-gate01/95/technology-containers-presentation-8-638.jpg?cb=14125184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2206609" y="764704"/>
            <a:ext cx="4730782"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any questions</a:t>
            </a:r>
            <a:r>
              <a:rPr lang="tr-TR"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tr-T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306088606"/>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kutusu 8"/>
          <p:cNvSpPr txBox="1"/>
          <p:nvPr/>
        </p:nvSpPr>
        <p:spPr>
          <a:xfrm>
            <a:off x="3269273" y="188640"/>
            <a:ext cx="2544286" cy="461665"/>
          </a:xfrm>
          <a:prstGeom prst="rect">
            <a:avLst/>
          </a:prstGeom>
          <a:solidFill>
            <a:schemeClr val="tx1"/>
          </a:solidFill>
        </p:spPr>
        <p:txBody>
          <a:bodyPr wrap="none" rtlCol="0">
            <a:spAutoFit/>
          </a:bodyPr>
          <a:lstStyle/>
          <a:p>
            <a:r>
              <a:rPr lang="en-US" sz="2400" b="1" dirty="0" smtClean="0">
                <a:solidFill>
                  <a:schemeClr val="bg1"/>
                </a:solidFill>
                <a:latin typeface="Arial" panose="020B0604020202020204" pitchFamily="34" charset="0"/>
                <a:cs typeface="Arial" panose="020B0604020202020204" pitchFamily="34" charset="0"/>
              </a:rPr>
              <a:t>INTRODUCTION</a:t>
            </a:r>
            <a:endParaRPr lang="en-US" sz="2400" b="1" dirty="0">
              <a:solidFill>
                <a:schemeClr val="bg1"/>
              </a:solidFill>
              <a:latin typeface="Arial" panose="020B0604020202020204" pitchFamily="34" charset="0"/>
              <a:cs typeface="Arial" panose="020B0604020202020204" pitchFamily="34" charset="0"/>
            </a:endParaRPr>
          </a:p>
        </p:txBody>
      </p:sp>
      <p:sp>
        <p:nvSpPr>
          <p:cNvPr id="10" name="Metin kutusu 9"/>
          <p:cNvSpPr txBox="1"/>
          <p:nvPr/>
        </p:nvSpPr>
        <p:spPr>
          <a:xfrm>
            <a:off x="583494" y="1412776"/>
            <a:ext cx="8020953" cy="4170372"/>
          </a:xfrm>
          <a:prstGeom prst="rect">
            <a:avLst/>
          </a:prstGeom>
          <a:noFill/>
        </p:spPr>
        <p:txBody>
          <a:bodyPr wrap="square" rtlCol="0">
            <a:spAutoFit/>
          </a:bodyPr>
          <a:lstStyle/>
          <a:p>
            <a:r>
              <a:rPr lang="en-US" sz="2400" b="1" dirty="0" smtClean="0">
                <a:latin typeface="Arial" panose="020B0604020202020204" pitchFamily="34" charset="0"/>
                <a:cs typeface="Arial" panose="020B0604020202020204" pitchFamily="34" charset="0"/>
              </a:rPr>
              <a:t>Background to the study</a:t>
            </a:r>
            <a:endParaRPr lang="tr-TR" sz="2400" b="1" dirty="0" smtClean="0">
              <a:latin typeface="Arial" panose="020B0604020202020204" pitchFamily="34" charset="0"/>
              <a:cs typeface="Arial" panose="020B0604020202020204" pitchFamily="34" charset="0"/>
            </a:endParaRPr>
          </a:p>
          <a:p>
            <a:endParaRPr lang="tr-TR" sz="24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Rapid increase in the number of EMI</a:t>
            </a:r>
            <a:r>
              <a:rPr lang="tr-T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universities</a:t>
            </a:r>
            <a:r>
              <a:rPr lang="tr-T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programs</a:t>
            </a:r>
            <a:r>
              <a:rPr lang="tr-T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courses</a:t>
            </a:r>
            <a:endParaRPr lang="tr-TR" sz="2400" dirty="0">
              <a:latin typeface="Arial" panose="020B0604020202020204" pitchFamily="34" charset="0"/>
              <a:cs typeface="Arial" panose="020B0604020202020204" pitchFamily="34" charset="0"/>
            </a:endParaRPr>
          </a:p>
          <a:p>
            <a:pPr marL="342900" indent="-342900">
              <a:spcBef>
                <a:spcPts val="600"/>
              </a:spcBef>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Non-English dominant contexts, in particular Europe </a:t>
            </a:r>
          </a:p>
          <a:p>
            <a:pPr marL="342900" indent="-342900">
              <a:spcBef>
                <a:spcPts val="600"/>
              </a:spcBef>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At different levels of education, but predominantly in Higher Education</a:t>
            </a:r>
          </a:p>
          <a:p>
            <a:pPr marL="342900" indent="-342900">
              <a:spcBef>
                <a:spcPts val="600"/>
              </a:spcBef>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Different modalities (e.g. partial, full) of EMI</a:t>
            </a:r>
          </a:p>
          <a:p>
            <a:pPr marL="342900" indent="-342900">
              <a:spcBef>
                <a:spcPts val="600"/>
              </a:spcBef>
              <a:buFont typeface="Wingdings" panose="05000000000000000000" pitchFamily="2" charset="2"/>
              <a:buChar char="§"/>
            </a:pPr>
            <a:r>
              <a:rPr lang="tr-TR" sz="2400" dirty="0" smtClean="0">
                <a:latin typeface="Arial" panose="020B0604020202020204" pitchFamily="34" charset="0"/>
                <a:cs typeface="Arial" panose="020B0604020202020204" pitchFamily="34" charset="0"/>
              </a:rPr>
              <a:t>High </a:t>
            </a:r>
            <a:r>
              <a:rPr lang="tr-TR" sz="2400" dirty="0">
                <a:latin typeface="Arial" panose="020B0604020202020204" pitchFamily="34" charset="0"/>
                <a:cs typeface="Arial" panose="020B0604020202020204" pitchFamily="34" charset="0"/>
              </a:rPr>
              <a:t>i</a:t>
            </a:r>
            <a:r>
              <a:rPr lang="en-US" sz="2400" dirty="0" err="1" smtClean="0">
                <a:latin typeface="Arial" panose="020B0604020202020204" pitchFamily="34" charset="0"/>
                <a:cs typeface="Arial" panose="020B0604020202020204" pitchFamily="34" charset="0"/>
              </a:rPr>
              <a:t>ntake</a:t>
            </a:r>
            <a:r>
              <a:rPr lang="en-US" sz="2400" dirty="0" smtClean="0">
                <a:latin typeface="Arial" panose="020B0604020202020204" pitchFamily="34" charset="0"/>
                <a:cs typeface="Arial" panose="020B0604020202020204" pitchFamily="34" charset="0"/>
              </a:rPr>
              <a:t> of international students/teaching staff</a:t>
            </a:r>
          </a:p>
          <a:p>
            <a:pPr>
              <a:spcBef>
                <a:spcPts val="600"/>
              </a:spcBef>
            </a:pPr>
            <a:r>
              <a:rPr lang="en-US" sz="2400"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a:t>
            </a:r>
            <a:r>
              <a:rPr lang="en-US" dirty="0" err="1" smtClean="0">
                <a:latin typeface="Arial" panose="020B0604020202020204" pitchFamily="34" charset="0"/>
                <a:cs typeface="Arial" panose="020B0604020202020204" pitchFamily="34" charset="0"/>
              </a:rPr>
              <a:t>Dearden</a:t>
            </a:r>
            <a:r>
              <a:rPr lang="en-US" dirty="0" smtClean="0">
                <a:latin typeface="Arial" panose="020B0604020202020204" pitchFamily="34" charset="0"/>
                <a:cs typeface="Arial" panose="020B0604020202020204" pitchFamily="34" charset="0"/>
              </a:rPr>
              <a:t>, 2015; </a:t>
            </a:r>
            <a:r>
              <a:rPr lang="en-US" dirty="0" err="1" smtClean="0">
                <a:latin typeface="Arial" panose="020B0604020202020204" pitchFamily="34" charset="0"/>
                <a:cs typeface="Arial" panose="020B0604020202020204" pitchFamily="34" charset="0"/>
              </a:rPr>
              <a:t>Wächter</a:t>
            </a:r>
            <a:r>
              <a:rPr lang="en-US" dirty="0" smtClean="0">
                <a:latin typeface="Arial" panose="020B0604020202020204" pitchFamily="34" charset="0"/>
                <a:cs typeface="Arial" panose="020B0604020202020204" pitchFamily="34" charset="0"/>
              </a:rPr>
              <a:t> &amp; </a:t>
            </a:r>
            <a:r>
              <a:rPr lang="en-US" dirty="0" err="1" smtClean="0">
                <a:latin typeface="Arial" panose="020B0604020202020204" pitchFamily="34" charset="0"/>
                <a:cs typeface="Arial" panose="020B0604020202020204" pitchFamily="34" charset="0"/>
              </a:rPr>
              <a:t>Maiworm</a:t>
            </a:r>
            <a:r>
              <a:rPr lang="en-US" dirty="0" smtClean="0">
                <a:latin typeface="Arial" panose="020B0604020202020204" pitchFamily="34" charset="0"/>
                <a:cs typeface="Arial" panose="020B0604020202020204" pitchFamily="34" charset="0"/>
              </a:rPr>
              <a:t>, 2008, 2014</a:t>
            </a:r>
            <a:r>
              <a:rPr lang="tr-TR"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9722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kutusu 8"/>
          <p:cNvSpPr txBox="1"/>
          <p:nvPr/>
        </p:nvSpPr>
        <p:spPr>
          <a:xfrm>
            <a:off x="3269273" y="188640"/>
            <a:ext cx="2544286" cy="461665"/>
          </a:xfrm>
          <a:prstGeom prst="rect">
            <a:avLst/>
          </a:prstGeom>
          <a:solidFill>
            <a:schemeClr val="tx1"/>
          </a:solidFill>
        </p:spPr>
        <p:txBody>
          <a:bodyPr wrap="none" rtlCol="0">
            <a:spAutoFit/>
          </a:bodyPr>
          <a:lstStyle/>
          <a:p>
            <a:r>
              <a:rPr lang="en-US" sz="2400" b="1" dirty="0" smtClean="0">
                <a:solidFill>
                  <a:schemeClr val="bg1"/>
                </a:solidFill>
                <a:latin typeface="Arial" panose="020B0604020202020204" pitchFamily="34" charset="0"/>
                <a:cs typeface="Arial" panose="020B0604020202020204" pitchFamily="34" charset="0"/>
              </a:rPr>
              <a:t>INTRODUCTION</a:t>
            </a:r>
            <a:endParaRPr lang="en-US" sz="2400" b="1" dirty="0">
              <a:solidFill>
                <a:schemeClr val="bg1"/>
              </a:solidFill>
              <a:latin typeface="Arial" panose="020B0604020202020204" pitchFamily="34" charset="0"/>
              <a:cs typeface="Arial" panose="020B0604020202020204" pitchFamily="34" charset="0"/>
            </a:endParaRPr>
          </a:p>
        </p:txBody>
      </p:sp>
      <p:sp>
        <p:nvSpPr>
          <p:cNvPr id="10" name="Metin kutusu 9"/>
          <p:cNvSpPr txBox="1"/>
          <p:nvPr/>
        </p:nvSpPr>
        <p:spPr>
          <a:xfrm>
            <a:off x="560812" y="908720"/>
            <a:ext cx="8403676" cy="5355312"/>
          </a:xfrm>
          <a:prstGeom prst="rect">
            <a:avLst/>
          </a:prstGeom>
          <a:noFill/>
        </p:spPr>
        <p:txBody>
          <a:bodyPr wrap="square" rtlCol="0">
            <a:spAutoFit/>
          </a:bodyPr>
          <a:lstStyle/>
          <a:p>
            <a:r>
              <a:rPr lang="en-US" sz="2400" b="1" dirty="0" smtClean="0">
                <a:latin typeface="Arial" panose="020B0604020202020204" pitchFamily="34" charset="0"/>
                <a:cs typeface="Arial" panose="020B0604020202020204" pitchFamily="34" charset="0"/>
              </a:rPr>
              <a:t>The case in Turkey</a:t>
            </a:r>
          </a:p>
          <a:p>
            <a:endParaRPr lang="en-US" sz="2400" b="1" dirty="0" smtClean="0">
              <a:latin typeface="Arial" panose="020B0604020202020204" pitchFamily="34" charset="0"/>
              <a:cs typeface="Arial" panose="020B0604020202020204" pitchFamily="34" charset="0"/>
            </a:endParaRPr>
          </a:p>
          <a:p>
            <a:pPr marL="342900" lvl="0" indent="-342900">
              <a:spcBef>
                <a:spcPts val="600"/>
              </a:spcBef>
              <a:buFont typeface="Wingdings" panose="05000000000000000000" pitchFamily="2" charset="2"/>
              <a:buChar char="§"/>
            </a:pPr>
            <a:r>
              <a:rPr lang="en-US" sz="2400" kern="0" dirty="0" smtClean="0">
                <a:solidFill>
                  <a:srgbClr val="000000"/>
                </a:solidFill>
                <a:latin typeface="Arial" panose="020B0604020202020204" pitchFamily="34" charset="0"/>
                <a:cs typeface="Arial" panose="020B0604020202020204" pitchFamily="34" charset="0"/>
                <a:sym typeface="Arial"/>
              </a:rPr>
              <a:t>No different from the way it is in European and other countries</a:t>
            </a:r>
          </a:p>
          <a:p>
            <a:pPr marL="342900" lvl="0" indent="-342900">
              <a:spcBef>
                <a:spcPts val="600"/>
              </a:spcBef>
              <a:spcAft>
                <a:spcPts val="600"/>
              </a:spcAft>
              <a:buFont typeface="Wingdings" panose="05000000000000000000" pitchFamily="2" charset="2"/>
              <a:buChar char="§"/>
            </a:pPr>
            <a:r>
              <a:rPr lang="en-US" sz="2400" kern="0" dirty="0" smtClean="0">
                <a:solidFill>
                  <a:srgbClr val="000000"/>
                </a:solidFill>
                <a:latin typeface="Arial" panose="020B0604020202020204" pitchFamily="34" charset="0"/>
                <a:cs typeface="Arial" panose="020B0604020202020204" pitchFamily="34" charset="0"/>
                <a:sym typeface="Arial"/>
              </a:rPr>
              <a:t>Over </a:t>
            </a:r>
            <a:r>
              <a:rPr lang="en-US" sz="2400" kern="0" dirty="0" smtClean="0">
                <a:solidFill>
                  <a:srgbClr val="0070C0"/>
                </a:solidFill>
                <a:latin typeface="Arial" panose="020B0604020202020204" pitchFamily="34" charset="0"/>
                <a:cs typeface="Arial" panose="020B0604020202020204" pitchFamily="34" charset="0"/>
                <a:sym typeface="Arial"/>
              </a:rPr>
              <a:t>190 universities </a:t>
            </a:r>
            <a:r>
              <a:rPr lang="en-US" sz="2400" kern="0" dirty="0" smtClean="0">
                <a:solidFill>
                  <a:srgbClr val="000000"/>
                </a:solidFill>
                <a:latin typeface="Arial" panose="020B0604020202020204" pitchFamily="34" charset="0"/>
                <a:cs typeface="Arial" panose="020B0604020202020204" pitchFamily="34" charset="0"/>
                <a:sym typeface="Arial"/>
              </a:rPr>
              <a:t>in Turkey, around </a:t>
            </a:r>
            <a:r>
              <a:rPr lang="en-US" sz="2400" kern="0" dirty="0" smtClean="0">
                <a:solidFill>
                  <a:srgbClr val="0070C0"/>
                </a:solidFill>
                <a:latin typeface="Arial" panose="020B0604020202020204" pitchFamily="34" charset="0"/>
                <a:cs typeface="Arial" panose="020B0604020202020204" pitchFamily="34" charset="0"/>
                <a:sym typeface="Arial"/>
              </a:rPr>
              <a:t>80</a:t>
            </a:r>
            <a:r>
              <a:rPr lang="en-US" sz="2400" kern="0" dirty="0" smtClean="0">
                <a:solidFill>
                  <a:srgbClr val="000000"/>
                </a:solidFill>
                <a:latin typeface="Arial" panose="020B0604020202020204" pitchFamily="34" charset="0"/>
                <a:cs typeface="Arial" panose="020B0604020202020204" pitchFamily="34" charset="0"/>
                <a:sym typeface="Arial"/>
              </a:rPr>
              <a:t> of which privately funded</a:t>
            </a:r>
          </a:p>
          <a:p>
            <a:pPr marL="342900" lvl="0" indent="-342900">
              <a:spcBef>
                <a:spcPts val="600"/>
              </a:spcBef>
              <a:buFont typeface="Wingdings" panose="05000000000000000000" pitchFamily="2" charset="2"/>
              <a:buChar char="§"/>
            </a:pPr>
            <a:r>
              <a:rPr lang="en-US" sz="2400" kern="0" dirty="0" smtClean="0">
                <a:solidFill>
                  <a:srgbClr val="000000"/>
                </a:solidFill>
                <a:latin typeface="Arial" panose="020B0604020202020204" pitchFamily="34" charset="0"/>
                <a:cs typeface="Arial" panose="020B0604020202020204" pitchFamily="34" charset="0"/>
                <a:sym typeface="Arial"/>
              </a:rPr>
              <a:t>No exact data on the number of EMI universities, but </a:t>
            </a:r>
            <a:r>
              <a:rPr lang="en-US" sz="2400" kern="0" dirty="0" smtClean="0">
                <a:solidFill>
                  <a:srgbClr val="0070C0"/>
                </a:solidFill>
                <a:latin typeface="Arial" panose="020B0604020202020204" pitchFamily="34" charset="0"/>
                <a:cs typeface="Arial" panose="020B0604020202020204" pitchFamily="34" charset="0"/>
                <a:sym typeface="Arial"/>
              </a:rPr>
              <a:t>20% of the all undergraduate programs </a:t>
            </a:r>
            <a:r>
              <a:rPr lang="en-US" sz="2400" kern="0" dirty="0" smtClean="0">
                <a:solidFill>
                  <a:srgbClr val="000000"/>
                </a:solidFill>
                <a:latin typeface="Arial" panose="020B0604020202020204" pitchFamily="34" charset="0"/>
                <a:cs typeface="Arial" panose="020B0604020202020204" pitchFamily="34" charset="0"/>
                <a:sym typeface="Arial"/>
              </a:rPr>
              <a:t>executed through different forms of EMI (Arik &amp; Arik, 2014).               </a:t>
            </a:r>
          </a:p>
          <a:p>
            <a:pPr marL="342900" lvl="0" indent="-342900">
              <a:spcBef>
                <a:spcPts val="600"/>
              </a:spcBef>
              <a:buFont typeface="Wingdings" panose="05000000000000000000" pitchFamily="2" charset="2"/>
              <a:buChar char="§"/>
            </a:pPr>
            <a:r>
              <a:rPr lang="en-US" sz="2400" kern="0" dirty="0" smtClean="0">
                <a:solidFill>
                  <a:srgbClr val="000000"/>
                </a:solidFill>
                <a:latin typeface="Arial" panose="020B0604020202020204" pitchFamily="34" charset="0"/>
                <a:cs typeface="Arial" panose="020B0604020202020204" pitchFamily="34" charset="0"/>
                <a:sym typeface="Arial"/>
              </a:rPr>
              <a:t>Over </a:t>
            </a:r>
            <a:r>
              <a:rPr lang="en-US" sz="2400" kern="0" dirty="0" smtClean="0">
                <a:solidFill>
                  <a:srgbClr val="0070C0"/>
                </a:solidFill>
                <a:latin typeface="Arial" panose="020B0604020202020204" pitchFamily="34" charset="0"/>
                <a:cs typeface="Arial" panose="020B0604020202020204" pitchFamily="34" charset="0"/>
                <a:sym typeface="Arial"/>
              </a:rPr>
              <a:t>100,000 international </a:t>
            </a:r>
            <a:r>
              <a:rPr lang="en-US" sz="2400" kern="0" dirty="0" smtClean="0">
                <a:solidFill>
                  <a:srgbClr val="000000"/>
                </a:solidFill>
                <a:latin typeface="Arial" panose="020B0604020202020204" pitchFamily="34" charset="0"/>
                <a:cs typeface="Arial" panose="020B0604020202020204" pitchFamily="34" charset="0"/>
                <a:sym typeface="Arial"/>
              </a:rPr>
              <a:t>students in the 2014/15 academic year but Turkish students by far the majority </a:t>
            </a:r>
          </a:p>
          <a:p>
            <a:pPr lvl="0">
              <a:spcBef>
                <a:spcPts val="600"/>
              </a:spcBef>
            </a:pPr>
            <a:r>
              <a:rPr lang="tr-TR" sz="2400" kern="0" dirty="0">
                <a:solidFill>
                  <a:srgbClr val="000000"/>
                </a:solidFill>
                <a:latin typeface="Arial" panose="020B0604020202020204" pitchFamily="34" charset="0"/>
                <a:cs typeface="Arial" panose="020B0604020202020204" pitchFamily="34" charset="0"/>
                <a:sym typeface="Arial"/>
              </a:rPr>
              <a:t> </a:t>
            </a:r>
            <a:r>
              <a:rPr lang="tr-TR" sz="2400" kern="0" dirty="0" smtClean="0">
                <a:solidFill>
                  <a:srgbClr val="000000"/>
                </a:solidFill>
                <a:latin typeface="Arial" panose="020B0604020202020204" pitchFamily="34" charset="0"/>
                <a:cs typeface="Arial" panose="020B0604020202020204" pitchFamily="34" charset="0"/>
                <a:sym typeface="Arial"/>
              </a:rPr>
              <a:t>  </a:t>
            </a:r>
            <a:r>
              <a:rPr lang="en-US" sz="2400" kern="0" dirty="0" smtClean="0">
                <a:solidFill>
                  <a:srgbClr val="000000"/>
                </a:solidFill>
                <a:latin typeface="Arial" panose="020B0604020202020204" pitchFamily="34" charset="0"/>
                <a:cs typeface="Arial" panose="020B0604020202020204" pitchFamily="34" charset="0"/>
                <a:sym typeface="Arial"/>
              </a:rPr>
              <a:t>                                </a:t>
            </a:r>
            <a:r>
              <a:rPr lang="en-US" kern="0" dirty="0" smtClean="0">
                <a:solidFill>
                  <a:srgbClr val="000000"/>
                </a:solidFill>
                <a:latin typeface="Arial" panose="020B0604020202020204" pitchFamily="34" charset="0"/>
                <a:cs typeface="Arial" panose="020B0604020202020204" pitchFamily="34" charset="0"/>
                <a:sym typeface="Arial"/>
              </a:rPr>
              <a:t>(Higher Education Management System, 2016) </a:t>
            </a:r>
            <a:r>
              <a:rPr lang="tr-TR" kern="0" dirty="0" smtClean="0">
                <a:solidFill>
                  <a:srgbClr val="000000"/>
                </a:solidFill>
                <a:latin typeface="Arial" panose="020B0604020202020204" pitchFamily="34" charset="0"/>
                <a:cs typeface="Arial" panose="020B0604020202020204" pitchFamily="34" charset="0"/>
                <a:sym typeface="Arial"/>
              </a:rPr>
              <a:t>                                                             </a:t>
            </a:r>
            <a:endParaRPr lang="en-GB" kern="0" dirty="0">
              <a:solidFill>
                <a:srgbClr val="000000"/>
              </a:solidFill>
              <a:latin typeface="Arial" panose="020B0604020202020204" pitchFamily="34" charset="0"/>
              <a:cs typeface="Arial" panose="020B0604020202020204" pitchFamily="34" charset="0"/>
              <a:sym typeface="Arial"/>
            </a:endParaRPr>
          </a:p>
          <a:p>
            <a:endParaRPr lang="tr-T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20243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741524" y="548680"/>
            <a:ext cx="7694735" cy="5232202"/>
          </a:xfrm>
          <a:prstGeom prst="rect">
            <a:avLst/>
          </a:prstGeom>
          <a:noFill/>
        </p:spPr>
        <p:txBody>
          <a:bodyPr wrap="none" rtlCol="0">
            <a:spAutoFit/>
          </a:bodyPr>
          <a:lstStyle/>
          <a:p>
            <a:r>
              <a:rPr lang="en-US" b="1" dirty="0" smtClean="0">
                <a:latin typeface="Arial" panose="020B0604020202020204" pitchFamily="34" charset="0"/>
                <a:cs typeface="Arial" panose="020B0604020202020204" pitchFamily="34" charset="0"/>
              </a:rPr>
              <a:t>Entry requirements for students</a:t>
            </a:r>
            <a:endParaRPr lang="tr-TR" b="1"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pPr>
              <a:spcBef>
                <a:spcPts val="600"/>
              </a:spcBef>
              <a:spcAft>
                <a:spcPts val="600"/>
              </a:spcAft>
            </a:pPr>
            <a:r>
              <a:rPr lang="en-US" dirty="0" smtClean="0">
                <a:latin typeface="Arial" panose="020B0604020202020204" pitchFamily="34" charset="0"/>
                <a:cs typeface="Arial" panose="020B0604020202020204" pitchFamily="34" charset="0"/>
              </a:rPr>
              <a:t>Proof of language proficiency in English</a:t>
            </a:r>
          </a:p>
          <a:p>
            <a:pPr>
              <a:spcBef>
                <a:spcPts val="600"/>
              </a:spcBef>
              <a:spcAft>
                <a:spcPts val="600"/>
              </a:spcAft>
            </a:pPr>
            <a:r>
              <a:rPr lang="en-US" dirty="0" smtClean="0">
                <a:latin typeface="Arial" panose="020B0604020202020204" pitchFamily="34" charset="0"/>
                <a:cs typeface="Arial" panose="020B0604020202020204" pitchFamily="34" charset="0"/>
              </a:rPr>
              <a:t>e.g. TOEFL, IELTS, in-house language tests    </a:t>
            </a:r>
            <a:r>
              <a:rPr lang="en-US" dirty="0" smtClean="0">
                <a:latin typeface="Arial" panose="020B0604020202020204" pitchFamily="34" charset="0"/>
                <a:cs typeface="Arial" panose="020B0604020202020204" pitchFamily="34" charset="0"/>
                <a:sym typeface="Wingdings" panose="05000000000000000000" pitchFamily="2" charset="2"/>
              </a:rPr>
              <a:t> grounded in St(N)E</a:t>
            </a:r>
            <a:endParaRPr lang="tr-TR" dirty="0" smtClean="0">
              <a:latin typeface="Arial" panose="020B0604020202020204" pitchFamily="34" charset="0"/>
              <a:cs typeface="Arial" panose="020B0604020202020204" pitchFamily="34" charset="0"/>
              <a:sym typeface="Wingdings" panose="05000000000000000000" pitchFamily="2" charset="2"/>
            </a:endParaRPr>
          </a:p>
          <a:p>
            <a:pPr>
              <a:spcBef>
                <a:spcPts val="600"/>
              </a:spcBef>
              <a:spcAft>
                <a:spcPts val="600"/>
              </a:spcAft>
            </a:pPr>
            <a:r>
              <a:rPr lang="en-US" dirty="0" smtClean="0">
                <a:latin typeface="Arial" panose="020B0604020202020204" pitchFamily="34" charset="0"/>
                <a:cs typeface="Arial" panose="020B0604020202020204" pitchFamily="34" charset="0"/>
                <a:sym typeface="Wingdings" panose="05000000000000000000" pitchFamily="2" charset="2"/>
              </a:rPr>
              <a:t>In case of failure  remedial teaching</a:t>
            </a:r>
          </a:p>
          <a:p>
            <a:pPr>
              <a:spcBef>
                <a:spcPts val="600"/>
              </a:spcBef>
              <a:spcAft>
                <a:spcPts val="600"/>
              </a:spcAft>
            </a:pPr>
            <a:endParaRPr lang="tr-TR" dirty="0">
              <a:latin typeface="Arial" panose="020B0604020202020204" pitchFamily="34" charset="0"/>
              <a:cs typeface="Arial" panose="020B0604020202020204" pitchFamily="34" charset="0"/>
              <a:sym typeface="Wingdings" panose="05000000000000000000" pitchFamily="2" charset="2"/>
            </a:endParaRPr>
          </a:p>
          <a:p>
            <a:pPr>
              <a:spcBef>
                <a:spcPts val="600"/>
              </a:spcBef>
              <a:spcAft>
                <a:spcPts val="600"/>
              </a:spcAft>
            </a:pPr>
            <a:r>
              <a:rPr lang="en-US" b="1" dirty="0" smtClean="0">
                <a:latin typeface="Arial" panose="020B0604020202020204" pitchFamily="34" charset="0"/>
                <a:cs typeface="Arial" panose="020B0604020202020204" pitchFamily="34" charset="0"/>
                <a:sym typeface="Wingdings" panose="05000000000000000000" pitchFamily="2" charset="2"/>
              </a:rPr>
              <a:t>Recruitment criteria for teaching staff</a:t>
            </a:r>
          </a:p>
          <a:p>
            <a:pPr>
              <a:spcBef>
                <a:spcPts val="600"/>
              </a:spcBef>
              <a:spcAft>
                <a:spcPts val="600"/>
              </a:spcAft>
            </a:pPr>
            <a:r>
              <a:rPr lang="en-US" dirty="0" smtClean="0">
                <a:latin typeface="Arial" panose="020B0604020202020204" pitchFamily="34" charset="0"/>
                <a:cs typeface="Arial" panose="020B0604020202020204" pitchFamily="34" charset="0"/>
                <a:sym typeface="Wingdings" panose="05000000000000000000" pitchFamily="2" charset="2"/>
              </a:rPr>
              <a:t>Proof of language proficiency in English  apply to NNES applicants only</a:t>
            </a:r>
          </a:p>
          <a:p>
            <a:pPr>
              <a:spcBef>
                <a:spcPts val="600"/>
              </a:spcBef>
              <a:spcAft>
                <a:spcPts val="600"/>
              </a:spcAft>
            </a:pPr>
            <a:r>
              <a:rPr lang="en-US" dirty="0" smtClean="0">
                <a:latin typeface="Arial" panose="020B0604020202020204" pitchFamily="34" charset="0"/>
                <a:cs typeface="Arial" panose="020B0604020202020204" pitchFamily="34" charset="0"/>
                <a:sym typeface="Wingdings" panose="05000000000000000000" pitchFamily="2" charset="2"/>
              </a:rPr>
              <a:t>e.g. TOEFL, IELTS, national language test (YDS)</a:t>
            </a:r>
          </a:p>
          <a:p>
            <a:pPr>
              <a:spcBef>
                <a:spcPts val="600"/>
              </a:spcBef>
              <a:spcAft>
                <a:spcPts val="600"/>
              </a:spcAft>
            </a:pPr>
            <a:r>
              <a:rPr lang="en-US" dirty="0" smtClean="0">
                <a:latin typeface="Arial" panose="020B0604020202020204" pitchFamily="34" charset="0"/>
                <a:cs typeface="Arial" panose="020B0604020202020204" pitchFamily="34" charset="0"/>
                <a:sym typeface="Wingdings" panose="05000000000000000000" pitchFamily="2" charset="2"/>
              </a:rPr>
              <a:t>        job interviews</a:t>
            </a:r>
            <a:r>
              <a:rPr lang="tr-TR" dirty="0" smtClean="0">
                <a:latin typeface="Arial" panose="020B0604020202020204" pitchFamily="34" charset="0"/>
                <a:cs typeface="Arial" panose="020B0604020202020204" pitchFamily="34" charset="0"/>
                <a:sym typeface="Wingdings" panose="05000000000000000000" pitchFamily="2" charset="2"/>
              </a:rPr>
              <a:t>    </a:t>
            </a:r>
            <a:r>
              <a:rPr lang="en-US" dirty="0" smtClean="0">
                <a:latin typeface="Arial" panose="020B0604020202020204" pitchFamily="34" charset="0"/>
                <a:cs typeface="Arial" panose="020B0604020202020204" pitchFamily="34" charset="0"/>
                <a:sym typeface="Wingdings" panose="05000000000000000000" pitchFamily="2" charset="2"/>
              </a:rPr>
              <a:t>often done by language teachers</a:t>
            </a:r>
          </a:p>
          <a:p>
            <a:pPr>
              <a:spcBef>
                <a:spcPts val="600"/>
              </a:spcBef>
              <a:spcAft>
                <a:spcPts val="600"/>
              </a:spcAft>
            </a:pPr>
            <a:r>
              <a:rPr lang="en-US" dirty="0" smtClean="0">
                <a:latin typeface="Arial" panose="020B0604020202020204" pitchFamily="34" charset="0"/>
                <a:cs typeface="Arial" panose="020B0604020202020204" pitchFamily="34" charset="0"/>
                <a:sym typeface="Wingdings" panose="05000000000000000000" pitchFamily="2" charset="2"/>
              </a:rPr>
              <a:t>        micro teaching</a:t>
            </a:r>
            <a:r>
              <a:rPr lang="tr-TR" dirty="0" smtClean="0">
                <a:latin typeface="Arial" panose="020B0604020202020204" pitchFamily="34" charset="0"/>
                <a:cs typeface="Arial" panose="020B0604020202020204" pitchFamily="34" charset="0"/>
                <a:sym typeface="Wingdings" panose="05000000000000000000" pitchFamily="2" charset="2"/>
              </a:rPr>
              <a:t>   </a:t>
            </a:r>
            <a:r>
              <a:rPr lang="en-US" dirty="0" smtClean="0">
                <a:latin typeface="Arial" panose="020B0604020202020204" pitchFamily="34" charset="0"/>
                <a:cs typeface="Arial" panose="020B0604020202020204" pitchFamily="34" charset="0"/>
                <a:sym typeface="Wingdings" panose="05000000000000000000" pitchFamily="2" charset="2"/>
              </a:rPr>
              <a:t>monitored</a:t>
            </a:r>
            <a:r>
              <a:rPr lang="tr-TR" dirty="0" smtClean="0">
                <a:latin typeface="Arial" panose="020B0604020202020204" pitchFamily="34" charset="0"/>
                <a:cs typeface="Arial" panose="020B0604020202020204" pitchFamily="34" charset="0"/>
                <a:sym typeface="Wingdings" panose="05000000000000000000" pitchFamily="2" charset="2"/>
              </a:rPr>
              <a:t> / </a:t>
            </a:r>
            <a:r>
              <a:rPr lang="en-US" dirty="0" smtClean="0">
                <a:latin typeface="Arial" panose="020B0604020202020204" pitchFamily="34" charset="0"/>
                <a:cs typeface="Arial" panose="020B0604020202020204" pitchFamily="34" charset="0"/>
                <a:sym typeface="Wingdings" panose="05000000000000000000" pitchFamily="2" charset="2"/>
              </a:rPr>
              <a:t>observed</a:t>
            </a:r>
            <a:r>
              <a:rPr lang="tr-TR" dirty="0" smtClean="0">
                <a:latin typeface="Arial" panose="020B0604020202020204" pitchFamily="34" charset="0"/>
                <a:cs typeface="Arial" panose="020B0604020202020204" pitchFamily="34" charset="0"/>
                <a:sym typeface="Wingdings" panose="05000000000000000000" pitchFamily="2" charset="2"/>
              </a:rPr>
              <a:t> </a:t>
            </a:r>
            <a:r>
              <a:rPr lang="tr-TR" dirty="0" err="1" smtClean="0">
                <a:latin typeface="Arial" panose="020B0604020202020204" pitchFamily="34" charset="0"/>
                <a:cs typeface="Arial" panose="020B0604020202020204" pitchFamily="34" charset="0"/>
                <a:sym typeface="Wingdings" panose="05000000000000000000" pitchFamily="2" charset="2"/>
              </a:rPr>
              <a:t>by</a:t>
            </a:r>
            <a:r>
              <a:rPr lang="tr-TR" dirty="0" smtClean="0">
                <a:latin typeface="Arial" panose="020B0604020202020204" pitchFamily="34" charset="0"/>
                <a:cs typeface="Arial" panose="020B0604020202020204" pitchFamily="34" charset="0"/>
                <a:sym typeface="Wingdings" panose="05000000000000000000" pitchFamily="2" charset="2"/>
              </a:rPr>
              <a:t> </a:t>
            </a:r>
            <a:r>
              <a:rPr lang="en-US" dirty="0" smtClean="0">
                <a:latin typeface="Arial" panose="020B0604020202020204" pitchFamily="34" charset="0"/>
                <a:cs typeface="Arial" panose="020B0604020202020204" pitchFamily="34" charset="0"/>
                <a:sym typeface="Wingdings" panose="05000000000000000000" pitchFamily="2" charset="2"/>
              </a:rPr>
              <a:t>colleagues</a:t>
            </a:r>
          </a:p>
          <a:p>
            <a:pPr>
              <a:spcBef>
                <a:spcPts val="600"/>
              </a:spcBef>
              <a:spcAft>
                <a:spcPts val="600"/>
              </a:spcAft>
            </a:pPr>
            <a:r>
              <a:rPr lang="en-US" dirty="0" smtClean="0">
                <a:latin typeface="Arial" panose="020B0604020202020204" pitchFamily="34" charset="0"/>
                <a:cs typeface="Arial" panose="020B0604020202020204" pitchFamily="34" charset="0"/>
                <a:sym typeface="Wingdings" panose="05000000000000000000" pitchFamily="2" charset="2"/>
              </a:rPr>
              <a:t>        proof of publication in English</a:t>
            </a:r>
          </a:p>
          <a:p>
            <a:endParaRPr lang="tr-TR" dirty="0">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13642366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kutusu 8"/>
          <p:cNvSpPr txBox="1"/>
          <p:nvPr/>
        </p:nvSpPr>
        <p:spPr>
          <a:xfrm>
            <a:off x="3269273" y="188640"/>
            <a:ext cx="2544286" cy="461665"/>
          </a:xfrm>
          <a:prstGeom prst="rect">
            <a:avLst/>
          </a:prstGeom>
          <a:solidFill>
            <a:schemeClr val="tx1"/>
          </a:solidFill>
        </p:spPr>
        <p:txBody>
          <a:bodyPr wrap="none" rtlCol="0">
            <a:spAutoFit/>
          </a:bodyPr>
          <a:lstStyle/>
          <a:p>
            <a:r>
              <a:rPr lang="en-US" sz="2400" b="1" dirty="0" smtClean="0">
                <a:solidFill>
                  <a:schemeClr val="bg1"/>
                </a:solidFill>
                <a:latin typeface="Arial" panose="020B0604020202020204" pitchFamily="34" charset="0"/>
                <a:cs typeface="Arial" panose="020B0604020202020204" pitchFamily="34" charset="0"/>
              </a:rPr>
              <a:t>INTRODUCTION</a:t>
            </a:r>
            <a:endParaRPr lang="en-US" sz="2400" b="1" dirty="0">
              <a:solidFill>
                <a:schemeClr val="bg1"/>
              </a:solidFill>
              <a:latin typeface="Arial" panose="020B0604020202020204" pitchFamily="34" charset="0"/>
              <a:cs typeface="Arial" panose="020B0604020202020204" pitchFamily="34" charset="0"/>
            </a:endParaRPr>
          </a:p>
        </p:txBody>
      </p:sp>
      <p:sp>
        <p:nvSpPr>
          <p:cNvPr id="10" name="Metin kutusu 9"/>
          <p:cNvSpPr txBox="1"/>
          <p:nvPr/>
        </p:nvSpPr>
        <p:spPr>
          <a:xfrm>
            <a:off x="323528" y="764704"/>
            <a:ext cx="8640960" cy="2354491"/>
          </a:xfrm>
          <a:prstGeom prst="rect">
            <a:avLst/>
          </a:prstGeom>
          <a:noFill/>
        </p:spPr>
        <p:txBody>
          <a:bodyPr wrap="square" rtlCol="0">
            <a:spAutoFit/>
          </a:bodyPr>
          <a:lstStyle/>
          <a:p>
            <a:r>
              <a:rPr lang="en-US" sz="2400" b="1" dirty="0" smtClean="0">
                <a:latin typeface="Arial" panose="020B0604020202020204" pitchFamily="34" charset="0"/>
                <a:cs typeface="Arial" panose="020B0604020202020204" pitchFamily="34" charset="0"/>
              </a:rPr>
              <a:t>Linguistic aspect of Higher</a:t>
            </a:r>
            <a:r>
              <a:rPr lang="tr-TR" sz="2400" b="1" dirty="0" smtClean="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Education</a:t>
            </a:r>
          </a:p>
          <a:p>
            <a:endParaRPr lang="en-US" sz="2400" b="1" dirty="0" smtClean="0">
              <a:latin typeface="Arial" panose="020B0604020202020204" pitchFamily="34" charset="0"/>
              <a:cs typeface="Arial" panose="020B0604020202020204" pitchFamily="34" charset="0"/>
            </a:endParaRPr>
          </a:p>
          <a:p>
            <a:pPr marL="342900" lvl="0" indent="-342900">
              <a:spcAft>
                <a:spcPts val="600"/>
              </a:spcAft>
              <a:buFont typeface="Wingdings" panose="05000000000000000000" pitchFamily="2" charset="2"/>
              <a:buChar char="§"/>
            </a:pPr>
            <a:r>
              <a:rPr lang="en-US" sz="2100" kern="0" dirty="0" smtClean="0">
                <a:solidFill>
                  <a:srgbClr val="000000"/>
                </a:solidFill>
                <a:latin typeface="Arial" panose="020B0604020202020204" pitchFamily="34" charset="0"/>
                <a:cs typeface="Arial" panose="020B0604020202020204" pitchFamily="34" charset="0"/>
                <a:sym typeface="Arial"/>
              </a:rPr>
              <a:t>Language policy and practice matters  (Turner &amp; Robson, 2008)</a:t>
            </a:r>
          </a:p>
          <a:p>
            <a:pPr marL="342900" lvl="0" indent="-342900">
              <a:spcBef>
                <a:spcPts val="600"/>
              </a:spcBef>
              <a:spcAft>
                <a:spcPts val="600"/>
              </a:spcAft>
              <a:buFont typeface="Wingdings" panose="05000000000000000000" pitchFamily="2" charset="2"/>
              <a:buChar char="§"/>
            </a:pPr>
            <a:r>
              <a:rPr lang="en-US" sz="2100" kern="0" dirty="0" smtClean="0">
                <a:solidFill>
                  <a:srgbClr val="000000"/>
                </a:solidFill>
                <a:latin typeface="Arial" panose="020B0604020202020204" pitchFamily="34" charset="0"/>
                <a:cs typeface="Arial" panose="020B0604020202020204" pitchFamily="34" charset="0"/>
                <a:sym typeface="Arial"/>
              </a:rPr>
              <a:t>Little research on linguistic aspects of transition to EMI in non-Anglophone settings  </a:t>
            </a:r>
            <a:r>
              <a:rPr lang="en-US" kern="0" dirty="0" smtClean="0">
                <a:solidFill>
                  <a:srgbClr val="000000"/>
                </a:solidFill>
                <a:latin typeface="Arial" panose="020B0604020202020204" pitchFamily="34" charset="0"/>
                <a:cs typeface="Arial" panose="020B0604020202020204" pitchFamily="34" charset="0"/>
                <a:sym typeface="Arial"/>
              </a:rPr>
              <a:t>(e.g. </a:t>
            </a:r>
            <a:r>
              <a:rPr lang="en-US" kern="0" dirty="0" err="1" smtClean="0">
                <a:solidFill>
                  <a:srgbClr val="000000"/>
                </a:solidFill>
                <a:latin typeface="Arial" panose="020B0604020202020204" pitchFamily="34" charset="0"/>
                <a:cs typeface="Arial" panose="020B0604020202020204" pitchFamily="34" charset="0"/>
                <a:sym typeface="Arial"/>
              </a:rPr>
              <a:t>Björkman</a:t>
            </a:r>
            <a:r>
              <a:rPr lang="en-US" kern="0" dirty="0" smtClean="0">
                <a:solidFill>
                  <a:srgbClr val="000000"/>
                </a:solidFill>
                <a:latin typeface="Arial" panose="020B0604020202020204" pitchFamily="34" charset="0"/>
                <a:cs typeface="Arial" panose="020B0604020202020204" pitchFamily="34" charset="0"/>
                <a:sym typeface="Arial"/>
              </a:rPr>
              <a:t>, 2013, </a:t>
            </a:r>
            <a:r>
              <a:rPr lang="en-US" kern="0" dirty="0" err="1" smtClean="0">
                <a:solidFill>
                  <a:srgbClr val="000000"/>
                </a:solidFill>
                <a:latin typeface="Arial" panose="020B0604020202020204" pitchFamily="34" charset="0"/>
                <a:cs typeface="Arial" panose="020B0604020202020204" pitchFamily="34" charset="0"/>
                <a:sym typeface="Arial"/>
              </a:rPr>
              <a:t>Kuteeva</a:t>
            </a:r>
            <a:r>
              <a:rPr lang="en-US" kern="0" dirty="0" smtClean="0">
                <a:solidFill>
                  <a:srgbClr val="000000"/>
                </a:solidFill>
                <a:latin typeface="Arial" panose="020B0604020202020204" pitchFamily="34" charset="0"/>
                <a:cs typeface="Arial" panose="020B0604020202020204" pitchFamily="34" charset="0"/>
                <a:sym typeface="Arial"/>
              </a:rPr>
              <a:t>, 2014; Saarinen &amp; </a:t>
            </a:r>
            <a:r>
              <a:rPr lang="en-US" kern="0" dirty="0" err="1" smtClean="0">
                <a:solidFill>
                  <a:srgbClr val="000000"/>
                </a:solidFill>
                <a:latin typeface="Arial" panose="020B0604020202020204" pitchFamily="34" charset="0"/>
                <a:cs typeface="Arial" panose="020B0604020202020204" pitchFamily="34" charset="0"/>
                <a:sym typeface="Arial"/>
              </a:rPr>
              <a:t>Nikula</a:t>
            </a:r>
            <a:r>
              <a:rPr lang="en-US" kern="0" dirty="0" smtClean="0">
                <a:solidFill>
                  <a:srgbClr val="000000"/>
                </a:solidFill>
                <a:latin typeface="Arial" panose="020B0604020202020204" pitchFamily="34" charset="0"/>
                <a:cs typeface="Arial" panose="020B0604020202020204" pitchFamily="34" charset="0"/>
                <a:sym typeface="Arial"/>
              </a:rPr>
              <a:t>, 2013), </a:t>
            </a:r>
            <a:r>
              <a:rPr lang="en-US" sz="2100" kern="0" dirty="0" smtClean="0">
                <a:solidFill>
                  <a:srgbClr val="000000"/>
                </a:solidFill>
                <a:latin typeface="Arial" panose="020B0604020202020204" pitchFamily="34" charset="0"/>
                <a:cs typeface="Arial" panose="020B0604020202020204" pitchFamily="34" charset="0"/>
                <a:sym typeface="Arial"/>
              </a:rPr>
              <a:t>particularly in Turkey </a:t>
            </a:r>
            <a:r>
              <a:rPr lang="en-US" kern="0" dirty="0" smtClean="0">
                <a:solidFill>
                  <a:srgbClr val="000000"/>
                </a:solidFill>
                <a:latin typeface="Arial" panose="020B0604020202020204" pitchFamily="34" charset="0"/>
                <a:cs typeface="Arial" panose="020B0604020202020204" pitchFamily="34" charset="0"/>
                <a:sym typeface="Arial"/>
              </a:rPr>
              <a:t>(e.g. Jenkins, 2014)  </a:t>
            </a:r>
            <a:endParaRPr lang="en-US" b="1" dirty="0">
              <a:latin typeface="Arial" panose="020B0604020202020204" pitchFamily="34" charset="0"/>
              <a:cs typeface="Arial" panose="020B0604020202020204" pitchFamily="34" charset="0"/>
            </a:endParaRPr>
          </a:p>
        </p:txBody>
      </p:sp>
      <p:pic>
        <p:nvPicPr>
          <p:cNvPr id="3074" name="Picture 2" descr="http://www.clipartbest.com/cliparts/niX/6dy/niX6dy9iB.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3140733"/>
            <a:ext cx="7272808" cy="2861443"/>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2145432" y="3789040"/>
            <a:ext cx="5688632" cy="1323439"/>
          </a:xfrm>
          <a:prstGeom prst="rect">
            <a:avLst/>
          </a:prstGeom>
        </p:spPr>
        <p:txBody>
          <a:bodyPr wrap="square">
            <a:spAutoFit/>
          </a:bodyPr>
          <a:lstStyle/>
          <a:p>
            <a:r>
              <a:rPr lang="tr-TR" sz="2000" dirty="0" smtClean="0">
                <a:solidFill>
                  <a:srgbClr val="0070C0"/>
                </a:solidFill>
                <a:latin typeface="Arial" panose="020B0604020202020204" pitchFamily="34" charset="0"/>
                <a:cs typeface="Arial" panose="020B0604020202020204" pitchFamily="34" charset="0"/>
              </a:rPr>
              <a:t>‘’[EMI] </a:t>
            </a:r>
            <a:r>
              <a:rPr lang="tr-TR" sz="2000" dirty="0" err="1" smtClean="0">
                <a:solidFill>
                  <a:srgbClr val="0070C0"/>
                </a:solidFill>
                <a:latin typeface="Arial" panose="020B0604020202020204" pitchFamily="34" charset="0"/>
                <a:cs typeface="Arial" panose="020B0604020202020204" pitchFamily="34" charset="0"/>
              </a:rPr>
              <a:t>programs</a:t>
            </a:r>
            <a:r>
              <a:rPr lang="tr-TR" sz="2000" dirty="0" smtClean="0">
                <a:solidFill>
                  <a:srgbClr val="0070C0"/>
                </a:solidFill>
                <a:latin typeface="Arial" panose="020B0604020202020204" pitchFamily="34" charset="0"/>
                <a:cs typeface="Arial" panose="020B0604020202020204" pitchFamily="34" charset="0"/>
              </a:rPr>
              <a:t> [</a:t>
            </a:r>
            <a:r>
              <a:rPr lang="tr-TR" sz="2000" dirty="0" err="1" smtClean="0">
                <a:solidFill>
                  <a:srgbClr val="0070C0"/>
                </a:solidFill>
                <a:latin typeface="Arial" panose="020B0604020202020204" pitchFamily="34" charset="0"/>
                <a:cs typeface="Arial" panose="020B0604020202020204" pitchFamily="34" charset="0"/>
              </a:rPr>
              <a:t>are</a:t>
            </a:r>
            <a:r>
              <a:rPr lang="tr-TR" sz="2000" dirty="0" smtClean="0">
                <a:solidFill>
                  <a:srgbClr val="0070C0"/>
                </a:solidFill>
                <a:latin typeface="Arial" panose="020B0604020202020204" pitchFamily="34" charset="0"/>
                <a:cs typeface="Arial" panose="020B0604020202020204" pitchFamily="34" charset="0"/>
              </a:rPr>
              <a:t>]</a:t>
            </a:r>
            <a:r>
              <a:rPr lang="tr-TR" sz="2000" dirty="0">
                <a:solidFill>
                  <a:srgbClr val="0070C0"/>
                </a:solidFill>
                <a:latin typeface="Arial" panose="020B0604020202020204" pitchFamily="34" charset="0"/>
                <a:cs typeface="Arial" panose="020B0604020202020204" pitchFamily="34" charset="0"/>
              </a:rPr>
              <a:t> </a:t>
            </a:r>
            <a:r>
              <a:rPr lang="tr-TR" sz="2000" dirty="0" smtClean="0">
                <a:solidFill>
                  <a:srgbClr val="0070C0"/>
                </a:solidFill>
                <a:latin typeface="Arial" panose="020B0604020202020204" pitchFamily="34" charset="0"/>
                <a:cs typeface="Arial" panose="020B0604020202020204" pitchFamily="34" charset="0"/>
              </a:rPr>
              <a:t>b</a:t>
            </a:r>
            <a:r>
              <a:rPr lang="en-US" sz="2000" dirty="0" err="1" smtClean="0">
                <a:solidFill>
                  <a:srgbClr val="0070C0"/>
                </a:solidFill>
                <a:latin typeface="Arial" panose="020B0604020202020204" pitchFamily="34" charset="0"/>
                <a:cs typeface="Arial" panose="020B0604020202020204" pitchFamily="34" charset="0"/>
              </a:rPr>
              <a:t>eing</a:t>
            </a:r>
            <a:r>
              <a:rPr lang="en-US" sz="2000" dirty="0" smtClean="0">
                <a:solidFill>
                  <a:srgbClr val="0070C0"/>
                </a:solidFill>
                <a:latin typeface="Arial" panose="020B0604020202020204" pitchFamily="34" charset="0"/>
                <a:cs typeface="Arial" panose="020B0604020202020204" pitchFamily="34" charset="0"/>
              </a:rPr>
              <a:t> </a:t>
            </a:r>
            <a:r>
              <a:rPr lang="en-US" sz="2000" dirty="0">
                <a:solidFill>
                  <a:srgbClr val="0070C0"/>
                </a:solidFill>
                <a:latin typeface="Arial" panose="020B0604020202020204" pitchFamily="34" charset="0"/>
                <a:cs typeface="Arial" panose="020B0604020202020204" pitchFamily="34" charset="0"/>
              </a:rPr>
              <a:t>introduced with scant underpinning </a:t>
            </a:r>
            <a:r>
              <a:rPr lang="en-US" sz="2000" dirty="0" smtClean="0">
                <a:solidFill>
                  <a:srgbClr val="0070C0"/>
                </a:solidFill>
                <a:latin typeface="Arial" panose="020B0604020202020204" pitchFamily="34" charset="0"/>
                <a:cs typeface="Arial" panose="020B0604020202020204" pitchFamily="34" charset="0"/>
              </a:rPr>
              <a:t>o</a:t>
            </a:r>
            <a:r>
              <a:rPr lang="tr-TR" sz="2000" dirty="0" smtClean="0">
                <a:solidFill>
                  <a:srgbClr val="0070C0"/>
                </a:solidFill>
                <a:latin typeface="Arial" panose="020B0604020202020204" pitchFamily="34" charset="0"/>
                <a:cs typeface="Arial" panose="020B0604020202020204" pitchFamily="34" charset="0"/>
              </a:rPr>
              <a:t>f </a:t>
            </a:r>
            <a:r>
              <a:rPr lang="en-US" sz="2000" dirty="0" smtClean="0">
                <a:solidFill>
                  <a:srgbClr val="0070C0"/>
                </a:solidFill>
                <a:latin typeface="Arial" panose="020B0604020202020204" pitchFamily="34" charset="0"/>
                <a:cs typeface="Arial" panose="020B0604020202020204" pitchFamily="34" charset="0"/>
              </a:rPr>
              <a:t>research </a:t>
            </a:r>
            <a:r>
              <a:rPr lang="tr-TR" sz="2000" dirty="0">
                <a:solidFill>
                  <a:srgbClr val="0070C0"/>
                </a:solidFill>
                <a:latin typeface="Arial" panose="020B0604020202020204" pitchFamily="34" charset="0"/>
                <a:cs typeface="Arial" panose="020B0604020202020204" pitchFamily="34" charset="0"/>
              </a:rPr>
              <a:t>f</a:t>
            </a:r>
            <a:r>
              <a:rPr lang="en-US" sz="2000" dirty="0" err="1" smtClean="0">
                <a:solidFill>
                  <a:srgbClr val="0070C0"/>
                </a:solidFill>
                <a:latin typeface="Arial" panose="020B0604020202020204" pitchFamily="34" charset="0"/>
                <a:cs typeface="Arial" panose="020B0604020202020204" pitchFamily="34" charset="0"/>
              </a:rPr>
              <a:t>indings</a:t>
            </a:r>
            <a:r>
              <a:rPr lang="en-US" sz="2000" dirty="0" smtClean="0">
                <a:solidFill>
                  <a:srgbClr val="0070C0"/>
                </a:solidFill>
                <a:latin typeface="Arial" panose="020B0604020202020204" pitchFamily="34" charset="0"/>
                <a:cs typeface="Arial" panose="020B0604020202020204" pitchFamily="34" charset="0"/>
              </a:rPr>
              <a:t> </a:t>
            </a:r>
            <a:r>
              <a:rPr lang="en-US" sz="2000" dirty="0">
                <a:solidFill>
                  <a:srgbClr val="0070C0"/>
                </a:solidFill>
                <a:latin typeface="Arial" panose="020B0604020202020204" pitchFamily="34" charset="0"/>
                <a:cs typeface="Arial" panose="020B0604020202020204" pitchFamily="34" charset="0"/>
              </a:rPr>
              <a:t>into the relationships </a:t>
            </a:r>
            <a:r>
              <a:rPr lang="tr-TR" sz="2000" dirty="0" smtClean="0">
                <a:solidFill>
                  <a:srgbClr val="0070C0"/>
                </a:solidFill>
                <a:latin typeface="Arial" panose="020B0604020202020204" pitchFamily="34" charset="0"/>
                <a:cs typeface="Arial" panose="020B0604020202020204" pitchFamily="34" charset="0"/>
              </a:rPr>
              <a:t>b</a:t>
            </a:r>
            <a:r>
              <a:rPr lang="en-US" sz="2000" dirty="0" err="1" smtClean="0">
                <a:solidFill>
                  <a:srgbClr val="0070C0"/>
                </a:solidFill>
                <a:latin typeface="Arial" panose="020B0604020202020204" pitchFamily="34" charset="0"/>
                <a:cs typeface="Arial" panose="020B0604020202020204" pitchFamily="34" charset="0"/>
              </a:rPr>
              <a:t>etween</a:t>
            </a:r>
            <a:r>
              <a:rPr lang="en-US" sz="2000" dirty="0" smtClean="0">
                <a:solidFill>
                  <a:srgbClr val="0070C0"/>
                </a:solidFill>
                <a:latin typeface="Arial" panose="020B0604020202020204" pitchFamily="34" charset="0"/>
                <a:cs typeface="Arial" panose="020B0604020202020204" pitchFamily="34" charset="0"/>
              </a:rPr>
              <a:t> </a:t>
            </a:r>
            <a:r>
              <a:rPr lang="en-US" sz="2000" dirty="0">
                <a:solidFill>
                  <a:srgbClr val="0070C0"/>
                </a:solidFill>
                <a:latin typeface="Arial" panose="020B0604020202020204" pitchFamily="34" charset="0"/>
                <a:cs typeface="Arial" panose="020B0604020202020204" pitchFamily="34" charset="0"/>
              </a:rPr>
              <a:t>language and </a:t>
            </a:r>
            <a:r>
              <a:rPr lang="en-US" sz="2000" dirty="0" smtClean="0">
                <a:solidFill>
                  <a:srgbClr val="0070C0"/>
                </a:solidFill>
                <a:latin typeface="Arial" panose="020B0604020202020204" pitchFamily="34" charset="0"/>
                <a:cs typeface="Arial" panose="020B0604020202020204" pitchFamily="34" charset="0"/>
              </a:rPr>
              <a:t>content</a:t>
            </a:r>
            <a:r>
              <a:rPr lang="tr-TR" sz="2000" dirty="0" smtClean="0">
                <a:solidFill>
                  <a:srgbClr val="0070C0"/>
                </a:solidFill>
                <a:latin typeface="Arial" panose="020B0604020202020204" pitchFamily="34" charset="0"/>
                <a:cs typeface="Arial" panose="020B0604020202020204" pitchFamily="34" charset="0"/>
              </a:rPr>
              <a:t>’’</a:t>
            </a:r>
            <a:r>
              <a:rPr lang="en-US" sz="2000" dirty="0" smtClean="0">
                <a:solidFill>
                  <a:srgbClr val="0070C0"/>
                </a:solidFill>
                <a:latin typeface="Arial" panose="020B0604020202020204" pitchFamily="34" charset="0"/>
                <a:cs typeface="Arial" panose="020B0604020202020204" pitchFamily="34" charset="0"/>
              </a:rPr>
              <a:t>or o</a:t>
            </a:r>
            <a:r>
              <a:rPr lang="tr-TR" sz="2000" dirty="0" smtClean="0">
                <a:solidFill>
                  <a:srgbClr val="0070C0"/>
                </a:solidFill>
                <a:latin typeface="Arial" panose="020B0604020202020204" pitchFamily="34" charset="0"/>
                <a:cs typeface="Arial" panose="020B0604020202020204" pitchFamily="34" charset="0"/>
              </a:rPr>
              <a:t>f</a:t>
            </a:r>
            <a:r>
              <a:rPr lang="en-US" sz="2000" dirty="0" smtClean="0">
                <a:solidFill>
                  <a:srgbClr val="0070C0"/>
                </a:solidFill>
                <a:latin typeface="Arial" panose="020B0604020202020204" pitchFamily="34" charset="0"/>
                <a:cs typeface="Arial" panose="020B0604020202020204" pitchFamily="34" charset="0"/>
              </a:rPr>
              <a:t> </a:t>
            </a:r>
            <a:r>
              <a:rPr lang="en-US" sz="2000" dirty="0">
                <a:solidFill>
                  <a:srgbClr val="0070C0"/>
                </a:solidFill>
                <a:latin typeface="Arial" panose="020B0604020202020204" pitchFamily="34" charset="0"/>
                <a:cs typeface="Arial" panose="020B0604020202020204" pitchFamily="34" charset="0"/>
              </a:rPr>
              <a:t>language </a:t>
            </a:r>
            <a:r>
              <a:rPr lang="en-US" sz="2000" dirty="0" smtClean="0">
                <a:solidFill>
                  <a:srgbClr val="0070C0"/>
                </a:solidFill>
                <a:latin typeface="Arial" panose="020B0604020202020204" pitchFamily="34" charset="0"/>
                <a:cs typeface="Arial" panose="020B0604020202020204" pitchFamily="34" charset="0"/>
              </a:rPr>
              <a:t>ideology</a:t>
            </a:r>
            <a:r>
              <a:rPr lang="tr-TR" sz="2000" dirty="0" smtClean="0">
                <a:solidFill>
                  <a:srgbClr val="0070C0"/>
                </a:solidFill>
                <a:latin typeface="Arial" panose="020B0604020202020204" pitchFamily="34" charset="0"/>
                <a:cs typeface="Arial" panose="020B0604020202020204" pitchFamily="34" charset="0"/>
              </a:rPr>
              <a:t>’’</a:t>
            </a:r>
            <a:endParaRPr lang="tr-TR" sz="2000" dirty="0">
              <a:solidFill>
                <a:srgbClr val="0070C0"/>
              </a:solidFill>
              <a:latin typeface="Arial" panose="020B0604020202020204" pitchFamily="34" charset="0"/>
              <a:cs typeface="Arial" panose="020B0604020202020204" pitchFamily="34" charset="0"/>
            </a:endParaRPr>
          </a:p>
        </p:txBody>
      </p:sp>
      <p:sp>
        <p:nvSpPr>
          <p:cNvPr id="3" name="Metin kutusu 2"/>
          <p:cNvSpPr txBox="1"/>
          <p:nvPr/>
        </p:nvSpPr>
        <p:spPr>
          <a:xfrm>
            <a:off x="323528" y="6237312"/>
            <a:ext cx="3480505" cy="369332"/>
          </a:xfrm>
          <a:prstGeom prst="rect">
            <a:avLst/>
          </a:prstGeom>
          <a:noFill/>
        </p:spPr>
        <p:txBody>
          <a:bodyPr wrap="none" rtlCol="0">
            <a:spAutoFit/>
          </a:bodyPr>
          <a:lstStyle/>
          <a:p>
            <a:r>
              <a:rPr lang="tr-TR" dirty="0" smtClean="0">
                <a:latin typeface="Arial" panose="020B0604020202020204" pitchFamily="34" charset="0"/>
                <a:cs typeface="Arial" panose="020B0604020202020204" pitchFamily="34" charset="0"/>
              </a:rPr>
              <a:t>(</a:t>
            </a:r>
            <a:r>
              <a:rPr lang="tr-TR" dirty="0" err="1" smtClean="0">
                <a:latin typeface="Arial" panose="020B0604020202020204" pitchFamily="34" charset="0"/>
                <a:cs typeface="Arial" panose="020B0604020202020204" pitchFamily="34" charset="0"/>
              </a:rPr>
              <a:t>Wilkinson</a:t>
            </a:r>
            <a:r>
              <a:rPr lang="tr-TR" dirty="0" smtClean="0">
                <a:latin typeface="Arial" panose="020B0604020202020204" pitchFamily="34" charset="0"/>
                <a:cs typeface="Arial" panose="020B0604020202020204" pitchFamily="34" charset="0"/>
              </a:rPr>
              <a:t> &amp; </a:t>
            </a:r>
            <a:r>
              <a:rPr lang="tr-TR" dirty="0" err="1" smtClean="0">
                <a:latin typeface="Arial" panose="020B0604020202020204" pitchFamily="34" charset="0"/>
                <a:cs typeface="Arial" panose="020B0604020202020204" pitchFamily="34" charset="0"/>
              </a:rPr>
              <a:t>Zeger</a:t>
            </a:r>
            <a:r>
              <a:rPr lang="tr-TR" dirty="0" smtClean="0">
                <a:latin typeface="Arial" panose="020B0604020202020204" pitchFamily="34" charset="0"/>
                <a:cs typeface="Arial" panose="020B0604020202020204" pitchFamily="34" charset="0"/>
              </a:rPr>
              <a:t>, 2006, p. 12)</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2427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kutusu 8"/>
          <p:cNvSpPr txBox="1"/>
          <p:nvPr/>
        </p:nvSpPr>
        <p:spPr>
          <a:xfrm>
            <a:off x="3269273" y="188640"/>
            <a:ext cx="2544286" cy="461665"/>
          </a:xfrm>
          <a:prstGeom prst="rect">
            <a:avLst/>
          </a:prstGeom>
          <a:solidFill>
            <a:schemeClr val="tx1"/>
          </a:solidFill>
        </p:spPr>
        <p:txBody>
          <a:bodyPr wrap="none" rtlCol="0">
            <a:spAutoFit/>
          </a:bodyPr>
          <a:lstStyle/>
          <a:p>
            <a:r>
              <a:rPr lang="en-US" sz="2400" b="1" dirty="0" smtClean="0">
                <a:solidFill>
                  <a:schemeClr val="bg1"/>
                </a:solidFill>
                <a:latin typeface="Arial" panose="020B0604020202020204" pitchFamily="34" charset="0"/>
                <a:cs typeface="Arial" panose="020B0604020202020204" pitchFamily="34" charset="0"/>
              </a:rPr>
              <a:t>INTRODUCTION</a:t>
            </a:r>
            <a:endParaRPr lang="en-US" sz="2400" b="1" dirty="0">
              <a:solidFill>
                <a:schemeClr val="bg1"/>
              </a:solidFill>
              <a:latin typeface="Arial" panose="020B0604020202020204" pitchFamily="34" charset="0"/>
              <a:cs typeface="Arial" panose="020B0604020202020204" pitchFamily="34" charset="0"/>
            </a:endParaRPr>
          </a:p>
        </p:txBody>
      </p:sp>
      <p:sp>
        <p:nvSpPr>
          <p:cNvPr id="10" name="Metin kutusu 9"/>
          <p:cNvSpPr txBox="1"/>
          <p:nvPr/>
        </p:nvSpPr>
        <p:spPr>
          <a:xfrm>
            <a:off x="499169" y="1412776"/>
            <a:ext cx="7992888" cy="3893374"/>
          </a:xfrm>
          <a:prstGeom prst="rect">
            <a:avLst/>
          </a:prstGeom>
          <a:noFill/>
        </p:spPr>
        <p:txBody>
          <a:bodyPr wrap="square" rtlCol="0">
            <a:spAutoFit/>
          </a:bodyPr>
          <a:lstStyle/>
          <a:p>
            <a:r>
              <a:rPr lang="en-US" sz="2400" b="1" dirty="0" smtClean="0">
                <a:latin typeface="Arial" panose="020B0604020202020204" pitchFamily="34" charset="0"/>
                <a:cs typeface="Arial" panose="020B0604020202020204" pitchFamily="34" charset="0"/>
              </a:rPr>
              <a:t>Research</a:t>
            </a:r>
            <a:r>
              <a:rPr lang="tr-TR" sz="2400" b="1" dirty="0" smtClean="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aims</a:t>
            </a:r>
          </a:p>
          <a:p>
            <a:endParaRPr lang="en-US" sz="2400" b="1" dirty="0" smtClean="0">
              <a:latin typeface="Arial" panose="020B0604020202020204" pitchFamily="34" charset="0"/>
              <a:cs typeface="Arial" panose="020B0604020202020204" pitchFamily="34" charset="0"/>
            </a:endParaRPr>
          </a:p>
          <a:p>
            <a:pPr marL="342900" lvl="0" indent="-342900">
              <a:lnSpc>
                <a:spcPct val="150000"/>
              </a:lnSpc>
              <a:spcAft>
                <a:spcPts val="600"/>
              </a:spcAft>
              <a:buFont typeface="Wingdings" panose="05000000000000000000" pitchFamily="2" charset="2"/>
              <a:buChar char="§"/>
            </a:pPr>
            <a:r>
              <a:rPr lang="en-US" sz="2100" kern="0" dirty="0" smtClean="0">
                <a:solidFill>
                  <a:srgbClr val="000000"/>
                </a:solidFill>
                <a:latin typeface="Arial" panose="020B0604020202020204" pitchFamily="34" charset="0"/>
                <a:cs typeface="Arial" panose="020B0604020202020204" pitchFamily="34" charset="0"/>
                <a:sym typeface="Arial"/>
              </a:rPr>
              <a:t>to explore universities’ English language policies and practices from lecturers’ perspectives</a:t>
            </a:r>
          </a:p>
          <a:p>
            <a:pPr marL="342900" lvl="0" indent="-342900">
              <a:lnSpc>
                <a:spcPct val="150000"/>
              </a:lnSpc>
              <a:spcAft>
                <a:spcPts val="600"/>
              </a:spcAft>
              <a:buFont typeface="Wingdings" panose="05000000000000000000" pitchFamily="2" charset="2"/>
              <a:buChar char="§"/>
            </a:pPr>
            <a:r>
              <a:rPr lang="en-US" sz="2100" kern="0" dirty="0" smtClean="0">
                <a:solidFill>
                  <a:srgbClr val="000000"/>
                </a:solidFill>
                <a:latin typeface="Arial" panose="020B0604020202020204" pitchFamily="34" charset="0"/>
                <a:cs typeface="Arial" panose="020B0604020202020204" pitchFamily="34" charset="0"/>
                <a:sym typeface="Arial"/>
              </a:rPr>
              <a:t>to explore lecturers’ orientations to English</a:t>
            </a:r>
          </a:p>
          <a:p>
            <a:pPr marL="342900" lvl="0" indent="-342900">
              <a:lnSpc>
                <a:spcPct val="150000"/>
              </a:lnSpc>
              <a:spcAft>
                <a:spcPts val="600"/>
              </a:spcAft>
              <a:buFont typeface="Wingdings" panose="05000000000000000000" pitchFamily="2" charset="2"/>
              <a:buChar char="§"/>
            </a:pPr>
            <a:r>
              <a:rPr lang="en-US" sz="2100" kern="0" dirty="0" smtClean="0">
                <a:solidFill>
                  <a:srgbClr val="000000"/>
                </a:solidFill>
                <a:latin typeface="Arial" panose="020B0604020202020204" pitchFamily="34" charset="0"/>
                <a:cs typeface="Arial" panose="020B0604020202020204" pitchFamily="34" charset="0"/>
                <a:sym typeface="Arial"/>
              </a:rPr>
              <a:t>to find out what language ideologies guide lecturers’ perceptions </a:t>
            </a:r>
            <a:r>
              <a:rPr lang="tr-TR" sz="2100" kern="0" dirty="0" smtClean="0">
                <a:solidFill>
                  <a:srgbClr val="000000"/>
                </a:solidFill>
                <a:latin typeface="Arial" panose="020B0604020202020204" pitchFamily="34" charset="0"/>
                <a:cs typeface="Arial" panose="020B0604020202020204" pitchFamily="34" charset="0"/>
                <a:sym typeface="Arial"/>
              </a:rPr>
              <a:t>of English </a:t>
            </a:r>
            <a:r>
              <a:rPr lang="en-US" sz="2100" kern="0" dirty="0" smtClean="0">
                <a:solidFill>
                  <a:srgbClr val="000000"/>
                </a:solidFill>
                <a:latin typeface="Arial" panose="020B0604020202020204" pitchFamily="34" charset="0"/>
                <a:cs typeface="Arial" panose="020B0604020202020204" pitchFamily="34" charset="0"/>
                <a:sym typeface="Arial"/>
              </a:rPr>
              <a:t>language policies and their orientations to English </a:t>
            </a:r>
            <a:r>
              <a:rPr lang="tr-TR" sz="2100" kern="0" dirty="0" smtClean="0">
                <a:solidFill>
                  <a:srgbClr val="000000"/>
                </a:solidFill>
                <a:latin typeface="Arial" panose="020B0604020202020204" pitchFamily="34" charset="0"/>
                <a:cs typeface="Arial" panose="020B0604020202020204" pitchFamily="34" charset="0"/>
                <a:sym typeface="Arial"/>
              </a:rPr>
              <a:t>   </a:t>
            </a:r>
            <a:r>
              <a:rPr lang="en-US" kern="0" dirty="0" smtClean="0">
                <a:solidFill>
                  <a:srgbClr val="000000"/>
                </a:solidFill>
                <a:latin typeface="Arial" panose="020B0604020202020204" pitchFamily="34" charset="0"/>
                <a:cs typeface="Arial" panose="020B0604020202020204" pitchFamily="34" charset="0"/>
                <a:sym typeface="Arial"/>
              </a:rPr>
              <a:t>  </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86810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kutusu 8"/>
          <p:cNvSpPr txBox="1"/>
          <p:nvPr/>
        </p:nvSpPr>
        <p:spPr>
          <a:xfrm>
            <a:off x="3269273" y="188640"/>
            <a:ext cx="2544286" cy="461665"/>
          </a:xfrm>
          <a:prstGeom prst="rect">
            <a:avLst/>
          </a:prstGeom>
          <a:solidFill>
            <a:schemeClr val="tx1"/>
          </a:solidFill>
        </p:spPr>
        <p:txBody>
          <a:bodyPr wrap="none" rtlCol="0">
            <a:spAutoFit/>
          </a:bodyPr>
          <a:lstStyle/>
          <a:p>
            <a:r>
              <a:rPr lang="en-US" sz="2400" b="1" dirty="0" smtClean="0">
                <a:solidFill>
                  <a:schemeClr val="bg1"/>
                </a:solidFill>
                <a:latin typeface="Arial" panose="020B0604020202020204" pitchFamily="34" charset="0"/>
                <a:cs typeface="Arial" panose="020B0604020202020204" pitchFamily="34" charset="0"/>
              </a:rPr>
              <a:t>INTRODUCTION</a:t>
            </a:r>
            <a:endParaRPr lang="en-US" sz="2400" b="1" dirty="0">
              <a:solidFill>
                <a:schemeClr val="bg1"/>
              </a:solidFill>
              <a:latin typeface="Arial" panose="020B0604020202020204" pitchFamily="34" charset="0"/>
              <a:cs typeface="Arial" panose="020B0604020202020204" pitchFamily="34" charset="0"/>
            </a:endParaRPr>
          </a:p>
        </p:txBody>
      </p:sp>
      <p:sp>
        <p:nvSpPr>
          <p:cNvPr id="2" name="Metin kutusu 1"/>
          <p:cNvSpPr txBox="1"/>
          <p:nvPr/>
        </p:nvSpPr>
        <p:spPr>
          <a:xfrm>
            <a:off x="256432" y="1052736"/>
            <a:ext cx="4280226" cy="6201698"/>
          </a:xfrm>
          <a:prstGeom prst="rect">
            <a:avLst/>
          </a:prstGeom>
          <a:noFill/>
          <a:ln>
            <a:noFill/>
          </a:ln>
        </p:spPr>
        <p:txBody>
          <a:bodyPr wrap="square" rtlCol="0">
            <a:spAutoFit/>
          </a:bodyPr>
          <a:lstStyle/>
          <a:p>
            <a:pPr algn="just">
              <a:spcBef>
                <a:spcPts val="600"/>
              </a:spcBef>
              <a:spcAft>
                <a:spcPts val="600"/>
              </a:spcAft>
            </a:pPr>
            <a:r>
              <a:rPr lang="en-US" b="1" dirty="0" smtClean="0">
                <a:latin typeface="Arial" panose="020B0604020202020204" pitchFamily="34" charset="0"/>
                <a:cs typeface="Arial" panose="020B0604020202020204" pitchFamily="34" charset="0"/>
              </a:rPr>
              <a:t>Language policy framework</a:t>
            </a:r>
            <a:r>
              <a:rPr lang="tr-TR" b="1" dirty="0" smtClean="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sym typeface="Arial"/>
            </a:endParaRPr>
          </a:p>
          <a:p>
            <a:pPr lvl="0" algn="just">
              <a:spcBef>
                <a:spcPts val="600"/>
              </a:spcBef>
            </a:pPr>
            <a:r>
              <a:rPr lang="tr-TR" kern="0" dirty="0" smtClean="0">
                <a:solidFill>
                  <a:srgbClr val="000000"/>
                </a:solidFill>
                <a:latin typeface="Arial" panose="020B0604020202020204" pitchFamily="34" charset="0"/>
                <a:cs typeface="Arial" panose="020B0604020202020204" pitchFamily="34" charset="0"/>
                <a:sym typeface="Arial"/>
              </a:rPr>
              <a:t>‘</a:t>
            </a:r>
            <a:r>
              <a:rPr lang="en-GB" kern="0" dirty="0" smtClean="0">
                <a:solidFill>
                  <a:srgbClr val="000000"/>
                </a:solidFill>
                <a:latin typeface="Arial" panose="020B0604020202020204" pitchFamily="34" charset="0"/>
                <a:cs typeface="Arial" panose="020B0604020202020204" pitchFamily="34" charset="0"/>
                <a:sym typeface="Arial"/>
              </a:rPr>
              <a:t>the </a:t>
            </a:r>
            <a:r>
              <a:rPr lang="en-GB" kern="0" dirty="0">
                <a:solidFill>
                  <a:srgbClr val="000000"/>
                </a:solidFill>
                <a:latin typeface="Arial" panose="020B0604020202020204" pitchFamily="34" charset="0"/>
                <a:cs typeface="Arial" panose="020B0604020202020204" pitchFamily="34" charset="0"/>
                <a:sym typeface="Arial"/>
              </a:rPr>
              <a:t>combination of </a:t>
            </a:r>
            <a:r>
              <a:rPr lang="en-GB" kern="0" dirty="0">
                <a:solidFill>
                  <a:srgbClr val="0070C0"/>
                </a:solidFill>
                <a:latin typeface="Arial" panose="020B0604020202020204" pitchFamily="34" charset="0"/>
                <a:cs typeface="Arial" panose="020B0604020202020204" pitchFamily="34" charset="0"/>
                <a:sym typeface="Arial"/>
              </a:rPr>
              <a:t>official decisions </a:t>
            </a:r>
            <a:r>
              <a:rPr lang="en-GB" kern="0" dirty="0">
                <a:solidFill>
                  <a:srgbClr val="000000"/>
                </a:solidFill>
                <a:latin typeface="Arial" panose="020B0604020202020204" pitchFamily="34" charset="0"/>
                <a:cs typeface="Arial" panose="020B0604020202020204" pitchFamily="34" charset="0"/>
                <a:sym typeface="Arial"/>
              </a:rPr>
              <a:t>and</a:t>
            </a:r>
            <a:r>
              <a:rPr lang="tr-TR" kern="0" dirty="0">
                <a:solidFill>
                  <a:srgbClr val="000000"/>
                </a:solidFill>
                <a:latin typeface="Arial" panose="020B0604020202020204" pitchFamily="34" charset="0"/>
                <a:cs typeface="Arial" panose="020B0604020202020204" pitchFamily="34" charset="0"/>
                <a:sym typeface="Arial"/>
              </a:rPr>
              <a:t> </a:t>
            </a:r>
            <a:r>
              <a:rPr lang="en-GB" kern="0" dirty="0">
                <a:solidFill>
                  <a:srgbClr val="0070C0"/>
                </a:solidFill>
                <a:latin typeface="Arial" panose="020B0604020202020204" pitchFamily="34" charset="0"/>
                <a:cs typeface="Arial" panose="020B0604020202020204" pitchFamily="34" charset="0"/>
                <a:sym typeface="Arial"/>
              </a:rPr>
              <a:t>prevailing public practices </a:t>
            </a:r>
            <a:r>
              <a:rPr lang="en-GB" kern="0" dirty="0">
                <a:solidFill>
                  <a:srgbClr val="000000"/>
                </a:solidFill>
                <a:latin typeface="Arial" panose="020B0604020202020204" pitchFamily="34" charset="0"/>
                <a:cs typeface="Arial" panose="020B0604020202020204" pitchFamily="34" charset="0"/>
                <a:sym typeface="Arial"/>
              </a:rPr>
              <a:t>related to language education and use’</a:t>
            </a:r>
            <a:r>
              <a:rPr lang="tr-TR" kern="0" dirty="0">
                <a:solidFill>
                  <a:srgbClr val="000000"/>
                </a:solidFill>
                <a:latin typeface="Arial" panose="020B0604020202020204" pitchFamily="34" charset="0"/>
                <a:cs typeface="Arial" panose="020B0604020202020204" pitchFamily="34" charset="0"/>
                <a:sym typeface="Arial"/>
              </a:rPr>
              <a:t> </a:t>
            </a:r>
            <a:r>
              <a:rPr lang="tr-TR" sz="1400" kern="0" dirty="0">
                <a:solidFill>
                  <a:srgbClr val="000000"/>
                </a:solidFill>
                <a:latin typeface="Arial" panose="020B0604020202020204" pitchFamily="34" charset="0"/>
                <a:cs typeface="Arial" panose="020B0604020202020204" pitchFamily="34" charset="0"/>
                <a:sym typeface="Arial"/>
              </a:rPr>
              <a:t>(</a:t>
            </a:r>
            <a:r>
              <a:rPr lang="tr-TR" sz="1400" kern="0" dirty="0" err="1">
                <a:solidFill>
                  <a:srgbClr val="000000"/>
                </a:solidFill>
                <a:latin typeface="Arial" panose="020B0604020202020204" pitchFamily="34" charset="0"/>
                <a:cs typeface="Arial" panose="020B0604020202020204" pitchFamily="34" charset="0"/>
                <a:sym typeface="Arial"/>
              </a:rPr>
              <a:t>McGroarty</a:t>
            </a:r>
            <a:r>
              <a:rPr lang="tr-TR" sz="1400" kern="0" dirty="0">
                <a:solidFill>
                  <a:srgbClr val="000000"/>
                </a:solidFill>
                <a:latin typeface="Arial" panose="020B0604020202020204" pitchFamily="34" charset="0"/>
                <a:cs typeface="Arial" panose="020B0604020202020204" pitchFamily="34" charset="0"/>
                <a:sym typeface="Arial"/>
              </a:rPr>
              <a:t>, 1997, p. 67)</a:t>
            </a:r>
          </a:p>
          <a:p>
            <a:pPr algn="just">
              <a:spcBef>
                <a:spcPts val="600"/>
              </a:spcBef>
            </a:pPr>
            <a:endParaRPr lang="tr-TR" dirty="0" smtClean="0">
              <a:latin typeface="Arial" panose="020B0604020202020204" pitchFamily="34" charset="0"/>
              <a:cs typeface="Arial" panose="020B0604020202020204" pitchFamily="34" charset="0"/>
            </a:endParaRPr>
          </a:p>
          <a:p>
            <a:pPr marL="285750" indent="-285750" algn="just">
              <a:spcBef>
                <a:spcPts val="600"/>
              </a:spcBef>
              <a:buFont typeface="Wingdings" panose="05000000000000000000" pitchFamily="2" charset="2"/>
              <a:buChar char="§"/>
            </a:pPr>
            <a:r>
              <a:rPr lang="en-US" b="1" dirty="0" smtClean="0">
                <a:latin typeface="Arial" panose="020B0604020202020204" pitchFamily="34" charset="0"/>
                <a:cs typeface="Arial" panose="020B0604020202020204" pitchFamily="34" charset="0"/>
              </a:rPr>
              <a:t>Policy components</a:t>
            </a:r>
          </a:p>
          <a:p>
            <a:pPr algn="just">
              <a:spcBef>
                <a:spcPts val="600"/>
              </a:spcBef>
            </a:pPr>
            <a:r>
              <a:rPr lang="en-US" dirty="0" smtClean="0">
                <a:latin typeface="Arial" panose="020B0604020202020204" pitchFamily="34" charset="0"/>
                <a:cs typeface="Arial" panose="020B0604020202020204" pitchFamily="34" charset="0"/>
              </a:rPr>
              <a:t>     * Practices</a:t>
            </a:r>
          </a:p>
          <a:p>
            <a:pPr algn="just">
              <a:spcBef>
                <a:spcPts val="600"/>
              </a:spcBef>
            </a:pPr>
            <a:r>
              <a:rPr lang="en-US" dirty="0" smtClean="0">
                <a:latin typeface="Arial" panose="020B0604020202020204" pitchFamily="34" charset="0"/>
                <a:cs typeface="Arial" panose="020B0604020202020204" pitchFamily="34" charset="0"/>
              </a:rPr>
              <a:t>     * Beliefs (ideologies)</a:t>
            </a:r>
          </a:p>
          <a:p>
            <a:pPr algn="just">
              <a:spcBef>
                <a:spcPts val="600"/>
              </a:spcBef>
            </a:pPr>
            <a:r>
              <a:rPr lang="en-US" dirty="0" smtClean="0">
                <a:latin typeface="Arial" panose="020B0604020202020204" pitchFamily="34" charset="0"/>
                <a:cs typeface="Arial" panose="020B0604020202020204" pitchFamily="34" charset="0"/>
              </a:rPr>
              <a:t>     * Management </a:t>
            </a:r>
            <a:r>
              <a:rPr lang="en-US" sz="1600" dirty="0" smtClean="0">
                <a:latin typeface="Arial" panose="020B0604020202020204" pitchFamily="34" charset="0"/>
                <a:cs typeface="Arial" panose="020B0604020202020204" pitchFamily="34" charset="0"/>
              </a:rPr>
              <a:t>(</a:t>
            </a:r>
            <a:r>
              <a:rPr lang="en-US" sz="1600" dirty="0" err="1" smtClean="0">
                <a:latin typeface="Arial" panose="020B0604020202020204" pitchFamily="34" charset="0"/>
                <a:cs typeface="Arial" panose="020B0604020202020204" pitchFamily="34" charset="0"/>
              </a:rPr>
              <a:t>Spolsky</a:t>
            </a:r>
            <a:r>
              <a:rPr lang="en-US" sz="1600" dirty="0" smtClean="0">
                <a:latin typeface="Arial" panose="020B0604020202020204" pitchFamily="34" charset="0"/>
                <a:cs typeface="Arial" panose="020B0604020202020204" pitchFamily="34" charset="0"/>
              </a:rPr>
              <a:t>, 2004)</a:t>
            </a:r>
          </a:p>
          <a:p>
            <a:pPr marL="285750" indent="-285750">
              <a:spcBef>
                <a:spcPts val="600"/>
              </a:spcBef>
              <a:buFont typeface="Wingdings" panose="05000000000000000000" pitchFamily="2" charset="2"/>
              <a:buChar char="§"/>
            </a:pPr>
            <a:r>
              <a:rPr lang="en-US" b="1" dirty="0" smtClean="0">
                <a:latin typeface="Arial" panose="020B0604020202020204" pitchFamily="34" charset="0"/>
                <a:cs typeface="Arial" panose="020B0604020202020204" pitchFamily="34" charset="0"/>
              </a:rPr>
              <a:t>Policy mechanisms</a:t>
            </a:r>
          </a:p>
          <a:p>
            <a:r>
              <a:rPr lang="en-US" dirty="0" smtClean="0">
                <a:latin typeface="Arial" panose="020B0604020202020204" pitchFamily="34" charset="0"/>
                <a:cs typeface="Arial" panose="020B0604020202020204" pitchFamily="34" charset="0"/>
              </a:rPr>
              <a:t>     * Language tests </a:t>
            </a:r>
          </a:p>
          <a:p>
            <a:r>
              <a:rPr lang="en-US" dirty="0" smtClean="0">
                <a:latin typeface="Arial" panose="020B0604020202020204" pitchFamily="34" charset="0"/>
                <a:cs typeface="Arial" panose="020B0604020202020204" pitchFamily="34" charset="0"/>
              </a:rPr>
              <a:t>     * Rules and regulations </a:t>
            </a:r>
          </a:p>
          <a:p>
            <a:r>
              <a:rPr lang="en-US" dirty="0" smtClean="0">
                <a:latin typeface="Arial" panose="020B0604020202020204" pitchFamily="34" charset="0"/>
                <a:cs typeface="Arial" panose="020B0604020202020204" pitchFamily="34" charset="0"/>
              </a:rPr>
              <a:t>     * Language educational policies</a:t>
            </a:r>
          </a:p>
          <a:p>
            <a:pPr>
              <a:spcBef>
                <a:spcPts val="600"/>
              </a:spcBef>
            </a:pP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Shohamy</a:t>
            </a:r>
            <a:r>
              <a:rPr lang="en-US" sz="1400" dirty="0" smtClean="0">
                <a:latin typeface="Arial" panose="020B0604020202020204" pitchFamily="34" charset="0"/>
                <a:cs typeface="Arial" panose="020B0604020202020204" pitchFamily="34" charset="0"/>
              </a:rPr>
              <a:t>, 2006)</a:t>
            </a: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p:txBody>
      </p:sp>
      <p:cxnSp>
        <p:nvCxnSpPr>
          <p:cNvPr id="4" name="Düz Bağlayıcı 3"/>
          <p:cNvCxnSpPr/>
          <p:nvPr/>
        </p:nvCxnSpPr>
        <p:spPr>
          <a:xfrm>
            <a:off x="4644009" y="818401"/>
            <a:ext cx="0" cy="534690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Metin kutusu 6"/>
          <p:cNvSpPr txBox="1"/>
          <p:nvPr/>
        </p:nvSpPr>
        <p:spPr>
          <a:xfrm>
            <a:off x="4675542" y="1052736"/>
            <a:ext cx="4280226" cy="5724644"/>
          </a:xfrm>
          <a:prstGeom prst="rect">
            <a:avLst/>
          </a:prstGeom>
          <a:noFill/>
          <a:ln>
            <a:noFill/>
          </a:ln>
        </p:spPr>
        <p:txBody>
          <a:bodyPr wrap="square" rtlCol="0">
            <a:spAutoFit/>
          </a:bodyPr>
          <a:lstStyle/>
          <a:p>
            <a:pPr algn="just">
              <a:spcBef>
                <a:spcPts val="600"/>
              </a:spcBef>
              <a:spcAft>
                <a:spcPts val="600"/>
              </a:spcAft>
            </a:pPr>
            <a:r>
              <a:rPr lang="en-US" b="1" dirty="0" smtClean="0">
                <a:latin typeface="Arial" panose="020B0604020202020204" pitchFamily="34" charset="0"/>
                <a:cs typeface="Arial" panose="020B0604020202020204" pitchFamily="34" charset="0"/>
              </a:rPr>
              <a:t>Language ideologies</a:t>
            </a:r>
            <a:endParaRPr lang="en-US" dirty="0" smtClean="0">
              <a:latin typeface="Arial" panose="020B0604020202020204" pitchFamily="34" charset="0"/>
              <a:cs typeface="Arial" panose="020B0604020202020204" pitchFamily="34" charset="0"/>
              <a:sym typeface="Arial"/>
            </a:endParaRPr>
          </a:p>
          <a:p>
            <a:pPr lvl="0" algn="just">
              <a:spcBef>
                <a:spcPts val="600"/>
              </a:spcBef>
            </a:pPr>
            <a:r>
              <a:rPr lang="en-US" dirty="0">
                <a:latin typeface="Arial" panose="020B0604020202020204" pitchFamily="34" charset="0"/>
                <a:cs typeface="Arial" panose="020B0604020202020204" pitchFamily="34" charset="0"/>
              </a:rPr>
              <a:t>“any </a:t>
            </a:r>
            <a:r>
              <a:rPr lang="en-US" dirty="0">
                <a:solidFill>
                  <a:srgbClr val="0070C0"/>
                </a:solidFill>
                <a:latin typeface="Arial" panose="020B0604020202020204" pitchFamily="34" charset="0"/>
                <a:cs typeface="Arial" panose="020B0604020202020204" pitchFamily="34" charset="0"/>
              </a:rPr>
              <a:t>sets of beliefs about language </a:t>
            </a:r>
            <a:r>
              <a:rPr lang="en-US" dirty="0">
                <a:latin typeface="Arial" panose="020B0604020202020204" pitchFamily="34" charset="0"/>
                <a:cs typeface="Arial" panose="020B0604020202020204" pitchFamily="34" charset="0"/>
              </a:rPr>
              <a:t>articulated by the users as a rationalization or justification of perceived </a:t>
            </a:r>
            <a:r>
              <a:rPr lang="en-US" dirty="0">
                <a:solidFill>
                  <a:srgbClr val="0070C0"/>
                </a:solidFill>
                <a:latin typeface="Arial" panose="020B0604020202020204" pitchFamily="34" charset="0"/>
                <a:cs typeface="Arial" panose="020B0604020202020204" pitchFamily="34" charset="0"/>
              </a:rPr>
              <a:t>language structure and use</a:t>
            </a:r>
            <a:r>
              <a:rPr lang="en-US"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     </a:t>
            </a:r>
          </a:p>
          <a:p>
            <a:pPr lvl="0" algn="just">
              <a:spcBef>
                <a:spcPts val="600"/>
              </a:spcBef>
            </a:pPr>
            <a:r>
              <a:rPr lang="tr-TR" sz="1400" dirty="0">
                <a:latin typeface="Arial" panose="020B0604020202020204" pitchFamily="34" charset="0"/>
                <a:cs typeface="Arial" panose="020B0604020202020204" pitchFamily="34" charset="0"/>
              </a:rPr>
              <a:t> </a:t>
            </a:r>
            <a:r>
              <a:rPr lang="tr-TR" sz="140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a:t>
            </a:r>
            <a:r>
              <a:rPr lang="en-US" sz="1400" dirty="0">
                <a:latin typeface="Arial" panose="020B0604020202020204" pitchFamily="34" charset="0"/>
                <a:cs typeface="Arial" panose="020B0604020202020204" pitchFamily="34" charset="0"/>
              </a:rPr>
              <a:t>Silverstein, 1979,p. 193</a:t>
            </a:r>
            <a:r>
              <a:rPr lang="en-US" sz="1400" dirty="0" smtClean="0">
                <a:latin typeface="Arial" panose="020B0604020202020204" pitchFamily="34" charset="0"/>
                <a:cs typeface="Arial" panose="020B0604020202020204" pitchFamily="34" charset="0"/>
              </a:rPr>
              <a:t>)</a:t>
            </a:r>
            <a:endParaRPr lang="tr-TR" sz="1400" dirty="0" smtClean="0">
              <a:latin typeface="Arial" panose="020B0604020202020204" pitchFamily="34" charset="0"/>
              <a:cs typeface="Arial" panose="020B0604020202020204" pitchFamily="34" charset="0"/>
            </a:endParaRPr>
          </a:p>
          <a:p>
            <a:pPr lvl="0" algn="just">
              <a:spcBef>
                <a:spcPts val="600"/>
              </a:spcBef>
            </a:pPr>
            <a:endParaRPr lang="tr-TR" sz="1400" dirty="0">
              <a:latin typeface="Arial" panose="020B0604020202020204" pitchFamily="34" charset="0"/>
              <a:cs typeface="Arial" panose="020B0604020202020204" pitchFamily="34" charset="0"/>
            </a:endParaRPr>
          </a:p>
          <a:p>
            <a:pPr lvl="0" algn="just">
              <a:spcBef>
                <a:spcPts val="600"/>
              </a:spcBef>
            </a:pPr>
            <a:r>
              <a:rPr lang="tr-TR" b="1" dirty="0" err="1" smtClean="0">
                <a:latin typeface="Arial" panose="020B0604020202020204" pitchFamily="34" charset="0"/>
                <a:cs typeface="Arial" panose="020B0604020202020204" pitchFamily="34" charset="0"/>
              </a:rPr>
              <a:t>Standard</a:t>
            </a:r>
            <a:r>
              <a:rPr lang="tr-TR" b="1" dirty="0" smtClean="0">
                <a:latin typeface="Arial" panose="020B0604020202020204" pitchFamily="34" charset="0"/>
                <a:cs typeface="Arial" panose="020B0604020202020204" pitchFamily="34" charset="0"/>
              </a:rPr>
              <a:t> </a:t>
            </a:r>
            <a:r>
              <a:rPr lang="tr-TR" b="1" dirty="0" err="1" smtClean="0">
                <a:latin typeface="Arial" panose="020B0604020202020204" pitchFamily="34" charset="0"/>
                <a:cs typeface="Arial" panose="020B0604020202020204" pitchFamily="34" charset="0"/>
              </a:rPr>
              <a:t>language</a:t>
            </a:r>
            <a:r>
              <a:rPr lang="tr-TR" b="1" dirty="0" smtClean="0">
                <a:latin typeface="Arial" panose="020B0604020202020204" pitchFamily="34" charset="0"/>
                <a:cs typeface="Arial" panose="020B0604020202020204" pitchFamily="34" charset="0"/>
              </a:rPr>
              <a:t> </a:t>
            </a:r>
            <a:r>
              <a:rPr lang="tr-TR" b="1" dirty="0" err="1" smtClean="0">
                <a:latin typeface="Arial" panose="020B0604020202020204" pitchFamily="34" charset="0"/>
                <a:cs typeface="Arial" panose="020B0604020202020204" pitchFamily="34" charset="0"/>
              </a:rPr>
              <a:t>ideology</a:t>
            </a:r>
            <a:r>
              <a:rPr lang="en-US" b="1" dirty="0" smtClean="0">
                <a:latin typeface="Arial" panose="020B0604020202020204" pitchFamily="34" charset="0"/>
                <a:cs typeface="Arial" panose="020B0604020202020204" pitchFamily="34" charset="0"/>
              </a:rPr>
              <a:t> </a:t>
            </a:r>
            <a:endParaRPr lang="tr-TR" b="1" dirty="0" smtClean="0">
              <a:latin typeface="Arial" panose="020B0604020202020204" pitchFamily="34" charset="0"/>
              <a:cs typeface="Arial" panose="020B0604020202020204" pitchFamily="34" charset="0"/>
            </a:endParaRPr>
          </a:p>
          <a:p>
            <a:pPr lvl="0" algn="just">
              <a:spcBef>
                <a:spcPts val="600"/>
              </a:spcBef>
            </a:pPr>
            <a:r>
              <a:rPr lang="tr-TR" sz="160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Correctness</a:t>
            </a:r>
            <a:endParaRPr lang="tr-TR" dirty="0" smtClean="0">
              <a:latin typeface="Arial" panose="020B0604020202020204" pitchFamily="34" charset="0"/>
              <a:cs typeface="Arial" panose="020B0604020202020204" pitchFamily="34" charset="0"/>
            </a:endParaRPr>
          </a:p>
          <a:p>
            <a:pPr lvl="0" algn="just">
              <a:spcBef>
                <a:spcPts val="600"/>
              </a:spcBef>
            </a:pPr>
            <a:r>
              <a:rPr lang="tr-TR" dirty="0" smtClean="0">
                <a:latin typeface="Arial" panose="020B0604020202020204" pitchFamily="34" charset="0"/>
                <a:cs typeface="Arial" panose="020B0604020202020204" pitchFamily="34" charset="0"/>
              </a:rPr>
              <a:t>    * </a:t>
            </a:r>
            <a:r>
              <a:rPr lang="tr-TR" dirty="0" err="1" smtClean="0">
                <a:latin typeface="Arial" panose="020B0604020202020204" pitchFamily="34" charset="0"/>
                <a:cs typeface="Arial" panose="020B0604020202020204" pitchFamily="34" charset="0"/>
              </a:rPr>
              <a:t>Authority</a:t>
            </a:r>
            <a:endParaRPr lang="tr-TR" dirty="0" smtClean="0">
              <a:latin typeface="Arial" panose="020B0604020202020204" pitchFamily="34" charset="0"/>
              <a:cs typeface="Arial" panose="020B0604020202020204" pitchFamily="34" charset="0"/>
            </a:endParaRPr>
          </a:p>
          <a:p>
            <a:pPr lvl="0" algn="just">
              <a:spcBef>
                <a:spcPts val="600"/>
              </a:spcBef>
            </a:pPr>
            <a:r>
              <a:rPr lang="tr-TR" dirty="0" smtClean="0">
                <a:latin typeface="Arial" panose="020B0604020202020204" pitchFamily="34" charset="0"/>
                <a:cs typeface="Arial" panose="020B0604020202020204" pitchFamily="34" charset="0"/>
              </a:rPr>
              <a:t>    * </a:t>
            </a:r>
            <a:r>
              <a:rPr lang="tr-TR" dirty="0" err="1" smtClean="0">
                <a:latin typeface="Arial" panose="020B0604020202020204" pitchFamily="34" charset="0"/>
                <a:cs typeface="Arial" panose="020B0604020202020204" pitchFamily="34" charset="0"/>
              </a:rPr>
              <a:t>Prestige</a:t>
            </a:r>
            <a:endParaRPr lang="tr-TR" dirty="0" smtClean="0">
              <a:latin typeface="Arial" panose="020B0604020202020204" pitchFamily="34" charset="0"/>
              <a:cs typeface="Arial" panose="020B0604020202020204" pitchFamily="34" charset="0"/>
            </a:endParaRPr>
          </a:p>
          <a:p>
            <a:pPr lvl="0" algn="just">
              <a:spcBef>
                <a:spcPts val="600"/>
              </a:spcBef>
            </a:pPr>
            <a:r>
              <a:rPr lang="tr-TR" dirty="0" smtClean="0">
                <a:latin typeface="Arial" panose="020B0604020202020204" pitchFamily="34" charset="0"/>
                <a:cs typeface="Arial" panose="020B0604020202020204" pitchFamily="34" charset="0"/>
              </a:rPr>
              <a:t>    * </a:t>
            </a:r>
            <a:r>
              <a:rPr lang="tr-TR" dirty="0" err="1" smtClean="0">
                <a:latin typeface="Arial" panose="020B0604020202020204" pitchFamily="34" charset="0"/>
                <a:cs typeface="Arial" panose="020B0604020202020204" pitchFamily="34" charset="0"/>
              </a:rPr>
              <a:t>Legitimacy</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Gal</a:t>
            </a:r>
            <a:r>
              <a:rPr lang="tr-TR" dirty="0" smtClean="0">
                <a:latin typeface="Arial" panose="020B0604020202020204" pitchFamily="34" charset="0"/>
                <a:cs typeface="Arial" panose="020B0604020202020204" pitchFamily="34" charset="0"/>
              </a:rPr>
              <a:t>, 2006)</a:t>
            </a:r>
            <a:endParaRPr lang="en-US" dirty="0">
              <a:latin typeface="Arial" panose="020B0604020202020204" pitchFamily="34" charset="0"/>
              <a:cs typeface="Arial" panose="020B0604020202020204" pitchFamily="34" charset="0"/>
            </a:endParaRPr>
          </a:p>
          <a:p>
            <a:pPr lvl="0" algn="just">
              <a:spcBef>
                <a:spcPts val="600"/>
              </a:spcBef>
            </a:pPr>
            <a:endParaRPr lang="tr-TR" dirty="0" smtClean="0">
              <a:latin typeface="Arial" panose="020B0604020202020204" pitchFamily="34" charset="0"/>
              <a:cs typeface="Arial" panose="020B0604020202020204" pitchFamily="34" charset="0"/>
            </a:endParaRPr>
          </a:p>
          <a:p>
            <a:r>
              <a:rPr lang="en-US" b="1" dirty="0" smtClean="0">
                <a:latin typeface="Arial" panose="020B0604020202020204" pitchFamily="34" charset="0"/>
                <a:cs typeface="Arial" panose="020B0604020202020204" pitchFamily="34" charset="0"/>
              </a:rPr>
              <a:t>Ideologies of authenticity and anonymity</a:t>
            </a:r>
            <a:r>
              <a:rPr lang="tr-TR" b="1" dirty="0" smtClean="0">
                <a:latin typeface="Arial" panose="020B0604020202020204" pitchFamily="34" charset="0"/>
                <a:cs typeface="Arial" panose="020B0604020202020204" pitchFamily="34" charset="0"/>
              </a:rPr>
              <a:t> </a:t>
            </a:r>
            <a:r>
              <a:rPr lang="tr-TR" sz="1200" dirty="0" smtClean="0">
                <a:latin typeface="Arial" panose="020B0604020202020204" pitchFamily="34" charset="0"/>
                <a:cs typeface="Arial" panose="020B0604020202020204" pitchFamily="34" charset="0"/>
              </a:rPr>
              <a:t>(</a:t>
            </a:r>
            <a:r>
              <a:rPr lang="tr-TR" sz="1200" dirty="0" err="1" smtClean="0">
                <a:latin typeface="Arial" panose="020B0604020202020204" pitchFamily="34" charset="0"/>
                <a:cs typeface="Arial" panose="020B0604020202020204" pitchFamily="34" charset="0"/>
              </a:rPr>
              <a:t>Woolard</a:t>
            </a:r>
            <a:r>
              <a:rPr lang="tr-TR" sz="1200" dirty="0" smtClean="0">
                <a:latin typeface="Arial" panose="020B0604020202020204" pitchFamily="34" charset="0"/>
                <a:cs typeface="Arial" panose="020B0604020202020204" pitchFamily="34" charset="0"/>
              </a:rPr>
              <a:t>, 2005)</a:t>
            </a:r>
            <a:endParaRPr lang="en-US" sz="1200" b="1" dirty="0" smtClean="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86409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kutusu 8"/>
          <p:cNvSpPr txBox="1"/>
          <p:nvPr/>
        </p:nvSpPr>
        <p:spPr>
          <a:xfrm>
            <a:off x="3572291" y="188640"/>
            <a:ext cx="1928733" cy="461665"/>
          </a:xfrm>
          <a:prstGeom prst="rect">
            <a:avLst/>
          </a:prstGeom>
          <a:solidFill>
            <a:schemeClr val="tx1"/>
          </a:solidFill>
        </p:spPr>
        <p:txBody>
          <a:bodyPr wrap="none" rtlCol="0">
            <a:spAutoFit/>
          </a:bodyPr>
          <a:lstStyle/>
          <a:p>
            <a:r>
              <a:rPr lang="tr-TR" sz="2400" b="1" dirty="0" smtClean="0">
                <a:solidFill>
                  <a:schemeClr val="bg1"/>
                </a:solidFill>
                <a:latin typeface="Arial" panose="020B0604020202020204" pitchFamily="34" charset="0"/>
                <a:cs typeface="Arial" panose="020B0604020202020204" pitchFamily="34" charset="0"/>
              </a:rPr>
              <a:t>THE STUDY</a:t>
            </a:r>
            <a:endParaRPr lang="en-US" sz="2400" b="1" dirty="0">
              <a:solidFill>
                <a:schemeClr val="bg1"/>
              </a:solidFill>
              <a:latin typeface="Arial" panose="020B0604020202020204" pitchFamily="34" charset="0"/>
              <a:cs typeface="Arial" panose="020B0604020202020204" pitchFamily="34" charset="0"/>
            </a:endParaRPr>
          </a:p>
        </p:txBody>
      </p:sp>
      <p:sp>
        <p:nvSpPr>
          <p:cNvPr id="3" name="Akış Çizelgesi: Öteki İşlem 2"/>
          <p:cNvSpPr/>
          <p:nvPr/>
        </p:nvSpPr>
        <p:spPr>
          <a:xfrm>
            <a:off x="827584" y="764704"/>
            <a:ext cx="1595328" cy="200174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Research Design</a:t>
            </a:r>
            <a:endParaRPr lang="en-US" b="1" dirty="0">
              <a:latin typeface="Calibri" panose="020F0502020204030204" pitchFamily="34" charset="0"/>
              <a:cs typeface="Calibri" panose="020F0502020204030204" pitchFamily="34" charset="0"/>
            </a:endParaRPr>
          </a:p>
        </p:txBody>
      </p:sp>
      <p:sp>
        <p:nvSpPr>
          <p:cNvPr id="8" name="Akış Çizelgesi: Öteki İşlem 7"/>
          <p:cNvSpPr/>
          <p:nvPr/>
        </p:nvSpPr>
        <p:spPr>
          <a:xfrm>
            <a:off x="844843" y="3212976"/>
            <a:ext cx="1594167" cy="270843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Participants</a:t>
            </a:r>
            <a:endParaRPr lang="tr-TR" b="1" dirty="0" smtClean="0">
              <a:latin typeface="Calibri" panose="020F0502020204030204" pitchFamily="34" charset="0"/>
              <a:cs typeface="Calibri" panose="020F0502020204030204" pitchFamily="34" charset="0"/>
            </a:endParaRPr>
          </a:p>
          <a:p>
            <a:pPr algn="ctr"/>
            <a:r>
              <a:rPr lang="tr-TR" b="1" dirty="0">
                <a:latin typeface="Calibri" panose="020F0502020204030204" pitchFamily="34" charset="0"/>
                <a:cs typeface="Calibri" panose="020F0502020204030204" pitchFamily="34" charset="0"/>
              </a:rPr>
              <a:t>&amp;</a:t>
            </a:r>
            <a:endParaRPr lang="en-US" b="1" dirty="0" smtClean="0">
              <a:latin typeface="Calibri" panose="020F0502020204030204" pitchFamily="34" charset="0"/>
              <a:cs typeface="Calibri" panose="020F0502020204030204" pitchFamily="34" charset="0"/>
            </a:endParaRPr>
          </a:p>
          <a:p>
            <a:pPr algn="ctr"/>
            <a:r>
              <a:rPr lang="en-US" b="1" dirty="0" smtClean="0">
                <a:latin typeface="Calibri" panose="020F0502020204030204" pitchFamily="34" charset="0"/>
                <a:cs typeface="Calibri" panose="020F0502020204030204" pitchFamily="34" charset="0"/>
              </a:rPr>
              <a:t>Setting</a:t>
            </a:r>
            <a:endParaRPr lang="en-US" b="1" dirty="0">
              <a:latin typeface="Calibri" panose="020F0502020204030204" pitchFamily="34" charset="0"/>
              <a:cs typeface="Calibri" panose="020F0502020204030204" pitchFamily="34" charset="0"/>
            </a:endParaRPr>
          </a:p>
        </p:txBody>
      </p:sp>
      <p:sp>
        <p:nvSpPr>
          <p:cNvPr id="5" name="Metin kutusu 4"/>
          <p:cNvSpPr txBox="1"/>
          <p:nvPr/>
        </p:nvSpPr>
        <p:spPr>
          <a:xfrm>
            <a:off x="2940606" y="858230"/>
            <a:ext cx="5447818" cy="1908215"/>
          </a:xfrm>
          <a:prstGeom prst="rect">
            <a:avLst/>
          </a:prstGeom>
          <a:noFill/>
        </p:spPr>
        <p:txBody>
          <a:bodyPr wrap="square" rtlCol="0">
            <a:spAutoFit/>
          </a:bodyPr>
          <a:lstStyle/>
          <a:p>
            <a:r>
              <a:rPr lang="en-US" sz="2000" b="1" dirty="0" smtClean="0">
                <a:latin typeface="Calibri" panose="020F0502020204030204" pitchFamily="34" charset="0"/>
                <a:cs typeface="Calibri" panose="020F0502020204030204" pitchFamily="34" charset="0"/>
              </a:rPr>
              <a:t>A case study approach</a:t>
            </a:r>
            <a:endParaRPr lang="tr-TR" sz="2000" b="1" dirty="0" smtClean="0">
              <a:latin typeface="Calibri" panose="020F0502020204030204" pitchFamily="34" charset="0"/>
              <a:cs typeface="Calibri" panose="020F0502020204030204" pitchFamily="34" charset="0"/>
            </a:endParaRPr>
          </a:p>
          <a:p>
            <a:endParaRPr lang="tr-TR" sz="2000" b="1" dirty="0">
              <a:latin typeface="Calibri" panose="020F0502020204030204" pitchFamily="34" charset="0"/>
              <a:cs typeface="Calibri" panose="020F0502020204030204" pitchFamily="34" charset="0"/>
            </a:endParaRPr>
          </a:p>
          <a:p>
            <a:pPr lvl="0"/>
            <a:r>
              <a:rPr lang="en-GB" sz="2000" dirty="0">
                <a:latin typeface="Calibri" panose="020F0502020204030204" pitchFamily="34" charset="0"/>
                <a:cs typeface="Calibri" panose="020F0502020204030204" pitchFamily="34" charset="0"/>
              </a:rPr>
              <a:t>‘the distinctive need for case studies </a:t>
            </a:r>
            <a:r>
              <a:rPr lang="en-GB" sz="2000" dirty="0" smtClean="0">
                <a:latin typeface="Calibri" panose="020F0502020204030204" pitchFamily="34" charset="0"/>
                <a:cs typeface="Calibri" panose="020F0502020204030204" pitchFamily="34" charset="0"/>
              </a:rPr>
              <a:t>arises </a:t>
            </a:r>
            <a:r>
              <a:rPr lang="en-GB" sz="2000" dirty="0">
                <a:latin typeface="Calibri" panose="020F0502020204030204" pitchFamily="34" charset="0"/>
                <a:cs typeface="Calibri" panose="020F0502020204030204" pitchFamily="34" charset="0"/>
              </a:rPr>
              <a:t>out of </a:t>
            </a:r>
            <a:r>
              <a:rPr lang="en-GB" sz="2000" dirty="0">
                <a:solidFill>
                  <a:srgbClr val="0070C0"/>
                </a:solidFill>
                <a:latin typeface="Calibri" panose="020F0502020204030204" pitchFamily="34" charset="0"/>
                <a:cs typeface="Calibri" panose="020F0502020204030204" pitchFamily="34" charset="0"/>
              </a:rPr>
              <a:t>the desire to</a:t>
            </a:r>
            <a:r>
              <a:rPr lang="tr-TR" sz="2000" dirty="0">
                <a:solidFill>
                  <a:srgbClr val="0070C0"/>
                </a:solidFill>
                <a:latin typeface="Calibri" panose="020F0502020204030204" pitchFamily="34" charset="0"/>
                <a:cs typeface="Calibri" panose="020F0502020204030204" pitchFamily="34" charset="0"/>
              </a:rPr>
              <a:t> </a:t>
            </a:r>
            <a:r>
              <a:rPr lang="en-GB" sz="2000" dirty="0">
                <a:solidFill>
                  <a:srgbClr val="0070C0"/>
                </a:solidFill>
                <a:latin typeface="Calibri" panose="020F0502020204030204" pitchFamily="34" charset="0"/>
                <a:cs typeface="Calibri" panose="020F0502020204030204" pitchFamily="34" charset="0"/>
              </a:rPr>
              <a:t>understand complex social phenomena</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Yin</a:t>
            </a:r>
            <a:r>
              <a:rPr lang="tr-TR" sz="2000" dirty="0">
                <a:latin typeface="Calibri" panose="020F0502020204030204" pitchFamily="34" charset="0"/>
                <a:cs typeface="Calibri" panose="020F0502020204030204" pitchFamily="34" charset="0"/>
              </a:rPr>
              <a:t>, 2003, p. 2)</a:t>
            </a:r>
          </a:p>
          <a:p>
            <a:endParaRPr lang="en-US" b="1" dirty="0">
              <a:latin typeface="Calibri" panose="020F0502020204030204" pitchFamily="34" charset="0"/>
              <a:cs typeface="Calibri" panose="020F0502020204030204" pitchFamily="34" charset="0"/>
            </a:endParaRPr>
          </a:p>
        </p:txBody>
      </p:sp>
      <p:sp>
        <p:nvSpPr>
          <p:cNvPr id="6" name="Dikdörtgen 5"/>
          <p:cNvSpPr/>
          <p:nvPr/>
        </p:nvSpPr>
        <p:spPr>
          <a:xfrm>
            <a:off x="2950525" y="3212976"/>
            <a:ext cx="5976664" cy="2708434"/>
          </a:xfrm>
          <a:prstGeom prst="rect">
            <a:avLst/>
          </a:prstGeom>
        </p:spPr>
        <p:txBody>
          <a:bodyPr wrap="square">
            <a:spAutoFit/>
          </a:bodyPr>
          <a:lstStyle/>
          <a:p>
            <a:pPr lvl="0">
              <a:spcBef>
                <a:spcPts val="600"/>
              </a:spcBef>
              <a:spcAft>
                <a:spcPts val="1200"/>
              </a:spcAft>
              <a:buNone/>
            </a:pPr>
            <a:r>
              <a:rPr lang="en-US" sz="2000" b="1" dirty="0" smtClean="0">
                <a:latin typeface="Calibri" panose="020F0502020204030204" pitchFamily="34" charset="0"/>
                <a:cs typeface="Calibri" panose="020F0502020204030204" pitchFamily="34" charset="0"/>
              </a:rPr>
              <a:t>Participants &amp; setting</a:t>
            </a:r>
          </a:p>
          <a:p>
            <a:pPr>
              <a:buNone/>
            </a:pPr>
            <a:r>
              <a:rPr lang="en-US" sz="2000" dirty="0" smtClean="0">
                <a:latin typeface="Calibri" panose="020F0502020204030204" pitchFamily="34" charset="0"/>
                <a:cs typeface="Calibri" panose="020F0502020204030204" pitchFamily="34" charset="0"/>
              </a:rPr>
              <a:t>1</a:t>
            </a:r>
            <a:r>
              <a:rPr lang="tr-TR" sz="2000" dirty="0" smtClean="0">
                <a:latin typeface="Calibri" panose="020F0502020204030204" pitchFamily="34" charset="0"/>
                <a:cs typeface="Calibri" panose="020F0502020204030204" pitchFamily="34" charset="0"/>
              </a:rPr>
              <a:t>4</a:t>
            </a:r>
            <a:r>
              <a:rPr lang="en-US" sz="2000" dirty="0" smtClean="0">
                <a:latin typeface="Calibri" panose="020F0502020204030204" pitchFamily="34" charset="0"/>
                <a:cs typeface="Calibri" panose="020F0502020204030204" pitchFamily="34" charset="0"/>
              </a:rPr>
              <a:t> content</a:t>
            </a:r>
            <a:r>
              <a:rPr lang="tr-TR" sz="2000" dirty="0" smtClean="0">
                <a:latin typeface="Calibri" panose="020F0502020204030204" pitchFamily="34" charset="0"/>
                <a:cs typeface="Calibri" panose="020F0502020204030204" pitchFamily="34" charset="0"/>
              </a:rPr>
              <a:t> </a:t>
            </a:r>
            <a:r>
              <a:rPr lang="en-US" sz="2000" dirty="0" smtClean="0">
                <a:latin typeface="Calibri" panose="020F0502020204030204" pitchFamily="34" charset="0"/>
                <a:cs typeface="Calibri" panose="020F0502020204030204" pitchFamily="34" charset="0"/>
              </a:rPr>
              <a:t>lecturers (9 m/ </a:t>
            </a:r>
            <a:r>
              <a:rPr lang="tr-TR" sz="2000" dirty="0" smtClean="0">
                <a:latin typeface="Calibri" panose="020F0502020204030204" pitchFamily="34" charset="0"/>
                <a:cs typeface="Calibri" panose="020F0502020204030204" pitchFamily="34" charset="0"/>
              </a:rPr>
              <a:t>5</a:t>
            </a:r>
            <a:r>
              <a:rPr lang="en-US" sz="2000" dirty="0" smtClean="0">
                <a:latin typeface="Calibri" panose="020F0502020204030204" pitchFamily="34" charset="0"/>
                <a:cs typeface="Calibri" panose="020F0502020204030204" pitchFamily="34" charset="0"/>
              </a:rPr>
              <a:t> f)</a:t>
            </a:r>
            <a:endParaRPr lang="tr-TR" sz="2000" dirty="0" smtClean="0">
              <a:latin typeface="Calibri" panose="020F0502020204030204" pitchFamily="34" charset="0"/>
              <a:cs typeface="Calibri" panose="020F0502020204030204" pitchFamily="34" charset="0"/>
            </a:endParaRPr>
          </a:p>
          <a:p>
            <a:pPr>
              <a:buNone/>
            </a:pPr>
            <a:r>
              <a:rPr lang="en-US" sz="2000" dirty="0" smtClean="0">
                <a:solidFill>
                  <a:srgbClr val="C00000"/>
                </a:solidFill>
                <a:latin typeface="Calibri" panose="020F0502020204030204" pitchFamily="34" charset="0"/>
                <a:cs typeface="Calibri" panose="020F0502020204030204" pitchFamily="34" charset="0"/>
              </a:rPr>
              <a:t>Universities</a:t>
            </a:r>
          </a:p>
          <a:p>
            <a:pPr marL="342900" indent="-342900">
              <a:buFont typeface="Arial" panose="020B0604020202020204" pitchFamily="34" charset="0"/>
              <a:buChar char="•"/>
            </a:pPr>
            <a:r>
              <a:rPr lang="en-US" sz="2000" dirty="0" smtClean="0">
                <a:latin typeface="Calibri" panose="020F0502020204030204" pitchFamily="34" charset="0"/>
                <a:cs typeface="Calibri" panose="020F0502020204030204" pitchFamily="34" charset="0"/>
              </a:rPr>
              <a:t>Bo</a:t>
            </a:r>
            <a:r>
              <a:rPr lang="tr-TR" sz="2000" dirty="0" smtClean="0">
                <a:latin typeface="Calibri" panose="020F0502020204030204" pitchFamily="34" charset="0"/>
                <a:cs typeface="Calibri" panose="020F0502020204030204" pitchFamily="34" charset="0"/>
              </a:rPr>
              <a:t>g</a:t>
            </a:r>
            <a:r>
              <a:rPr lang="en-US" sz="2000" dirty="0" err="1" smtClean="0">
                <a:latin typeface="Calibri" panose="020F0502020204030204" pitchFamily="34" charset="0"/>
                <a:cs typeface="Calibri" panose="020F0502020204030204" pitchFamily="34" charset="0"/>
              </a:rPr>
              <a:t>azici</a:t>
            </a:r>
            <a:r>
              <a:rPr lang="en-US" sz="2000" dirty="0" smtClean="0">
                <a:latin typeface="Calibri" panose="020F0502020204030204" pitchFamily="34" charset="0"/>
                <a:cs typeface="Calibri" panose="020F0502020204030204" pitchFamily="34" charset="0"/>
              </a:rPr>
              <a:t> University</a:t>
            </a:r>
            <a:r>
              <a:rPr lang="tr-TR" sz="2000" dirty="0" smtClean="0">
                <a:latin typeface="Calibri" panose="020F0502020204030204" pitchFamily="34" charset="0"/>
                <a:cs typeface="Calibri" panose="020F0502020204030204" pitchFamily="34" charset="0"/>
              </a:rPr>
              <a:t>                             </a:t>
            </a:r>
            <a:r>
              <a:rPr lang="tr-TR" sz="2000" dirty="0" smtClean="0">
                <a:latin typeface="Calibri" panose="020F0502020204030204" pitchFamily="34" charset="0"/>
                <a:cs typeface="Calibri" panose="020F0502020204030204" pitchFamily="34" charset="0"/>
                <a:sym typeface="Wingdings" panose="05000000000000000000" pitchFamily="2" charset="2"/>
              </a:rPr>
              <a:t> </a:t>
            </a:r>
            <a:r>
              <a:rPr lang="tr-TR" sz="2000" dirty="0" err="1" smtClean="0">
                <a:latin typeface="Calibri" panose="020F0502020204030204" pitchFamily="34" charset="0"/>
                <a:cs typeface="Calibri" panose="020F0502020204030204" pitchFamily="34" charset="0"/>
                <a:sym typeface="Wingdings" panose="05000000000000000000" pitchFamily="2" charset="2"/>
              </a:rPr>
              <a:t>Istanbul</a:t>
            </a:r>
            <a:endParaRPr lang="en-US" sz="2000" dirty="0" smtClean="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err="1" smtClean="0">
                <a:latin typeface="Calibri" panose="020F0502020204030204" pitchFamily="34" charset="0"/>
                <a:cs typeface="Calibri" panose="020F0502020204030204" pitchFamily="34" charset="0"/>
              </a:rPr>
              <a:t>Bilkent</a:t>
            </a:r>
            <a:r>
              <a:rPr lang="en-US" sz="2000" dirty="0" smtClean="0">
                <a:latin typeface="Calibri" panose="020F0502020204030204" pitchFamily="34" charset="0"/>
                <a:cs typeface="Calibri" panose="020F0502020204030204" pitchFamily="34" charset="0"/>
              </a:rPr>
              <a:t> University</a:t>
            </a:r>
            <a:r>
              <a:rPr lang="tr-TR" sz="2000" dirty="0" smtClean="0">
                <a:latin typeface="Calibri" panose="020F0502020204030204" pitchFamily="34" charset="0"/>
                <a:cs typeface="Calibri" panose="020F0502020204030204" pitchFamily="34" charset="0"/>
              </a:rPr>
              <a:t>                               </a:t>
            </a:r>
            <a:r>
              <a:rPr lang="tr-TR" sz="2000" dirty="0" smtClean="0">
                <a:latin typeface="Calibri" panose="020F0502020204030204" pitchFamily="34" charset="0"/>
                <a:cs typeface="Calibri" panose="020F0502020204030204" pitchFamily="34" charset="0"/>
                <a:sym typeface="Wingdings" panose="05000000000000000000" pitchFamily="2" charset="2"/>
              </a:rPr>
              <a:t> Ankara</a:t>
            </a:r>
            <a:endParaRPr lang="en-US" sz="2000" dirty="0" smtClean="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smtClean="0">
                <a:latin typeface="Calibri" panose="020F0502020204030204" pitchFamily="34" charset="0"/>
                <a:cs typeface="Calibri" panose="020F0502020204030204" pitchFamily="34" charset="0"/>
              </a:rPr>
              <a:t>Middle East Technical University</a:t>
            </a:r>
            <a:r>
              <a:rPr lang="tr-TR" sz="2000" dirty="0">
                <a:latin typeface="Calibri" panose="020F0502020204030204" pitchFamily="34" charset="0"/>
                <a:cs typeface="Calibri" panose="020F0502020204030204" pitchFamily="34" charset="0"/>
                <a:sym typeface="Wingdings" panose="05000000000000000000" pitchFamily="2" charset="2"/>
              </a:rPr>
              <a:t> </a:t>
            </a:r>
            <a:r>
              <a:rPr lang="tr-TR" sz="2000" dirty="0" smtClean="0">
                <a:latin typeface="Calibri" panose="020F0502020204030204" pitchFamily="34" charset="0"/>
                <a:cs typeface="Calibri" panose="020F0502020204030204" pitchFamily="34" charset="0"/>
                <a:sym typeface="Wingdings" panose="05000000000000000000" pitchFamily="2" charset="2"/>
              </a:rPr>
              <a:t>     Ankara</a:t>
            </a:r>
            <a:endParaRPr lang="tr-TR" sz="2000" dirty="0" smtClean="0">
              <a:latin typeface="Calibri" panose="020F0502020204030204" pitchFamily="34" charset="0"/>
              <a:cs typeface="Calibri" panose="020F0502020204030204" pitchFamily="34" charset="0"/>
            </a:endParaRPr>
          </a:p>
          <a:p>
            <a:r>
              <a:rPr lang="en-US" sz="2000" dirty="0" smtClean="0">
                <a:solidFill>
                  <a:srgbClr val="C00000"/>
                </a:solidFill>
                <a:latin typeface="Calibri" panose="020F0502020204030204" pitchFamily="34" charset="0"/>
                <a:cs typeface="Calibri" panose="020F0502020204030204" pitchFamily="34" charset="0"/>
              </a:rPr>
              <a:t>Disciplines</a:t>
            </a:r>
            <a:r>
              <a:rPr lang="en-US" sz="2000" dirty="0" smtClean="0">
                <a:latin typeface="Calibri" panose="020F0502020204030204" pitchFamily="34" charset="0"/>
                <a:cs typeface="Calibri" panose="020F0502020204030204" pitchFamily="34" charset="0"/>
              </a:rPr>
              <a:t>: </a:t>
            </a:r>
            <a:endParaRPr lang="tr-TR" sz="2000" dirty="0" smtClean="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International Relations, Mechanical Engineering, History</a:t>
            </a:r>
            <a:r>
              <a:rPr lang="tr-TR" sz="2000" dirty="0" smtClean="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246228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Newsprint</Template>
  <TotalTime>994</TotalTime>
  <Words>4254</Words>
  <Application>Microsoft Office PowerPoint</Application>
  <PresentationFormat>On-screen Show (4:3)</PresentationFormat>
  <Paragraphs>332</Paragraphs>
  <Slides>24</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Impact</vt:lpstr>
      <vt:lpstr>Times New Roman</vt:lpstr>
      <vt:lpstr>Wingdings</vt:lpstr>
      <vt:lpstr>NewsPrint</vt:lpstr>
      <vt:lpstr>Investigation of the policies of English-medium universities in terms of the language attitudes and ideologies of university staff in Turkey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Investigation of the policies of English-medium universities in terms of the language attitudes and ideologies of university staff in Turkey </dc:title>
  <dc:creator>MAKU</dc:creator>
  <cp:lastModifiedBy>User</cp:lastModifiedBy>
  <cp:revision>87</cp:revision>
  <dcterms:created xsi:type="dcterms:W3CDTF">2016-06-02T08:36:41Z</dcterms:created>
  <dcterms:modified xsi:type="dcterms:W3CDTF">2016-06-20T09:23:33Z</dcterms:modified>
</cp:coreProperties>
</file>