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71" r:id="rId2"/>
  </p:sldMasterIdLst>
  <p:notesMasterIdLst>
    <p:notesMasterId r:id="rId20"/>
  </p:notesMasterIdLst>
  <p:handoutMasterIdLst>
    <p:handoutMasterId r:id="rId21"/>
  </p:handoutMasterIdLst>
  <p:sldIdLst>
    <p:sldId id="256" r:id="rId3"/>
    <p:sldId id="372" r:id="rId4"/>
    <p:sldId id="373" r:id="rId5"/>
    <p:sldId id="381" r:id="rId6"/>
    <p:sldId id="378" r:id="rId7"/>
    <p:sldId id="379" r:id="rId8"/>
    <p:sldId id="380" r:id="rId9"/>
    <p:sldId id="382" r:id="rId10"/>
    <p:sldId id="383" r:id="rId11"/>
    <p:sldId id="390" r:id="rId12"/>
    <p:sldId id="384" r:id="rId13"/>
    <p:sldId id="385" r:id="rId14"/>
    <p:sldId id="386" r:id="rId15"/>
    <p:sldId id="387" r:id="rId16"/>
    <p:sldId id="389" r:id="rId17"/>
    <p:sldId id="388" r:id="rId18"/>
    <p:sldId id="391" r:id="rId1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8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3228"/>
    <a:srgbClr val="BEDDE2"/>
    <a:srgbClr val="5B626F"/>
    <a:srgbClr val="005C84"/>
    <a:srgbClr val="DFE1E5"/>
    <a:srgbClr val="0098C3"/>
    <a:srgbClr val="EBF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92243" autoAdjust="0"/>
  </p:normalViewPr>
  <p:slideViewPr>
    <p:cSldViewPr snapToGrid="0">
      <p:cViewPr varScale="1">
        <p:scale>
          <a:sx n="112" d="100"/>
          <a:sy n="112" d="100"/>
        </p:scale>
        <p:origin x="1206" y="108"/>
      </p:cViewPr>
      <p:guideLst>
        <p:guide orient="horz" pos="818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F5643A42-4D39-42ED-A039-C5550F427FBB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846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846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E71C7366-2C30-4A8B-96BB-0EA412E04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1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DD7A1C20-E0BB-4E80-9135-0ED1D9D41FF1}" type="datetimeFigureOut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629"/>
            <a:ext cx="4984750" cy="446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846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846"/>
            <a:ext cx="2946400" cy="49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pPr>
              <a:defRPr/>
            </a:pPr>
            <a:fld id="{3FC5BF24-820D-4C06-8D19-4D8FE10B4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8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baseline="30000" smtClean="0">
              <a:solidFill>
                <a:srgbClr val="000000"/>
              </a:solidFill>
              <a:latin typeface="Times-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6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fld id="{DB7A705E-AE42-4AE3-9702-E7D21D6CA248}" type="slidenum">
              <a:rPr lang="en-GB" altLang="en-US" sz="1200" smtClean="0">
                <a:latin typeface="Arial" panose="020B0604020202020204" pitchFamily="34" charset="0"/>
              </a:rPr>
              <a:pPr/>
              <a:t>2</a:t>
            </a:fld>
            <a:endParaRPr lang="en-GB" altLang="en-US" sz="12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3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01608" cy="1143000"/>
          </a:xfrm>
        </p:spPr>
        <p:txBody>
          <a:bodyPr/>
          <a:lstStyle>
            <a:lvl1pPr>
              <a:defRPr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sz="2400">
                <a:latin typeface="Georgia" pitchFamily="18" charset="0"/>
              </a:defRPr>
            </a:lvl1pPr>
            <a:lvl2pPr marL="355600" indent="-269875">
              <a:defRPr sz="2400">
                <a:latin typeface="Georgia" pitchFamily="18" charset="0"/>
              </a:defRPr>
            </a:lvl2pPr>
            <a:lvl3pPr>
              <a:buSzPct val="50000"/>
              <a:buFont typeface="Wingdings" pitchFamily="2" charset="2"/>
              <a:buChar char="q"/>
              <a:defRPr sz="2400">
                <a:latin typeface="Georgia" pitchFamily="18" charset="0"/>
              </a:defRPr>
            </a:lvl3pPr>
            <a:lvl4pPr>
              <a:defRPr sz="2400">
                <a:latin typeface="Georgia" pitchFamily="18" charset="0"/>
              </a:defRPr>
            </a:lvl4pPr>
            <a:lvl5pPr>
              <a:defRPr sz="24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8" descr="UoS_Master_Logos_75mm Marine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3144" y="365863"/>
            <a:ext cx="2160494" cy="4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903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1611727"/>
            <a:ext cx="7772400" cy="224676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7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776864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67544" y="5733256"/>
            <a:ext cx="7848872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>
              <a:buFontTx/>
              <a:buNone/>
              <a:defRPr sz="20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 descr="UoS_Master_Logos_75mm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83547" y="367200"/>
            <a:ext cx="2700618" cy="58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402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DFE1E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052513"/>
            <a:ext cx="8302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0938"/>
            <a:ext cx="8229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005C84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8C3"/>
        </a:buClr>
        <a:buFont typeface="Arial" pitchFamily="34" charset="0"/>
        <a:defRPr lang="en-US" sz="2400" kern="1200" dirty="0">
          <a:solidFill>
            <a:srgbClr val="51626F"/>
          </a:solidFill>
          <a:latin typeface="Arial" pitchFamily="34" charset="0"/>
          <a:ea typeface="+mn-ea"/>
          <a:cs typeface="+mn-cs"/>
        </a:defRPr>
      </a:lvl1pPr>
      <a:lvl2pPr marL="355600" indent="-355600" algn="l" rtl="0" eaLnBrk="0" fontAlgn="base" hangingPunct="0">
        <a:spcBef>
          <a:spcPct val="20000"/>
        </a:spcBef>
        <a:spcAft>
          <a:spcPct val="0"/>
        </a:spcAft>
        <a:buClr>
          <a:srgbClr val="5B626F"/>
        </a:buClr>
        <a:buFont typeface="Arial" pitchFamily="34" charset="0"/>
        <a:buChar char="•"/>
        <a:defRPr sz="2400" kern="1200">
          <a:solidFill>
            <a:srgbClr val="5B626F"/>
          </a:solidFill>
          <a:latin typeface="Arial" pitchFamily="34" charset="0"/>
          <a:ea typeface="+mn-ea"/>
          <a:cs typeface="+mn-cs"/>
        </a:defRPr>
      </a:lvl2pPr>
      <a:lvl3pPr marL="895350" indent="-355600" algn="l" rtl="0" eaLnBrk="0" fontAlgn="base" hangingPunct="0">
        <a:spcBef>
          <a:spcPct val="20000"/>
        </a:spcBef>
        <a:spcAft>
          <a:spcPct val="0"/>
        </a:spcAft>
        <a:buClr>
          <a:srgbClr val="5B626F"/>
        </a:buClr>
        <a:buFont typeface="Arial" pitchFamily="34" charset="0"/>
        <a:buChar char="•"/>
        <a:defRPr sz="2400" kern="1200">
          <a:solidFill>
            <a:srgbClr val="5B626F"/>
          </a:solidFill>
          <a:latin typeface="Arial" pitchFamily="34" charset="0"/>
          <a:ea typeface="+mn-ea"/>
          <a:cs typeface="+mn-cs"/>
        </a:defRPr>
      </a:lvl3pPr>
      <a:lvl4pPr marL="1520825" indent="-355600" algn="l" rtl="0" eaLnBrk="0" fontAlgn="base" hangingPunct="0">
        <a:spcBef>
          <a:spcPct val="20000"/>
        </a:spcBef>
        <a:spcAft>
          <a:spcPct val="0"/>
        </a:spcAft>
        <a:buClr>
          <a:srgbClr val="5B626F"/>
        </a:buClr>
        <a:buFont typeface="Arial" pitchFamily="34" charset="0"/>
        <a:buChar char="–"/>
        <a:defRPr sz="2000" kern="1200">
          <a:solidFill>
            <a:srgbClr val="5B626F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B626F"/>
        </a:buClr>
        <a:buFont typeface="Arial" pitchFamily="34" charset="0"/>
        <a:buChar char="»"/>
        <a:defRPr sz="2000" kern="1200">
          <a:solidFill>
            <a:srgbClr val="5B626F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84"/>
            </a:gs>
            <a:gs pos="100000">
              <a:srgbClr val="0098C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052513"/>
            <a:ext cx="8302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20938"/>
            <a:ext cx="8229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sz="3500" kern="1200" dirty="0">
          <a:solidFill>
            <a:srgbClr val="005C84"/>
          </a:solidFill>
          <a:latin typeface="Georgi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rgbClr val="005C84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lang="en-US" sz="2400" kern="1200" dirty="0">
          <a:solidFill>
            <a:srgbClr val="51626F"/>
          </a:solidFill>
          <a:latin typeface="Georgia" pitchFamily="18" charset="0"/>
          <a:ea typeface="+mn-ea"/>
          <a:cs typeface="+mn-cs"/>
        </a:defRPr>
      </a:lvl1pPr>
      <a:lvl2pPr marL="355600" indent="-2698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400" kern="1200" dirty="0">
          <a:solidFill>
            <a:srgbClr val="5B626F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en-US" sz="2400" kern="1200" dirty="0">
          <a:solidFill>
            <a:srgbClr val="5B626F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en-US" sz="2400" kern="1200" dirty="0">
          <a:solidFill>
            <a:srgbClr val="5B626F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en-GB" sz="2400" kern="1200" dirty="0">
          <a:solidFill>
            <a:srgbClr val="5B626F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uthampton.ac.uk/publicpolicy/" TargetMode="External"/><Relationship Id="rId3" Type="http://schemas.openxmlformats.org/officeDocument/2006/relationships/image" Target="../media/image5.jpeg"/><Relationship Id="rId7" Type="http://schemas.openxmlformats.org/officeDocument/2006/relationships/hyperlink" Target="mailto:g.giles@soton.ac.u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.Cantalou@soton.ac.uk" TargetMode="External"/><Relationship Id="rId5" Type="http://schemas.openxmlformats.org/officeDocument/2006/relationships/hyperlink" Target="mailto:g.costigan@soton.ac.uk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4"/>
          <p:cNvSpPr>
            <a:spLocks noGrp="1"/>
          </p:cNvSpPr>
          <p:nvPr>
            <p:ph type="ctrTitle"/>
          </p:nvPr>
        </p:nvSpPr>
        <p:spPr>
          <a:xfrm>
            <a:off x="376238" y="1707088"/>
            <a:ext cx="8183562" cy="1838110"/>
          </a:xfrm>
        </p:spPr>
        <p:txBody>
          <a:bodyPr lIns="0" tIns="0" rIns="0" bIns="0" anchor="t" anchorCtr="0">
            <a:noAutofit/>
          </a:bodyPr>
          <a:lstStyle/>
          <a:p>
            <a:pPr>
              <a:lnSpc>
                <a:spcPts val="7800"/>
              </a:lnSpc>
            </a:pPr>
            <a:r>
              <a:rPr lang="en-GB" sz="7500" dirty="0" smtClean="0"/>
              <a:t>Public Policy @ Southampton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376238" y="3886200"/>
            <a:ext cx="7514696" cy="1938992"/>
          </a:xfrm>
        </p:spPr>
        <p:txBody>
          <a:bodyPr lIns="0" rIns="0">
            <a:noAutofit/>
          </a:bodyPr>
          <a:lstStyle/>
          <a:p>
            <a:pPr>
              <a:lnSpc>
                <a:spcPts val="3500"/>
              </a:lnSpc>
            </a:pPr>
            <a:endParaRPr lang="en-GB" sz="3000" dirty="0" smtClean="0">
              <a:solidFill>
                <a:srgbClr val="BEDDE2"/>
              </a:solidFill>
            </a:endParaRPr>
          </a:p>
        </p:txBody>
      </p:sp>
      <p:sp>
        <p:nvSpPr>
          <p:cNvPr id="512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4338" y="6155266"/>
            <a:ext cx="7848872" cy="424655"/>
          </a:xfrm>
        </p:spPr>
        <p:txBody>
          <a:bodyPr lIns="0" tIns="0" rIns="0" bIns="0" anchor="b" anchorCtr="0"/>
          <a:lstStyle/>
          <a:p>
            <a:pPr>
              <a:lnSpc>
                <a:spcPts val="2400"/>
              </a:lnSpc>
            </a:pPr>
            <a:r>
              <a:rPr lang="en-GB" dirty="0" smtClean="0">
                <a:solidFill>
                  <a:srgbClr val="BEDDE2"/>
                </a:solidFill>
              </a:rPr>
              <a:t>Gavin Costigan, Director PP@S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69002" cy="1143000"/>
          </a:xfrm>
        </p:spPr>
        <p:txBody>
          <a:bodyPr/>
          <a:lstStyle/>
          <a:p>
            <a:r>
              <a:rPr lang="en-GB" dirty="0" smtClean="0"/>
              <a:t>Policy issues related to Modern Languages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Teaching of MFLs in schools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Languages for </a:t>
            </a:r>
            <a:r>
              <a:rPr lang="en-GB" dirty="0" smtClean="0">
                <a:solidFill>
                  <a:srgbClr val="FF0000"/>
                </a:solidFill>
              </a:rPr>
              <a:t>business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Teaching of English to non-native </a:t>
            </a:r>
            <a:r>
              <a:rPr lang="en-GB" dirty="0" smtClean="0">
                <a:solidFill>
                  <a:srgbClr val="FF0000"/>
                </a:solidFill>
              </a:rPr>
              <a:t>speakers</a:t>
            </a:r>
          </a:p>
          <a:p>
            <a:pPr marL="457200" indent="-457200"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Provision of information and services in other </a:t>
            </a:r>
            <a:r>
              <a:rPr lang="en-GB" dirty="0" smtClean="0">
                <a:solidFill>
                  <a:srgbClr val="FF0000"/>
                </a:solidFill>
              </a:rPr>
              <a:t>languages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Role of English language in projection of UK internationally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Addressing </a:t>
            </a:r>
            <a:r>
              <a:rPr lang="en-GB" dirty="0">
                <a:solidFill>
                  <a:srgbClr val="FF0000"/>
                </a:solidFill>
              </a:rPr>
              <a:t>Government’s own need for language </a:t>
            </a:r>
            <a:r>
              <a:rPr lang="en-GB" dirty="0" smtClean="0">
                <a:solidFill>
                  <a:srgbClr val="FF0000"/>
                </a:solidFill>
              </a:rPr>
              <a:t>skills</a:t>
            </a:r>
          </a:p>
          <a:p>
            <a:pPr marL="457200" indent="-457200">
              <a:buFont typeface="Arial" pitchFamily="34" charset="0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Non-language research</a:t>
            </a: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9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69002" cy="1143000"/>
          </a:xfrm>
        </p:spPr>
        <p:txBody>
          <a:bodyPr/>
          <a:lstStyle/>
          <a:p>
            <a:r>
              <a:rPr lang="en-GB" dirty="0" smtClean="0"/>
              <a:t>Policy issues related to Modern Languages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Teaching of MFLs in schools </a:t>
            </a:r>
            <a:r>
              <a:rPr lang="en-GB" dirty="0" smtClean="0"/>
              <a:t>(Dept. for Education)</a:t>
            </a:r>
          </a:p>
          <a:p>
            <a:pPr marL="812800" lvl="1" indent="-457200"/>
            <a:r>
              <a:rPr lang="en-GB" dirty="0" smtClean="0"/>
              <a:t>What to teach (what constitutes good level of achievement)</a:t>
            </a:r>
          </a:p>
          <a:p>
            <a:pPr marL="812800" lvl="1" indent="-457200"/>
            <a:r>
              <a:rPr lang="en-GB" dirty="0" smtClean="0"/>
              <a:t>How to teach (evidence on how children learn languages)</a:t>
            </a:r>
          </a:p>
          <a:p>
            <a:pPr marL="812800" lvl="1" indent="-457200"/>
            <a:r>
              <a:rPr lang="en-GB" dirty="0" smtClean="0"/>
              <a:t>Which languages to teach (European, Chinese, South Asian languages)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82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1052736"/>
            <a:ext cx="8620277" cy="1143000"/>
          </a:xfrm>
        </p:spPr>
        <p:txBody>
          <a:bodyPr/>
          <a:lstStyle/>
          <a:p>
            <a:r>
              <a:rPr lang="en-GB" dirty="0"/>
              <a:t>Policy issues related to Modern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2. </a:t>
            </a:r>
            <a:r>
              <a:rPr lang="en-GB" dirty="0" smtClean="0">
                <a:solidFill>
                  <a:srgbClr val="FF0000"/>
                </a:solidFill>
              </a:rPr>
              <a:t>Languages for business </a:t>
            </a:r>
            <a:r>
              <a:rPr lang="en-GB" dirty="0" smtClean="0"/>
              <a:t>(BIS, Home Office)</a:t>
            </a:r>
          </a:p>
          <a:p>
            <a:pPr marL="698500" lvl="1" indent="-342900"/>
            <a:r>
              <a:rPr lang="en-GB" dirty="0" smtClean="0"/>
              <a:t>Ensuring workforce with right language skills</a:t>
            </a:r>
          </a:p>
          <a:p>
            <a:pPr marL="698500" lvl="1" indent="-342900"/>
            <a:r>
              <a:rPr lang="en-GB" dirty="0" smtClean="0"/>
              <a:t>Pressure to employ overseas workers if insufficient UK workers with language skills</a:t>
            </a:r>
          </a:p>
          <a:p>
            <a:pPr marL="698500" lvl="1" indent="-342900"/>
            <a:r>
              <a:rPr lang="en-GB" dirty="0" smtClean="0"/>
              <a:t>Certain sectors with high need for language skills</a:t>
            </a:r>
          </a:p>
          <a:p>
            <a:pPr marL="698500" lvl="1" indent="-342900"/>
            <a:r>
              <a:rPr lang="en-GB" dirty="0" smtClean="0"/>
              <a:t>Provision of language teaching for adults</a:t>
            </a:r>
          </a:p>
          <a:p>
            <a:pPr marL="698500" lvl="1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50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17728" cy="1143000"/>
          </a:xfrm>
        </p:spPr>
        <p:txBody>
          <a:bodyPr/>
          <a:lstStyle/>
          <a:p>
            <a:r>
              <a:rPr lang="en-GB" dirty="0"/>
              <a:t>Policy issues related to Modern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3. </a:t>
            </a:r>
            <a:r>
              <a:rPr lang="en-GB" dirty="0" smtClean="0">
                <a:solidFill>
                  <a:srgbClr val="FF0000"/>
                </a:solidFill>
              </a:rPr>
              <a:t>Teaching of English to non-native speakers </a:t>
            </a:r>
            <a:r>
              <a:rPr lang="en-GB" dirty="0" smtClean="0"/>
              <a:t>(</a:t>
            </a:r>
            <a:r>
              <a:rPr lang="en-GB" dirty="0" err="1" smtClean="0"/>
              <a:t>DfE</a:t>
            </a:r>
            <a:r>
              <a:rPr lang="en-GB" dirty="0" smtClean="0"/>
              <a:t>, HO, BIS)</a:t>
            </a:r>
          </a:p>
          <a:p>
            <a:pPr marL="698500" lvl="1" indent="-342900"/>
            <a:r>
              <a:rPr lang="en-GB" dirty="0" smtClean="0"/>
              <a:t>To children (in schools) - </a:t>
            </a:r>
            <a:r>
              <a:rPr lang="en-GB" dirty="0" err="1" smtClean="0"/>
              <a:t>DfE</a:t>
            </a:r>
            <a:endParaRPr lang="en-GB" dirty="0" smtClean="0"/>
          </a:p>
          <a:p>
            <a:pPr marL="698500" lvl="1" indent="-342900"/>
            <a:r>
              <a:rPr lang="en-GB" dirty="0" smtClean="0"/>
              <a:t>To adults (what provision of service?) - BIS</a:t>
            </a:r>
          </a:p>
          <a:p>
            <a:pPr marL="698500" lvl="1" indent="-342900"/>
            <a:r>
              <a:rPr lang="en-GB" dirty="0" smtClean="0"/>
              <a:t>Migration, Integration, Citizenship – Home Office</a:t>
            </a:r>
          </a:p>
          <a:p>
            <a:pPr marL="698500" lvl="1" indent="-342900"/>
            <a:r>
              <a:rPr lang="en-GB" dirty="0" smtClean="0"/>
              <a:t>Visas for international students – Home Office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97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69002" cy="1143000"/>
          </a:xfrm>
        </p:spPr>
        <p:txBody>
          <a:bodyPr/>
          <a:lstStyle/>
          <a:p>
            <a:r>
              <a:rPr lang="en-GB" dirty="0"/>
              <a:t>Policy issues related to Modern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4. </a:t>
            </a:r>
            <a:r>
              <a:rPr lang="en-GB" dirty="0" smtClean="0">
                <a:solidFill>
                  <a:srgbClr val="FF0000"/>
                </a:solidFill>
              </a:rPr>
              <a:t>Provision of information and services in other languages</a:t>
            </a:r>
          </a:p>
          <a:p>
            <a:pPr marL="698500" lvl="1" indent="-342900"/>
            <a:r>
              <a:rPr lang="en-GB" dirty="0" smtClean="0"/>
              <a:t>Criminal Justice system (HO, </a:t>
            </a:r>
            <a:r>
              <a:rPr lang="en-GB" dirty="0" err="1" smtClean="0"/>
              <a:t>DfJ</a:t>
            </a:r>
            <a:r>
              <a:rPr lang="en-GB" dirty="0" smtClean="0"/>
              <a:t>) </a:t>
            </a:r>
            <a:endParaRPr lang="en-GB" dirty="0"/>
          </a:p>
          <a:p>
            <a:pPr marL="698500" lvl="1" indent="-342900"/>
            <a:r>
              <a:rPr lang="en-GB" dirty="0" smtClean="0"/>
              <a:t>Health service (DH)</a:t>
            </a:r>
          </a:p>
          <a:p>
            <a:pPr marL="698500" lvl="1" indent="-342900"/>
            <a:r>
              <a:rPr lang="en-GB" dirty="0" smtClean="0"/>
              <a:t>Social &amp; care services (DCLG, Local authorities)</a:t>
            </a:r>
          </a:p>
          <a:p>
            <a:pPr marL="698500" lvl="1" indent="-342900"/>
            <a:endParaRPr lang="en-GB" dirty="0"/>
          </a:p>
          <a:p>
            <a:pPr marL="698500" lvl="1" indent="-342900"/>
            <a:r>
              <a:rPr lang="en-GB" dirty="0" smtClean="0"/>
              <a:t>Both </a:t>
            </a:r>
            <a:r>
              <a:rPr lang="en-GB" u="sng" dirty="0" smtClean="0"/>
              <a:t>what</a:t>
            </a:r>
            <a:r>
              <a:rPr lang="en-GB" dirty="0" smtClean="0"/>
              <a:t> and </a:t>
            </a:r>
            <a:r>
              <a:rPr lang="en-GB" u="sng" dirty="0" smtClean="0"/>
              <a:t>how</a:t>
            </a:r>
          </a:p>
          <a:p>
            <a:pPr marL="698500" lvl="1" indent="-342900"/>
            <a:r>
              <a:rPr lang="en-GB" dirty="0" smtClean="0"/>
              <a:t>What are the lessons from the Welsh?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7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69002" cy="1143000"/>
          </a:xfrm>
        </p:spPr>
        <p:txBody>
          <a:bodyPr/>
          <a:lstStyle/>
          <a:p>
            <a:r>
              <a:rPr lang="en-GB" dirty="0"/>
              <a:t>Policy issues related to Modern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20938"/>
            <a:ext cx="8567159" cy="3705225"/>
          </a:xfrm>
        </p:spPr>
        <p:txBody>
          <a:bodyPr/>
          <a:lstStyle/>
          <a:p>
            <a:r>
              <a:rPr lang="en-GB" dirty="0" smtClean="0"/>
              <a:t>5. </a:t>
            </a:r>
            <a:r>
              <a:rPr lang="en-GB" dirty="0" smtClean="0">
                <a:solidFill>
                  <a:srgbClr val="FF0000"/>
                </a:solidFill>
              </a:rPr>
              <a:t>Role of English language in projection of UK internationally</a:t>
            </a:r>
          </a:p>
          <a:p>
            <a:pPr marL="698500" lvl="1" indent="-342900"/>
            <a:r>
              <a:rPr lang="en-GB" dirty="0" smtClean="0"/>
              <a:t>“British values” (FCO, British Council)</a:t>
            </a:r>
          </a:p>
          <a:p>
            <a:pPr marL="698500" lvl="1" indent="-342900"/>
            <a:r>
              <a:rPr lang="en-GB" dirty="0" smtClean="0"/>
              <a:t>Culture &amp; cultural industries (DCMS, UKTI)</a:t>
            </a:r>
            <a:endParaRPr lang="en-GB" dirty="0"/>
          </a:p>
          <a:p>
            <a:pPr marL="698500" lvl="1" indent="-342900"/>
            <a:endParaRPr lang="en-GB" dirty="0"/>
          </a:p>
          <a:p>
            <a:pPr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05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1052736"/>
            <a:ext cx="8603185" cy="1143000"/>
          </a:xfrm>
        </p:spPr>
        <p:txBody>
          <a:bodyPr/>
          <a:lstStyle/>
          <a:p>
            <a:r>
              <a:rPr lang="en-GB" dirty="0"/>
              <a:t>Policy issues related to Modern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6. </a:t>
            </a:r>
            <a:r>
              <a:rPr lang="en-GB" dirty="0" smtClean="0">
                <a:solidFill>
                  <a:srgbClr val="FF0000"/>
                </a:solidFill>
              </a:rPr>
              <a:t>Addressing Government’s own need for language skills</a:t>
            </a:r>
          </a:p>
          <a:p>
            <a:pPr marL="698500" lvl="1" indent="-342900"/>
            <a:r>
              <a:rPr lang="en-GB" dirty="0" smtClean="0"/>
              <a:t>Diplomacy (FCO)</a:t>
            </a:r>
          </a:p>
          <a:p>
            <a:pPr marL="698500" lvl="1" indent="-342900"/>
            <a:r>
              <a:rPr lang="en-GB" dirty="0" smtClean="0"/>
              <a:t>International Development (</a:t>
            </a:r>
            <a:r>
              <a:rPr lang="en-GB" dirty="0" err="1" smtClean="0"/>
              <a:t>DfID</a:t>
            </a:r>
            <a:r>
              <a:rPr lang="en-GB" dirty="0" smtClean="0"/>
              <a:t>)</a:t>
            </a:r>
          </a:p>
          <a:p>
            <a:pPr marL="698500" lvl="1" indent="-342900"/>
            <a:r>
              <a:rPr lang="en-GB" dirty="0" smtClean="0"/>
              <a:t>EU Negotiation (many)</a:t>
            </a:r>
          </a:p>
          <a:p>
            <a:pPr marL="698500" lvl="1" indent="-3429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53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5" y="1052736"/>
            <a:ext cx="8603185" cy="1143000"/>
          </a:xfrm>
        </p:spPr>
        <p:txBody>
          <a:bodyPr/>
          <a:lstStyle/>
          <a:p>
            <a:r>
              <a:rPr lang="en-GB" dirty="0"/>
              <a:t>Policy issues related to Modern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7. </a:t>
            </a:r>
            <a:r>
              <a:rPr lang="en-GB" dirty="0" smtClean="0">
                <a:solidFill>
                  <a:srgbClr val="FF0000"/>
                </a:solidFill>
              </a:rPr>
              <a:t>Non-language research</a:t>
            </a:r>
          </a:p>
          <a:p>
            <a:pPr marL="698500" lvl="1" indent="-342900"/>
            <a:r>
              <a:rPr lang="en-GB" dirty="0" smtClean="0"/>
              <a:t>Anthropology – migration, refugees, international development (HO, FCO, </a:t>
            </a:r>
            <a:r>
              <a:rPr lang="en-GB" dirty="0" err="1" smtClean="0"/>
              <a:t>DfID</a:t>
            </a:r>
            <a:r>
              <a:rPr lang="en-GB" dirty="0" smtClean="0"/>
              <a:t>)</a:t>
            </a:r>
            <a:endParaRPr lang="en-GB" dirty="0"/>
          </a:p>
          <a:p>
            <a:pPr marL="698500" lvl="1" indent="-342900"/>
            <a:r>
              <a:rPr lang="en-GB" dirty="0" smtClean="0"/>
              <a:t>Culture and cultural relations – diplomacy (FCO), trade policy (BIS, UKTI)</a:t>
            </a:r>
          </a:p>
          <a:p>
            <a:pPr marL="698500" lvl="1" indent="-342900"/>
            <a:r>
              <a:rPr lang="en-GB" dirty="0" smtClean="0"/>
              <a:t>Diasporas – cultural integration (HO/DCLG), trade &amp; business (BIS, UKTI)</a:t>
            </a:r>
          </a:p>
          <a:p>
            <a:pPr marL="698500" lvl="1" indent="-342900"/>
            <a:r>
              <a:rPr lang="en-GB" dirty="0" smtClean="0"/>
              <a:t>Heritage – Museums, tourism (DCMS)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36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3964"/>
            <a:ext cx="1905000" cy="457200"/>
          </a:xfrm>
          <a:prstGeom prst="rect">
            <a:avLst/>
          </a:prstGeom>
          <a:noFill/>
        </p:spPr>
        <p:txBody>
          <a:bodyPr/>
          <a:lstStyle>
            <a:lvl1pPr defTabSz="914400">
              <a:spcAft>
                <a:spcPct val="70000"/>
              </a:spcAft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1485900" indent="-571500" defTabSz="914400">
              <a:lnSpc>
                <a:spcPct val="90000"/>
              </a:lnSpc>
              <a:spcAft>
                <a:spcPct val="50000"/>
              </a:spcAft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2286000" indent="-457200" defTabSz="914400">
              <a:lnSpc>
                <a:spcPct val="90000"/>
              </a:lnSpc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3200400" indent="-457200" defTabSz="914400">
              <a:lnSpc>
                <a:spcPct val="90000"/>
              </a:lnSpc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4114800" indent="-457200" defTabSz="914400">
              <a:lnSpc>
                <a:spcPct val="90000"/>
              </a:lnSpc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5029200" indent="-4572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5943600" indent="-4572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6858000" indent="-4572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7772400" indent="-457200" defTabSz="9144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0"/>
              </a:spcAft>
              <a:buFontTx/>
              <a:buNone/>
            </a:pPr>
            <a:endParaRPr lang="en-GB" altLang="en-US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6100" y="4464424"/>
            <a:ext cx="8229600" cy="19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8C3"/>
              </a:buClr>
              <a:buFont typeface="Arial" pitchFamily="34" charset="0"/>
              <a:defRPr lang="en-US" sz="2400" kern="1200">
                <a:solidFill>
                  <a:srgbClr val="51626F"/>
                </a:solidFill>
                <a:latin typeface="Georgia" pitchFamily="18" charset="0"/>
                <a:ea typeface="+mn-ea"/>
                <a:cs typeface="+mn-cs"/>
              </a:defRPr>
            </a:lvl1pPr>
            <a:lvl2pPr marL="35560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626F"/>
              </a:buClr>
              <a:buFont typeface="Arial" pitchFamily="34" charset="0"/>
              <a:buChar char="•"/>
              <a:defRPr sz="2400" kern="1200">
                <a:solidFill>
                  <a:srgbClr val="5B626F"/>
                </a:solidFill>
                <a:latin typeface="Georgia" pitchFamily="18" charset="0"/>
                <a:ea typeface="+mn-ea"/>
                <a:cs typeface="+mn-cs"/>
              </a:defRPr>
            </a:lvl2pPr>
            <a:lvl3pPr marL="895350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626F"/>
              </a:buClr>
              <a:buSzPct val="50000"/>
              <a:buFont typeface="Wingdings" pitchFamily="2" charset="2"/>
              <a:buChar char="q"/>
              <a:defRPr sz="2400" kern="1200">
                <a:solidFill>
                  <a:srgbClr val="5B626F"/>
                </a:solidFill>
                <a:latin typeface="Georgia" pitchFamily="18" charset="0"/>
                <a:ea typeface="+mn-ea"/>
                <a:cs typeface="+mn-cs"/>
              </a:defRPr>
            </a:lvl3pPr>
            <a:lvl4pPr marL="1520825" indent="-355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626F"/>
              </a:buClr>
              <a:buFont typeface="Arial" pitchFamily="34" charset="0"/>
              <a:buChar char="–"/>
              <a:defRPr sz="2400" kern="1200">
                <a:solidFill>
                  <a:srgbClr val="5B626F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626F"/>
              </a:buClr>
              <a:buFont typeface="Arial" pitchFamily="34" charset="0"/>
              <a:buChar char="»"/>
              <a:defRPr sz="2400" kern="1200">
                <a:solidFill>
                  <a:srgbClr val="5B626F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 smtClean="0"/>
              <a:t>Key areas of impact for research: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rgbClr val="FF0000"/>
                </a:solidFill>
              </a:rPr>
              <a:t>Public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Public Engagement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 smtClean="0"/>
              <a:t>Business Engagement</a:t>
            </a:r>
          </a:p>
          <a:p>
            <a:r>
              <a:rPr lang="en-GB" altLang="en-US" dirty="0" smtClean="0"/>
              <a:t> </a:t>
            </a:r>
          </a:p>
          <a:p>
            <a:endParaRPr lang="en-GB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86250"/>
          </a:xfrm>
          <a:prstGeom prst="rect">
            <a:avLst/>
          </a:prstGeom>
        </p:spPr>
      </p:pic>
      <p:pic>
        <p:nvPicPr>
          <p:cNvPr id="7" name="Picture 6" descr="UoS_Master_Logos_75m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2811" y="256105"/>
            <a:ext cx="2280816" cy="4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459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How do we support researchers?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Strengthen </a:t>
            </a:r>
            <a:r>
              <a:rPr lang="en-GB" dirty="0"/>
              <a:t>knowledge </a:t>
            </a:r>
            <a:r>
              <a:rPr lang="en-GB" dirty="0" smtClean="0"/>
              <a:t>and skills of public policy.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Build </a:t>
            </a:r>
            <a:r>
              <a:rPr lang="en-GB" dirty="0"/>
              <a:t>relationships and </a:t>
            </a:r>
            <a:r>
              <a:rPr lang="en-GB" dirty="0" smtClean="0"/>
              <a:t>networks. 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Act as a hub </a:t>
            </a:r>
            <a:r>
              <a:rPr lang="en-GB" dirty="0"/>
              <a:t>for dialogue and </a:t>
            </a:r>
            <a:r>
              <a:rPr lang="en-GB" dirty="0" smtClean="0"/>
              <a:t>debate.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Central </a:t>
            </a:r>
            <a:r>
              <a:rPr lang="en-GB" dirty="0"/>
              <a:t>point for policy-relevant contacts and </a:t>
            </a:r>
            <a:r>
              <a:rPr lang="en-GB" dirty="0" smtClean="0"/>
              <a:t>information.</a:t>
            </a:r>
            <a:endParaRPr lang="en-GB" dirty="0"/>
          </a:p>
          <a:p>
            <a:pPr marL="457200" lvl="0" indent="-457200">
              <a:buFont typeface="+mj-lt"/>
              <a:buAutoNum type="arabicPeriod"/>
            </a:pPr>
            <a:r>
              <a:rPr lang="en-GB" dirty="0" smtClean="0"/>
              <a:t>Position </a:t>
            </a:r>
            <a:r>
              <a:rPr lang="en-GB" dirty="0"/>
              <a:t>University of Southampton research in policy </a:t>
            </a:r>
            <a:r>
              <a:rPr lang="en-GB" dirty="0" smtClean="0"/>
              <a:t>debates.</a:t>
            </a:r>
            <a:endParaRPr lang="en-GB" dirty="0"/>
          </a:p>
          <a:p>
            <a:endParaRPr lang="en-GB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3964"/>
            <a:ext cx="1905000" cy="457200"/>
          </a:xfrm>
          <a:prstGeom prst="rect">
            <a:avLst/>
          </a:prstGeom>
          <a:noFill/>
        </p:spPr>
        <p:txBody>
          <a:bodyPr/>
          <a:lstStyle>
            <a:lvl1pPr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1485900" indent="-5715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22860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32004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41148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50292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59436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68580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77724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3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879478"/>
            <a:ext cx="8301608" cy="1143000"/>
          </a:xfrm>
        </p:spPr>
        <p:txBody>
          <a:bodyPr/>
          <a:lstStyle/>
          <a:p>
            <a:r>
              <a:rPr lang="en-GB" altLang="en-US" dirty="0"/>
              <a:t>1. Strengthening knowledge &amp; skills</a:t>
            </a:r>
            <a:endParaRPr lang="en-GB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850" y="1948042"/>
            <a:ext cx="8496300" cy="4813121"/>
          </a:xfrm>
        </p:spPr>
        <p:txBody>
          <a:bodyPr/>
          <a:lstStyle/>
          <a:p>
            <a:pPr marL="457200" indent="-457200">
              <a:buFont typeface="Arial" pitchFamily="34" charset="0"/>
              <a:buAutoNum type="alphaUcPeriod"/>
            </a:pPr>
            <a:r>
              <a:rPr lang="en-GB" dirty="0" smtClean="0"/>
              <a:t>Training sessions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Policy Brief Writing </a:t>
            </a:r>
            <a:r>
              <a:rPr lang="en-GB" b="1" dirty="0"/>
              <a:t>- </a:t>
            </a:r>
            <a:r>
              <a:rPr lang="en-GB" dirty="0"/>
              <a:t>13th April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Harnessing Twitter for impact </a:t>
            </a:r>
            <a:r>
              <a:rPr lang="en-GB" b="1" dirty="0" smtClean="0"/>
              <a:t>- </a:t>
            </a:r>
            <a:r>
              <a:rPr lang="en-GB" dirty="0" smtClean="0"/>
              <a:t>27th April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Pathways </a:t>
            </a:r>
            <a:r>
              <a:rPr lang="en-GB" dirty="0">
                <a:solidFill>
                  <a:srgbClr val="FF0000"/>
                </a:solidFill>
              </a:rPr>
              <a:t>to Impact </a:t>
            </a:r>
            <a:r>
              <a:rPr lang="en-GB" b="1" dirty="0"/>
              <a:t>- </a:t>
            </a:r>
            <a:r>
              <a:rPr lang="en-GB" dirty="0"/>
              <a:t>11th May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Engaging with the </a:t>
            </a:r>
            <a:r>
              <a:rPr lang="en-GB" dirty="0" smtClean="0">
                <a:solidFill>
                  <a:srgbClr val="FF0000"/>
                </a:solidFill>
              </a:rPr>
              <a:t>EU </a:t>
            </a:r>
            <a:r>
              <a:rPr lang="en-GB" b="1" dirty="0"/>
              <a:t>- </a:t>
            </a:r>
            <a:r>
              <a:rPr lang="en-GB" dirty="0"/>
              <a:t>25th May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Identifying &amp; Responding to UK government and Parliamentary Consultations </a:t>
            </a:r>
            <a:r>
              <a:rPr lang="en-GB" b="1" dirty="0"/>
              <a:t>- </a:t>
            </a:r>
            <a:r>
              <a:rPr lang="en-GB" dirty="0"/>
              <a:t>8th June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u="sng" dirty="0"/>
          </a:p>
          <a:p>
            <a:pPr marL="457200" indent="-457200">
              <a:buFont typeface="+mj-lt"/>
              <a:buAutoNum type="alphaUcPeriod" startAt="2"/>
            </a:pPr>
            <a:r>
              <a:rPr lang="en-GB" dirty="0"/>
              <a:t>Informal Policy Mentoring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3964"/>
            <a:ext cx="1905000" cy="457200"/>
          </a:xfrm>
          <a:prstGeom prst="rect">
            <a:avLst/>
          </a:prstGeom>
          <a:noFill/>
        </p:spPr>
        <p:txBody>
          <a:bodyPr/>
          <a:lstStyle>
            <a:lvl1pPr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1485900" indent="-5715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22860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32004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41148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50292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59436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68580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77724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5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879478"/>
            <a:ext cx="8301608" cy="1143000"/>
          </a:xfrm>
        </p:spPr>
        <p:txBody>
          <a:bodyPr/>
          <a:lstStyle/>
          <a:p>
            <a:r>
              <a:rPr lang="en-GB" altLang="en-US" dirty="0" smtClean="0"/>
              <a:t>2. Building Relationships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850" y="1948042"/>
            <a:ext cx="8496300" cy="4813121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GB" dirty="0" smtClean="0"/>
              <a:t>Policy Fellowship Scheme</a:t>
            </a:r>
          </a:p>
          <a:p>
            <a:pPr marL="812800" lvl="1" indent="-457200"/>
            <a:r>
              <a:rPr lang="en-GB" dirty="0" smtClean="0"/>
              <a:t>Civil servants visiting campus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GB" dirty="0" smtClean="0"/>
              <a:t>Launchpad</a:t>
            </a:r>
          </a:p>
          <a:p>
            <a:pPr marL="812800" lvl="1" indent="-457200"/>
            <a:r>
              <a:rPr lang="en-GB" dirty="0" smtClean="0"/>
              <a:t>Government initiative linking researchers and civil service on key topics/challenges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GB" dirty="0" smtClean="0"/>
              <a:t>Staff secondments in Government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GB" dirty="0" smtClean="0"/>
              <a:t>Placement, secondment &amp; pairing schemes</a:t>
            </a:r>
          </a:p>
          <a:p>
            <a:pPr marL="457200" indent="-457200">
              <a:buFont typeface="+mj-lt"/>
              <a:buAutoNum type="alphaUcPeriod" startAt="2"/>
            </a:pPr>
            <a:r>
              <a:rPr lang="en-GB" dirty="0" smtClean="0"/>
              <a:t>“Take time to talk research” EU visiting scheme</a:t>
            </a:r>
            <a:endParaRPr lang="en-GB" dirty="0"/>
          </a:p>
          <a:p>
            <a:pPr marL="457200" indent="-457200">
              <a:buAutoNum type="alphaUcPeriod" startAt="2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3964"/>
            <a:ext cx="1905000" cy="457200"/>
          </a:xfrm>
          <a:prstGeom prst="rect">
            <a:avLst/>
          </a:prstGeom>
          <a:noFill/>
        </p:spPr>
        <p:txBody>
          <a:bodyPr/>
          <a:lstStyle>
            <a:lvl1pPr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1485900" indent="-5715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22860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32004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41148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50292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59436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68580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77724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0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879478"/>
            <a:ext cx="8301608" cy="1143000"/>
          </a:xfrm>
        </p:spPr>
        <p:txBody>
          <a:bodyPr/>
          <a:lstStyle/>
          <a:p>
            <a:r>
              <a:rPr lang="en-GB" altLang="en-US" dirty="0" smtClean="0"/>
              <a:t>3. Hub for dialogue and debate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850" y="1948042"/>
            <a:ext cx="8496300" cy="4813121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GB" dirty="0" smtClean="0"/>
              <a:t>Hosting of Blog Sites</a:t>
            </a:r>
          </a:p>
          <a:p>
            <a:pPr marL="812800" lvl="1" indent="-457200"/>
            <a:r>
              <a:rPr lang="en-GB" dirty="0" smtClean="0"/>
              <a:t>Science to Policy Blog</a:t>
            </a:r>
          </a:p>
          <a:p>
            <a:pPr marL="812800" lvl="1" indent="-457200"/>
            <a:r>
              <a:rPr lang="en-GB" dirty="0" smtClean="0"/>
              <a:t>Views on Europe</a:t>
            </a:r>
          </a:p>
          <a:p>
            <a:pPr marL="812800" lvl="1" indent="-457200"/>
            <a:r>
              <a:rPr lang="en-GB" dirty="0" smtClean="0"/>
              <a:t>Higher Education Digest</a:t>
            </a:r>
            <a:endParaRPr lang="en-GB" dirty="0"/>
          </a:p>
          <a:p>
            <a:pPr marL="812800" lvl="1" indent="-457200"/>
            <a:endParaRPr lang="en-GB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en-GB" dirty="0" smtClean="0"/>
              <a:t>Partnership with Southern Policy Centre &amp; local/regional Government</a:t>
            </a:r>
          </a:p>
          <a:p>
            <a:pPr marL="457200" indent="-457200">
              <a:buAutoNum type="alphaUcPeriod" startAt="2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3964"/>
            <a:ext cx="1905000" cy="457200"/>
          </a:xfrm>
          <a:prstGeom prst="rect">
            <a:avLst/>
          </a:prstGeom>
          <a:noFill/>
        </p:spPr>
        <p:txBody>
          <a:bodyPr/>
          <a:lstStyle>
            <a:lvl1pPr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1485900" indent="-5715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22860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32004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41148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50292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59436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68580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77724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2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879478"/>
            <a:ext cx="8301608" cy="1143000"/>
          </a:xfrm>
        </p:spPr>
        <p:txBody>
          <a:bodyPr/>
          <a:lstStyle/>
          <a:p>
            <a:r>
              <a:rPr lang="en-GB" altLang="en-US" dirty="0" smtClean="0"/>
              <a:t>4. </a:t>
            </a:r>
            <a:r>
              <a:rPr lang="en-GB" dirty="0"/>
              <a:t>Central point for policy-relevant contacts and information</a:t>
            </a:r>
            <a:endParaRPr lang="en-GB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00762" y="2187326"/>
            <a:ext cx="8496300" cy="4350208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GB" dirty="0" smtClean="0"/>
              <a:t>Specialist advice to academic staff</a:t>
            </a:r>
          </a:p>
          <a:p>
            <a:pPr marL="812800" lvl="1" indent="-457200"/>
            <a:r>
              <a:rPr lang="en-GB" dirty="0" smtClean="0"/>
              <a:t>How to enhance impact &amp; engage with policymakers</a:t>
            </a:r>
          </a:p>
          <a:p>
            <a:pPr marL="812800" lvl="1" indent="-457200"/>
            <a:r>
              <a:rPr lang="en-GB" dirty="0" smtClean="0"/>
              <a:t>Stakeholder analysis</a:t>
            </a:r>
            <a:endParaRPr lang="en-GB" dirty="0"/>
          </a:p>
          <a:p>
            <a:pPr marL="812800" lvl="1" indent="-457200"/>
            <a:r>
              <a:rPr lang="en-GB" dirty="0" smtClean="0"/>
              <a:t>Support to develop research-to-policy activities</a:t>
            </a:r>
          </a:p>
          <a:p>
            <a:pPr marL="812800" lvl="1" indent="-457200"/>
            <a:r>
              <a:rPr lang="en-GB" dirty="0" smtClean="0"/>
              <a:t>Support with written material (e.g. policy briefs)</a:t>
            </a:r>
          </a:p>
          <a:p>
            <a:pPr marL="812800" lvl="1" indent="-457200"/>
            <a:r>
              <a:rPr lang="en-GB" dirty="0" smtClean="0"/>
              <a:t>“Impact toolkit” – on our website</a:t>
            </a:r>
          </a:p>
          <a:p>
            <a:pPr marL="812800" lvl="1" indent="-457200"/>
            <a:endParaRPr lang="en-GB" dirty="0" smtClean="0"/>
          </a:p>
          <a:p>
            <a:r>
              <a:rPr lang="en-GB" dirty="0" smtClean="0"/>
              <a:t>For this work, PP@S can be costed into grants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3964"/>
            <a:ext cx="1905000" cy="457200"/>
          </a:xfrm>
          <a:prstGeom prst="rect">
            <a:avLst/>
          </a:prstGeom>
          <a:noFill/>
        </p:spPr>
        <p:txBody>
          <a:bodyPr/>
          <a:lstStyle>
            <a:lvl1pPr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1485900" indent="-5715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22860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32004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41148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50292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59436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68580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77724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879478"/>
            <a:ext cx="8301608" cy="1143000"/>
          </a:xfrm>
        </p:spPr>
        <p:txBody>
          <a:bodyPr/>
          <a:lstStyle/>
          <a:p>
            <a:r>
              <a:rPr lang="en-GB" dirty="0" smtClean="0"/>
              <a:t>5. Position </a:t>
            </a:r>
            <a:r>
              <a:rPr lang="en-GB" dirty="0"/>
              <a:t>University of Southampton research in policy debates</a:t>
            </a:r>
            <a:endParaRPr lang="en-GB" alt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00762" y="2187326"/>
            <a:ext cx="8496300" cy="4350208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GB" dirty="0" smtClean="0"/>
              <a:t>Policy events </a:t>
            </a:r>
          </a:p>
          <a:p>
            <a:pPr marL="457200" indent="-457200">
              <a:buAutoNum type="alphaUcPeriod"/>
            </a:pPr>
            <a:r>
              <a:rPr lang="en-GB" dirty="0" smtClean="0"/>
              <a:t>Policy Commissions</a:t>
            </a:r>
          </a:p>
          <a:p>
            <a:pPr marL="812800" lvl="1" indent="-457200"/>
            <a:r>
              <a:rPr lang="en-GB" dirty="0"/>
              <a:t>Annual competition to create topical policy events with accompanying policy brief</a:t>
            </a:r>
          </a:p>
          <a:p>
            <a:pPr marL="812800" lvl="1" indent="-457200"/>
            <a:r>
              <a:rPr lang="en-GB" dirty="0"/>
              <a:t>Up to 3 selected, up to £5k each</a:t>
            </a:r>
          </a:p>
          <a:p>
            <a:pPr marL="812800" lvl="1" indent="-457200"/>
            <a:r>
              <a:rPr lang="en-GB" dirty="0"/>
              <a:t>Probably targeted at </a:t>
            </a:r>
            <a:r>
              <a:rPr lang="en-GB" dirty="0" smtClean="0"/>
              <a:t>ECRs</a:t>
            </a:r>
          </a:p>
          <a:p>
            <a:pPr marL="457200" indent="-457200">
              <a:buAutoNum type="alphaUcPeriod"/>
            </a:pPr>
            <a:r>
              <a:rPr lang="en-GB" dirty="0" smtClean="0"/>
              <a:t>Calls for evidence</a:t>
            </a:r>
          </a:p>
          <a:p>
            <a:pPr marL="812800" lvl="1" indent="-457200"/>
            <a:r>
              <a:rPr lang="en-GB" dirty="0"/>
              <a:t>Government consultations</a:t>
            </a:r>
          </a:p>
          <a:p>
            <a:pPr marL="812800" lvl="1" indent="-457200"/>
            <a:r>
              <a:rPr lang="en-GB" dirty="0"/>
              <a:t>Parliamentary inquiries</a:t>
            </a:r>
          </a:p>
          <a:p>
            <a:pPr marL="457200" indent="-457200">
              <a:buAutoNum type="alphaUcPeriod"/>
            </a:pPr>
            <a:r>
              <a:rPr lang="en-GB" dirty="0" smtClean="0"/>
              <a:t>Digital / social media</a:t>
            </a:r>
          </a:p>
          <a:p>
            <a:pPr marL="457200" indent="-457200"/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alt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3964"/>
            <a:ext cx="1905000" cy="457200"/>
          </a:xfrm>
          <a:prstGeom prst="rect">
            <a:avLst/>
          </a:prstGeom>
          <a:noFill/>
        </p:spPr>
        <p:txBody>
          <a:bodyPr/>
          <a:lstStyle>
            <a:lvl1pPr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1pPr>
            <a:lvl2pPr marL="1485900" indent="-5715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2pPr>
            <a:lvl3pPr marL="22860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3pPr>
            <a:lvl4pPr marL="32004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4pPr>
            <a:lvl5pPr marL="4114800" indent="-457200" defTabSz="914400"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5pPr>
            <a:lvl6pPr marL="50292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6pPr>
            <a:lvl7pPr marL="59436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7pPr>
            <a:lvl8pPr marL="68580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8pPr>
            <a:lvl9pPr marL="7772400" indent="-457200" defTabSz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panose="020B06020305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2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we are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4" y="2042444"/>
            <a:ext cx="1859305" cy="2785929"/>
          </a:xfrm>
          <a:prstGeom prst="rect">
            <a:avLst/>
          </a:prstGeom>
        </p:spPr>
      </p:pic>
      <p:pic>
        <p:nvPicPr>
          <p:cNvPr id="7" name="Picture 2" descr="Julie Cantalou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50" y="2042444"/>
            <a:ext cx="2039475" cy="279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areth G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55" y="2042443"/>
            <a:ext cx="1885569" cy="278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9814" y="5187297"/>
            <a:ext cx="1859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Gavin Costigan</a:t>
            </a:r>
          </a:p>
          <a:p>
            <a:r>
              <a:rPr lang="en-GB" sz="1200" dirty="0" smtClean="0">
                <a:latin typeface="Georgia" panose="02040502050405020303" pitchFamily="18" charset="0"/>
                <a:hlinkClick r:id="rId5"/>
              </a:rPr>
              <a:t>g.costigan@soton.ac.uk</a:t>
            </a:r>
            <a:r>
              <a:rPr lang="en-GB" sz="12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GB" sz="1200" dirty="0" smtClean="0">
                <a:latin typeface="Georgia" panose="02040502050405020303" pitchFamily="18" charset="0"/>
              </a:rPr>
              <a:t>023 8059 5836</a:t>
            </a:r>
            <a:endParaRPr lang="en-GB" sz="1200" dirty="0"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5920" y="5187297"/>
            <a:ext cx="1859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Julie Cantalou</a:t>
            </a:r>
          </a:p>
          <a:p>
            <a:r>
              <a:rPr lang="en-GB" sz="1200" dirty="0" smtClean="0">
                <a:latin typeface="Georgia" panose="02040502050405020303" pitchFamily="18" charset="0"/>
              </a:rPr>
              <a:t> </a:t>
            </a:r>
            <a:r>
              <a:rPr lang="en-GB" sz="1200" dirty="0" smtClean="0">
                <a:latin typeface="Georgia" panose="02040502050405020303" pitchFamily="18" charset="0"/>
                <a:hlinkClick r:id="rId6"/>
              </a:rPr>
              <a:t>j.Cantalou@soton.ac.uk</a:t>
            </a:r>
            <a:r>
              <a:rPr lang="en-GB" sz="12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GB" sz="1200" dirty="0" smtClean="0">
                <a:latin typeface="Georgia" panose="02040502050405020303" pitchFamily="18" charset="0"/>
              </a:rPr>
              <a:t>023 8059 3518</a:t>
            </a:r>
            <a:endParaRPr lang="en-GB" sz="12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1855" y="5187297"/>
            <a:ext cx="18593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eorgia" panose="02040502050405020303" pitchFamily="18" charset="0"/>
              </a:rPr>
              <a:t>Gareth Giles</a:t>
            </a:r>
          </a:p>
          <a:p>
            <a:r>
              <a:rPr lang="en-GB" sz="1200" dirty="0" smtClean="0">
                <a:latin typeface="Georgia" panose="02040502050405020303" pitchFamily="18" charset="0"/>
                <a:hlinkClick r:id="rId7"/>
              </a:rPr>
              <a:t>g.giles@soton.ac.uk</a:t>
            </a:r>
            <a:r>
              <a:rPr lang="en-GB" sz="1200" dirty="0" smtClean="0">
                <a:latin typeface="Georgia" panose="02040502050405020303" pitchFamily="18" charset="0"/>
              </a:rPr>
              <a:t> </a:t>
            </a:r>
          </a:p>
          <a:p>
            <a:r>
              <a:rPr lang="en-GB" sz="1200" dirty="0" smtClean="0">
                <a:latin typeface="Georgia" panose="02040502050405020303" pitchFamily="18" charset="0"/>
              </a:rPr>
              <a:t>023 8059 8981</a:t>
            </a:r>
            <a:endParaRPr lang="en-GB" sz="1200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815" y="6092068"/>
            <a:ext cx="67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Georgia" panose="02040502050405020303" pitchFamily="18" charset="0"/>
                <a:hlinkClick r:id="rId8"/>
              </a:rPr>
              <a:t>http://www.southampton.ac.uk/publicpolicy</a:t>
            </a:r>
            <a:r>
              <a:rPr lang="en-GB" sz="2400" dirty="0" smtClean="0">
                <a:latin typeface="Georgia" panose="02040502050405020303" pitchFamily="18" charset="0"/>
                <a:hlinkClick r:id="rId8"/>
              </a:rPr>
              <a:t>/</a:t>
            </a:r>
            <a:r>
              <a:rPr lang="en-GB" sz="2400" dirty="0" smtClean="0">
                <a:latin typeface="Georgia" panose="02040502050405020303" pitchFamily="18" charset="0"/>
              </a:rPr>
              <a:t> </a:t>
            </a:r>
            <a:endParaRPr lang="en-GB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96720"/>
      </p:ext>
    </p:extLst>
  </p:cSld>
  <p:clrMapOvr>
    <a:masterClrMapping/>
  </p:clrMapOvr>
</p:sld>
</file>

<file path=ppt/theme/theme1.xml><?xml version="1.0" encoding="utf-8"?>
<a:theme xmlns:a="http://schemas.openxmlformats.org/drawingml/2006/main" name="2_Dark logo slide 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Dark logo slide se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hite logo slide 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White logo slide se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703</Words>
  <Application>Microsoft Office PowerPoint</Application>
  <PresentationFormat>On-screen Show (4:3)</PresentationFormat>
  <Paragraphs>130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Times-Roman</vt:lpstr>
      <vt:lpstr>Arial</vt:lpstr>
      <vt:lpstr>Calibri</vt:lpstr>
      <vt:lpstr>Georgia</vt:lpstr>
      <vt:lpstr>Wingdings</vt:lpstr>
      <vt:lpstr>2_Dark logo slide set</vt:lpstr>
      <vt:lpstr>2_White logo slide set</vt:lpstr>
      <vt:lpstr>Public Policy @ Southampton</vt:lpstr>
      <vt:lpstr>PowerPoint Presentation</vt:lpstr>
      <vt:lpstr>How do we support researchers?</vt:lpstr>
      <vt:lpstr>1. Strengthening knowledge &amp; skills</vt:lpstr>
      <vt:lpstr>2. Building Relationships</vt:lpstr>
      <vt:lpstr>3. Hub for dialogue and debate</vt:lpstr>
      <vt:lpstr>4. Central point for policy-relevant contacts and information</vt:lpstr>
      <vt:lpstr>5. Position University of Southampton research in policy debates</vt:lpstr>
      <vt:lpstr>Who we are</vt:lpstr>
      <vt:lpstr>Policy issues related to Modern Languages</vt:lpstr>
      <vt:lpstr>Policy issues related to Modern Languages</vt:lpstr>
      <vt:lpstr>Policy issues related to Modern Languages</vt:lpstr>
      <vt:lpstr>Policy issues related to Modern Languages</vt:lpstr>
      <vt:lpstr>Policy issues related to Modern Languages</vt:lpstr>
      <vt:lpstr>Policy issues related to Modern Languages</vt:lpstr>
      <vt:lpstr>Policy issues related to Modern Languages</vt:lpstr>
      <vt:lpstr>Policy issues related to Modern Languages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 Arnold</dc:creator>
  <cp:lastModifiedBy>Costigan G.</cp:lastModifiedBy>
  <cp:revision>585</cp:revision>
  <cp:lastPrinted>2013-05-30T07:31:26Z</cp:lastPrinted>
  <dcterms:created xsi:type="dcterms:W3CDTF">2011-12-07T14:18:49Z</dcterms:created>
  <dcterms:modified xsi:type="dcterms:W3CDTF">2016-04-20T09:29:08Z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1897321846</vt:i4>
  </property>
  <property fmtid="{D5CDD505-2E9C-101B-9397-08002B2CF9AE}" pid="3" name="_NewReviewCycle">
    <vt:lpwstr/>
  </property>
  <property fmtid="{D5CDD505-2E9C-101B-9397-08002B2CF9AE}" pid="4" name="_EmailSubject">
    <vt:lpwstr>Research themes in Modern Languages</vt:lpwstr>
  </property>
  <property fmtid="{D5CDD505-2E9C-101B-9397-08002B2CF9AE}" pid="5" name="_AuthorEmail">
    <vt:lpwstr>G.Costigan@soton.ac.uk</vt:lpwstr>
  </property>
  <property fmtid="{D5CDD505-2E9C-101B-9397-08002B2CF9AE}" pid="6" name="_AuthorEmailDisplayName">
    <vt:lpwstr>Costigan G.</vt:lpwstr>
  </property>
</Properties>
</file>