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89" r:id="rId9"/>
    <p:sldId id="265" r:id="rId10"/>
    <p:sldId id="272" r:id="rId11"/>
    <p:sldId id="287" r:id="rId12"/>
    <p:sldId id="273" r:id="rId13"/>
    <p:sldId id="274" r:id="rId14"/>
    <p:sldId id="275" r:id="rId15"/>
    <p:sldId id="288" r:id="rId16"/>
    <p:sldId id="276" r:id="rId17"/>
    <p:sldId id="277" r:id="rId18"/>
    <p:sldId id="278" r:id="rId19"/>
    <p:sldId id="279" r:id="rId20"/>
    <p:sldId id="266" r:id="rId21"/>
    <p:sldId id="280" r:id="rId22"/>
    <p:sldId id="281" r:id="rId23"/>
    <p:sldId id="282" r:id="rId24"/>
    <p:sldId id="267" r:id="rId25"/>
    <p:sldId id="283" r:id="rId26"/>
    <p:sldId id="268" r:id="rId27"/>
    <p:sldId id="284" r:id="rId28"/>
    <p:sldId id="269" r:id="rId29"/>
    <p:sldId id="285" r:id="rId30"/>
    <p:sldId id="270" r:id="rId31"/>
    <p:sldId id="286" r:id="rId3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346164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332451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237637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27517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46116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29981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370587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1022354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1033152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1042186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085B5F13-72B0-4437-A76C-65D5A99DA558}" type="datetimeFigureOut">
              <a:rPr lang="zh-TW" altLang="en-US" smtClean="0"/>
              <a:t>2014/10/14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3855812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5B5F13-72B0-4437-A76C-65D5A99DA558}" type="datetimeFigureOut">
              <a:rPr lang="zh-TW" altLang="en-US" smtClean="0"/>
              <a:t>2014/10/14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837471-9A06-49FB-89C2-566E33A10B32}" type="slidenum">
              <a:rPr lang="zh-TW" altLang="en-US" smtClean="0"/>
              <a:t>‹#›</a:t>
            </a:fld>
            <a:endParaRPr lang="zh-TW" altLang="en-US"/>
          </a:p>
        </p:txBody>
      </p:sp>
    </p:spTree>
    <p:extLst>
      <p:ext uri="{BB962C8B-B14F-4D97-AF65-F5344CB8AC3E}">
        <p14:creationId xmlns:p14="http://schemas.microsoft.com/office/powerpoint/2010/main" val="318212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en-US" altLang="zh-TW" b="1" dirty="0"/>
              <a:t>A Comparison of Functions in Middle School Textbooks among Finland, Singapore and Taiwan</a:t>
            </a:r>
            <a:endParaRPr lang="zh-TW" altLang="en-US" dirty="0"/>
          </a:p>
        </p:txBody>
      </p:sp>
      <p:sp>
        <p:nvSpPr>
          <p:cNvPr id="3" name="副標題 2"/>
          <p:cNvSpPr>
            <a:spLocks noGrp="1"/>
          </p:cNvSpPr>
          <p:nvPr>
            <p:ph type="subTitle" idx="1"/>
          </p:nvPr>
        </p:nvSpPr>
        <p:spPr/>
        <p:txBody>
          <a:bodyPr>
            <a:normAutofit/>
          </a:bodyPr>
          <a:lstStyle/>
          <a:p>
            <a:r>
              <a:rPr lang="en-US" altLang="zh-TW" sz="3600" dirty="0"/>
              <a:t>Der-</a:t>
            </a:r>
            <a:r>
              <a:rPr lang="en-US" altLang="zh-TW" sz="3600" dirty="0" err="1"/>
              <a:t>Ching</a:t>
            </a:r>
            <a:r>
              <a:rPr lang="en-US" altLang="zh-TW" sz="3600" dirty="0"/>
              <a:t> </a:t>
            </a:r>
            <a:r>
              <a:rPr lang="en-US" altLang="zh-TW" sz="3600" dirty="0" smtClean="0"/>
              <a:t>Yang</a:t>
            </a:r>
            <a:r>
              <a:rPr lang="zh-TW" altLang="en-US" sz="3600" dirty="0"/>
              <a:t> </a:t>
            </a:r>
            <a:r>
              <a:rPr lang="en-US" altLang="zh-TW" sz="3600" dirty="0" smtClean="0"/>
              <a:t>and </a:t>
            </a:r>
            <a:r>
              <a:rPr lang="en-US" altLang="zh-TW" sz="3600" u="sng" dirty="0" smtClean="0"/>
              <a:t>Yung-Chi Lin</a:t>
            </a:r>
          </a:p>
          <a:p>
            <a:r>
              <a:rPr lang="en-US" altLang="zh-TW" sz="3600" dirty="0" smtClean="0"/>
              <a:t>National </a:t>
            </a:r>
            <a:r>
              <a:rPr lang="en-US" altLang="zh-TW" sz="3600" dirty="0" err="1" smtClean="0"/>
              <a:t>Chiayi</a:t>
            </a:r>
            <a:r>
              <a:rPr lang="en-US" altLang="zh-TW" sz="3600" dirty="0" smtClean="0"/>
              <a:t> University, Taiwan (R.O.C)</a:t>
            </a:r>
            <a:endParaRPr lang="zh-TW" altLang="zh-TW" sz="3600" dirty="0"/>
          </a:p>
        </p:txBody>
      </p:sp>
    </p:spTree>
    <p:extLst>
      <p:ext uri="{BB962C8B-B14F-4D97-AF65-F5344CB8AC3E}">
        <p14:creationId xmlns:p14="http://schemas.microsoft.com/office/powerpoint/2010/main" val="1513804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Finland 7</a:t>
            </a:r>
            <a:r>
              <a:rPr lang="en-US" altLang="zh-TW" baseline="30000" dirty="0" smtClean="0"/>
              <a:t>th</a:t>
            </a:r>
            <a:r>
              <a:rPr lang="en-US" altLang="zh-TW" dirty="0" smtClean="0"/>
              <a:t> Grade  (p.130)</a:t>
            </a:r>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29" y="1690688"/>
            <a:ext cx="10869142" cy="4164422"/>
          </a:xfrm>
          <a:prstGeom prst="rect">
            <a:avLst/>
          </a:prstGeom>
        </p:spPr>
      </p:pic>
      <p:sp>
        <p:nvSpPr>
          <p:cNvPr id="3" name="文字方塊 2"/>
          <p:cNvSpPr txBox="1"/>
          <p:nvPr/>
        </p:nvSpPr>
        <p:spPr>
          <a:xfrm>
            <a:off x="4576916" y="4724003"/>
            <a:ext cx="7236541" cy="1815882"/>
          </a:xfrm>
          <a:prstGeom prst="rect">
            <a:avLst/>
          </a:prstGeom>
          <a:noFill/>
        </p:spPr>
        <p:txBody>
          <a:bodyPr wrap="square" rtlCol="0">
            <a:spAutoFit/>
          </a:bodyPr>
          <a:lstStyle/>
          <a:p>
            <a:r>
              <a:rPr lang="en-US" altLang="zh-TW" sz="2800" dirty="0" smtClean="0"/>
              <a:t>The function machine </a:t>
            </a:r>
            <a:r>
              <a:rPr lang="en-US" altLang="zh-TW" sz="2800" dirty="0"/>
              <a:t>is </a:t>
            </a:r>
            <a:r>
              <a:rPr lang="en-US" altLang="zh-TW" sz="2800" dirty="0" smtClean="0"/>
              <a:t>a visual calculator. When a number is put into the machine, the machine follows a rule of calculations to produce output number. </a:t>
            </a:r>
            <a:endParaRPr lang="zh-TW" altLang="en-US" sz="2800" dirty="0"/>
          </a:p>
        </p:txBody>
      </p:sp>
    </p:spTree>
    <p:extLst>
      <p:ext uri="{BB962C8B-B14F-4D97-AF65-F5344CB8AC3E}">
        <p14:creationId xmlns:p14="http://schemas.microsoft.com/office/powerpoint/2010/main" val="299263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Finland </a:t>
            </a:r>
            <a:r>
              <a:rPr lang="en-US" altLang="zh-TW" dirty="0" smtClean="0"/>
              <a:t>7</a:t>
            </a:r>
            <a:r>
              <a:rPr lang="en-US" altLang="zh-TW" baseline="30000" dirty="0" smtClean="0"/>
              <a:t>th</a:t>
            </a:r>
            <a:r>
              <a:rPr lang="en-US" altLang="zh-TW" dirty="0" smtClean="0"/>
              <a:t> Grade  </a:t>
            </a:r>
            <a:r>
              <a:rPr lang="en-US" altLang="zh-TW" dirty="0"/>
              <a:t>(p.130)</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455423"/>
            <a:ext cx="10058400" cy="3309840"/>
          </a:xfrm>
          <a:prstGeom prst="rect">
            <a:avLst/>
          </a:prstGeom>
        </p:spPr>
      </p:pic>
    </p:spTree>
    <p:extLst>
      <p:ext uri="{BB962C8B-B14F-4D97-AF65-F5344CB8AC3E}">
        <p14:creationId xmlns:p14="http://schemas.microsoft.com/office/powerpoint/2010/main" val="25698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t="45657"/>
          <a:stretch/>
        </p:blipFill>
        <p:spPr>
          <a:xfrm>
            <a:off x="769474" y="1941411"/>
            <a:ext cx="10653051" cy="4061183"/>
          </a:xfrm>
          <a:prstGeom prst="rect">
            <a:avLst/>
          </a:prstGeom>
        </p:spPr>
      </p:pic>
      <p:sp>
        <p:nvSpPr>
          <p:cNvPr id="2" name="標題 1"/>
          <p:cNvSpPr>
            <a:spLocks noGrp="1"/>
          </p:cNvSpPr>
          <p:nvPr>
            <p:ph type="title"/>
          </p:nvPr>
        </p:nvSpPr>
        <p:spPr/>
        <p:txBody>
          <a:bodyPr/>
          <a:lstStyle/>
          <a:p>
            <a:r>
              <a:rPr lang="en-US" altLang="zh-TW" dirty="0"/>
              <a:t>Finland </a:t>
            </a:r>
            <a:r>
              <a:rPr lang="en-US" altLang="zh-TW" dirty="0" smtClean="0"/>
              <a:t>8</a:t>
            </a:r>
            <a:r>
              <a:rPr lang="en-US" altLang="zh-TW" baseline="30000" dirty="0" smtClean="0"/>
              <a:t>th</a:t>
            </a:r>
            <a:r>
              <a:rPr lang="en-US" altLang="zh-TW" dirty="0" smtClean="0"/>
              <a:t> Grade (p.68)</a:t>
            </a:r>
            <a:endParaRPr lang="zh-TW" altLang="en-US" dirty="0"/>
          </a:p>
        </p:txBody>
      </p:sp>
    </p:spTree>
    <p:extLst>
      <p:ext uri="{BB962C8B-B14F-4D97-AF65-F5344CB8AC3E}">
        <p14:creationId xmlns:p14="http://schemas.microsoft.com/office/powerpoint/2010/main" val="3944460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Finland 9</a:t>
            </a:r>
            <a:r>
              <a:rPr lang="en-US" altLang="zh-TW" baseline="30000" dirty="0" smtClean="0"/>
              <a:t>th</a:t>
            </a:r>
            <a:r>
              <a:rPr lang="en-US" altLang="zh-TW" dirty="0" smtClean="0"/>
              <a:t> Grade</a:t>
            </a:r>
            <a:r>
              <a:rPr lang="en-US" altLang="zh-TW" baseline="30000" dirty="0" smtClean="0"/>
              <a:t> </a:t>
            </a:r>
            <a:r>
              <a:rPr lang="en-US" altLang="zh-TW" dirty="0" smtClean="0"/>
              <a:t> (p.62)</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56852"/>
            <a:ext cx="10613653" cy="5250425"/>
          </a:xfrm>
          <a:prstGeom prst="rect">
            <a:avLst/>
          </a:prstGeom>
        </p:spPr>
      </p:pic>
      <p:sp>
        <p:nvSpPr>
          <p:cNvPr id="4" name="矩形 3"/>
          <p:cNvSpPr/>
          <p:nvPr/>
        </p:nvSpPr>
        <p:spPr>
          <a:xfrm>
            <a:off x="1307025" y="6258457"/>
            <a:ext cx="4277133" cy="461665"/>
          </a:xfrm>
          <a:prstGeom prst="rect">
            <a:avLst/>
          </a:prstGeom>
        </p:spPr>
        <p:txBody>
          <a:bodyPr wrap="none">
            <a:spAutoFit/>
          </a:bodyPr>
          <a:lstStyle/>
          <a:p>
            <a:r>
              <a:rPr lang="zh-TW" altLang="en-US" sz="2400" dirty="0"/>
              <a:t>the output depends on the input</a:t>
            </a:r>
          </a:p>
        </p:txBody>
      </p:sp>
    </p:spTree>
    <p:extLst>
      <p:ext uri="{BB962C8B-B14F-4D97-AF65-F5344CB8AC3E}">
        <p14:creationId xmlns:p14="http://schemas.microsoft.com/office/powerpoint/2010/main" val="3545745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Finland: </a:t>
            </a:r>
            <a:r>
              <a:rPr lang="en-US" altLang="zh-TW" dirty="0"/>
              <a:t>T</a:t>
            </a:r>
            <a:r>
              <a:rPr lang="en-US" altLang="zh-TW" dirty="0" smtClean="0"/>
              <a:t>he  Definition of  Function (9</a:t>
            </a:r>
            <a:r>
              <a:rPr lang="en-US" altLang="zh-TW" baseline="30000" dirty="0" smtClean="0"/>
              <a:t>th</a:t>
            </a:r>
            <a:r>
              <a:rPr lang="en-US" altLang="zh-TW" dirty="0" smtClean="0"/>
              <a:t> grade , p.62)</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199" y="1946603"/>
            <a:ext cx="10973569" cy="2817126"/>
          </a:xfrm>
          <a:prstGeom prst="rect">
            <a:avLst/>
          </a:prstGeom>
        </p:spPr>
      </p:pic>
      <p:sp>
        <p:nvSpPr>
          <p:cNvPr id="4" name="矩形 3"/>
          <p:cNvSpPr/>
          <p:nvPr/>
        </p:nvSpPr>
        <p:spPr>
          <a:xfrm>
            <a:off x="2236839" y="5019644"/>
            <a:ext cx="8087032" cy="954107"/>
          </a:xfrm>
          <a:prstGeom prst="rect">
            <a:avLst/>
          </a:prstGeom>
        </p:spPr>
        <p:txBody>
          <a:bodyPr wrap="square">
            <a:spAutoFit/>
          </a:bodyPr>
          <a:lstStyle/>
          <a:p>
            <a:r>
              <a:rPr lang="en-US" altLang="zh-TW" sz="2800" dirty="0" smtClean="0"/>
              <a:t>Function </a:t>
            </a:r>
            <a:r>
              <a:rPr lang="en-US" altLang="zh-TW" sz="2800" dirty="0"/>
              <a:t>f is a rule that for every value of x corresponds to exactly one value of the function f (x).</a:t>
            </a:r>
            <a:endParaRPr lang="zh-TW" altLang="en-US" sz="2800" dirty="0"/>
          </a:p>
        </p:txBody>
      </p:sp>
      <p:sp>
        <p:nvSpPr>
          <p:cNvPr id="6" name="矩形 5"/>
          <p:cNvSpPr/>
          <p:nvPr/>
        </p:nvSpPr>
        <p:spPr>
          <a:xfrm>
            <a:off x="838200" y="2713703"/>
            <a:ext cx="3025877" cy="205002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70897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Three generations of the function machine</a:t>
            </a:r>
            <a:endParaRPr lang="zh-TW" altLang="en-US" dirty="0"/>
          </a:p>
        </p:txBody>
      </p:sp>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r="64076"/>
          <a:stretch/>
        </p:blipFill>
        <p:spPr>
          <a:xfrm>
            <a:off x="773522" y="2353469"/>
            <a:ext cx="3613356" cy="3309840"/>
          </a:xfrm>
          <a:prstGeom prst="rect">
            <a:avLst/>
          </a:prstGeom>
        </p:spPr>
      </p:pic>
      <p:pic>
        <p:nvPicPr>
          <p:cNvPr id="4" name="圖片 3"/>
          <p:cNvPicPr>
            <a:picLocks noChangeAspect="1"/>
          </p:cNvPicPr>
          <p:nvPr/>
        </p:nvPicPr>
        <p:blipFill rotWithShape="1">
          <a:blip r:embed="rId3">
            <a:extLst>
              <a:ext uri="{28A0092B-C50C-407E-A947-70E740481C1C}">
                <a14:useLocalDpi xmlns:a14="http://schemas.microsoft.com/office/drawing/2010/main" val="0"/>
              </a:ext>
            </a:extLst>
          </a:blip>
          <a:srcRect t="54528" r="67384" b="10194"/>
          <a:stretch/>
        </p:blipFill>
        <p:spPr>
          <a:xfrm>
            <a:off x="3801022" y="3484179"/>
            <a:ext cx="3511469" cy="2664373"/>
          </a:xfrm>
          <a:prstGeom prst="rect">
            <a:avLst/>
          </a:prstGeom>
        </p:spPr>
      </p:pic>
      <p:pic>
        <p:nvPicPr>
          <p:cNvPr id="5" name="圖片 4"/>
          <p:cNvPicPr>
            <a:picLocks noChangeAspect="1"/>
          </p:cNvPicPr>
          <p:nvPr/>
        </p:nvPicPr>
        <p:blipFill rotWithShape="1">
          <a:blip r:embed="rId4">
            <a:extLst>
              <a:ext uri="{28A0092B-C50C-407E-A947-70E740481C1C}">
                <a14:useLocalDpi xmlns:a14="http://schemas.microsoft.com/office/drawing/2010/main" val="0"/>
              </a:ext>
            </a:extLst>
          </a:blip>
          <a:srcRect t="37557" r="57916" b="10109"/>
          <a:stretch/>
        </p:blipFill>
        <p:spPr>
          <a:xfrm>
            <a:off x="7657794" y="3389585"/>
            <a:ext cx="3696006" cy="2273723"/>
          </a:xfrm>
          <a:prstGeom prst="rect">
            <a:avLst/>
          </a:prstGeom>
        </p:spPr>
      </p:pic>
      <p:sp>
        <p:nvSpPr>
          <p:cNvPr id="6" name="文字方塊 5"/>
          <p:cNvSpPr txBox="1"/>
          <p:nvPr/>
        </p:nvSpPr>
        <p:spPr>
          <a:xfrm>
            <a:off x="5238481" y="4709202"/>
            <a:ext cx="758541" cy="523220"/>
          </a:xfrm>
          <a:prstGeom prst="rect">
            <a:avLst/>
          </a:prstGeom>
          <a:noFill/>
        </p:spPr>
        <p:txBody>
          <a:bodyPr wrap="none" rtlCol="0">
            <a:spAutoFit/>
          </a:bodyPr>
          <a:lstStyle/>
          <a:p>
            <a:r>
              <a:rPr lang="en-US" altLang="zh-TW" sz="2800" dirty="0" smtClean="0"/>
              <a:t>rule</a:t>
            </a:r>
            <a:endParaRPr lang="zh-TW" altLang="en-US" sz="2800" dirty="0"/>
          </a:p>
        </p:txBody>
      </p:sp>
      <p:sp>
        <p:nvSpPr>
          <p:cNvPr id="7" name="文字方塊 6"/>
          <p:cNvSpPr txBox="1"/>
          <p:nvPr/>
        </p:nvSpPr>
        <p:spPr>
          <a:xfrm>
            <a:off x="1077904" y="3114847"/>
            <a:ext cx="1209368" cy="369332"/>
          </a:xfrm>
          <a:prstGeom prst="rect">
            <a:avLst/>
          </a:prstGeom>
          <a:noFill/>
        </p:spPr>
        <p:txBody>
          <a:bodyPr wrap="square" rtlCol="0">
            <a:spAutoFit/>
          </a:bodyPr>
          <a:lstStyle/>
          <a:p>
            <a:r>
              <a:rPr lang="en-US" altLang="zh-TW" dirty="0" smtClean="0"/>
              <a:t>input</a:t>
            </a:r>
            <a:endParaRPr lang="zh-TW" altLang="en-US" dirty="0"/>
          </a:p>
        </p:txBody>
      </p:sp>
      <p:sp>
        <p:nvSpPr>
          <p:cNvPr id="9" name="文字方塊 8"/>
          <p:cNvSpPr txBox="1"/>
          <p:nvPr/>
        </p:nvSpPr>
        <p:spPr>
          <a:xfrm>
            <a:off x="3045544" y="5293977"/>
            <a:ext cx="1038994" cy="369332"/>
          </a:xfrm>
          <a:prstGeom prst="rect">
            <a:avLst/>
          </a:prstGeom>
          <a:noFill/>
        </p:spPr>
        <p:txBody>
          <a:bodyPr wrap="square" rtlCol="0">
            <a:spAutoFit/>
          </a:bodyPr>
          <a:lstStyle/>
          <a:p>
            <a:r>
              <a:rPr lang="en-US" altLang="zh-TW" dirty="0" smtClean="0"/>
              <a:t>output</a:t>
            </a:r>
            <a:endParaRPr lang="zh-TW" altLang="en-US" dirty="0"/>
          </a:p>
        </p:txBody>
      </p:sp>
      <p:sp>
        <p:nvSpPr>
          <p:cNvPr id="10" name="文字方塊 9"/>
          <p:cNvSpPr txBox="1"/>
          <p:nvPr/>
        </p:nvSpPr>
        <p:spPr>
          <a:xfrm>
            <a:off x="1135626" y="2065307"/>
            <a:ext cx="1813793" cy="523220"/>
          </a:xfrm>
          <a:prstGeom prst="rect">
            <a:avLst/>
          </a:prstGeom>
          <a:noFill/>
        </p:spPr>
        <p:txBody>
          <a:bodyPr wrap="square" rtlCol="0">
            <a:spAutoFit/>
          </a:bodyPr>
          <a:lstStyle/>
          <a:p>
            <a:r>
              <a:rPr lang="en-US" altLang="zh-TW" sz="2800" dirty="0" smtClean="0"/>
              <a:t>7</a:t>
            </a:r>
            <a:r>
              <a:rPr lang="en-US" altLang="zh-TW" sz="2800" baseline="30000" dirty="0" smtClean="0"/>
              <a:t>th</a:t>
            </a:r>
            <a:r>
              <a:rPr lang="zh-TW" altLang="en-US" sz="2800" dirty="0" smtClean="0"/>
              <a:t> </a:t>
            </a:r>
            <a:r>
              <a:rPr lang="en-US" altLang="zh-TW" sz="2800" dirty="0" smtClean="0"/>
              <a:t>Grade</a:t>
            </a:r>
            <a:endParaRPr lang="zh-TW" altLang="en-US" sz="2800" dirty="0"/>
          </a:p>
        </p:txBody>
      </p:sp>
      <p:sp>
        <p:nvSpPr>
          <p:cNvPr id="11" name="文字方塊 10"/>
          <p:cNvSpPr txBox="1"/>
          <p:nvPr/>
        </p:nvSpPr>
        <p:spPr>
          <a:xfrm>
            <a:off x="4727197" y="2003752"/>
            <a:ext cx="1536639" cy="523220"/>
          </a:xfrm>
          <a:prstGeom prst="rect">
            <a:avLst/>
          </a:prstGeom>
          <a:noFill/>
        </p:spPr>
        <p:txBody>
          <a:bodyPr wrap="none" rtlCol="0">
            <a:spAutoFit/>
          </a:bodyPr>
          <a:lstStyle/>
          <a:p>
            <a:r>
              <a:rPr lang="en-US" altLang="zh-TW" sz="2800" dirty="0" smtClean="0"/>
              <a:t>8</a:t>
            </a:r>
            <a:r>
              <a:rPr lang="en-US" altLang="zh-TW" sz="2800" baseline="30000" dirty="0" smtClean="0"/>
              <a:t>th</a:t>
            </a:r>
            <a:r>
              <a:rPr lang="en-US" altLang="zh-TW" sz="2800" dirty="0" smtClean="0"/>
              <a:t> Grade</a:t>
            </a:r>
            <a:endParaRPr lang="zh-TW" altLang="en-US" sz="2800" dirty="0"/>
          </a:p>
        </p:txBody>
      </p:sp>
      <p:sp>
        <p:nvSpPr>
          <p:cNvPr id="12" name="文字方塊 11"/>
          <p:cNvSpPr txBox="1"/>
          <p:nvPr/>
        </p:nvSpPr>
        <p:spPr>
          <a:xfrm>
            <a:off x="8841314" y="1984137"/>
            <a:ext cx="1536639" cy="523220"/>
          </a:xfrm>
          <a:prstGeom prst="rect">
            <a:avLst/>
          </a:prstGeom>
          <a:noFill/>
        </p:spPr>
        <p:txBody>
          <a:bodyPr wrap="none" rtlCol="0">
            <a:spAutoFit/>
          </a:bodyPr>
          <a:lstStyle/>
          <a:p>
            <a:r>
              <a:rPr lang="en-US" altLang="zh-TW" sz="2800" dirty="0" smtClean="0"/>
              <a:t>9</a:t>
            </a:r>
            <a:r>
              <a:rPr lang="en-US" altLang="zh-TW" sz="2800" baseline="30000" dirty="0" smtClean="0"/>
              <a:t>th</a:t>
            </a:r>
            <a:r>
              <a:rPr lang="en-US" altLang="zh-TW" sz="2800" dirty="0" smtClean="0"/>
              <a:t> Grade</a:t>
            </a:r>
            <a:endParaRPr lang="zh-TW" altLang="en-US" sz="2800" dirty="0"/>
          </a:p>
        </p:txBody>
      </p:sp>
    </p:spTree>
    <p:extLst>
      <p:ext uri="{BB962C8B-B14F-4D97-AF65-F5344CB8AC3E}">
        <p14:creationId xmlns:p14="http://schemas.microsoft.com/office/powerpoint/2010/main" val="357292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Singapore 7</a:t>
            </a:r>
            <a:r>
              <a:rPr lang="en-US" altLang="zh-TW" baseline="30000" dirty="0" smtClean="0"/>
              <a:t>th</a:t>
            </a:r>
            <a:r>
              <a:rPr lang="en-US" altLang="zh-TW" dirty="0" smtClean="0"/>
              <a:t> Grade (p.273) </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16" y="1489587"/>
            <a:ext cx="10833330" cy="4773101"/>
          </a:xfrm>
          <a:prstGeom prst="rect">
            <a:avLst/>
          </a:prstGeom>
        </p:spPr>
      </p:pic>
    </p:spTree>
    <p:extLst>
      <p:ext uri="{BB962C8B-B14F-4D97-AF65-F5344CB8AC3E}">
        <p14:creationId xmlns:p14="http://schemas.microsoft.com/office/powerpoint/2010/main" val="241351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Singapore: </a:t>
            </a:r>
            <a:r>
              <a:rPr lang="en-US" altLang="zh-TW" dirty="0"/>
              <a:t>The  Definition of  Function </a:t>
            </a:r>
            <a:r>
              <a:rPr lang="en-US" altLang="zh-TW" dirty="0" smtClean="0"/>
              <a:t>(7</a:t>
            </a:r>
            <a:r>
              <a:rPr lang="en-US" altLang="zh-TW" baseline="30000" dirty="0" smtClean="0"/>
              <a:t>th</a:t>
            </a:r>
            <a:r>
              <a:rPr lang="en-US" altLang="zh-TW" dirty="0" smtClean="0"/>
              <a:t> grade , p.273) </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05434"/>
            <a:ext cx="10176376" cy="1356850"/>
          </a:xfrm>
          <a:prstGeom prst="rect">
            <a:avLst/>
          </a:prstGeom>
        </p:spPr>
      </p:pic>
      <p:sp>
        <p:nvSpPr>
          <p:cNvPr id="4" name="矩形 3"/>
          <p:cNvSpPr/>
          <p:nvPr/>
        </p:nvSpPr>
        <p:spPr>
          <a:xfrm>
            <a:off x="838200" y="3156155"/>
            <a:ext cx="5297129" cy="53094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4787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11480" y="334645"/>
            <a:ext cx="10515600" cy="1325563"/>
          </a:xfrm>
        </p:spPr>
        <p:txBody>
          <a:bodyPr/>
          <a:lstStyle/>
          <a:p>
            <a:r>
              <a:rPr lang="en-US" altLang="zh-TW" dirty="0" smtClean="0"/>
              <a:t>Taiwan 7</a:t>
            </a:r>
            <a:r>
              <a:rPr lang="en-US" altLang="zh-TW" baseline="30000" dirty="0" smtClean="0"/>
              <a:t>th</a:t>
            </a:r>
            <a:r>
              <a:rPr lang="en-US" altLang="zh-TW" dirty="0" smtClean="0"/>
              <a:t> grade: A speed problem(p. 142)</a:t>
            </a:r>
            <a:endParaRPr lang="zh-TW" altLang="en-US" dirty="0"/>
          </a:p>
        </p:txBody>
      </p:sp>
      <p:sp>
        <p:nvSpPr>
          <p:cNvPr id="4" name="文字方塊 3"/>
          <p:cNvSpPr txBox="1"/>
          <p:nvPr/>
        </p:nvSpPr>
        <p:spPr>
          <a:xfrm>
            <a:off x="7433188" y="1660208"/>
            <a:ext cx="4586748" cy="4893647"/>
          </a:xfrm>
          <a:prstGeom prst="rect">
            <a:avLst/>
          </a:prstGeom>
          <a:noFill/>
        </p:spPr>
        <p:txBody>
          <a:bodyPr wrap="square" rtlCol="0">
            <a:spAutoFit/>
          </a:bodyPr>
          <a:lstStyle/>
          <a:p>
            <a:r>
              <a:rPr lang="en-US" altLang="zh-TW" sz="2600" dirty="0" smtClean="0"/>
              <a:t>Min drove a car from City A to City B in a fix speed. If the time is x </a:t>
            </a:r>
            <a:r>
              <a:rPr lang="en-US" altLang="zh-TW" sz="2600" dirty="0" err="1" smtClean="0"/>
              <a:t>hr</a:t>
            </a:r>
            <a:r>
              <a:rPr lang="en-US" altLang="zh-TW" sz="2600" dirty="0" smtClean="0"/>
              <a:t>; the distance is y km; the table below shows the relationship between x and y.</a:t>
            </a:r>
          </a:p>
          <a:p>
            <a:pPr marL="514350" indent="-514350">
              <a:buAutoNum type="arabicParenBoth"/>
            </a:pPr>
            <a:r>
              <a:rPr lang="en-US" altLang="zh-TW" sz="2600" dirty="0" smtClean="0"/>
              <a:t>Write the relationship of x and y in the algebraic form </a:t>
            </a:r>
          </a:p>
          <a:p>
            <a:pPr marL="514350" indent="-514350">
              <a:buAutoNum type="arabicParenBoth"/>
            </a:pPr>
            <a:r>
              <a:rPr lang="en-US" altLang="zh-TW" sz="2600" dirty="0" smtClean="0"/>
              <a:t>For any given x, please fill out the corresponding value of y in the table</a:t>
            </a:r>
          </a:p>
          <a:p>
            <a:pPr marL="514350" indent="-514350">
              <a:buAutoNum type="arabicParenBoth"/>
            </a:pPr>
            <a:r>
              <a:rPr lang="en-US" altLang="zh-TW" sz="2600" dirty="0" smtClean="0"/>
              <a:t>For any given x, is there only </a:t>
            </a:r>
            <a:r>
              <a:rPr lang="en-US" altLang="zh-TW" sz="2600" dirty="0"/>
              <a:t>a</a:t>
            </a:r>
            <a:r>
              <a:rPr lang="en-US" altLang="zh-TW" sz="2600" dirty="0" smtClean="0"/>
              <a:t> corresponding value of y?</a:t>
            </a:r>
            <a:endParaRPr lang="zh-TW" altLang="en-US" sz="2600"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49" y="1660208"/>
            <a:ext cx="7765791" cy="4551444"/>
          </a:xfrm>
          <a:prstGeom prst="rect">
            <a:avLst/>
          </a:prstGeom>
        </p:spPr>
      </p:pic>
    </p:spTree>
    <p:extLst>
      <p:ext uri="{BB962C8B-B14F-4D97-AF65-F5344CB8AC3E}">
        <p14:creationId xmlns:p14="http://schemas.microsoft.com/office/powerpoint/2010/main" val="235031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Taiwan: </a:t>
            </a:r>
            <a:r>
              <a:rPr lang="en-US" altLang="zh-TW" dirty="0"/>
              <a:t>The  Definition of  Function </a:t>
            </a:r>
            <a:r>
              <a:rPr lang="en-US" altLang="zh-TW" dirty="0" smtClean="0"/>
              <a:t>(7</a:t>
            </a:r>
            <a:r>
              <a:rPr lang="en-US" altLang="zh-TW" baseline="30000" dirty="0" smtClean="0"/>
              <a:t>th</a:t>
            </a:r>
            <a:r>
              <a:rPr lang="en-US" altLang="zh-TW" dirty="0" smtClean="0"/>
              <a:t> grade , p. 144) </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346" y="2008315"/>
            <a:ext cx="10907187" cy="1788856"/>
          </a:xfrm>
          <a:prstGeom prst="rect">
            <a:avLst/>
          </a:prstGeom>
        </p:spPr>
      </p:pic>
      <p:sp>
        <p:nvSpPr>
          <p:cNvPr id="4" name="文字方塊 3"/>
          <p:cNvSpPr txBox="1"/>
          <p:nvPr/>
        </p:nvSpPr>
        <p:spPr>
          <a:xfrm>
            <a:off x="579346" y="3797171"/>
            <a:ext cx="11479755" cy="2862322"/>
          </a:xfrm>
          <a:prstGeom prst="rect">
            <a:avLst/>
          </a:prstGeom>
          <a:noFill/>
        </p:spPr>
        <p:txBody>
          <a:bodyPr wrap="square" rtlCol="0">
            <a:spAutoFit/>
          </a:bodyPr>
          <a:lstStyle/>
          <a:p>
            <a:r>
              <a:rPr lang="en-US" altLang="zh-TW" sz="3600" dirty="0" smtClean="0"/>
              <a:t>Previous examples all involve two variables. </a:t>
            </a:r>
            <a:r>
              <a:rPr lang="en-US" altLang="zh-TW" sz="3600" dirty="0"/>
              <a:t>W</a:t>
            </a:r>
            <a:r>
              <a:rPr lang="en-US" altLang="zh-TW" sz="3600" dirty="0" smtClean="0"/>
              <a:t>e use x and y to represent the two variables. When the value of x is specified, the value of y is then decided. That is:</a:t>
            </a:r>
          </a:p>
          <a:p>
            <a:r>
              <a:rPr lang="en-US" altLang="zh-TW" sz="3600" dirty="0" smtClean="0"/>
              <a:t>For </a:t>
            </a:r>
            <a:r>
              <a:rPr lang="en-US" altLang="zh-TW" sz="3600" dirty="0"/>
              <a:t>a</a:t>
            </a:r>
            <a:r>
              <a:rPr lang="en-US" altLang="zh-TW" sz="3600" dirty="0" smtClean="0"/>
              <a:t> given value of x, there is only one corresponding value of y. We say “y is a function of x” </a:t>
            </a:r>
            <a:endParaRPr lang="zh-TW" altLang="en-US" sz="3600" dirty="0"/>
          </a:p>
        </p:txBody>
      </p:sp>
    </p:spTree>
    <p:extLst>
      <p:ext uri="{BB962C8B-B14F-4D97-AF65-F5344CB8AC3E}">
        <p14:creationId xmlns:p14="http://schemas.microsoft.com/office/powerpoint/2010/main" val="2006606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Purpose</a:t>
            </a:r>
            <a:endParaRPr lang="zh-TW" altLang="en-US" dirty="0"/>
          </a:p>
        </p:txBody>
      </p:sp>
      <p:sp>
        <p:nvSpPr>
          <p:cNvPr id="3" name="內容版面配置區 2"/>
          <p:cNvSpPr>
            <a:spLocks noGrp="1"/>
          </p:cNvSpPr>
          <p:nvPr>
            <p:ph idx="1"/>
          </p:nvPr>
        </p:nvSpPr>
        <p:spPr/>
        <p:txBody>
          <a:bodyPr>
            <a:normAutofit/>
          </a:bodyPr>
          <a:lstStyle/>
          <a:p>
            <a:r>
              <a:rPr lang="en-US" altLang="zh-TW" sz="3600" dirty="0"/>
              <a:t>The purpose of this study was to examine the </a:t>
            </a:r>
            <a:r>
              <a:rPr lang="en-US" altLang="zh-TW" sz="3600" dirty="0" smtClean="0"/>
              <a:t>similarities and differences </a:t>
            </a:r>
            <a:r>
              <a:rPr lang="en-US" altLang="zh-TW" sz="3600" dirty="0"/>
              <a:t>on the topic of functions among Finnish, </a:t>
            </a:r>
            <a:r>
              <a:rPr lang="en-US" altLang="zh-TW" sz="3600" dirty="0" smtClean="0"/>
              <a:t>Singaporean, </a:t>
            </a:r>
            <a:r>
              <a:rPr lang="en-US" altLang="zh-TW" sz="3600" dirty="0"/>
              <a:t>and Taiwanese middle </a:t>
            </a:r>
            <a:r>
              <a:rPr lang="en-US" altLang="zh-TW" sz="3600" dirty="0" smtClean="0"/>
              <a:t>school </a:t>
            </a:r>
            <a:r>
              <a:rPr lang="en-US" altLang="zh-TW" sz="3600" dirty="0"/>
              <a:t>mathematics textbooks</a:t>
            </a:r>
            <a:endParaRPr lang="zh-TW" altLang="en-US" sz="3600" dirty="0"/>
          </a:p>
        </p:txBody>
      </p:sp>
    </p:spTree>
    <p:extLst>
      <p:ext uri="{BB962C8B-B14F-4D97-AF65-F5344CB8AC3E}">
        <p14:creationId xmlns:p14="http://schemas.microsoft.com/office/powerpoint/2010/main" val="2233405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內容版面配置區 3"/>
          <p:cNvGraphicFramePr>
            <a:graphicFrameLocks noGrp="1"/>
          </p:cNvGraphicFramePr>
          <p:nvPr>
            <p:ph idx="1"/>
            <p:extLst>
              <p:ext uri="{D42A27DB-BD31-4B8C-83A1-F6EECF244321}">
                <p14:modId xmlns:p14="http://schemas.microsoft.com/office/powerpoint/2010/main" val="2380285502"/>
              </p:ext>
            </p:extLst>
          </p:nvPr>
        </p:nvGraphicFramePr>
        <p:xfrm>
          <a:off x="0" y="2324869"/>
          <a:ext cx="12191999" cy="4055806"/>
        </p:xfrm>
        <a:graphic>
          <a:graphicData uri="http://schemas.openxmlformats.org/drawingml/2006/table">
            <a:tbl>
              <a:tblPr>
                <a:tableStyleId>{5C22544A-7EE6-4342-B048-85BDC9FD1C3A}</a:tableStyleId>
              </a:tblPr>
              <a:tblGrid>
                <a:gridCol w="2563524"/>
                <a:gridCol w="1453199"/>
                <a:gridCol w="1681888"/>
                <a:gridCol w="1679208"/>
                <a:gridCol w="1708647"/>
                <a:gridCol w="1576183"/>
                <a:gridCol w="1529350"/>
              </a:tblGrid>
              <a:tr h="685647">
                <a:tc>
                  <a:txBody>
                    <a:bodyPr/>
                    <a:lstStyle/>
                    <a:p>
                      <a:pPr algn="ctr">
                        <a:spcBef>
                          <a:spcPts val="600"/>
                        </a:spcBef>
                        <a:spcAft>
                          <a:spcPts val="0"/>
                        </a:spcAft>
                      </a:pPr>
                      <a:r>
                        <a:rPr lang="en-GB" sz="2800" dirty="0">
                          <a:effectLst/>
                        </a:rPr>
                        <a:t>Representation</a:t>
                      </a:r>
                      <a:endParaRPr lang="zh-TW" sz="2800" dirty="0">
                        <a:effectLst/>
                        <a:latin typeface="Times New Roman" panose="02020603050405020304" pitchFamily="18" charset="0"/>
                        <a:ea typeface="新細明體" panose="02020500000000000000" pitchFamily="18" charset="-120"/>
                      </a:endParaRPr>
                    </a:p>
                  </a:txBody>
                  <a:tcPr marL="68580" marR="68580" marT="0" marB="0"/>
                </a:tc>
                <a:tc gridSpan="2">
                  <a:txBody>
                    <a:bodyPr/>
                    <a:lstStyle/>
                    <a:p>
                      <a:pPr algn="ctr">
                        <a:spcBef>
                          <a:spcPts val="600"/>
                        </a:spcBef>
                        <a:spcAft>
                          <a:spcPts val="0"/>
                        </a:spcAft>
                      </a:pPr>
                      <a:r>
                        <a:rPr lang="en-GB" sz="3200" dirty="0">
                          <a:effectLst/>
                        </a:rPr>
                        <a:t>Finland</a:t>
                      </a:r>
                      <a:endParaRPr lang="zh-TW" sz="3200" dirty="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a:effectLst/>
                        </a:rPr>
                        <a:t>Singapore</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a:effectLst/>
                        </a:rPr>
                        <a:t>Taiwan </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r>
              <a:tr h="685647">
                <a:tc>
                  <a:txBody>
                    <a:bodyPr/>
                    <a:lstStyle/>
                    <a:p>
                      <a:pPr algn="ctr">
                        <a:spcBef>
                          <a:spcPts val="600"/>
                        </a:spcBef>
                        <a:spcAft>
                          <a:spcPts val="0"/>
                        </a:spcAft>
                      </a:pPr>
                      <a:r>
                        <a:rPr lang="en-GB" sz="2800" dirty="0">
                          <a:effectLst/>
                        </a:rPr>
                        <a:t>Form</a:t>
                      </a:r>
                      <a:endParaRPr lang="zh-TW" sz="28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(526)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(121)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(171)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r>
              <a:tr h="597599">
                <a:tc>
                  <a:txBody>
                    <a:bodyPr/>
                    <a:lstStyle/>
                    <a:p>
                      <a:pPr algn="ctr">
                        <a:spcBef>
                          <a:spcPts val="600"/>
                        </a:spcBef>
                        <a:spcAft>
                          <a:spcPts val="0"/>
                        </a:spcAft>
                      </a:pPr>
                      <a:r>
                        <a:rPr lang="en-GB" sz="3200" dirty="0">
                          <a:effectLst/>
                        </a:rPr>
                        <a:t>Purely math</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195</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37.1%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82</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67.8%</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96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56.1%</a:t>
                      </a:r>
                      <a:endParaRPr lang="zh-TW" sz="3200">
                        <a:effectLst/>
                        <a:latin typeface="Times New Roman" panose="02020603050405020304" pitchFamily="18" charset="0"/>
                        <a:ea typeface="新細明體" panose="02020500000000000000" pitchFamily="18" charset="-120"/>
                      </a:endParaRPr>
                    </a:p>
                  </a:txBody>
                  <a:tcPr marL="68580" marR="68580" marT="0" marB="0"/>
                </a:tc>
              </a:tr>
              <a:tr h="700633">
                <a:tc>
                  <a:txBody>
                    <a:bodyPr/>
                    <a:lstStyle/>
                    <a:p>
                      <a:pPr algn="ctr">
                        <a:spcBef>
                          <a:spcPts val="600"/>
                        </a:spcBef>
                        <a:spcAft>
                          <a:spcPts val="0"/>
                        </a:spcAft>
                      </a:pPr>
                      <a:r>
                        <a:rPr lang="en-GB" sz="3200">
                          <a:effectLst/>
                        </a:rPr>
                        <a:t>Visual</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161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30.6%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25</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20.7%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9.9%</a:t>
                      </a:r>
                      <a:endParaRPr lang="zh-TW" sz="3200">
                        <a:effectLst/>
                        <a:latin typeface="Times New Roman" panose="02020603050405020304" pitchFamily="18" charset="0"/>
                        <a:ea typeface="新細明體" panose="02020500000000000000" pitchFamily="18" charset="-120"/>
                      </a:endParaRPr>
                    </a:p>
                  </a:txBody>
                  <a:tcPr marL="68580" marR="68580" marT="0" marB="0"/>
                </a:tc>
              </a:tr>
              <a:tr h="685647">
                <a:tc>
                  <a:txBody>
                    <a:bodyPr/>
                    <a:lstStyle/>
                    <a:p>
                      <a:pPr algn="ctr">
                        <a:spcBef>
                          <a:spcPts val="600"/>
                        </a:spcBef>
                        <a:spcAft>
                          <a:spcPts val="0"/>
                        </a:spcAft>
                      </a:pPr>
                      <a:r>
                        <a:rPr lang="en-GB" sz="3200">
                          <a:effectLst/>
                        </a:rPr>
                        <a:t>Verbal</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121</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23.0%</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13</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10.7%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30</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17.5%</a:t>
                      </a:r>
                      <a:endParaRPr lang="zh-TW" sz="3200">
                        <a:effectLst/>
                        <a:latin typeface="Times New Roman" panose="02020603050405020304" pitchFamily="18" charset="0"/>
                        <a:ea typeface="新細明體" panose="02020500000000000000" pitchFamily="18" charset="-120"/>
                      </a:endParaRPr>
                    </a:p>
                  </a:txBody>
                  <a:tcPr marL="68580" marR="68580" marT="0" marB="0"/>
                </a:tc>
              </a:tr>
              <a:tr h="700633">
                <a:tc>
                  <a:txBody>
                    <a:bodyPr/>
                    <a:lstStyle/>
                    <a:p>
                      <a:pPr algn="ctr">
                        <a:spcBef>
                          <a:spcPts val="600"/>
                        </a:spcBef>
                        <a:spcAft>
                          <a:spcPts val="0"/>
                        </a:spcAft>
                      </a:pPr>
                      <a:r>
                        <a:rPr lang="en-GB" sz="3200">
                          <a:effectLst/>
                        </a:rPr>
                        <a:t>Combined</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49</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9.3%</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1</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0.8%</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28</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16.4%</a:t>
                      </a:r>
                      <a:endParaRPr lang="zh-TW" sz="3200" dirty="0">
                        <a:effectLst/>
                        <a:latin typeface="Times New Roman" panose="02020603050405020304" pitchFamily="18" charset="0"/>
                        <a:ea typeface="新細明體" panose="02020500000000000000" pitchFamily="18" charset="-120"/>
                      </a:endParaRPr>
                    </a:p>
                  </a:txBody>
                  <a:tcPr marL="68580" marR="68580" marT="0" marB="0"/>
                </a:tc>
              </a:tr>
            </a:tbl>
          </a:graphicData>
        </a:graphic>
      </p:graphicFrame>
      <p:sp>
        <p:nvSpPr>
          <p:cNvPr id="5" name="矩形 4"/>
          <p:cNvSpPr/>
          <p:nvPr/>
        </p:nvSpPr>
        <p:spPr>
          <a:xfrm>
            <a:off x="530942" y="545691"/>
            <a:ext cx="11282515" cy="1077218"/>
          </a:xfrm>
          <a:prstGeom prst="rect">
            <a:avLst/>
          </a:prstGeom>
        </p:spPr>
        <p:txBody>
          <a:bodyPr wrap="square">
            <a:spAutoFit/>
          </a:bodyPr>
          <a:lstStyle/>
          <a:p>
            <a:pPr>
              <a:spcAft>
                <a:spcPts val="0"/>
              </a:spcAft>
            </a:pPr>
            <a:r>
              <a:rPr lang="en-US" altLang="zh-TW" sz="3200" kern="100" dirty="0">
                <a:latin typeface="Times New Roman" panose="02020603050405020304" pitchFamily="18" charset="0"/>
              </a:rPr>
              <a:t>Table 1. Distributions of problems in the representation form among three countries</a:t>
            </a:r>
            <a:endParaRPr lang="zh-TW" altLang="zh-TW" sz="3200" kern="100" dirty="0">
              <a:latin typeface="Times New Roman" panose="02020603050405020304" pitchFamily="18" charset="0"/>
            </a:endParaRPr>
          </a:p>
        </p:txBody>
      </p:sp>
    </p:spTree>
    <p:extLst>
      <p:ext uri="{BB962C8B-B14F-4D97-AF65-F5344CB8AC3E}">
        <p14:creationId xmlns:p14="http://schemas.microsoft.com/office/powerpoint/2010/main" val="39378165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Finland: Visual form (9th grade, p.67)</a:t>
            </a:r>
            <a:endParaRPr lang="zh-TW" altLang="en-US"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643" y="1548334"/>
            <a:ext cx="4432259" cy="4933831"/>
          </a:xfrm>
          <a:prstGeom prst="rect">
            <a:avLst/>
          </a:prstGeom>
        </p:spPr>
      </p:pic>
    </p:spTree>
    <p:extLst>
      <p:ext uri="{BB962C8B-B14F-4D97-AF65-F5344CB8AC3E}">
        <p14:creationId xmlns:p14="http://schemas.microsoft.com/office/powerpoint/2010/main" val="39113211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Singapore: Purely math form (7th grade, p.274)</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106" y="2670195"/>
            <a:ext cx="8652748" cy="2285263"/>
          </a:xfrm>
          <a:prstGeom prst="rect">
            <a:avLst/>
          </a:prstGeom>
        </p:spPr>
      </p:pic>
    </p:spTree>
    <p:extLst>
      <p:ext uri="{BB962C8B-B14F-4D97-AF65-F5344CB8AC3E}">
        <p14:creationId xmlns:p14="http://schemas.microsoft.com/office/powerpoint/2010/main" val="2234815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Taiwan: verbal form (7</a:t>
            </a:r>
            <a:r>
              <a:rPr lang="en-US" altLang="zh-TW" baseline="30000" dirty="0" smtClean="0"/>
              <a:t>th</a:t>
            </a:r>
            <a:r>
              <a:rPr lang="en-US" altLang="zh-TW" dirty="0" smtClean="0"/>
              <a:t> grade, p. 145)  </a:t>
            </a:r>
            <a:endParaRPr lang="zh-TW" altLang="en-US" dirty="0"/>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409" y="2485104"/>
            <a:ext cx="8679180" cy="1828800"/>
          </a:xfrm>
          <a:prstGeom prst="rect">
            <a:avLst/>
          </a:prstGeom>
        </p:spPr>
      </p:pic>
      <mc:AlternateContent xmlns:mc="http://schemas.openxmlformats.org/markup-compatibility/2006" xmlns:a14="http://schemas.microsoft.com/office/drawing/2010/main">
        <mc:Choice Requires="a14">
          <p:sp>
            <p:nvSpPr>
              <p:cNvPr id="4" name="文字方塊 3"/>
              <p:cNvSpPr txBox="1"/>
              <p:nvPr/>
            </p:nvSpPr>
            <p:spPr>
              <a:xfrm>
                <a:off x="278115" y="4731690"/>
                <a:ext cx="12116971" cy="1566070"/>
              </a:xfrm>
              <a:prstGeom prst="rect">
                <a:avLst/>
              </a:prstGeom>
              <a:noFill/>
            </p:spPr>
            <p:txBody>
              <a:bodyPr wrap="none" rtlCol="0">
                <a:spAutoFit/>
              </a:bodyPr>
              <a:lstStyle/>
              <a:p>
                <a:r>
                  <a:rPr lang="en-US" altLang="zh-TW" sz="2800" dirty="0" smtClean="0"/>
                  <a:t>The relationship between Celsius and Fahrenheit is: </a:t>
                </a:r>
              </a:p>
              <a:p>
                <a14:m>
                  <m:oMath xmlns:m="http://schemas.openxmlformats.org/officeDocument/2006/math">
                    <m:r>
                      <a:rPr lang="en-US" altLang="zh-TW" sz="2800" i="1">
                        <a:latin typeface="Cambria Math" panose="02040503050406030204" pitchFamily="18" charset="0"/>
                      </a:rPr>
                      <m:t>𝑇</m:t>
                    </m:r>
                    <m:r>
                      <a:rPr lang="en-US" altLang="zh-TW" sz="2800" b="0" i="1" smtClean="0">
                        <a:latin typeface="Cambria Math" panose="02040503050406030204" pitchFamily="18" charset="0"/>
                      </a:rPr>
                      <m:t>h𝑒</m:t>
                    </m:r>
                    <m:r>
                      <a:rPr lang="en-US" altLang="zh-TW" sz="2800" b="0" i="0" smtClean="0">
                        <a:latin typeface="Cambria Math" panose="02040503050406030204" pitchFamily="18" charset="0"/>
                      </a:rPr>
                      <m:t> </m:t>
                    </m:r>
                    <m:r>
                      <a:rPr lang="en-US" altLang="zh-TW" sz="2800" b="0" i="1" smtClean="0">
                        <a:latin typeface="Cambria Math" panose="02040503050406030204" pitchFamily="18" charset="0"/>
                      </a:rPr>
                      <m:t>𝑑𝑒𝑔𝑟𝑒𝑒</m:t>
                    </m:r>
                    <m:r>
                      <a:rPr lang="en-US" altLang="zh-TW" sz="2800" b="0" i="0" smtClean="0">
                        <a:latin typeface="Cambria Math" panose="02040503050406030204" pitchFamily="18" charset="0"/>
                      </a:rPr>
                      <m:t> </m:t>
                    </m:r>
                    <m:r>
                      <a:rPr lang="en-US" altLang="zh-TW" sz="2800" b="0" i="1" smtClean="0">
                        <a:latin typeface="Cambria Math" panose="02040503050406030204" pitchFamily="18" charset="0"/>
                      </a:rPr>
                      <m:t>𝑜𝑓</m:t>
                    </m:r>
                    <m:r>
                      <a:rPr lang="en-US" altLang="zh-TW" sz="2800" b="0" i="0" smtClean="0">
                        <a:latin typeface="Cambria Math" panose="02040503050406030204" pitchFamily="18" charset="0"/>
                      </a:rPr>
                      <m:t> </m:t>
                    </m:r>
                    <m:r>
                      <a:rPr lang="en-US" altLang="zh-TW" sz="2800" b="0" i="1" smtClean="0">
                        <a:latin typeface="Cambria Math" panose="02040503050406030204" pitchFamily="18" charset="0"/>
                      </a:rPr>
                      <m:t>𝐹𝑎h𝑒𝑟𝑛h𝑒𝑖𝑡</m:t>
                    </m:r>
                    <m:r>
                      <a:rPr lang="en-US" altLang="zh-TW" sz="2800" b="0" i="0" smtClean="0">
                        <a:latin typeface="Cambria Math" panose="02040503050406030204" pitchFamily="18" charset="0"/>
                      </a:rPr>
                      <m:t>=</m:t>
                    </m:r>
                    <m:f>
                      <m:fPr>
                        <m:ctrlPr>
                          <a:rPr lang="en-US" altLang="zh-TW" sz="2800" i="1" smtClean="0">
                            <a:latin typeface="Cambria Math" panose="02040503050406030204" pitchFamily="18" charset="0"/>
                          </a:rPr>
                        </m:ctrlPr>
                      </m:fPr>
                      <m:num>
                        <m:r>
                          <a:rPr lang="en-US" altLang="zh-TW" sz="2800" b="0" i="1" smtClean="0">
                            <a:latin typeface="Cambria Math" panose="02040503050406030204" pitchFamily="18" charset="0"/>
                          </a:rPr>
                          <m:t>9</m:t>
                        </m:r>
                      </m:num>
                      <m:den>
                        <m:r>
                          <a:rPr lang="en-US" altLang="zh-TW" sz="2800" b="0" i="1" smtClean="0">
                            <a:latin typeface="Cambria Math" panose="02040503050406030204" pitchFamily="18" charset="0"/>
                          </a:rPr>
                          <m:t>5</m:t>
                        </m:r>
                      </m:den>
                    </m:f>
                    <m:r>
                      <a:rPr lang="en-US" altLang="zh-TW" sz="2800" i="1" smtClean="0">
                        <a:latin typeface="Cambria Math" panose="02040503050406030204" pitchFamily="18" charset="0"/>
                        <a:ea typeface="Cambria Math" panose="02040503050406030204" pitchFamily="18" charset="0"/>
                      </a:rPr>
                      <m:t>×</m:t>
                    </m:r>
                    <m:r>
                      <a:rPr lang="en-US" altLang="zh-TW" sz="2800" b="0" i="1" smtClean="0">
                        <a:latin typeface="Cambria Math" panose="02040503050406030204" pitchFamily="18" charset="0"/>
                        <a:ea typeface="Cambria Math" panose="02040503050406030204" pitchFamily="18" charset="0"/>
                      </a:rPr>
                      <m:t>𝑇h𝑒</m:t>
                    </m:r>
                    <m:r>
                      <a:rPr lang="en-US" altLang="zh-TW" sz="2800" b="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𝑑𝑒𝑔𝑟𝑒𝑒</m:t>
                    </m:r>
                    <m:r>
                      <a:rPr lang="en-US" altLang="zh-TW" sz="2800" b="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𝑜𝑓</m:t>
                    </m:r>
                    <m:r>
                      <a:rPr lang="en-US" altLang="zh-TW" sz="2800" b="0" i="1" smtClean="0">
                        <a:latin typeface="Cambria Math" panose="02040503050406030204" pitchFamily="18" charset="0"/>
                        <a:ea typeface="Cambria Math" panose="02040503050406030204" pitchFamily="18" charset="0"/>
                      </a:rPr>
                      <m:t> </m:t>
                    </m:r>
                    <m:r>
                      <a:rPr lang="en-US" altLang="zh-TW" sz="2800" b="0" i="1" smtClean="0">
                        <a:latin typeface="Cambria Math" panose="02040503050406030204" pitchFamily="18" charset="0"/>
                        <a:ea typeface="Cambria Math" panose="02040503050406030204" pitchFamily="18" charset="0"/>
                      </a:rPr>
                      <m:t>𝐶𝑒𝑙𝑠𝑖𝑢𝑠</m:t>
                    </m:r>
                  </m:oMath>
                </a14:m>
                <a:r>
                  <a:rPr lang="en-US" altLang="zh-TW" sz="2800" dirty="0" smtClean="0"/>
                  <a:t>, if let x be the degree</a:t>
                </a:r>
              </a:p>
              <a:p>
                <a:r>
                  <a:rPr lang="en-US" altLang="zh-TW" sz="2800" dirty="0" smtClean="0"/>
                  <a:t>Of Celsius and y be the degree of Fahrenheit,  is y a function of x?</a:t>
                </a:r>
                <a:endParaRPr lang="zh-TW" altLang="en-US" sz="2800" dirty="0"/>
              </a:p>
            </p:txBody>
          </p:sp>
        </mc:Choice>
        <mc:Fallback xmlns="">
          <p:sp>
            <p:nvSpPr>
              <p:cNvPr id="4" name="文字方塊 3"/>
              <p:cNvSpPr txBox="1">
                <a:spLocks noRot="1" noChangeAspect="1" noMove="1" noResize="1" noEditPoints="1" noAdjustHandles="1" noChangeArrowheads="1" noChangeShapeType="1" noTextEdit="1"/>
              </p:cNvSpPr>
              <p:nvPr/>
            </p:nvSpPr>
            <p:spPr>
              <a:xfrm>
                <a:off x="278115" y="4731690"/>
                <a:ext cx="12116971" cy="1566070"/>
              </a:xfrm>
              <a:prstGeom prst="rect">
                <a:avLst/>
              </a:prstGeom>
              <a:blipFill rotWithShape="0">
                <a:blip r:embed="rId3"/>
                <a:stretch>
                  <a:fillRect l="-1057" t="-3502" b="-10117"/>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537699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01002135"/>
              </p:ext>
            </p:extLst>
          </p:nvPr>
        </p:nvGraphicFramePr>
        <p:xfrm>
          <a:off x="235974" y="2840933"/>
          <a:ext cx="11813460" cy="2438400"/>
        </p:xfrm>
        <a:graphic>
          <a:graphicData uri="http://schemas.openxmlformats.org/drawingml/2006/table">
            <a:tbl>
              <a:tblPr>
                <a:tableStyleId>{5C22544A-7EE6-4342-B048-85BDC9FD1C3A}</a:tableStyleId>
              </a:tblPr>
              <a:tblGrid>
                <a:gridCol w="2403987"/>
                <a:gridCol w="1488026"/>
                <a:gridCol w="1629666"/>
                <a:gridCol w="1627073"/>
                <a:gridCol w="1655595"/>
                <a:gridCol w="1527246"/>
                <a:gridCol w="1481867"/>
              </a:tblGrid>
              <a:tr h="232410">
                <a:tc>
                  <a:txBody>
                    <a:bodyPr/>
                    <a:lstStyle/>
                    <a:p>
                      <a:pPr algn="ctr">
                        <a:spcBef>
                          <a:spcPts val="600"/>
                        </a:spcBef>
                        <a:spcAft>
                          <a:spcPts val="0"/>
                        </a:spcAft>
                      </a:pPr>
                      <a:r>
                        <a:rPr lang="en-GB" sz="3200" dirty="0">
                          <a:effectLst/>
                        </a:rPr>
                        <a:t>Context</a:t>
                      </a:r>
                      <a:endParaRPr lang="zh-TW" sz="3200" dirty="0">
                        <a:effectLst/>
                        <a:latin typeface="Times New Roman" panose="02020603050405020304" pitchFamily="18" charset="0"/>
                        <a:ea typeface="新細明體" panose="02020500000000000000" pitchFamily="18" charset="-120"/>
                      </a:endParaRPr>
                    </a:p>
                  </a:txBody>
                  <a:tcPr marL="68580" marR="68580" marT="0" marB="0"/>
                </a:tc>
                <a:tc gridSpan="2">
                  <a:txBody>
                    <a:bodyPr/>
                    <a:lstStyle/>
                    <a:p>
                      <a:pPr algn="ctr">
                        <a:spcBef>
                          <a:spcPts val="600"/>
                        </a:spcBef>
                        <a:spcAft>
                          <a:spcPts val="0"/>
                        </a:spcAft>
                      </a:pPr>
                      <a:r>
                        <a:rPr lang="en-GB" sz="3200">
                          <a:effectLst/>
                        </a:rPr>
                        <a:t>Finland</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a:effectLst/>
                        </a:rPr>
                        <a:t>Singapore</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a:effectLst/>
                        </a:rPr>
                        <a:t>Taiwan </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r>
              <a:tr h="232410">
                <a:tc>
                  <a:txBody>
                    <a:bodyPr/>
                    <a:lstStyle/>
                    <a:p>
                      <a:pPr algn="ctr">
                        <a:spcBef>
                          <a:spcPts val="600"/>
                        </a:spcBef>
                        <a:spcAft>
                          <a:spcPts val="0"/>
                        </a:spcAft>
                      </a:pPr>
                      <a:r>
                        <a:rPr lang="en-GB" sz="3200" dirty="0">
                          <a:effectLst/>
                        </a:rPr>
                        <a:t>Types</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(526)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(121)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(171)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r>
              <a:tr h="202565">
                <a:tc>
                  <a:txBody>
                    <a:bodyPr/>
                    <a:lstStyle/>
                    <a:p>
                      <a:pPr algn="ctr">
                        <a:spcBef>
                          <a:spcPts val="600"/>
                        </a:spcBef>
                        <a:spcAft>
                          <a:spcPts val="0"/>
                        </a:spcAft>
                      </a:pPr>
                      <a:r>
                        <a:rPr lang="en-GB" sz="3200">
                          <a:effectLst/>
                        </a:rPr>
                        <a:t>Application</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70</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13.3%</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14</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11.6%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40</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23.4%</a:t>
                      </a:r>
                      <a:endParaRPr lang="zh-TW" sz="3200">
                        <a:effectLst/>
                        <a:latin typeface="Times New Roman" panose="02020603050405020304" pitchFamily="18" charset="0"/>
                        <a:ea typeface="新細明體" panose="02020500000000000000" pitchFamily="18" charset="-120"/>
                      </a:endParaRPr>
                    </a:p>
                  </a:txBody>
                  <a:tcPr marL="68580" marR="68580" marT="0" marB="0"/>
                </a:tc>
              </a:tr>
              <a:tr h="237490">
                <a:tc>
                  <a:txBody>
                    <a:bodyPr/>
                    <a:lstStyle/>
                    <a:p>
                      <a:pPr algn="ctr">
                        <a:spcBef>
                          <a:spcPts val="600"/>
                        </a:spcBef>
                        <a:spcAft>
                          <a:spcPts val="0"/>
                        </a:spcAft>
                      </a:pPr>
                      <a:r>
                        <a:rPr lang="en-GB" sz="3200" dirty="0">
                          <a:effectLst/>
                        </a:rPr>
                        <a:t>Non-Application</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456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86.7%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107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88.4%</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131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76.6%</a:t>
                      </a:r>
                      <a:endParaRPr lang="zh-TW" sz="3200" dirty="0">
                        <a:effectLst/>
                        <a:latin typeface="Times New Roman" panose="02020603050405020304" pitchFamily="18" charset="0"/>
                        <a:ea typeface="新細明體" panose="02020500000000000000" pitchFamily="18" charset="-120"/>
                      </a:endParaRPr>
                    </a:p>
                  </a:txBody>
                  <a:tcPr marL="68580" marR="68580" marT="0" marB="0"/>
                </a:tc>
              </a:tr>
            </a:tbl>
          </a:graphicData>
        </a:graphic>
      </p:graphicFrame>
      <p:sp>
        <p:nvSpPr>
          <p:cNvPr id="5" name="矩形 4"/>
          <p:cNvSpPr/>
          <p:nvPr/>
        </p:nvSpPr>
        <p:spPr>
          <a:xfrm>
            <a:off x="250722" y="716597"/>
            <a:ext cx="11828207" cy="1077218"/>
          </a:xfrm>
          <a:prstGeom prst="rect">
            <a:avLst/>
          </a:prstGeom>
        </p:spPr>
        <p:txBody>
          <a:bodyPr wrap="square">
            <a:spAutoFit/>
          </a:bodyPr>
          <a:lstStyle/>
          <a:p>
            <a:pPr>
              <a:spcBef>
                <a:spcPts val="600"/>
              </a:spcBef>
              <a:spcAft>
                <a:spcPts val="600"/>
              </a:spcAft>
            </a:pPr>
            <a:r>
              <a:rPr lang="en-GB" altLang="zh-TW" sz="3200" dirty="0">
                <a:latin typeface="Times New Roman" panose="02020603050405020304" pitchFamily="18" charset="0"/>
              </a:rPr>
              <a:t>Table 2: Distributions of problems in the </a:t>
            </a:r>
            <a:r>
              <a:rPr lang="en-GB" altLang="zh-TW" sz="3200" dirty="0" smtClean="0">
                <a:latin typeface="Times New Roman" panose="02020603050405020304" pitchFamily="18" charset="0"/>
              </a:rPr>
              <a:t>context types among three countries</a:t>
            </a:r>
            <a:endParaRPr lang="zh-TW" altLang="zh-TW" sz="3200" dirty="0">
              <a:latin typeface="Times New Roman" panose="02020603050405020304" pitchFamily="18" charset="0"/>
            </a:endParaRPr>
          </a:p>
        </p:txBody>
      </p:sp>
    </p:spTree>
    <p:extLst>
      <p:ext uri="{BB962C8B-B14F-4D97-AF65-F5344CB8AC3E}">
        <p14:creationId xmlns:p14="http://schemas.microsoft.com/office/powerpoint/2010/main" val="2752798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Finland: 9th grade (p.68)</a:t>
            </a:r>
            <a:endParaRPr lang="zh-TW" altLang="en-US" dirty="0"/>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620" y="1371600"/>
            <a:ext cx="8018583" cy="5486400"/>
          </a:xfrm>
          <a:prstGeom prst="rect">
            <a:avLst/>
          </a:prstGeom>
        </p:spPr>
      </p:pic>
      <p:sp>
        <p:nvSpPr>
          <p:cNvPr id="2" name="矩形 1"/>
          <p:cNvSpPr/>
          <p:nvPr/>
        </p:nvSpPr>
        <p:spPr>
          <a:xfrm>
            <a:off x="2418560" y="1155820"/>
            <a:ext cx="9461180" cy="584775"/>
          </a:xfrm>
          <a:prstGeom prst="rect">
            <a:avLst/>
          </a:prstGeom>
        </p:spPr>
        <p:txBody>
          <a:bodyPr wrap="none">
            <a:spAutoFit/>
          </a:bodyPr>
          <a:lstStyle/>
          <a:p>
            <a:r>
              <a:rPr lang="zh-TW" altLang="en-US" sz="3200" dirty="0"/>
              <a:t>Temperature </a:t>
            </a:r>
            <a:r>
              <a:rPr lang="en-US" altLang="zh-TW" sz="3200" dirty="0" smtClean="0"/>
              <a:t>from the </a:t>
            </a:r>
            <a:r>
              <a:rPr lang="zh-TW" altLang="en-US" sz="3200" dirty="0" smtClean="0"/>
              <a:t>Kevo </a:t>
            </a:r>
            <a:r>
              <a:rPr lang="zh-TW" altLang="en-US" sz="3200" dirty="0"/>
              <a:t>weather station 09.05.2005</a:t>
            </a:r>
          </a:p>
        </p:txBody>
      </p:sp>
      <p:sp>
        <p:nvSpPr>
          <p:cNvPr id="4" name="矩形 3"/>
          <p:cNvSpPr/>
          <p:nvPr/>
        </p:nvSpPr>
        <p:spPr>
          <a:xfrm>
            <a:off x="2253445" y="4497946"/>
            <a:ext cx="9938555" cy="584775"/>
          </a:xfrm>
          <a:prstGeom prst="rect">
            <a:avLst/>
          </a:prstGeom>
        </p:spPr>
        <p:txBody>
          <a:bodyPr wrap="none">
            <a:spAutoFit/>
          </a:bodyPr>
          <a:lstStyle/>
          <a:p>
            <a:r>
              <a:rPr lang="zh-TW" altLang="en-US" sz="3200" dirty="0"/>
              <a:t> the temperature is zero at 7 o'clock and </a:t>
            </a:r>
            <a:r>
              <a:rPr lang="en-US" altLang="zh-TW" sz="3200" dirty="0" smtClean="0"/>
              <a:t>after </a:t>
            </a:r>
            <a:r>
              <a:rPr lang="zh-TW" altLang="en-US" sz="3200" dirty="0" smtClean="0"/>
              <a:t>22 </a:t>
            </a:r>
            <a:r>
              <a:rPr lang="zh-TW" altLang="en-US" sz="3200" dirty="0"/>
              <a:t>o'clock </a:t>
            </a:r>
          </a:p>
        </p:txBody>
      </p:sp>
      <p:sp>
        <p:nvSpPr>
          <p:cNvPr id="6" name="矩形 5"/>
          <p:cNvSpPr/>
          <p:nvPr/>
        </p:nvSpPr>
        <p:spPr>
          <a:xfrm>
            <a:off x="4880768" y="5563259"/>
            <a:ext cx="7311232" cy="584775"/>
          </a:xfrm>
          <a:prstGeom prst="rect">
            <a:avLst/>
          </a:prstGeom>
        </p:spPr>
        <p:txBody>
          <a:bodyPr wrap="none">
            <a:spAutoFit/>
          </a:bodyPr>
          <a:lstStyle/>
          <a:p>
            <a:r>
              <a:rPr lang="zh-TW" altLang="en-US" sz="3200" dirty="0"/>
              <a:t>temperature increases </a:t>
            </a:r>
            <a:r>
              <a:rPr lang="en-US" altLang="zh-TW" sz="3200" dirty="0" smtClean="0"/>
              <a:t>from</a:t>
            </a:r>
            <a:r>
              <a:rPr lang="zh-TW" altLang="en-US" sz="3200" dirty="0" smtClean="0"/>
              <a:t> 4 </a:t>
            </a:r>
            <a:r>
              <a:rPr lang="en-US" altLang="zh-TW" sz="3200" dirty="0" smtClean="0"/>
              <a:t>to </a:t>
            </a:r>
            <a:r>
              <a:rPr lang="zh-TW" altLang="en-US" sz="3200" dirty="0" smtClean="0"/>
              <a:t>1</a:t>
            </a:r>
            <a:r>
              <a:rPr lang="en-US" altLang="zh-TW" sz="3200" dirty="0" smtClean="0"/>
              <a:t>3 o’clock</a:t>
            </a:r>
            <a:endParaRPr lang="zh-TW" altLang="en-US" sz="3200" dirty="0"/>
          </a:p>
        </p:txBody>
      </p:sp>
    </p:spTree>
    <p:extLst>
      <p:ext uri="{BB962C8B-B14F-4D97-AF65-F5344CB8AC3E}">
        <p14:creationId xmlns:p14="http://schemas.microsoft.com/office/powerpoint/2010/main" val="887021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75188" y="613358"/>
            <a:ext cx="10928554" cy="1077218"/>
          </a:xfrm>
          <a:prstGeom prst="rect">
            <a:avLst/>
          </a:prstGeom>
        </p:spPr>
        <p:txBody>
          <a:bodyPr wrap="square">
            <a:spAutoFit/>
          </a:bodyPr>
          <a:lstStyle/>
          <a:p>
            <a:pPr>
              <a:spcBef>
                <a:spcPts val="600"/>
              </a:spcBef>
              <a:spcAft>
                <a:spcPts val="600"/>
              </a:spcAft>
            </a:pPr>
            <a:r>
              <a:rPr lang="en-GB" altLang="zh-TW" sz="3200" dirty="0">
                <a:latin typeface="Times New Roman" panose="02020603050405020304" pitchFamily="18" charset="0"/>
              </a:rPr>
              <a:t>Table 3: Distributions of problems in the response types among three countries.</a:t>
            </a:r>
            <a:endParaRPr lang="zh-TW" altLang="zh-TW" sz="3200" dirty="0">
              <a:latin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563712504"/>
              </p:ext>
            </p:extLst>
          </p:nvPr>
        </p:nvGraphicFramePr>
        <p:xfrm>
          <a:off x="265473" y="2693449"/>
          <a:ext cx="11606978" cy="1950720"/>
        </p:xfrm>
        <a:graphic>
          <a:graphicData uri="http://schemas.openxmlformats.org/drawingml/2006/table">
            <a:tbl>
              <a:tblPr>
                <a:tableStyleId>{5C22544A-7EE6-4342-B048-85BDC9FD1C3A}</a:tableStyleId>
              </a:tblPr>
              <a:tblGrid>
                <a:gridCol w="2199874"/>
                <a:gridCol w="1624111"/>
                <a:gridCol w="1601182"/>
                <a:gridCol w="1598634"/>
                <a:gridCol w="1626659"/>
                <a:gridCol w="1500551"/>
                <a:gridCol w="1455967"/>
              </a:tblGrid>
              <a:tr h="232410">
                <a:tc>
                  <a:txBody>
                    <a:bodyPr/>
                    <a:lstStyle/>
                    <a:p>
                      <a:pPr algn="ctr">
                        <a:spcBef>
                          <a:spcPts val="600"/>
                        </a:spcBef>
                        <a:spcAft>
                          <a:spcPts val="0"/>
                        </a:spcAft>
                      </a:pPr>
                      <a:r>
                        <a:rPr lang="en-GB" sz="3000" dirty="0">
                          <a:effectLst/>
                        </a:rPr>
                        <a:t>Response</a:t>
                      </a:r>
                      <a:endParaRPr lang="zh-TW" sz="3000" dirty="0">
                        <a:effectLst/>
                        <a:latin typeface="Times New Roman" panose="02020603050405020304" pitchFamily="18" charset="0"/>
                        <a:ea typeface="新細明體" panose="02020500000000000000" pitchFamily="18" charset="-120"/>
                      </a:endParaRPr>
                    </a:p>
                  </a:txBody>
                  <a:tcPr marL="68580" marR="68580" marT="0" marB="0"/>
                </a:tc>
                <a:tc gridSpan="2">
                  <a:txBody>
                    <a:bodyPr/>
                    <a:lstStyle/>
                    <a:p>
                      <a:pPr algn="ctr">
                        <a:spcBef>
                          <a:spcPts val="600"/>
                        </a:spcBef>
                        <a:spcAft>
                          <a:spcPts val="0"/>
                        </a:spcAft>
                      </a:pPr>
                      <a:r>
                        <a:rPr lang="en-GB" sz="3200">
                          <a:effectLst/>
                        </a:rPr>
                        <a:t>Finland</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dirty="0">
                          <a:effectLst/>
                        </a:rPr>
                        <a:t>Singapore</a:t>
                      </a:r>
                      <a:endParaRPr lang="zh-TW" sz="3200" dirty="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a:effectLst/>
                        </a:rPr>
                        <a:t>Taiwan </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r>
              <a:tr h="232410">
                <a:tc>
                  <a:txBody>
                    <a:bodyPr/>
                    <a:lstStyle/>
                    <a:p>
                      <a:pPr algn="ctr">
                        <a:spcBef>
                          <a:spcPts val="600"/>
                        </a:spcBef>
                        <a:spcAft>
                          <a:spcPts val="0"/>
                        </a:spcAft>
                      </a:pPr>
                      <a:r>
                        <a:rPr lang="en-GB" sz="3000" dirty="0">
                          <a:effectLst/>
                        </a:rPr>
                        <a:t>Types</a:t>
                      </a:r>
                      <a:endParaRPr lang="zh-TW" sz="30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(526)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(121)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(171)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r>
              <a:tr h="202565">
                <a:tc>
                  <a:txBody>
                    <a:bodyPr/>
                    <a:lstStyle/>
                    <a:p>
                      <a:pPr algn="ctr">
                        <a:spcBef>
                          <a:spcPts val="600"/>
                        </a:spcBef>
                        <a:spcAft>
                          <a:spcPts val="0"/>
                        </a:spcAft>
                      </a:pPr>
                      <a:r>
                        <a:rPr lang="en-GB" sz="3000" dirty="0">
                          <a:effectLst/>
                        </a:rPr>
                        <a:t>Open-ended</a:t>
                      </a:r>
                      <a:endParaRPr lang="zh-TW" sz="30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9</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14.0%</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4</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2.3%</a:t>
                      </a:r>
                      <a:endParaRPr lang="zh-TW" sz="3200">
                        <a:effectLst/>
                        <a:latin typeface="Times New Roman" panose="02020603050405020304" pitchFamily="18" charset="0"/>
                        <a:ea typeface="新細明體" panose="02020500000000000000" pitchFamily="18" charset="-120"/>
                      </a:endParaRPr>
                    </a:p>
                  </a:txBody>
                  <a:tcPr marL="68580" marR="68580" marT="0" marB="0"/>
                </a:tc>
              </a:tr>
              <a:tr h="237490">
                <a:tc>
                  <a:txBody>
                    <a:bodyPr/>
                    <a:lstStyle/>
                    <a:p>
                      <a:pPr algn="ctr">
                        <a:spcBef>
                          <a:spcPts val="600"/>
                        </a:spcBef>
                        <a:spcAft>
                          <a:spcPts val="0"/>
                        </a:spcAft>
                      </a:pPr>
                      <a:r>
                        <a:rPr lang="en-GB" sz="3000" dirty="0">
                          <a:effectLst/>
                        </a:rPr>
                        <a:t>Close-ended</a:t>
                      </a:r>
                      <a:endParaRPr lang="zh-TW" sz="30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517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98.3%</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104</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86.0%</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167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97.7%</a:t>
                      </a:r>
                      <a:endParaRPr lang="zh-TW" sz="3200" dirty="0">
                        <a:effectLst/>
                        <a:latin typeface="Times New Roman" panose="02020603050405020304" pitchFamily="18" charset="0"/>
                        <a:ea typeface="新細明體" panose="02020500000000000000" pitchFamily="18" charset="-120"/>
                      </a:endParaRPr>
                    </a:p>
                  </a:txBody>
                  <a:tcPr marL="68580" marR="68580" marT="0" marB="0"/>
                </a:tc>
              </a:tr>
            </a:tbl>
          </a:graphicData>
        </a:graphic>
      </p:graphicFrame>
    </p:spTree>
    <p:extLst>
      <p:ext uri="{BB962C8B-B14F-4D97-AF65-F5344CB8AC3E}">
        <p14:creationId xmlns:p14="http://schemas.microsoft.com/office/powerpoint/2010/main" val="273981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Singapore 7th grade (p. 275 )</a:t>
            </a:r>
            <a:endParaRPr lang="zh-TW" altLang="en-US" dirty="0"/>
          </a:p>
        </p:txBody>
      </p:sp>
      <p:pic>
        <p:nvPicPr>
          <p:cNvPr id="10" name="圖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16" y="1460090"/>
            <a:ext cx="11486487" cy="5279923"/>
          </a:xfrm>
          <a:prstGeom prst="rect">
            <a:avLst/>
          </a:prstGeom>
        </p:spPr>
      </p:pic>
    </p:spTree>
    <p:extLst>
      <p:ext uri="{BB962C8B-B14F-4D97-AF65-F5344CB8AC3E}">
        <p14:creationId xmlns:p14="http://schemas.microsoft.com/office/powerpoint/2010/main" val="17943785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195711697"/>
              </p:ext>
            </p:extLst>
          </p:nvPr>
        </p:nvGraphicFramePr>
        <p:xfrm>
          <a:off x="285750" y="754380"/>
          <a:ext cx="11621730" cy="4876800"/>
        </p:xfrm>
        <a:graphic>
          <a:graphicData uri="http://schemas.openxmlformats.org/drawingml/2006/table">
            <a:tbl>
              <a:tblPr>
                <a:tableStyleId>{5C22544A-7EE6-4342-B048-85BDC9FD1C3A}</a:tableStyleId>
              </a:tblPr>
              <a:tblGrid>
                <a:gridCol w="2202670"/>
                <a:gridCol w="1626175"/>
                <a:gridCol w="1603218"/>
                <a:gridCol w="1600666"/>
                <a:gridCol w="1628726"/>
                <a:gridCol w="1502458"/>
                <a:gridCol w="1457817"/>
              </a:tblGrid>
              <a:tr h="232410">
                <a:tc>
                  <a:txBody>
                    <a:bodyPr/>
                    <a:lstStyle/>
                    <a:p>
                      <a:pPr algn="ctr">
                        <a:spcBef>
                          <a:spcPts val="600"/>
                        </a:spcBef>
                        <a:spcAft>
                          <a:spcPts val="0"/>
                        </a:spcAft>
                      </a:pPr>
                      <a:r>
                        <a:rPr lang="en-GB" altLang="zh-TW" sz="2800" dirty="0" smtClean="0">
                          <a:effectLst/>
                        </a:rPr>
                        <a:t>Cognitive</a:t>
                      </a:r>
                      <a:endParaRPr lang="zh-TW" sz="2800" dirty="0">
                        <a:effectLst/>
                        <a:latin typeface="Times New Roman" panose="02020603050405020304" pitchFamily="18" charset="0"/>
                        <a:ea typeface="新細明體" panose="02020500000000000000" pitchFamily="18" charset="-120"/>
                      </a:endParaRPr>
                    </a:p>
                  </a:txBody>
                  <a:tcPr marL="68580" marR="68580" marT="0" marB="0"/>
                </a:tc>
                <a:tc gridSpan="2">
                  <a:txBody>
                    <a:bodyPr/>
                    <a:lstStyle/>
                    <a:p>
                      <a:pPr algn="ctr">
                        <a:spcBef>
                          <a:spcPts val="600"/>
                        </a:spcBef>
                        <a:spcAft>
                          <a:spcPts val="0"/>
                        </a:spcAft>
                      </a:pPr>
                      <a:r>
                        <a:rPr lang="en-GB" sz="3200" dirty="0">
                          <a:effectLst/>
                        </a:rPr>
                        <a:t>Finland</a:t>
                      </a:r>
                      <a:endParaRPr lang="zh-TW" sz="3200" dirty="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a:effectLst/>
                        </a:rPr>
                        <a:t>Singapore</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c gridSpan="2">
                  <a:txBody>
                    <a:bodyPr/>
                    <a:lstStyle/>
                    <a:p>
                      <a:pPr algn="ctr">
                        <a:spcBef>
                          <a:spcPts val="600"/>
                        </a:spcBef>
                        <a:spcAft>
                          <a:spcPts val="0"/>
                        </a:spcAft>
                      </a:pPr>
                      <a:r>
                        <a:rPr lang="en-GB" sz="3200">
                          <a:effectLst/>
                        </a:rPr>
                        <a:t>Taiwan </a:t>
                      </a:r>
                      <a:endParaRPr lang="zh-TW" sz="3200">
                        <a:effectLst/>
                        <a:latin typeface="Times New Roman" panose="02020603050405020304" pitchFamily="18" charset="0"/>
                        <a:ea typeface="新細明體" panose="02020500000000000000" pitchFamily="18" charset="-120"/>
                      </a:endParaRPr>
                    </a:p>
                  </a:txBody>
                  <a:tcPr marL="68580" marR="68580" marT="0" marB="0"/>
                </a:tc>
                <a:tc hMerge="1">
                  <a:txBody>
                    <a:bodyPr/>
                    <a:lstStyle/>
                    <a:p>
                      <a:endParaRPr lang="zh-TW" altLang="en-US"/>
                    </a:p>
                  </a:txBody>
                  <a:tcPr/>
                </a:tc>
              </a:tr>
              <a:tr h="232410">
                <a:tc>
                  <a:txBody>
                    <a:bodyPr/>
                    <a:lstStyle/>
                    <a:p>
                      <a:pPr algn="ctr">
                        <a:spcBef>
                          <a:spcPts val="600"/>
                        </a:spcBef>
                        <a:spcAft>
                          <a:spcPts val="0"/>
                        </a:spcAft>
                      </a:pPr>
                      <a:r>
                        <a:rPr lang="en-GB" altLang="zh-TW" sz="2800" dirty="0" smtClean="0">
                          <a:effectLst/>
                        </a:rPr>
                        <a:t>Demand</a:t>
                      </a:r>
                      <a:endParaRPr lang="zh-TW" sz="28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(526)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(121)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N (171)</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a:t>
                      </a:r>
                      <a:endParaRPr lang="zh-TW" sz="3200">
                        <a:effectLst/>
                        <a:latin typeface="Times New Roman" panose="02020603050405020304" pitchFamily="18" charset="0"/>
                        <a:ea typeface="新細明體" panose="02020500000000000000" pitchFamily="18" charset="-120"/>
                      </a:endParaRPr>
                    </a:p>
                  </a:txBody>
                  <a:tcPr marL="68580" marR="68580" marT="0" marB="0"/>
                </a:tc>
              </a:tr>
              <a:tr h="202565">
                <a:tc>
                  <a:txBody>
                    <a:bodyPr/>
                    <a:lstStyle/>
                    <a:p>
                      <a:pPr algn="ctr">
                        <a:spcBef>
                          <a:spcPts val="600"/>
                        </a:spcBef>
                        <a:spcAft>
                          <a:spcPts val="0"/>
                        </a:spcAft>
                      </a:pPr>
                      <a:r>
                        <a:rPr lang="en-GB" sz="2800" dirty="0">
                          <a:solidFill>
                            <a:srgbClr val="C00000"/>
                          </a:solidFill>
                          <a:effectLst/>
                        </a:rPr>
                        <a:t>Memorization</a:t>
                      </a:r>
                      <a:endParaRPr lang="zh-TW" sz="28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solidFill>
                            <a:srgbClr val="C00000"/>
                          </a:solidFill>
                          <a:effectLst/>
                        </a:rPr>
                        <a:t>74</a:t>
                      </a:r>
                      <a:endParaRPr lang="zh-TW" sz="320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solidFill>
                            <a:srgbClr val="C00000"/>
                          </a:solidFill>
                          <a:effectLst/>
                        </a:rPr>
                        <a:t>14.1%</a:t>
                      </a:r>
                      <a:endParaRPr lang="zh-TW" sz="320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solidFill>
                            <a:srgbClr val="C00000"/>
                          </a:solidFill>
                          <a:effectLst/>
                        </a:rPr>
                        <a:t>0</a:t>
                      </a:r>
                      <a:endParaRPr lang="zh-TW" sz="320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solidFill>
                            <a:srgbClr val="C00000"/>
                          </a:solidFill>
                          <a:effectLst/>
                        </a:rPr>
                        <a:t>0.0%</a:t>
                      </a:r>
                      <a:endParaRPr lang="zh-TW" sz="320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solidFill>
                            <a:srgbClr val="C00000"/>
                          </a:solidFill>
                          <a:effectLst/>
                        </a:rPr>
                        <a:t>4</a:t>
                      </a:r>
                      <a:endParaRPr lang="zh-TW" sz="320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solidFill>
                            <a:srgbClr val="C00000"/>
                          </a:solidFill>
                          <a:effectLst/>
                        </a:rPr>
                        <a:t>1.9%</a:t>
                      </a:r>
                      <a:endParaRPr lang="zh-TW" sz="3200">
                        <a:solidFill>
                          <a:srgbClr val="C00000"/>
                        </a:solidFill>
                        <a:effectLst/>
                        <a:latin typeface="Times New Roman" panose="02020603050405020304" pitchFamily="18" charset="0"/>
                        <a:ea typeface="新細明體" panose="02020500000000000000" pitchFamily="18" charset="-120"/>
                      </a:endParaRPr>
                    </a:p>
                  </a:txBody>
                  <a:tcPr marL="68580" marR="68580" marT="0" marB="0"/>
                </a:tc>
              </a:tr>
              <a:tr h="237490">
                <a:tc>
                  <a:txBody>
                    <a:bodyPr/>
                    <a:lstStyle/>
                    <a:p>
                      <a:pPr algn="ctr">
                        <a:spcBef>
                          <a:spcPts val="600"/>
                        </a:spcBef>
                        <a:spcAft>
                          <a:spcPts val="0"/>
                        </a:spcAft>
                      </a:pPr>
                      <a:r>
                        <a:rPr lang="en-GB" sz="2800" dirty="0">
                          <a:solidFill>
                            <a:srgbClr val="C00000"/>
                          </a:solidFill>
                          <a:effectLst/>
                        </a:rPr>
                        <a:t>Procedures without connections</a:t>
                      </a:r>
                      <a:endParaRPr lang="zh-TW" sz="28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solidFill>
                            <a:srgbClr val="C00000"/>
                          </a:solidFill>
                          <a:effectLst/>
                        </a:rPr>
                        <a:t>256</a:t>
                      </a:r>
                      <a:endParaRPr lang="zh-TW" sz="32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solidFill>
                            <a:srgbClr val="C00000"/>
                          </a:solidFill>
                          <a:effectLst/>
                        </a:rPr>
                        <a:t>48.7%</a:t>
                      </a:r>
                      <a:endParaRPr lang="zh-TW" sz="32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solidFill>
                            <a:srgbClr val="C00000"/>
                          </a:solidFill>
                          <a:effectLst/>
                        </a:rPr>
                        <a:t>56</a:t>
                      </a:r>
                      <a:endParaRPr lang="zh-TW" sz="32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solidFill>
                            <a:srgbClr val="C00000"/>
                          </a:solidFill>
                          <a:effectLst/>
                        </a:rPr>
                        <a:t>46.3%</a:t>
                      </a:r>
                      <a:endParaRPr lang="zh-TW" sz="32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solidFill>
                            <a:srgbClr val="C00000"/>
                          </a:solidFill>
                          <a:effectLst/>
                        </a:rPr>
                        <a:t>59</a:t>
                      </a:r>
                      <a:endParaRPr lang="zh-TW" sz="32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solidFill>
                            <a:srgbClr val="C00000"/>
                          </a:solidFill>
                          <a:effectLst/>
                        </a:rPr>
                        <a:t>34.2%</a:t>
                      </a:r>
                      <a:endParaRPr lang="zh-TW" sz="3200" dirty="0">
                        <a:solidFill>
                          <a:srgbClr val="C00000"/>
                        </a:solidFill>
                        <a:effectLst/>
                        <a:latin typeface="Times New Roman" panose="02020603050405020304" pitchFamily="18" charset="0"/>
                        <a:ea typeface="新細明體" panose="02020500000000000000" pitchFamily="18" charset="-120"/>
                      </a:endParaRPr>
                    </a:p>
                  </a:txBody>
                  <a:tcPr marL="68580" marR="68580" marT="0" marB="0"/>
                </a:tc>
              </a:tr>
              <a:tr h="232410">
                <a:tc>
                  <a:txBody>
                    <a:bodyPr/>
                    <a:lstStyle/>
                    <a:p>
                      <a:pPr algn="ctr">
                        <a:spcBef>
                          <a:spcPts val="600"/>
                        </a:spcBef>
                        <a:spcAft>
                          <a:spcPts val="0"/>
                        </a:spcAft>
                      </a:pPr>
                      <a:r>
                        <a:rPr lang="en-GB" sz="2800" dirty="0">
                          <a:effectLst/>
                        </a:rPr>
                        <a:t>Procedures with connections</a:t>
                      </a:r>
                      <a:endParaRPr lang="zh-TW" sz="28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193</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36.7%</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48</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39.7%</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86</a:t>
                      </a:r>
                      <a:endParaRPr lang="zh-TW" sz="32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50.9%</a:t>
                      </a:r>
                      <a:endParaRPr lang="zh-TW" sz="3200" dirty="0">
                        <a:effectLst/>
                        <a:latin typeface="Times New Roman" panose="02020603050405020304" pitchFamily="18" charset="0"/>
                        <a:ea typeface="新細明體" panose="02020500000000000000" pitchFamily="18" charset="-120"/>
                      </a:endParaRPr>
                    </a:p>
                  </a:txBody>
                  <a:tcPr marL="68580" marR="68580" marT="0" marB="0"/>
                </a:tc>
              </a:tr>
              <a:tr h="237490">
                <a:tc>
                  <a:txBody>
                    <a:bodyPr/>
                    <a:lstStyle/>
                    <a:p>
                      <a:pPr algn="ctr">
                        <a:spcBef>
                          <a:spcPts val="600"/>
                        </a:spcBef>
                        <a:spcAft>
                          <a:spcPts val="0"/>
                        </a:spcAft>
                      </a:pPr>
                      <a:r>
                        <a:rPr lang="en-GB" sz="2800" dirty="0">
                          <a:effectLst/>
                        </a:rPr>
                        <a:t>Doing mathematics</a:t>
                      </a:r>
                      <a:endParaRPr lang="zh-TW" sz="2800" dirty="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3</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0.6%</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17</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14.0%</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a:effectLst/>
                        </a:rPr>
                        <a:t>22</a:t>
                      </a:r>
                      <a:endParaRPr lang="zh-TW" sz="3200">
                        <a:effectLst/>
                        <a:latin typeface="Times New Roman" panose="02020603050405020304" pitchFamily="18" charset="0"/>
                        <a:ea typeface="新細明體" panose="02020500000000000000" pitchFamily="18" charset="-120"/>
                      </a:endParaRPr>
                    </a:p>
                  </a:txBody>
                  <a:tcPr marL="68580" marR="68580" marT="0" marB="0"/>
                </a:tc>
                <a:tc>
                  <a:txBody>
                    <a:bodyPr/>
                    <a:lstStyle/>
                    <a:p>
                      <a:pPr algn="ctr">
                        <a:spcBef>
                          <a:spcPts val="600"/>
                        </a:spcBef>
                        <a:spcAft>
                          <a:spcPts val="0"/>
                        </a:spcAft>
                      </a:pPr>
                      <a:r>
                        <a:rPr lang="en-GB" sz="3200" dirty="0">
                          <a:effectLst/>
                        </a:rPr>
                        <a:t>13.0%</a:t>
                      </a:r>
                      <a:endParaRPr lang="zh-TW" sz="3200" dirty="0">
                        <a:effectLst/>
                        <a:latin typeface="Times New Roman" panose="02020603050405020304" pitchFamily="18" charset="0"/>
                        <a:ea typeface="新細明體" panose="02020500000000000000" pitchFamily="18" charset="-120"/>
                      </a:endParaRPr>
                    </a:p>
                  </a:txBody>
                  <a:tcPr marL="68580" marR="68580" marT="0" marB="0"/>
                </a:tc>
              </a:tr>
            </a:tbl>
          </a:graphicData>
        </a:graphic>
      </p:graphicFrame>
    </p:spTree>
    <p:extLst>
      <p:ext uri="{BB962C8B-B14F-4D97-AF65-F5344CB8AC3E}">
        <p14:creationId xmlns:p14="http://schemas.microsoft.com/office/powerpoint/2010/main" val="1645799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Taiwan: A problem in the Doing mathematics (9th grade, p.52)</a:t>
            </a:r>
            <a:endParaRPr lang="zh-TW" altLang="en-US"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7020" y="1932039"/>
            <a:ext cx="8571023" cy="2610464"/>
          </a:xfrm>
          <a:prstGeom prst="rect">
            <a:avLst/>
          </a:prstGeom>
        </p:spPr>
      </p:pic>
      <p:sp>
        <p:nvSpPr>
          <p:cNvPr id="3" name="文字方塊 2"/>
          <p:cNvSpPr txBox="1"/>
          <p:nvPr/>
        </p:nvSpPr>
        <p:spPr>
          <a:xfrm>
            <a:off x="308101" y="4783854"/>
            <a:ext cx="11575798" cy="1569660"/>
          </a:xfrm>
          <a:prstGeom prst="rect">
            <a:avLst/>
          </a:prstGeom>
          <a:noFill/>
        </p:spPr>
        <p:txBody>
          <a:bodyPr wrap="none" rtlCol="0">
            <a:spAutoFit/>
          </a:bodyPr>
          <a:lstStyle/>
          <a:p>
            <a:r>
              <a:rPr lang="en-US" altLang="zh-TW" sz="3200" dirty="0" smtClean="0"/>
              <a:t>There is a bridge. The arch of the bridge is a parabola. </a:t>
            </a:r>
          </a:p>
          <a:p>
            <a:r>
              <a:rPr lang="en-US" altLang="zh-TW" sz="3200" dirty="0" smtClean="0"/>
              <a:t>The width of the river is 4 meters and </a:t>
            </a:r>
            <a:r>
              <a:rPr lang="en-US" altLang="zh-TW" sz="3200" dirty="0"/>
              <a:t> </a:t>
            </a:r>
            <a:r>
              <a:rPr lang="en-US" altLang="zh-TW" sz="3200" dirty="0" smtClean="0"/>
              <a:t>the height is 2 meters. </a:t>
            </a:r>
          </a:p>
          <a:p>
            <a:r>
              <a:rPr lang="en-US" altLang="zh-TW" sz="3200" dirty="0" smtClean="0"/>
              <a:t>When the water levels drop 1 meter, what is the width of the river?  </a:t>
            </a:r>
            <a:endParaRPr lang="zh-TW" altLang="en-US" sz="3200" dirty="0"/>
          </a:p>
        </p:txBody>
      </p:sp>
    </p:spTree>
    <p:extLst>
      <p:ext uri="{BB962C8B-B14F-4D97-AF65-F5344CB8AC3E}">
        <p14:creationId xmlns:p14="http://schemas.microsoft.com/office/powerpoint/2010/main" val="2868870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sz="3200" dirty="0"/>
              <a:t>Mathematics textbooks are generally agreed as an important resource in support of mathematics teaching and learning (</a:t>
            </a:r>
            <a:r>
              <a:rPr lang="en-US" altLang="zh-TW" sz="3200" dirty="0" err="1"/>
              <a:t>Cai</a:t>
            </a:r>
            <a:r>
              <a:rPr lang="en-US" altLang="zh-TW" sz="3200" dirty="0"/>
              <a:t>, </a:t>
            </a:r>
            <a:r>
              <a:rPr lang="en-US" altLang="zh-TW" sz="3200" dirty="0" err="1"/>
              <a:t>Nie</a:t>
            </a:r>
            <a:r>
              <a:rPr lang="en-US" altLang="zh-TW" sz="3200" dirty="0"/>
              <a:t>, &amp; Moyer, 2010; Fan, Zhu, &amp; Miao, 2013). </a:t>
            </a:r>
            <a:endParaRPr lang="en-US" altLang="zh-TW" sz="3200" dirty="0" smtClean="0"/>
          </a:p>
          <a:p>
            <a:r>
              <a:rPr lang="en-US" altLang="zh-TW" sz="3200" dirty="0" smtClean="0"/>
              <a:t>A </a:t>
            </a:r>
            <a:r>
              <a:rPr lang="en-US" altLang="zh-TW" sz="3200" dirty="0"/>
              <a:t>fair number of researchers have shown their interest in comparing mathematics textbooks and discussing how textbooks affect mathematics teaching and learning (</a:t>
            </a:r>
            <a:r>
              <a:rPr lang="en-US" altLang="zh-TW" sz="3200" dirty="0" err="1"/>
              <a:t>Senk</a:t>
            </a:r>
            <a:r>
              <a:rPr lang="en-US" altLang="zh-TW" sz="3200" dirty="0"/>
              <a:t>, Thompson, &amp; </a:t>
            </a:r>
            <a:r>
              <a:rPr lang="en-US" altLang="zh-TW" sz="3200" dirty="0" err="1"/>
              <a:t>Wernet</a:t>
            </a:r>
            <a:r>
              <a:rPr lang="en-US" altLang="zh-TW" sz="3200" dirty="0"/>
              <a:t>, 2014</a:t>
            </a:r>
            <a:r>
              <a:rPr lang="en-US" altLang="zh-TW" sz="3200" dirty="0" smtClean="0"/>
              <a:t>).</a:t>
            </a:r>
          </a:p>
          <a:p>
            <a:r>
              <a:rPr lang="en-US" altLang="zh-TW" sz="3200" dirty="0" smtClean="0"/>
              <a:t>Students have difficulties </a:t>
            </a:r>
            <a:r>
              <a:rPr lang="en-US" altLang="zh-TW" sz="3200" dirty="0"/>
              <a:t>in giving a </a:t>
            </a:r>
            <a:r>
              <a:rPr lang="en-US" altLang="zh-TW" sz="3200" dirty="0" smtClean="0"/>
              <a:t>proper definition </a:t>
            </a:r>
            <a:r>
              <a:rPr lang="en-US" altLang="zh-TW" sz="3200" dirty="0"/>
              <a:t>for the concept of function and resolving problems on functions </a:t>
            </a:r>
            <a:r>
              <a:rPr lang="en-US" altLang="zh-TW" sz="3200" dirty="0" smtClean="0"/>
              <a:t>involving conversions </a:t>
            </a:r>
            <a:r>
              <a:rPr lang="en-US" altLang="zh-TW" sz="3200" dirty="0"/>
              <a:t>between diverse modes of </a:t>
            </a:r>
            <a:r>
              <a:rPr lang="en-US" altLang="zh-TW" sz="3200" dirty="0" smtClean="0"/>
              <a:t>representation (</a:t>
            </a:r>
            <a:r>
              <a:rPr lang="en-US" altLang="zh-TW" sz="3200" dirty="0" err="1" smtClean="0"/>
              <a:t>Elia</a:t>
            </a:r>
            <a:r>
              <a:rPr lang="en-US" altLang="zh-TW" sz="3200" smtClean="0"/>
              <a:t> et al., 2006). </a:t>
            </a:r>
            <a:endParaRPr lang="zh-TW" altLang="en-US" sz="3200" dirty="0"/>
          </a:p>
        </p:txBody>
      </p:sp>
    </p:spTree>
    <p:extLst>
      <p:ext uri="{BB962C8B-B14F-4D97-AF65-F5344CB8AC3E}">
        <p14:creationId xmlns:p14="http://schemas.microsoft.com/office/powerpoint/2010/main" val="579273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Conclusion and Discussion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The Finnish textbooks much focus on visual representations.</a:t>
            </a:r>
          </a:p>
          <a:p>
            <a:r>
              <a:rPr lang="en-US" altLang="zh-TW" dirty="0" smtClean="0"/>
              <a:t>Comparing </a:t>
            </a:r>
            <a:r>
              <a:rPr lang="en-US" altLang="zh-TW" dirty="0"/>
              <a:t>to the two East Asian countries, the Finnish textbooks have more problems but these problems are more straightforward in terms of complexity than the East Asian countries</a:t>
            </a:r>
            <a:r>
              <a:rPr lang="en-US" altLang="zh-TW" dirty="0" smtClean="0"/>
              <a:t>.</a:t>
            </a:r>
          </a:p>
          <a:p>
            <a:r>
              <a:rPr lang="en-US" altLang="zh-TW" dirty="0"/>
              <a:t>The function machine has been recognized as a better way to introduce functions (Tall, </a:t>
            </a:r>
            <a:r>
              <a:rPr lang="en-US" altLang="zh-TW" dirty="0" err="1"/>
              <a:t>McGowen</a:t>
            </a:r>
            <a:r>
              <a:rPr lang="en-US" altLang="zh-TW" dirty="0"/>
              <a:t>, &amp; </a:t>
            </a:r>
            <a:r>
              <a:rPr lang="en-US" altLang="zh-TW" dirty="0" err="1"/>
              <a:t>DeMarois</a:t>
            </a:r>
            <a:r>
              <a:rPr lang="en-US" altLang="zh-TW" dirty="0"/>
              <a:t>, 2000) </a:t>
            </a:r>
          </a:p>
          <a:p>
            <a:r>
              <a:rPr lang="en-US" altLang="zh-TW" dirty="0"/>
              <a:t>V</a:t>
            </a:r>
            <a:r>
              <a:rPr lang="en-US" altLang="zh-TW" dirty="0" smtClean="0"/>
              <a:t>isual </a:t>
            </a:r>
            <a:r>
              <a:rPr lang="en-US" altLang="zh-TW" dirty="0"/>
              <a:t>presentations benefit students’ problem solving performance (</a:t>
            </a:r>
            <a:r>
              <a:rPr lang="en-US" altLang="zh-TW" dirty="0" err="1"/>
              <a:t>Cai</a:t>
            </a:r>
            <a:r>
              <a:rPr lang="en-US" altLang="zh-TW" dirty="0"/>
              <a:t>, 1995</a:t>
            </a:r>
            <a:r>
              <a:rPr lang="en-US" altLang="zh-TW" dirty="0" smtClean="0"/>
              <a:t>).</a:t>
            </a:r>
          </a:p>
          <a:p>
            <a:r>
              <a:rPr lang="en-US" altLang="zh-TW" dirty="0"/>
              <a:t>V</a:t>
            </a:r>
            <a:r>
              <a:rPr lang="en-US" altLang="zh-TW" dirty="0" smtClean="0"/>
              <a:t>arious </a:t>
            </a:r>
            <a:r>
              <a:rPr lang="en-US" altLang="zh-TW" dirty="0"/>
              <a:t>types of problems presented in a more balanced way may help students learn </a:t>
            </a:r>
            <a:r>
              <a:rPr lang="en-US" altLang="zh-TW" dirty="0" smtClean="0"/>
              <a:t>a </a:t>
            </a:r>
            <a:r>
              <a:rPr lang="en-US" altLang="zh-TW" dirty="0"/>
              <a:t>concept more coherently (Zhu &amp; Fan, 2006</a:t>
            </a:r>
            <a:r>
              <a:rPr lang="en-US" altLang="zh-TW" dirty="0" smtClean="0"/>
              <a:t>)</a:t>
            </a:r>
          </a:p>
          <a:p>
            <a:endParaRPr lang="zh-TW" altLang="en-US" dirty="0"/>
          </a:p>
        </p:txBody>
      </p:sp>
    </p:spTree>
    <p:extLst>
      <p:ext uri="{BB962C8B-B14F-4D97-AF65-F5344CB8AC3E}">
        <p14:creationId xmlns:p14="http://schemas.microsoft.com/office/powerpoint/2010/main" val="1135692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Thank you</a:t>
            </a:r>
            <a:endParaRPr lang="zh-TW" altLang="en-US" dirty="0"/>
          </a:p>
        </p:txBody>
      </p:sp>
      <p:sp>
        <p:nvSpPr>
          <p:cNvPr id="5" name="文字版面配置區 4"/>
          <p:cNvSpPr>
            <a:spLocks noGrp="1"/>
          </p:cNvSpPr>
          <p:nvPr>
            <p:ph type="body" idx="1"/>
          </p:nvPr>
        </p:nvSpPr>
        <p:spPr>
          <a:xfrm>
            <a:off x="831850" y="4574223"/>
            <a:ext cx="10515600" cy="1500187"/>
          </a:xfrm>
        </p:spPr>
        <p:txBody>
          <a:bodyPr>
            <a:normAutofit/>
          </a:bodyPr>
          <a:lstStyle/>
          <a:p>
            <a:r>
              <a:rPr lang="en-US" altLang="zh-TW" sz="3600" dirty="0" smtClean="0"/>
              <a:t>Der-</a:t>
            </a:r>
            <a:r>
              <a:rPr lang="en-US" altLang="zh-TW" sz="3600" dirty="0" err="1" smtClean="0"/>
              <a:t>Ching</a:t>
            </a:r>
            <a:r>
              <a:rPr lang="en-US" altLang="zh-TW" sz="3600" dirty="0" smtClean="0"/>
              <a:t> Yang, dcyang@mail.ncyu.edu.tw</a:t>
            </a:r>
          </a:p>
          <a:p>
            <a:r>
              <a:rPr lang="en-US" altLang="zh-TW" sz="3600" dirty="0" smtClean="0"/>
              <a:t>Yung-Chi Lin, b8524039@gmail.com</a:t>
            </a:r>
            <a:endParaRPr lang="zh-TW" altLang="en-US" sz="3600" dirty="0"/>
          </a:p>
        </p:txBody>
      </p:sp>
    </p:spTree>
    <p:extLst>
      <p:ext uri="{BB962C8B-B14F-4D97-AF65-F5344CB8AC3E}">
        <p14:creationId xmlns:p14="http://schemas.microsoft.com/office/powerpoint/2010/main" val="4222714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Introduction</a:t>
            </a:r>
            <a:endParaRPr lang="zh-TW" altLang="en-US" dirty="0"/>
          </a:p>
        </p:txBody>
      </p:sp>
      <p:sp>
        <p:nvSpPr>
          <p:cNvPr id="3" name="內容版面配置區 2"/>
          <p:cNvSpPr>
            <a:spLocks noGrp="1"/>
          </p:cNvSpPr>
          <p:nvPr>
            <p:ph idx="1"/>
          </p:nvPr>
        </p:nvSpPr>
        <p:spPr>
          <a:xfrm>
            <a:off x="690716" y="1796129"/>
            <a:ext cx="10515600" cy="4351338"/>
          </a:xfrm>
        </p:spPr>
        <p:txBody>
          <a:bodyPr>
            <a:noAutofit/>
          </a:bodyPr>
          <a:lstStyle/>
          <a:p>
            <a:r>
              <a:rPr lang="en-US" altLang="zh-TW" sz="3000" dirty="0"/>
              <a:t>The Finnish, Singaporean and Taiwanese textbooks were selected in this study because these three countries were usually thought as high performing countries in the international comparison tests, in particular in PISA). </a:t>
            </a:r>
            <a:endParaRPr lang="en-US" altLang="zh-TW" sz="3000" dirty="0" smtClean="0"/>
          </a:p>
          <a:p>
            <a:r>
              <a:rPr lang="en-US" altLang="zh-TW" sz="3000" dirty="0"/>
              <a:t>T</a:t>
            </a:r>
            <a:r>
              <a:rPr lang="en-US" altLang="zh-TW" sz="3000" dirty="0" smtClean="0"/>
              <a:t>here </a:t>
            </a:r>
            <a:r>
              <a:rPr lang="en-US" altLang="zh-TW" sz="3000" dirty="0"/>
              <a:t>has already much research about textbooks comparison in East Asian countries and US (e.g., Hong &amp; Choi, 2014) but there is relatively less research in East Asian and European countries. </a:t>
            </a:r>
            <a:endParaRPr lang="en-US" altLang="zh-TW" sz="3000" dirty="0" smtClean="0"/>
          </a:p>
          <a:p>
            <a:r>
              <a:rPr lang="en-US" altLang="zh-TW" sz="3000" dirty="0" smtClean="0"/>
              <a:t>We </a:t>
            </a:r>
            <a:r>
              <a:rPr lang="en-US" altLang="zh-TW" sz="3000" dirty="0"/>
              <a:t>believe that cultural differences between these two regions will reflect on their textbooks and this will finally affect their mathematics teaching and learning.</a:t>
            </a:r>
            <a:endParaRPr lang="zh-TW" altLang="en-US" sz="3000" dirty="0"/>
          </a:p>
        </p:txBody>
      </p:sp>
    </p:spTree>
    <p:extLst>
      <p:ext uri="{BB962C8B-B14F-4D97-AF65-F5344CB8AC3E}">
        <p14:creationId xmlns:p14="http://schemas.microsoft.com/office/powerpoint/2010/main" val="1598865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Selected Textbooks</a:t>
            </a:r>
            <a:endParaRPr lang="zh-TW" altLang="en-US" dirty="0"/>
          </a:p>
        </p:txBody>
      </p:sp>
      <p:sp>
        <p:nvSpPr>
          <p:cNvPr id="3" name="內容版面配置區 2"/>
          <p:cNvSpPr>
            <a:spLocks noGrp="1"/>
          </p:cNvSpPr>
          <p:nvPr>
            <p:ph idx="1"/>
          </p:nvPr>
        </p:nvSpPr>
        <p:spPr/>
        <p:txBody>
          <a:bodyPr>
            <a:normAutofit/>
          </a:bodyPr>
          <a:lstStyle/>
          <a:p>
            <a:r>
              <a:rPr lang="en-US" altLang="zh-TW" sz="3200" dirty="0" smtClean="0"/>
              <a:t>7</a:t>
            </a:r>
            <a:r>
              <a:rPr lang="en-US" altLang="zh-TW" sz="3200" baseline="30000" dirty="0" smtClean="0"/>
              <a:t>th</a:t>
            </a:r>
            <a:r>
              <a:rPr lang="en-US" altLang="zh-TW" sz="3200" dirty="0" smtClean="0"/>
              <a:t> to 9</a:t>
            </a:r>
            <a:r>
              <a:rPr lang="en-US" altLang="zh-TW" sz="3200" baseline="30000" dirty="0" smtClean="0"/>
              <a:t>th</a:t>
            </a:r>
            <a:r>
              <a:rPr lang="en-US" altLang="zh-TW" sz="3200" dirty="0" smtClean="0"/>
              <a:t> grade</a:t>
            </a:r>
            <a:endParaRPr lang="en-US" altLang="zh-TW" sz="3200" dirty="0"/>
          </a:p>
          <a:p>
            <a:r>
              <a:rPr lang="en-US" altLang="zh-TW" sz="3200" dirty="0" err="1" smtClean="0"/>
              <a:t>Laskutaito</a:t>
            </a:r>
            <a:r>
              <a:rPr lang="en-US" altLang="zh-TW" sz="3200" dirty="0" smtClean="0"/>
              <a:t> </a:t>
            </a:r>
            <a:r>
              <a:rPr lang="en-US" altLang="zh-TW" sz="3200" dirty="0"/>
              <a:t>mathematics textbooks (WSOY, 2009) in Finland, </a:t>
            </a:r>
            <a:endParaRPr lang="en-US" altLang="zh-TW" sz="3200" dirty="0" smtClean="0"/>
          </a:p>
          <a:p>
            <a:r>
              <a:rPr lang="en-US" altLang="zh-TW" sz="3200" dirty="0" smtClean="0"/>
              <a:t>New </a:t>
            </a:r>
            <a:r>
              <a:rPr lang="en-US" altLang="zh-TW" sz="3200" dirty="0"/>
              <a:t>Syllabus mathematics textbooks (</a:t>
            </a:r>
            <a:r>
              <a:rPr lang="en-US" altLang="zh-TW" sz="3200" dirty="0" err="1"/>
              <a:t>Teh</a:t>
            </a:r>
            <a:r>
              <a:rPr lang="en-US" altLang="zh-TW" sz="3200" dirty="0"/>
              <a:t> &amp; </a:t>
            </a:r>
            <a:r>
              <a:rPr lang="en-US" altLang="zh-TW" sz="3200" dirty="0" err="1"/>
              <a:t>Loh</a:t>
            </a:r>
            <a:r>
              <a:rPr lang="en-US" altLang="zh-TW" sz="3200" dirty="0"/>
              <a:t>, 2011) in Singapore </a:t>
            </a:r>
          </a:p>
          <a:p>
            <a:r>
              <a:rPr lang="en-US" altLang="zh-TW" sz="3200" dirty="0" smtClean="0"/>
              <a:t>Kung </a:t>
            </a:r>
            <a:r>
              <a:rPr lang="en-US" altLang="zh-TW" sz="3200" dirty="0" err="1"/>
              <a:t>Hsuan</a:t>
            </a:r>
            <a:r>
              <a:rPr lang="en-US" altLang="zh-TW" sz="3200" dirty="0"/>
              <a:t> mathematics textbooks (Kang </a:t>
            </a:r>
            <a:r>
              <a:rPr lang="en-US" altLang="zh-TW" sz="3200" dirty="0" err="1"/>
              <a:t>Hsuan</a:t>
            </a:r>
            <a:r>
              <a:rPr lang="en-US" altLang="zh-TW" sz="3200" dirty="0"/>
              <a:t> Educational Published Group, 2012) in Taiwan </a:t>
            </a:r>
            <a:endParaRPr lang="zh-TW" altLang="en-US" sz="3200" dirty="0"/>
          </a:p>
        </p:txBody>
      </p:sp>
    </p:spTree>
    <p:extLst>
      <p:ext uri="{BB962C8B-B14F-4D97-AF65-F5344CB8AC3E}">
        <p14:creationId xmlns:p14="http://schemas.microsoft.com/office/powerpoint/2010/main" val="48077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Problems Coverage</a:t>
            </a:r>
            <a:endParaRPr lang="zh-TW" altLang="en-US" dirty="0"/>
          </a:p>
        </p:txBody>
      </p:sp>
      <p:sp>
        <p:nvSpPr>
          <p:cNvPr id="3" name="內容版面配置區 2"/>
          <p:cNvSpPr>
            <a:spLocks noGrp="1"/>
          </p:cNvSpPr>
          <p:nvPr>
            <p:ph idx="1"/>
          </p:nvPr>
        </p:nvSpPr>
        <p:spPr/>
        <p:txBody>
          <a:bodyPr/>
          <a:lstStyle/>
          <a:p>
            <a:r>
              <a:rPr lang="en-US" altLang="zh-TW" sz="3600" dirty="0"/>
              <a:t>We coded all of the problems in the student textbooks, </a:t>
            </a:r>
            <a:r>
              <a:rPr lang="en-US" altLang="zh-TW" sz="3600" dirty="0" smtClean="0"/>
              <a:t>including: </a:t>
            </a:r>
          </a:p>
          <a:p>
            <a:pPr lvl="1"/>
            <a:r>
              <a:rPr lang="en-US" altLang="zh-TW" sz="3200" dirty="0" smtClean="0"/>
              <a:t>worked </a:t>
            </a:r>
            <a:r>
              <a:rPr lang="en-US" altLang="zh-TW" sz="3200" dirty="0"/>
              <a:t>examples (with solutions), </a:t>
            </a:r>
            <a:endParaRPr lang="en-US" altLang="zh-TW" sz="3200" dirty="0" smtClean="0"/>
          </a:p>
          <a:p>
            <a:pPr lvl="1"/>
            <a:r>
              <a:rPr lang="en-US" altLang="zh-TW" sz="3200" dirty="0" smtClean="0"/>
              <a:t>exercises </a:t>
            </a:r>
            <a:r>
              <a:rPr lang="en-US" altLang="zh-TW" sz="3200" dirty="0"/>
              <a:t>(with no solutions) </a:t>
            </a:r>
          </a:p>
          <a:p>
            <a:pPr lvl="1"/>
            <a:r>
              <a:rPr lang="en-US" altLang="zh-TW" sz="3200" dirty="0" smtClean="0"/>
              <a:t>summary </a:t>
            </a:r>
            <a:r>
              <a:rPr lang="en-US" altLang="zh-TW" sz="3200" dirty="0"/>
              <a:t>test problems provided in the end of the textbooks chapter.</a:t>
            </a:r>
            <a:endParaRPr lang="zh-TW" altLang="en-US" sz="3200" dirty="0"/>
          </a:p>
        </p:txBody>
      </p:sp>
    </p:spTree>
    <p:extLst>
      <p:ext uri="{BB962C8B-B14F-4D97-AF65-F5344CB8AC3E}">
        <p14:creationId xmlns:p14="http://schemas.microsoft.com/office/powerpoint/2010/main" val="3671823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Analysis Framework</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sz="3200" dirty="0" smtClean="0"/>
              <a:t>Topics:</a:t>
            </a:r>
            <a:r>
              <a:rPr lang="zh-TW" altLang="en-US" sz="3200" dirty="0" smtClean="0"/>
              <a:t> </a:t>
            </a:r>
            <a:r>
              <a:rPr lang="en-US" altLang="zh-TW" sz="3200" dirty="0" smtClean="0"/>
              <a:t>how many units and how the function is introduced</a:t>
            </a:r>
          </a:p>
          <a:p>
            <a:r>
              <a:rPr lang="en-US" altLang="zh-TW" sz="3200" dirty="0"/>
              <a:t>R</a:t>
            </a:r>
            <a:r>
              <a:rPr lang="en-US" altLang="zh-TW" sz="3200" dirty="0" smtClean="0"/>
              <a:t>epresentation Forms in problems, </a:t>
            </a:r>
            <a:endParaRPr lang="en-US" altLang="zh-TW" sz="3200" dirty="0"/>
          </a:p>
          <a:p>
            <a:pPr lvl="1"/>
            <a:r>
              <a:rPr lang="en-US" altLang="zh-TW" sz="2800" dirty="0" smtClean="0"/>
              <a:t>purely </a:t>
            </a:r>
            <a:r>
              <a:rPr lang="en-US" altLang="zh-TW" sz="2800" dirty="0"/>
              <a:t>mathematical </a:t>
            </a:r>
            <a:r>
              <a:rPr lang="en-US" altLang="zh-TW" sz="2800" dirty="0" smtClean="0"/>
              <a:t>form, verbal form, visual form, combined </a:t>
            </a:r>
            <a:r>
              <a:rPr lang="en-US" altLang="zh-TW" sz="2800" dirty="0"/>
              <a:t>form</a:t>
            </a:r>
            <a:endParaRPr lang="en-US" altLang="zh-TW" sz="2800" dirty="0" smtClean="0"/>
          </a:p>
          <a:p>
            <a:r>
              <a:rPr lang="en-US" altLang="zh-TW" sz="3200" dirty="0"/>
              <a:t>C</a:t>
            </a:r>
            <a:r>
              <a:rPr lang="en-US" altLang="zh-TW" sz="3200" dirty="0" smtClean="0"/>
              <a:t>ontext Types in problems </a:t>
            </a:r>
          </a:p>
          <a:p>
            <a:pPr lvl="1"/>
            <a:r>
              <a:rPr lang="en-US" altLang="zh-TW" sz="2800" dirty="0" smtClean="0"/>
              <a:t>Application, </a:t>
            </a:r>
            <a:r>
              <a:rPr lang="en-US" altLang="zh-TW" sz="2800" dirty="0"/>
              <a:t>non-application</a:t>
            </a:r>
            <a:r>
              <a:rPr lang="en-US" altLang="zh-TW" sz="2800" dirty="0" smtClean="0"/>
              <a:t> </a:t>
            </a:r>
          </a:p>
          <a:p>
            <a:r>
              <a:rPr lang="en-US" altLang="zh-TW" sz="3200" dirty="0"/>
              <a:t>R</a:t>
            </a:r>
            <a:r>
              <a:rPr lang="en-US" altLang="zh-TW" sz="3200" dirty="0" smtClean="0"/>
              <a:t>esponse Types in problems</a:t>
            </a:r>
          </a:p>
          <a:p>
            <a:pPr lvl="1"/>
            <a:r>
              <a:rPr lang="en-US" altLang="zh-TW" sz="2800" dirty="0" smtClean="0"/>
              <a:t>Close-ended, open-ended</a:t>
            </a:r>
          </a:p>
          <a:p>
            <a:r>
              <a:rPr lang="en-US" altLang="zh-TW" sz="3200" dirty="0"/>
              <a:t>C</a:t>
            </a:r>
            <a:r>
              <a:rPr lang="en-US" altLang="zh-TW" sz="3200" dirty="0" smtClean="0"/>
              <a:t>ognitive </a:t>
            </a:r>
            <a:r>
              <a:rPr lang="en-US" altLang="zh-TW" sz="3200" dirty="0"/>
              <a:t>D</a:t>
            </a:r>
            <a:r>
              <a:rPr lang="en-US" altLang="zh-TW" sz="3200" dirty="0" smtClean="0"/>
              <a:t>emand Types in problems</a:t>
            </a:r>
          </a:p>
          <a:p>
            <a:pPr lvl="1"/>
            <a:r>
              <a:rPr lang="en-US" altLang="zh-TW" sz="2800" dirty="0" smtClean="0"/>
              <a:t>Memorization, Procedures </a:t>
            </a:r>
            <a:r>
              <a:rPr lang="en-US" altLang="zh-TW" sz="2800" dirty="0"/>
              <a:t>without </a:t>
            </a:r>
            <a:r>
              <a:rPr lang="en-US" altLang="zh-TW" sz="2800" dirty="0" smtClean="0"/>
              <a:t>connections, Procedures </a:t>
            </a:r>
            <a:r>
              <a:rPr lang="en-US" altLang="zh-TW" sz="2800" dirty="0"/>
              <a:t>with </a:t>
            </a:r>
            <a:r>
              <a:rPr lang="en-US" altLang="zh-TW" sz="2800" dirty="0" smtClean="0"/>
              <a:t>connections, Doing </a:t>
            </a:r>
            <a:r>
              <a:rPr lang="en-US" altLang="zh-TW" sz="2800" dirty="0"/>
              <a:t>mathematics</a:t>
            </a:r>
            <a:endParaRPr lang="zh-TW" altLang="en-US" sz="2800" dirty="0"/>
          </a:p>
        </p:txBody>
      </p:sp>
    </p:spTree>
    <p:extLst>
      <p:ext uri="{BB962C8B-B14F-4D97-AF65-F5344CB8AC3E}">
        <p14:creationId xmlns:p14="http://schemas.microsoft.com/office/powerpoint/2010/main" val="3243022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Topics in textbooks</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sz="3200" dirty="0" smtClean="0"/>
              <a:t>Finland  (526 problems)</a:t>
            </a:r>
          </a:p>
          <a:p>
            <a:pPr lvl="1"/>
            <a:r>
              <a:rPr lang="en-US" altLang="zh-TW" sz="2800" dirty="0" smtClean="0"/>
              <a:t>7th grade function machine (1 units included)</a:t>
            </a:r>
          </a:p>
          <a:p>
            <a:pPr lvl="1"/>
            <a:r>
              <a:rPr lang="en-US" altLang="zh-TW" sz="2800" dirty="0" smtClean="0"/>
              <a:t>8th grade function machine (1 units included)</a:t>
            </a:r>
          </a:p>
          <a:p>
            <a:pPr lvl="1"/>
            <a:r>
              <a:rPr lang="en-US" altLang="zh-TW" sz="2800" dirty="0" smtClean="0"/>
              <a:t>9th grade function machine, linear function and quadratic function (17 units included)</a:t>
            </a:r>
          </a:p>
          <a:p>
            <a:r>
              <a:rPr lang="en-US" altLang="zh-TW" sz="3200" dirty="0" smtClean="0"/>
              <a:t>Singapore (121 problems)</a:t>
            </a:r>
          </a:p>
          <a:p>
            <a:pPr lvl="1"/>
            <a:r>
              <a:rPr lang="en-US" altLang="zh-TW" sz="2800" dirty="0" smtClean="0"/>
              <a:t>7th grade Linear function (4 units included)</a:t>
            </a:r>
          </a:p>
          <a:p>
            <a:r>
              <a:rPr lang="en-US" altLang="zh-TW" sz="3200" dirty="0" smtClean="0"/>
              <a:t>Taiwan (171 problems)</a:t>
            </a:r>
          </a:p>
          <a:p>
            <a:pPr lvl="1"/>
            <a:r>
              <a:rPr lang="en-US" altLang="zh-TW" sz="2800" dirty="0" smtClean="0"/>
              <a:t>7th grade linear function (2 units included)</a:t>
            </a:r>
          </a:p>
          <a:p>
            <a:pPr lvl="1"/>
            <a:r>
              <a:rPr lang="en-US" altLang="zh-TW" sz="2800" dirty="0" smtClean="0"/>
              <a:t>9th grade quadratic function (3 units included)</a:t>
            </a:r>
          </a:p>
        </p:txBody>
      </p:sp>
    </p:spTree>
    <p:extLst>
      <p:ext uri="{BB962C8B-B14F-4D97-AF65-F5344CB8AC3E}">
        <p14:creationId xmlns:p14="http://schemas.microsoft.com/office/powerpoint/2010/main" val="358686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How the concept of function is introduced</a:t>
            </a:r>
            <a:endParaRPr lang="zh-TW" altLang="en-US" dirty="0"/>
          </a:p>
        </p:txBody>
      </p:sp>
      <p:sp>
        <p:nvSpPr>
          <p:cNvPr id="3" name="內容版面配置區 2"/>
          <p:cNvSpPr>
            <a:spLocks noGrp="1"/>
          </p:cNvSpPr>
          <p:nvPr>
            <p:ph idx="1"/>
          </p:nvPr>
        </p:nvSpPr>
        <p:spPr/>
        <p:txBody>
          <a:bodyPr>
            <a:normAutofit/>
          </a:bodyPr>
          <a:lstStyle/>
          <a:p>
            <a:r>
              <a:rPr lang="en-US" altLang="zh-TW" sz="3600" dirty="0" smtClean="0"/>
              <a:t>Finnish textbooks: Function machine</a:t>
            </a:r>
          </a:p>
          <a:p>
            <a:r>
              <a:rPr lang="en-US" altLang="zh-TW" sz="3600" dirty="0" smtClean="0"/>
              <a:t>Singaporean textbooks: Application problem</a:t>
            </a:r>
          </a:p>
          <a:p>
            <a:r>
              <a:rPr lang="en-US" altLang="zh-TW" sz="3600" dirty="0" smtClean="0"/>
              <a:t>Taiwanese textbooks: Application problem</a:t>
            </a:r>
            <a:endParaRPr lang="zh-TW" altLang="en-US" sz="3600" dirty="0"/>
          </a:p>
        </p:txBody>
      </p:sp>
    </p:spTree>
    <p:extLst>
      <p:ext uri="{BB962C8B-B14F-4D97-AF65-F5344CB8AC3E}">
        <p14:creationId xmlns:p14="http://schemas.microsoft.com/office/powerpoint/2010/main" val="407975651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TotalTime>
  <Words>1305</Words>
  <Application>Microsoft Office PowerPoint</Application>
  <PresentationFormat>Widescreen</PresentationFormat>
  <Paragraphs>227</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新細明體</vt:lpstr>
      <vt:lpstr>Arial</vt:lpstr>
      <vt:lpstr>Calibri</vt:lpstr>
      <vt:lpstr>Calibri Light</vt:lpstr>
      <vt:lpstr>Cambria Math</vt:lpstr>
      <vt:lpstr>Times New Roman</vt:lpstr>
      <vt:lpstr>Office 佈景主題</vt:lpstr>
      <vt:lpstr>A Comparison of Functions in Middle School Textbooks among Finland, Singapore and Taiwan</vt:lpstr>
      <vt:lpstr>Purpose</vt:lpstr>
      <vt:lpstr>Introduction</vt:lpstr>
      <vt:lpstr>Introduction</vt:lpstr>
      <vt:lpstr>Selected Textbooks</vt:lpstr>
      <vt:lpstr>Problems Coverage</vt:lpstr>
      <vt:lpstr>Analysis Framework</vt:lpstr>
      <vt:lpstr>Topics in textbooks</vt:lpstr>
      <vt:lpstr>How the concept of function is introduced</vt:lpstr>
      <vt:lpstr>Finland 7th Grade  (p.130)</vt:lpstr>
      <vt:lpstr>Finland 7th Grade  (p.130)</vt:lpstr>
      <vt:lpstr>Finland 8th Grade (p.68)</vt:lpstr>
      <vt:lpstr>Finland 9th Grade  (p.62)</vt:lpstr>
      <vt:lpstr>Finland: The  Definition of  Function (9th grade , p.62)</vt:lpstr>
      <vt:lpstr>Three generations of the function machine</vt:lpstr>
      <vt:lpstr>Singapore 7th Grade (p.273) </vt:lpstr>
      <vt:lpstr>Singapore: The  Definition of  Function (7th grade , p.273) </vt:lpstr>
      <vt:lpstr>Taiwan 7th grade: A speed problem(p. 142)</vt:lpstr>
      <vt:lpstr>Taiwan: The  Definition of  Function (7th grade , p. 144) </vt:lpstr>
      <vt:lpstr>PowerPoint Presentation</vt:lpstr>
      <vt:lpstr>Finland: Visual form (9th grade, p.67)</vt:lpstr>
      <vt:lpstr>Singapore: Purely math form (7th grade, p.274)</vt:lpstr>
      <vt:lpstr>Taiwan: verbal form (7th grade, p. 145)  </vt:lpstr>
      <vt:lpstr>PowerPoint Presentation</vt:lpstr>
      <vt:lpstr>Finland: 9th grade (p.68)</vt:lpstr>
      <vt:lpstr>PowerPoint Presentation</vt:lpstr>
      <vt:lpstr>Singapore 7th grade (p. 275 )</vt:lpstr>
      <vt:lpstr>PowerPoint Presentation</vt:lpstr>
      <vt:lpstr>Taiwan: A problem in the Doing mathematics (9th grade, p.52)</vt:lpstr>
      <vt:lpstr>Conclusion and Discussion</vt:lpstr>
      <vt:lpstr>Thank you</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Comparison of Functions in Middle School Textbooks among Finland, Singapore and Taiwan</dc:title>
  <dc:creator>Yungchi Lin</dc:creator>
  <cp:lastModifiedBy>bkh</cp:lastModifiedBy>
  <cp:revision>105</cp:revision>
  <dcterms:created xsi:type="dcterms:W3CDTF">2014-07-24T00:32:34Z</dcterms:created>
  <dcterms:modified xsi:type="dcterms:W3CDTF">2014-10-14T19:48:14Z</dcterms:modified>
</cp:coreProperties>
</file>