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80" r:id="rId10"/>
    <p:sldId id="281" r:id="rId11"/>
    <p:sldId id="265" r:id="rId12"/>
    <p:sldId id="264" r:id="rId13"/>
    <p:sldId id="266" r:id="rId14"/>
    <p:sldId id="267" r:id="rId15"/>
    <p:sldId id="269" r:id="rId16"/>
    <p:sldId id="268" r:id="rId17"/>
    <p:sldId id="270" r:id="rId18"/>
    <p:sldId id="272" r:id="rId19"/>
    <p:sldId id="271" r:id="rId20"/>
    <p:sldId id="286" r:id="rId21"/>
    <p:sldId id="274" r:id="rId22"/>
    <p:sldId id="273" r:id="rId23"/>
    <p:sldId id="275" r:id="rId24"/>
    <p:sldId id="276" r:id="rId25"/>
    <p:sldId id="287" r:id="rId26"/>
    <p:sldId id="288" r:id="rId27"/>
    <p:sldId id="277" r:id="rId28"/>
    <p:sldId id="278" r:id="rId29"/>
    <p:sldId id="289" r:id="rId30"/>
    <p:sldId id="283" r:id="rId31"/>
    <p:sldId id="282" r:id="rId32"/>
    <p:sldId id="284" r:id="rId33"/>
    <p:sldId id="28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F0FF"/>
    <a:srgbClr val="19C3FF"/>
    <a:srgbClr val="47CFFF"/>
    <a:srgbClr val="5BD4FF"/>
    <a:srgbClr val="43CEFF"/>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t>2014/7/30</a:t>
            </a:fld>
            <a:endParaRPr lang="zh-CN"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5" name="フッター プレースホルダー 4"/>
          <p:cNvSpPr>
            <a:spLocks noGrp="1"/>
          </p:cNvSpPr>
          <p:nvPr>
            <p:ph type="ftr" sz="quarter" idx="11"/>
          </p:nvPr>
        </p:nvSpPr>
        <p:spPr/>
        <p:txBody>
          <a:bodyPr/>
          <a:lstStyle>
            <a:extLst/>
          </a:lstStyle>
          <a:p>
            <a:endParaRPr lang="zh-CN" altLang="en-US"/>
          </a:p>
        </p:txBody>
      </p:sp>
      <p:sp>
        <p:nvSpPr>
          <p:cNvPr id="6" name="スライド番号プレースホルダー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5" name="フッター プレースホルダー 4"/>
          <p:cNvSpPr>
            <a:spLocks noGrp="1"/>
          </p:cNvSpPr>
          <p:nvPr>
            <p:ph type="ftr" sz="quarter" idx="11"/>
          </p:nvPr>
        </p:nvSpPr>
        <p:spPr/>
        <p:txBody>
          <a:bodyPr/>
          <a:lstStyle>
            <a:extLst/>
          </a:lstStyle>
          <a:p>
            <a:endParaRPr lang="zh-CN" altLang="en-US"/>
          </a:p>
        </p:txBody>
      </p:sp>
      <p:sp>
        <p:nvSpPr>
          <p:cNvPr id="6" name="スライド番号プレースホルダー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ー 3"/>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5" name="フッター プレースホルダー 4"/>
          <p:cNvSpPr>
            <a:spLocks noGrp="1"/>
          </p:cNvSpPr>
          <p:nvPr>
            <p:ph type="ftr" sz="quarter" idx="11"/>
          </p:nvPr>
        </p:nvSpPr>
        <p:spPr/>
        <p:txBody>
          <a:bodyPr/>
          <a:lstStyle>
            <a:extLst/>
          </a:lstStyle>
          <a:p>
            <a:endParaRPr lang="zh-CN" altLang="en-US"/>
          </a:p>
        </p:txBody>
      </p:sp>
      <p:sp>
        <p:nvSpPr>
          <p:cNvPr id="6" name="スライド番号プレースホルダー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ln>
                  <a:noFill/>
                </a:ln>
                <a:solidFill>
                  <a:schemeClr val="bg1">
                    <a:lumMod val="85000"/>
                    <a:lumOff val="15000"/>
                  </a:schemeClr>
                </a:solidFill>
                <a:effectLst>
                  <a:glow rad="228600">
                    <a:schemeClr val="accent1">
                      <a:satMod val="175000"/>
                      <a:alpha val="40000"/>
                    </a:schemeClr>
                  </a:glow>
                  <a:outerShdw blurRad="31750" dist="25400" dir="5400000" algn="tl" rotWithShape="0">
                    <a:srgbClr val="000000">
                      <a:alpha val="25000"/>
                    </a:srgbClr>
                  </a:outerShdw>
                </a:effectLst>
              </a:defRPr>
            </a:lvl1pPr>
            <a:extLst/>
          </a:lstStyle>
          <a:p>
            <a:r>
              <a:rPr kumimoji="0" lang="ja-JP" altLang="en-US" dirty="0" smtClean="0"/>
              <a:t>マスター タイトルの書式設定</a:t>
            </a:r>
            <a:endParaRPr kumimoji="0" lang="en-US" dirty="0"/>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5" name="フッター プレースホルダー 4"/>
          <p:cNvSpPr>
            <a:spLocks noGrp="1"/>
          </p:cNvSpPr>
          <p:nvPr>
            <p:ph type="ftr" sz="quarter" idx="11"/>
          </p:nvPr>
        </p:nvSpPr>
        <p:spPr/>
        <p:txBody>
          <a:bodyPr/>
          <a:lstStyle>
            <a:extLst/>
          </a:lstStyle>
          <a:p>
            <a:endParaRPr lang="zh-CN" altLang="en-US"/>
          </a:p>
        </p:txBody>
      </p:sp>
      <p:sp>
        <p:nvSpPr>
          <p:cNvPr id="6" name="スライド番号プレースホルダー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6" name="フッター プレースホルダー 5"/>
          <p:cNvSpPr>
            <a:spLocks noGrp="1"/>
          </p:cNvSpPr>
          <p:nvPr>
            <p:ph type="ftr" sz="quarter" idx="11"/>
          </p:nvPr>
        </p:nvSpPr>
        <p:spPr/>
        <p:txBody>
          <a:bodyPr/>
          <a:lstStyle>
            <a:extLst/>
          </a:lstStyle>
          <a:p>
            <a:endParaRPr lang="zh-CN" altLang="en-US"/>
          </a:p>
        </p:txBody>
      </p:sp>
      <p:sp>
        <p:nvSpPr>
          <p:cNvPr id="7" name="スライド番号プレースホルダー 6"/>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8" name="フッター プレースホルダー 7"/>
          <p:cNvSpPr>
            <a:spLocks noGrp="1"/>
          </p:cNvSpPr>
          <p:nvPr>
            <p:ph type="ftr" sz="quarter" idx="11"/>
          </p:nvPr>
        </p:nvSpPr>
        <p:spPr/>
        <p:txBody>
          <a:bodyPr/>
          <a:lstStyle>
            <a:extLst/>
          </a:lstStyle>
          <a:p>
            <a:endParaRPr lang="zh-CN" altLang="en-US"/>
          </a:p>
        </p:txBody>
      </p:sp>
      <p:sp>
        <p:nvSpPr>
          <p:cNvPr id="9" name="スライド番号プレースホルダー 8"/>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4" name="フッター プレースホルダー 3"/>
          <p:cNvSpPr>
            <a:spLocks noGrp="1"/>
          </p:cNvSpPr>
          <p:nvPr>
            <p:ph type="ftr" sz="quarter" idx="11"/>
          </p:nvPr>
        </p:nvSpPr>
        <p:spPr/>
        <p:txBody>
          <a:bodyPr/>
          <a:lstStyle>
            <a:extLst/>
          </a:lstStyle>
          <a:p>
            <a:endParaRPr lang="zh-CN" altLang="en-US"/>
          </a:p>
        </p:txBody>
      </p:sp>
      <p:sp>
        <p:nvSpPr>
          <p:cNvPr id="5" name="スライド番号プレースホルダー 4"/>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530820CF-B880-4189-942D-D702A7CBA730}" type="datetimeFigureOut">
              <a:rPr lang="zh-CN" altLang="en-US" smtClean="0"/>
              <a:t>2014/7/30</a:t>
            </a:fld>
            <a:endParaRPr lang="zh-CN" altLang="en-US"/>
          </a:p>
        </p:txBody>
      </p:sp>
      <p:sp>
        <p:nvSpPr>
          <p:cNvPr id="3" name="フッター プレースホルダー 2"/>
          <p:cNvSpPr>
            <a:spLocks noGrp="1"/>
          </p:cNvSpPr>
          <p:nvPr>
            <p:ph type="ftr" sz="quarter" idx="11"/>
          </p:nvPr>
        </p:nvSpPr>
        <p:spPr/>
        <p:txBody>
          <a:bodyPr/>
          <a:lstStyle>
            <a:extLst/>
          </a:lstStyle>
          <a:p>
            <a:endParaRPr lang="zh-CN" altLang="en-US"/>
          </a:p>
        </p:txBody>
      </p:sp>
      <p:sp>
        <p:nvSpPr>
          <p:cNvPr id="4" name="スライド番号プレースホルダー 3"/>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t>2014/7/30</a:t>
            </a:fld>
            <a:endParaRPr lang="zh-CN" altLang="en-US"/>
          </a:p>
        </p:txBody>
      </p:sp>
      <p:sp>
        <p:nvSpPr>
          <p:cNvPr id="6" name="フッター プレースホルダー 5"/>
          <p:cNvSpPr>
            <a:spLocks noGrp="1"/>
          </p:cNvSpPr>
          <p:nvPr>
            <p:ph type="ftr" sz="quarter" idx="11"/>
          </p:nvPr>
        </p:nvSpPr>
        <p:spPr/>
        <p:txBody>
          <a:bodyPr/>
          <a:lstStyle>
            <a:extLst/>
          </a:lstStyle>
          <a:p>
            <a:endParaRPr lang="zh-CN" altLang="en-US"/>
          </a:p>
        </p:txBody>
      </p:sp>
      <p:sp>
        <p:nvSpPr>
          <p:cNvPr id="7" name="スライド番号プレースホルダー 6"/>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t>2014/7/30</a:t>
            </a:fld>
            <a:endParaRPr lang="zh-CN"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t>‹#›</a:t>
            </a:fld>
            <a:endParaRPr lang="zh-CN"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dirty="0" smtClean="0"/>
              <a:t>マスター タイトルの書式設定</a:t>
            </a:r>
            <a:endParaRPr kumimoji="0" lang="en-US" dirty="0"/>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t>2014/7/30</a:t>
            </a:fld>
            <a:endParaRPr lang="zh-CN"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1" sz="44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3200" kern="1200">
          <a:solidFill>
            <a:schemeClr val="tx1">
              <a:lumMod val="85000"/>
              <a:lumOff val="15000"/>
            </a:schemeClr>
          </a:solidFill>
          <a:effectLst>
            <a:glow rad="101600">
              <a:schemeClr val="bg1">
                <a:alpha val="60000"/>
              </a:schemeClr>
            </a:glow>
          </a:effectLst>
          <a:latin typeface="+mn-lt"/>
          <a:ea typeface="+mn-ea"/>
          <a:cs typeface="+mn-cs"/>
        </a:defRPr>
      </a:lvl1pPr>
      <a:lvl2pPr marL="621792" indent="-228600" algn="l" rtl="0" eaLnBrk="1" latinLnBrk="0" hangingPunct="1">
        <a:spcBef>
          <a:spcPts val="324"/>
        </a:spcBef>
        <a:buClr>
          <a:schemeClr val="accent1"/>
        </a:buClr>
        <a:buFont typeface="Verdana"/>
        <a:buChar char="◦"/>
        <a:defRPr kumimoji="1" sz="2800" kern="1200">
          <a:solidFill>
            <a:schemeClr val="tx1">
              <a:lumMod val="85000"/>
              <a:lumOff val="15000"/>
            </a:schemeClr>
          </a:solidFill>
          <a:effectLst>
            <a:glow rad="101600">
              <a:schemeClr val="bg1">
                <a:alpha val="60000"/>
              </a:schemeClr>
            </a:glow>
          </a:effectLst>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800" kern="1200">
          <a:solidFill>
            <a:schemeClr val="tx1">
              <a:lumMod val="85000"/>
              <a:lumOff val="15000"/>
            </a:schemeClr>
          </a:solidFill>
          <a:effectLst>
            <a:glow rad="101600">
              <a:schemeClr val="bg1">
                <a:alpha val="60000"/>
              </a:schemeClr>
            </a:glow>
          </a:effectLst>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2400" kern="1200">
          <a:solidFill>
            <a:schemeClr val="tx1">
              <a:lumMod val="85000"/>
              <a:lumOff val="15000"/>
            </a:schemeClr>
          </a:solidFill>
          <a:effectLst>
            <a:glow rad="101600">
              <a:schemeClr val="bg1">
                <a:alpha val="60000"/>
              </a:schemeClr>
            </a:glow>
          </a:effectLst>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2400" kern="1200">
          <a:solidFill>
            <a:schemeClr val="tx1">
              <a:lumMod val="85000"/>
              <a:lumOff val="15000"/>
            </a:schemeClr>
          </a:solidFill>
          <a:effectLst>
            <a:glow rad="101600">
              <a:schemeClr val="bg1">
                <a:alpha val="60000"/>
              </a:schemeClr>
            </a:glow>
          </a:effectLst>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SUS\AppData\Local\Microsoft\Windows\Temporary Internet Files\Content.IE5\UH1QALZL\MC900364478[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194942" y="390312"/>
            <a:ext cx="4752528" cy="5558968"/>
          </a:xfrm>
          <a:prstGeom prst="rect">
            <a:avLst/>
          </a:prstGeom>
          <a:noFill/>
          <a:scene3d>
            <a:camera prst="orthographicFront">
              <a:rot lat="18961843" lon="1603952" rev="19442445"/>
            </a:camera>
            <a:lightRig rig="threePt" dir="t"/>
          </a:scene3d>
          <a:sp3d>
            <a:bevelT/>
          </a:sp3d>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587375" y="1054224"/>
            <a:ext cx="7967663" cy="374292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459013"/>
            <a:ext cx="79676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35" y="1054224"/>
            <a:ext cx="80724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07503" y="260648"/>
            <a:ext cx="4676749" cy="400110"/>
          </a:xfrm>
          <a:prstGeom prst="rect">
            <a:avLst/>
          </a:prstGeom>
          <a:noFill/>
        </p:spPr>
        <p:txBody>
          <a:bodyPr wrap="square" rtlCol="0">
            <a:spAutoFit/>
          </a:bodyPr>
          <a:lstStyle/>
          <a:p>
            <a:r>
              <a:rPr kumimoji="1" lang="en-US" altLang="ja-JP" sz="2000" dirty="0" smtClean="0"/>
              <a:t>Abstract: Booklet p. 32</a:t>
            </a:r>
            <a:endParaRPr kumimoji="1" lang="ja-JP" altLang="en-US" sz="2000" dirty="0"/>
          </a:p>
        </p:txBody>
      </p:sp>
    </p:spTree>
    <p:extLst>
      <p:ext uri="{BB962C8B-B14F-4D97-AF65-F5344CB8AC3E}">
        <p14:creationId xmlns:p14="http://schemas.microsoft.com/office/powerpoint/2010/main" val="691457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6635080" cy="4525963"/>
          </a:xfrm>
        </p:spPr>
        <p:txBody>
          <a:bodyPr>
            <a:normAutofit/>
          </a:bodyPr>
          <a:lstStyle/>
          <a:p>
            <a:r>
              <a:rPr lang="en-AU" altLang="ja-JP" dirty="0" smtClean="0">
                <a:effectLst/>
              </a:rPr>
              <a:t>MEXT &amp; NIER’s suggestions</a:t>
            </a:r>
          </a:p>
          <a:p>
            <a:pPr lvl="1"/>
            <a:r>
              <a:rPr lang="en-AU" altLang="ja-JP" dirty="0" smtClean="0">
                <a:effectLst/>
              </a:rPr>
              <a:t>The </a:t>
            </a:r>
            <a:r>
              <a:rPr lang="en-AU" altLang="ja-JP" dirty="0">
                <a:effectLst/>
              </a:rPr>
              <a:t>formula for the area of a rectangular </a:t>
            </a:r>
            <a:r>
              <a:rPr lang="en-AU" altLang="ja-JP" dirty="0" smtClean="0">
                <a:effectLst/>
              </a:rPr>
              <a:t>parallelepiped</a:t>
            </a:r>
          </a:p>
          <a:p>
            <a:pPr lvl="1"/>
            <a:r>
              <a:rPr lang="en-AU" altLang="ja-JP" dirty="0">
                <a:effectLst/>
              </a:rPr>
              <a:t>T</a:t>
            </a:r>
            <a:r>
              <a:rPr lang="en-AU" altLang="ja-JP" dirty="0" smtClean="0">
                <a:effectLst/>
              </a:rPr>
              <a:t>he </a:t>
            </a:r>
            <a:r>
              <a:rPr lang="en-AU" altLang="ja-JP" dirty="0">
                <a:effectLst/>
              </a:rPr>
              <a:t>word </a:t>
            </a:r>
            <a:r>
              <a:rPr lang="en-AU" altLang="ja-JP" i="1" dirty="0">
                <a:effectLst/>
              </a:rPr>
              <a:t>multiple</a:t>
            </a:r>
            <a:r>
              <a:rPr lang="en-AU" altLang="ja-JP" dirty="0">
                <a:effectLst/>
              </a:rPr>
              <a:t> with proportional </a:t>
            </a:r>
            <a:r>
              <a:rPr lang="en-AU" altLang="ja-JP" dirty="0" smtClean="0">
                <a:effectLst/>
              </a:rPr>
              <a:t>functions</a:t>
            </a:r>
          </a:p>
          <a:p>
            <a:endParaRPr lang="en-AU" altLang="ja-JP" dirty="0" smtClean="0">
              <a:effectLst/>
            </a:endParaRPr>
          </a:p>
          <a:p>
            <a:r>
              <a:rPr lang="en-AU" altLang="ja-JP" dirty="0" smtClean="0">
                <a:effectLst/>
              </a:rPr>
              <a:t>Influence of single algebraic rule misconceptions?</a:t>
            </a:r>
            <a:endParaRPr lang="en-AU" altLang="ja-JP" dirty="0">
              <a:effectLst/>
            </a:endParaRPr>
          </a:p>
          <a:p>
            <a:pPr lvl="1"/>
            <a:endParaRPr kumimoji="1" lang="ja-JP" altLang="en-US" dirty="0"/>
          </a:p>
        </p:txBody>
      </p:sp>
      <p:sp>
        <p:nvSpPr>
          <p:cNvPr id="3" name="タイトル 2"/>
          <p:cNvSpPr>
            <a:spLocks noGrp="1"/>
          </p:cNvSpPr>
          <p:nvPr>
            <p:ph type="title"/>
          </p:nvPr>
        </p:nvSpPr>
        <p:spPr/>
        <p:txBody>
          <a:bodyPr/>
          <a:lstStyle/>
          <a:p>
            <a:r>
              <a:rPr kumimoji="1" lang="en-US" altLang="ja-JP" dirty="0" smtClean="0"/>
              <a:t>Why Can’t Distinguish?</a:t>
            </a:r>
            <a:endParaRPr kumimoji="1" lang="ja-JP" altLang="en-US" dirty="0"/>
          </a:p>
        </p:txBody>
      </p:sp>
      <p:sp>
        <p:nvSpPr>
          <p:cNvPr id="4" name="右中かっこ 3"/>
          <p:cNvSpPr/>
          <p:nvPr/>
        </p:nvSpPr>
        <p:spPr>
          <a:xfrm>
            <a:off x="6228184" y="2132856"/>
            <a:ext cx="324036" cy="1656184"/>
          </a:xfrm>
          <a:prstGeom prst="rightBrace">
            <a:avLst>
              <a:gd name="adj1" fmla="val 489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657867" y="2598003"/>
            <a:ext cx="2232248" cy="830997"/>
          </a:xfrm>
          <a:prstGeom prst="rect">
            <a:avLst/>
          </a:prstGeom>
          <a:noFill/>
        </p:spPr>
        <p:txBody>
          <a:bodyPr wrap="square" rtlCol="0">
            <a:spAutoFit/>
          </a:bodyPr>
          <a:lstStyle/>
          <a:p>
            <a:r>
              <a:rPr kumimoji="1" lang="en-US" altLang="ja-JP" sz="2400" dirty="0" smtClean="0"/>
              <a:t>proportional functions?</a:t>
            </a:r>
          </a:p>
        </p:txBody>
      </p:sp>
    </p:spTree>
    <p:extLst>
      <p:ext uri="{BB962C8B-B14F-4D97-AF65-F5344CB8AC3E}">
        <p14:creationId xmlns:p14="http://schemas.microsoft.com/office/powerpoint/2010/main" val="2340685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Theoretical Stance</a:t>
            </a:r>
            <a:endParaRPr kumimoji="1" lang="ja-JP" altLang="en-US" dirty="0"/>
          </a:p>
        </p:txBody>
      </p:sp>
      <p:sp>
        <p:nvSpPr>
          <p:cNvPr id="7" name="テキスト プレースホルダー 6"/>
          <p:cNvSpPr>
            <a:spLocks noGrp="1"/>
          </p:cNvSpPr>
          <p:nvPr>
            <p:ph type="body" idx="1"/>
          </p:nvPr>
        </p:nvSpPr>
        <p:spPr/>
        <p:txBody>
          <a:bodyPr/>
          <a:lstStyle/>
          <a:p>
            <a:endParaRPr kumimoji="1" lang="ja-JP" altLang="en-US"/>
          </a:p>
        </p:txBody>
      </p:sp>
      <p:pic>
        <p:nvPicPr>
          <p:cNvPr id="8194" name="Picture 2" descr="C:\Users\ASUS\AppData\Local\Microsoft\Windows\Temporary Internet Files\Content.IE5\CGJZTR85\MC900292962[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99592" y="2924944"/>
            <a:ext cx="2805487" cy="24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9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364088" y="4032448"/>
            <a:ext cx="3206130" cy="2564904"/>
          </a:xfrm>
          <a:prstGeom prst="rect">
            <a:avLst/>
          </a:prstGeom>
          <a:effectLst>
            <a:softEdge rad="317500"/>
          </a:effectLst>
        </p:spPr>
      </p:pic>
      <p:sp>
        <p:nvSpPr>
          <p:cNvPr id="2" name="コンテンツ プレースホルダー 1"/>
          <p:cNvSpPr>
            <a:spLocks noGrp="1"/>
          </p:cNvSpPr>
          <p:nvPr>
            <p:ph idx="1"/>
          </p:nvPr>
        </p:nvSpPr>
        <p:spPr/>
        <p:txBody>
          <a:bodyPr>
            <a:normAutofit/>
          </a:bodyPr>
          <a:lstStyle/>
          <a:p>
            <a:r>
              <a:rPr lang="en-US" altLang="ja-JP" dirty="0" smtClean="0"/>
              <a:t>We </a:t>
            </a:r>
            <a:r>
              <a:rPr lang="en-US" altLang="ja-JP" dirty="0"/>
              <a:t>should view the various </a:t>
            </a:r>
            <a:r>
              <a:rPr lang="en-US" altLang="ja-JP" dirty="0" smtClean="0"/>
              <a:t>co-existing </a:t>
            </a:r>
            <a:r>
              <a:rPr lang="en-US" altLang="ja-JP" dirty="0"/>
              <a:t>perspectives as sources </a:t>
            </a:r>
            <a:r>
              <a:rPr lang="en-US" altLang="ja-JP" dirty="0" smtClean="0"/>
              <a:t>of ideas </a:t>
            </a:r>
            <a:r>
              <a:rPr lang="en-US" altLang="ja-JP" dirty="0"/>
              <a:t>to be </a:t>
            </a:r>
            <a:r>
              <a:rPr lang="en-US" altLang="ja-JP" dirty="0" smtClean="0"/>
              <a:t>adapted </a:t>
            </a:r>
            <a:r>
              <a:rPr lang="en-US" altLang="ja-JP" sz="2000" dirty="0" smtClean="0"/>
              <a:t>(Cobb, 2007)</a:t>
            </a:r>
            <a:r>
              <a:rPr lang="en-US" altLang="ja-JP" dirty="0" smtClean="0"/>
              <a:t>.</a:t>
            </a:r>
          </a:p>
          <a:p>
            <a:r>
              <a:rPr kumimoji="1" lang="en-US" altLang="ja-JP" dirty="0" smtClean="0"/>
              <a:t>Following Cobb (1994), </a:t>
            </a:r>
            <a:r>
              <a:rPr lang="en-AU" altLang="ja-JP" dirty="0" smtClean="0">
                <a:effectLst/>
              </a:rPr>
              <a:t>the </a:t>
            </a:r>
            <a:r>
              <a:rPr lang="en-AU" altLang="ja-JP" dirty="0" smtClean="0">
                <a:effectLst>
                  <a:glow rad="101600">
                    <a:schemeClr val="accent1">
                      <a:satMod val="175000"/>
                      <a:alpha val="40000"/>
                    </a:schemeClr>
                  </a:glow>
                </a:effectLst>
              </a:rPr>
              <a:t>constructivist </a:t>
            </a:r>
            <a:r>
              <a:rPr lang="en-AU" altLang="ja-JP" dirty="0" smtClean="0">
                <a:effectLst>
                  <a:glow rad="152400">
                    <a:schemeClr val="bg1">
                      <a:alpha val="40000"/>
                    </a:schemeClr>
                  </a:glow>
                </a:effectLst>
              </a:rPr>
              <a:t>and </a:t>
            </a:r>
            <a:r>
              <a:rPr lang="en-AU" altLang="ja-JP" dirty="0" smtClean="0">
                <a:effectLst/>
              </a:rPr>
              <a:t>the </a:t>
            </a:r>
            <a:r>
              <a:rPr lang="en-AU" altLang="ja-JP" dirty="0">
                <a:effectLst>
                  <a:glow rad="101600">
                    <a:schemeClr val="accent1">
                      <a:satMod val="175000"/>
                      <a:alpha val="40000"/>
                    </a:schemeClr>
                  </a:glow>
                </a:effectLst>
              </a:rPr>
              <a:t>sociocultural</a:t>
            </a:r>
            <a:r>
              <a:rPr lang="en-AU" altLang="ja-JP" dirty="0">
                <a:effectLst/>
              </a:rPr>
              <a:t> </a:t>
            </a:r>
            <a:r>
              <a:rPr lang="en-AU" altLang="ja-JP" dirty="0" smtClean="0">
                <a:effectLst>
                  <a:glow rad="152400">
                    <a:schemeClr val="bg1">
                      <a:alpha val="60000"/>
                    </a:schemeClr>
                  </a:glow>
                </a:effectLst>
              </a:rPr>
              <a:t>perspectives are </a:t>
            </a:r>
            <a:r>
              <a:rPr lang="en-AU" altLang="ja-JP" dirty="0" smtClean="0">
                <a:effectLst>
                  <a:glow rad="152400">
                    <a:schemeClr val="bg1">
                      <a:alpha val="40000"/>
                    </a:schemeClr>
                  </a:glow>
                </a:effectLst>
              </a:rPr>
              <a:t>coordinated.</a:t>
            </a:r>
          </a:p>
          <a:p>
            <a:pPr lvl="1"/>
            <a:r>
              <a:rPr lang="en-AU" altLang="ja-JP" sz="2400" dirty="0" smtClean="0">
                <a:effectLst>
                  <a:glow rad="152400">
                    <a:schemeClr val="bg1">
                      <a:alpha val="60000"/>
                    </a:schemeClr>
                  </a:glow>
                </a:effectLst>
              </a:rPr>
              <a:t>Constructivist perspective: </a:t>
            </a:r>
            <a:r>
              <a:rPr lang="en-AU" altLang="ja-JP" sz="2400" dirty="0" err="1" smtClean="0">
                <a:effectLst>
                  <a:glow rad="152400">
                    <a:schemeClr val="bg1">
                      <a:alpha val="60000"/>
                    </a:schemeClr>
                  </a:glow>
                </a:effectLst>
              </a:rPr>
              <a:t>Gray</a:t>
            </a:r>
            <a:r>
              <a:rPr lang="en-AU" altLang="ja-JP" sz="2400" dirty="0" smtClean="0">
                <a:effectLst>
                  <a:glow rad="152400">
                    <a:schemeClr val="bg1">
                      <a:alpha val="60000"/>
                    </a:schemeClr>
                  </a:glow>
                </a:effectLst>
              </a:rPr>
              <a:t> &amp; Tall (1994)</a:t>
            </a:r>
          </a:p>
          <a:p>
            <a:pPr lvl="1"/>
            <a:r>
              <a:rPr lang="en-AU" altLang="ja-JP" sz="2400" dirty="0" smtClean="0">
                <a:effectLst>
                  <a:glow rad="152400">
                    <a:schemeClr val="bg1">
                      <a:alpha val="60000"/>
                    </a:schemeClr>
                  </a:glow>
                </a:effectLst>
              </a:rPr>
              <a:t>Sociocultural perspective: Lave &amp; Wenger (1991)</a:t>
            </a:r>
          </a:p>
        </p:txBody>
      </p:sp>
      <p:sp>
        <p:nvSpPr>
          <p:cNvPr id="3" name="タイトル 2"/>
          <p:cNvSpPr>
            <a:spLocks noGrp="1"/>
          </p:cNvSpPr>
          <p:nvPr>
            <p:ph type="title"/>
          </p:nvPr>
        </p:nvSpPr>
        <p:spPr/>
        <p:txBody>
          <a:bodyPr>
            <a:normAutofit fontScale="90000"/>
          </a:bodyPr>
          <a:lstStyle/>
          <a:p>
            <a:r>
              <a:rPr kumimoji="1" lang="en-US" altLang="ja-JP" dirty="0" smtClean="0"/>
              <a:t>Coordinating Two Perspectives</a:t>
            </a:r>
            <a:endParaRPr kumimoji="1" lang="ja-JP" altLang="en-US" dirty="0"/>
          </a:p>
        </p:txBody>
      </p:sp>
    </p:spTree>
    <p:extLst>
      <p:ext uri="{BB962C8B-B14F-4D97-AF65-F5344CB8AC3E}">
        <p14:creationId xmlns:p14="http://schemas.microsoft.com/office/powerpoint/2010/main" val="254735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364088" y="4032448"/>
            <a:ext cx="3206130" cy="2564904"/>
          </a:xfrm>
          <a:prstGeom prst="rect">
            <a:avLst/>
          </a:prstGeom>
          <a:effectLst>
            <a:softEdge rad="317500"/>
          </a:effectLst>
        </p:spPr>
      </p:pic>
      <p:sp>
        <p:nvSpPr>
          <p:cNvPr id="2" name="コンテンツ プレースホルダー 1"/>
          <p:cNvSpPr>
            <a:spLocks noGrp="1"/>
          </p:cNvSpPr>
          <p:nvPr>
            <p:ph idx="1"/>
          </p:nvPr>
        </p:nvSpPr>
        <p:spPr/>
        <p:txBody>
          <a:bodyPr>
            <a:normAutofit/>
          </a:bodyPr>
          <a:lstStyle/>
          <a:p>
            <a:r>
              <a:rPr lang="en-US" altLang="ja-JP" sz="2800" dirty="0" smtClean="0"/>
              <a:t>Gray &amp; Tall (1994)</a:t>
            </a:r>
          </a:p>
          <a:p>
            <a:pPr lvl="1"/>
            <a:r>
              <a:rPr kumimoji="1" lang="en-US" altLang="ja-JP" sz="2400" dirty="0" smtClean="0"/>
              <a:t>Whether an </a:t>
            </a:r>
            <a:r>
              <a:rPr kumimoji="1" lang="en-US" altLang="ja-JP" sz="2400" dirty="0" smtClean="0">
                <a:effectLst>
                  <a:glow rad="101600">
                    <a:schemeClr val="accent1">
                      <a:satMod val="175000"/>
                      <a:alpha val="40000"/>
                    </a:schemeClr>
                  </a:glow>
                </a:effectLst>
              </a:rPr>
              <a:t>appropriate</a:t>
            </a:r>
            <a:r>
              <a:rPr kumimoji="1" lang="en-US" altLang="ja-JP" sz="2400" dirty="0" smtClean="0"/>
              <a:t> process is encapsulated into a new conception, or not.</a:t>
            </a:r>
          </a:p>
          <a:p>
            <a:r>
              <a:rPr lang="en-US" altLang="ja-JP" sz="2800" dirty="0" smtClean="0"/>
              <a:t>Lave &amp; Wenger (1991)</a:t>
            </a:r>
          </a:p>
          <a:p>
            <a:pPr lvl="1"/>
            <a:r>
              <a:rPr lang="en-US" altLang="ja-JP" sz="2400" dirty="0" smtClean="0"/>
              <a:t>In what community of practice the students </a:t>
            </a:r>
            <a:r>
              <a:rPr lang="en-US" altLang="ja-JP" sz="2400" dirty="0" smtClean="0">
                <a:effectLst>
                  <a:glow rad="101600">
                    <a:schemeClr val="accent1">
                      <a:satMod val="175000"/>
                      <a:alpha val="40000"/>
                    </a:schemeClr>
                  </a:glow>
                </a:effectLst>
              </a:rPr>
              <a:t>actually</a:t>
            </a:r>
            <a:r>
              <a:rPr lang="en-US" altLang="ja-JP" sz="2400" dirty="0" smtClean="0"/>
              <a:t> participate.</a:t>
            </a:r>
          </a:p>
        </p:txBody>
      </p:sp>
      <p:sp>
        <p:nvSpPr>
          <p:cNvPr id="3" name="タイトル 2"/>
          <p:cNvSpPr>
            <a:spLocks noGrp="1"/>
          </p:cNvSpPr>
          <p:nvPr>
            <p:ph type="title"/>
          </p:nvPr>
        </p:nvSpPr>
        <p:spPr/>
        <p:txBody>
          <a:bodyPr>
            <a:normAutofit fontScale="90000"/>
          </a:bodyPr>
          <a:lstStyle/>
          <a:p>
            <a:r>
              <a:rPr kumimoji="1" lang="en-US" altLang="ja-JP" dirty="0" smtClean="0"/>
              <a:t>Focus on </a:t>
            </a:r>
            <a:r>
              <a:rPr lang="en-US" altLang="ja-JP" dirty="0" smtClean="0"/>
              <a:t>Actual E</a:t>
            </a:r>
            <a:r>
              <a:rPr kumimoji="1" lang="en-US" altLang="ja-JP" dirty="0" smtClean="0"/>
              <a:t>ncapsulation</a:t>
            </a:r>
            <a:endParaRPr kumimoji="1" lang="ja-JP" altLang="en-US" dirty="0"/>
          </a:p>
        </p:txBody>
      </p:sp>
      <p:sp>
        <p:nvSpPr>
          <p:cNvPr id="5" name="角丸四角形 4"/>
          <p:cNvSpPr/>
          <p:nvPr/>
        </p:nvSpPr>
        <p:spPr>
          <a:xfrm>
            <a:off x="989602" y="4538884"/>
            <a:ext cx="7164796" cy="1080120"/>
          </a:xfrm>
          <a:prstGeom prst="roundRect">
            <a:avLst/>
          </a:prstGeom>
          <a:gradFill>
            <a:gsLst>
              <a:gs pos="0">
                <a:schemeClr val="bg2"/>
              </a:gs>
              <a:gs pos="65000">
                <a:schemeClr val="bg2">
                  <a:lumMod val="40000"/>
                  <a:lumOff val="60000"/>
                </a:schemeClr>
              </a:gs>
              <a:gs pos="100000">
                <a:schemeClr val="bg2">
                  <a:lumMod val="20000"/>
                  <a:lumOff val="80000"/>
                </a:schemeClr>
              </a:gs>
            </a:gsLst>
          </a:gradFill>
          <a:ln w="1905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109728" indent="0">
              <a:buNone/>
            </a:pPr>
            <a:r>
              <a:rPr kumimoji="1" lang="en-US" altLang="ja-JP" sz="2800" dirty="0" smtClean="0">
                <a:solidFill>
                  <a:srgbClr val="002060"/>
                </a:solidFill>
                <a:effectLst>
                  <a:glow rad="139700">
                    <a:schemeClr val="accent1">
                      <a:satMod val="175000"/>
                      <a:alpha val="40000"/>
                    </a:schemeClr>
                  </a:glow>
                </a:effectLst>
              </a:rPr>
              <a:t>Focus on what process is actually encapsulated into a new conception.</a:t>
            </a:r>
            <a:endParaRPr kumimoji="1" lang="ja-JP" altLang="en-US" sz="2800" dirty="0">
              <a:solidFill>
                <a:srgbClr val="002060"/>
              </a:solidFill>
              <a:effectLst>
                <a:glow rad="139700">
                  <a:schemeClr val="accent1">
                    <a:satMod val="175000"/>
                    <a:alpha val="40000"/>
                  </a:schemeClr>
                </a:glow>
              </a:effectLst>
            </a:endParaRPr>
          </a:p>
        </p:txBody>
      </p:sp>
      <p:sp>
        <p:nvSpPr>
          <p:cNvPr id="6" name="テキスト ボックス 5"/>
          <p:cNvSpPr txBox="1"/>
          <p:nvPr/>
        </p:nvSpPr>
        <p:spPr>
          <a:xfrm>
            <a:off x="457200" y="4091885"/>
            <a:ext cx="5688632" cy="461665"/>
          </a:xfrm>
          <a:prstGeom prst="rect">
            <a:avLst/>
          </a:prstGeom>
          <a:noFill/>
        </p:spPr>
        <p:txBody>
          <a:bodyPr wrap="square" rtlCol="0">
            <a:spAutoFit/>
          </a:bodyPr>
          <a:lstStyle/>
          <a:p>
            <a:r>
              <a:rPr lang="en-US" altLang="ja-JP" sz="2400" dirty="0" smtClean="0">
                <a:solidFill>
                  <a:schemeClr val="tx1">
                    <a:lumMod val="65000"/>
                    <a:lumOff val="35000"/>
                  </a:schemeClr>
                </a:solidFill>
              </a:rPr>
              <a:t>Coordinating </a:t>
            </a:r>
            <a:r>
              <a:rPr lang="en-US" altLang="ja-JP" sz="2400" dirty="0">
                <a:solidFill>
                  <a:schemeClr val="tx1">
                    <a:lumMod val="65000"/>
                    <a:lumOff val="35000"/>
                  </a:schemeClr>
                </a:solidFill>
              </a:rPr>
              <a:t>both </a:t>
            </a:r>
            <a:r>
              <a:rPr lang="en-US" altLang="ja-JP" sz="2400" dirty="0" smtClean="0">
                <a:solidFill>
                  <a:schemeClr val="tx1">
                    <a:lumMod val="65000"/>
                    <a:lumOff val="35000"/>
                  </a:schemeClr>
                </a:solidFill>
              </a:rPr>
              <a:t>ideas:</a:t>
            </a:r>
            <a:endParaRPr kumimoji="1" lang="ja-JP" altLang="en-US" sz="2400" dirty="0">
              <a:solidFill>
                <a:schemeClr val="tx1">
                  <a:lumMod val="65000"/>
                  <a:lumOff val="35000"/>
                </a:schemeClr>
              </a:solidFill>
            </a:endParaRPr>
          </a:p>
        </p:txBody>
      </p:sp>
    </p:spTree>
    <p:extLst>
      <p:ext uri="{BB962C8B-B14F-4D97-AF65-F5344CB8AC3E}">
        <p14:creationId xmlns:p14="http://schemas.microsoft.com/office/powerpoint/2010/main" val="403854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7087918" y="4430228"/>
            <a:ext cx="1372514" cy="1879092"/>
          </a:xfrm>
        </p:spPr>
      </p:pic>
      <p:sp>
        <p:nvSpPr>
          <p:cNvPr id="3" name="タイトル 2"/>
          <p:cNvSpPr>
            <a:spLocks noGrp="1"/>
          </p:cNvSpPr>
          <p:nvPr>
            <p:ph type="title"/>
          </p:nvPr>
        </p:nvSpPr>
        <p:spPr/>
        <p:txBody>
          <a:bodyPr/>
          <a:lstStyle/>
          <a:p>
            <a:r>
              <a:rPr kumimoji="1" lang="en-US" altLang="ja-JP" dirty="0" smtClean="0"/>
              <a:t>Specific Research Question</a:t>
            </a:r>
            <a:endParaRPr kumimoji="1" lang="ja-JP" altLang="en-US" dirty="0"/>
          </a:p>
        </p:txBody>
      </p:sp>
      <p:sp>
        <p:nvSpPr>
          <p:cNvPr id="4" name="コンテンツ プレースホルダー 1"/>
          <p:cNvSpPr txBox="1">
            <a:spLocks/>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3200" kern="1200">
                <a:solidFill>
                  <a:schemeClr val="tx1">
                    <a:lumMod val="65000"/>
                    <a:lumOff val="35000"/>
                  </a:schemeClr>
                </a:solidFill>
                <a:effectLst>
                  <a:glow rad="101600">
                    <a:schemeClr val="bg1">
                      <a:alpha val="60000"/>
                    </a:schemeClr>
                  </a:glow>
                </a:effectLst>
                <a:latin typeface="+mn-lt"/>
                <a:ea typeface="+mn-ea"/>
                <a:cs typeface="+mn-cs"/>
              </a:defRPr>
            </a:lvl1pPr>
            <a:lvl2pPr marL="621792" indent="-228600" algn="l" rtl="0" eaLnBrk="1" latinLnBrk="0" hangingPunct="1">
              <a:spcBef>
                <a:spcPts val="324"/>
              </a:spcBef>
              <a:buClr>
                <a:schemeClr val="accent1"/>
              </a:buClr>
              <a:buFont typeface="Verdana"/>
              <a:buChar char="◦"/>
              <a:defRPr kumimoji="1" sz="2800" kern="1200">
                <a:solidFill>
                  <a:schemeClr val="tx1">
                    <a:lumMod val="65000"/>
                    <a:lumOff val="35000"/>
                  </a:schemeClr>
                </a:solidFill>
                <a:effectLst>
                  <a:glow rad="101600">
                    <a:schemeClr val="bg1">
                      <a:alpha val="60000"/>
                    </a:schemeClr>
                  </a:glow>
                </a:effectLst>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800" kern="1200">
                <a:solidFill>
                  <a:schemeClr val="tx1">
                    <a:lumMod val="65000"/>
                    <a:lumOff val="35000"/>
                  </a:schemeClr>
                </a:solidFill>
                <a:effectLst>
                  <a:glow rad="101600">
                    <a:schemeClr val="bg1">
                      <a:alpha val="60000"/>
                    </a:schemeClr>
                  </a:glow>
                </a:effectLst>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2400" kern="1200">
                <a:solidFill>
                  <a:schemeClr val="tx1">
                    <a:lumMod val="65000"/>
                    <a:lumOff val="35000"/>
                  </a:schemeClr>
                </a:solidFill>
                <a:effectLst>
                  <a:glow rad="101600">
                    <a:schemeClr val="bg1">
                      <a:alpha val="60000"/>
                    </a:schemeClr>
                  </a:glow>
                </a:effectLst>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2400" kern="1200">
                <a:solidFill>
                  <a:schemeClr val="tx1">
                    <a:lumMod val="65000"/>
                    <a:lumOff val="35000"/>
                  </a:schemeClr>
                </a:solidFill>
                <a:effectLst>
                  <a:glow rad="101600">
                    <a:schemeClr val="bg1">
                      <a:alpha val="60000"/>
                    </a:schemeClr>
                  </a:glow>
                </a:effectLst>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endParaRPr lang="en-US" altLang="ja-JP" dirty="0" smtClean="0">
              <a:solidFill>
                <a:schemeClr val="tx1">
                  <a:lumMod val="85000"/>
                  <a:lumOff val="15000"/>
                </a:schemeClr>
              </a:solidFill>
            </a:endParaRPr>
          </a:p>
          <a:p>
            <a:endParaRPr lang="en-US" altLang="ja-JP" dirty="0" smtClean="0">
              <a:solidFill>
                <a:schemeClr val="tx1">
                  <a:lumMod val="85000"/>
                  <a:lumOff val="15000"/>
                </a:schemeClr>
              </a:solidFill>
            </a:endParaRPr>
          </a:p>
          <a:p>
            <a:endParaRPr lang="en-US" altLang="ja-JP" dirty="0" smtClean="0">
              <a:solidFill>
                <a:schemeClr val="tx1">
                  <a:lumMod val="85000"/>
                  <a:lumOff val="15000"/>
                </a:schemeClr>
              </a:solidFill>
            </a:endParaRPr>
          </a:p>
          <a:p>
            <a:endParaRPr lang="en-US" altLang="ja-JP" dirty="0" smtClean="0">
              <a:solidFill>
                <a:schemeClr val="tx1">
                  <a:lumMod val="85000"/>
                  <a:lumOff val="15000"/>
                </a:schemeClr>
              </a:solidFill>
            </a:endParaRPr>
          </a:p>
          <a:p>
            <a:endParaRPr lang="en-US" altLang="ja-JP" dirty="0" smtClean="0">
              <a:solidFill>
                <a:schemeClr val="tx1">
                  <a:lumMod val="85000"/>
                  <a:lumOff val="15000"/>
                </a:schemeClr>
              </a:solidFill>
            </a:endParaRPr>
          </a:p>
          <a:p>
            <a:r>
              <a:rPr lang="en-AU" altLang="ja-JP" dirty="0" smtClean="0">
                <a:solidFill>
                  <a:schemeClr val="tx1">
                    <a:lumMod val="85000"/>
                    <a:lumOff val="15000"/>
                  </a:schemeClr>
                </a:solidFill>
              </a:rPr>
              <a:t>It is expected that an </a:t>
            </a:r>
            <a:r>
              <a:rPr lang="en-AU" altLang="ja-JP" dirty="0" smtClean="0">
                <a:solidFill>
                  <a:schemeClr val="tx1">
                    <a:lumMod val="85000"/>
                    <a:lumOff val="15000"/>
                  </a:schemeClr>
                </a:solidFill>
                <a:effectLst>
                  <a:glow rad="139700">
                    <a:schemeClr val="accent1">
                      <a:satMod val="175000"/>
                      <a:alpha val="40000"/>
                    </a:schemeClr>
                  </a:glow>
                </a:effectLst>
              </a:rPr>
              <a:t>inappropriate</a:t>
            </a:r>
            <a:r>
              <a:rPr lang="en-AU" altLang="ja-JP" dirty="0" smtClean="0">
                <a:solidFill>
                  <a:schemeClr val="tx1">
                    <a:lumMod val="85000"/>
                    <a:lumOff val="15000"/>
                  </a:schemeClr>
                </a:solidFill>
              </a:rPr>
              <a:t> process will be encapsulated into a </a:t>
            </a:r>
            <a:r>
              <a:rPr lang="en-AU" altLang="ja-JP" dirty="0" smtClean="0">
                <a:solidFill>
                  <a:schemeClr val="tx1">
                    <a:lumMod val="85000"/>
                    <a:lumOff val="15000"/>
                  </a:schemeClr>
                </a:solidFill>
                <a:effectLst>
                  <a:glow rad="101600">
                    <a:schemeClr val="accent1">
                      <a:satMod val="175000"/>
                      <a:alpha val="40000"/>
                    </a:schemeClr>
                  </a:glow>
                </a:effectLst>
              </a:rPr>
              <a:t>misconception</a:t>
            </a:r>
            <a:r>
              <a:rPr lang="en-AU" altLang="ja-JP" dirty="0" smtClean="0">
                <a:solidFill>
                  <a:schemeClr val="tx1">
                    <a:lumMod val="85000"/>
                    <a:lumOff val="15000"/>
                  </a:schemeClr>
                </a:solidFill>
              </a:rPr>
              <a:t>.</a:t>
            </a:r>
            <a:endParaRPr lang="ja-JP" altLang="en-US" dirty="0">
              <a:solidFill>
                <a:schemeClr val="tx1">
                  <a:lumMod val="85000"/>
                  <a:lumOff val="15000"/>
                </a:schemeClr>
              </a:solidFill>
            </a:endParaRPr>
          </a:p>
        </p:txBody>
      </p:sp>
      <p:sp>
        <p:nvSpPr>
          <p:cNvPr id="5" name="角丸四角形 4"/>
          <p:cNvSpPr/>
          <p:nvPr/>
        </p:nvSpPr>
        <p:spPr>
          <a:xfrm>
            <a:off x="1475656" y="1484784"/>
            <a:ext cx="7200800" cy="11977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AU" altLang="ja-JP" sz="2400" dirty="0" smtClean="0">
                <a:solidFill>
                  <a:schemeClr val="tx1">
                    <a:lumMod val="85000"/>
                    <a:lumOff val="15000"/>
                  </a:schemeClr>
                </a:solidFill>
              </a:rPr>
              <a:t>What process may students experience when they read the Japanese textbook writings about functions?</a:t>
            </a:r>
            <a:endParaRPr kumimoji="1" lang="ja-JP" altLang="en-US" sz="2400" dirty="0">
              <a:solidFill>
                <a:schemeClr val="tx1">
                  <a:lumMod val="85000"/>
                  <a:lumOff val="15000"/>
                </a:schemeClr>
              </a:solidFill>
            </a:endParaRPr>
          </a:p>
        </p:txBody>
      </p:sp>
      <p:sp>
        <p:nvSpPr>
          <p:cNvPr id="6" name="角丸四角形 5"/>
          <p:cNvSpPr/>
          <p:nvPr/>
        </p:nvSpPr>
        <p:spPr>
          <a:xfrm>
            <a:off x="1475656" y="2852936"/>
            <a:ext cx="72008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AU" altLang="ja-JP" sz="2400" dirty="0" smtClean="0">
                <a:solidFill>
                  <a:schemeClr val="tx1">
                    <a:lumMod val="85000"/>
                    <a:lumOff val="15000"/>
                  </a:schemeClr>
                </a:solidFill>
              </a:rPr>
              <a:t>What is the difference between the predicted conceptions and the intended function concept?</a:t>
            </a:r>
            <a:endParaRPr kumimoji="1" lang="ja-JP" altLang="en-US" sz="2400" dirty="0">
              <a:solidFill>
                <a:schemeClr val="tx1">
                  <a:lumMod val="85000"/>
                  <a:lumOff val="15000"/>
                </a:schemeClr>
              </a:solidFill>
            </a:endParaRPr>
          </a:p>
        </p:txBody>
      </p:sp>
      <p:sp>
        <p:nvSpPr>
          <p:cNvPr id="7" name="テキスト ボックス 6"/>
          <p:cNvSpPr txBox="1"/>
          <p:nvPr/>
        </p:nvSpPr>
        <p:spPr>
          <a:xfrm>
            <a:off x="395536" y="1943254"/>
            <a:ext cx="1080120"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rPr>
              <a:t>(a)</a:t>
            </a:r>
            <a:endParaRPr kumimoji="1" lang="ja-JP" altLang="en-US" sz="2800" dirty="0">
              <a:solidFill>
                <a:schemeClr val="tx1">
                  <a:lumMod val="65000"/>
                  <a:lumOff val="35000"/>
                </a:schemeClr>
              </a:solidFill>
            </a:endParaRPr>
          </a:p>
        </p:txBody>
      </p:sp>
      <p:sp>
        <p:nvSpPr>
          <p:cNvPr id="8" name="テキスト ボックス 7"/>
          <p:cNvSpPr txBox="1"/>
          <p:nvPr/>
        </p:nvSpPr>
        <p:spPr>
          <a:xfrm>
            <a:off x="395536" y="3173348"/>
            <a:ext cx="1080120"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rPr>
              <a:t>(b)</a:t>
            </a:r>
            <a:endParaRPr kumimoji="1" lang="ja-JP" altLang="en-US" sz="2800" dirty="0">
              <a:solidFill>
                <a:schemeClr val="tx1">
                  <a:lumMod val="65000"/>
                  <a:lumOff val="35000"/>
                </a:schemeClr>
              </a:solidFill>
            </a:endParaRPr>
          </a:p>
        </p:txBody>
      </p:sp>
    </p:spTree>
    <p:extLst>
      <p:ext uri="{BB962C8B-B14F-4D97-AF65-F5344CB8AC3E}">
        <p14:creationId xmlns:p14="http://schemas.microsoft.com/office/powerpoint/2010/main" val="798543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Methodology</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2" name="図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9592" y="3068960"/>
            <a:ext cx="2948644" cy="1974209"/>
          </a:xfrm>
          <a:prstGeom prst="rect">
            <a:avLst/>
          </a:prstGeom>
          <a:effectLst>
            <a:softEdge rad="317500"/>
          </a:effectLst>
        </p:spPr>
      </p:pic>
    </p:spTree>
    <p:extLst>
      <p:ext uri="{BB962C8B-B14F-4D97-AF65-F5344CB8AC3E}">
        <p14:creationId xmlns:p14="http://schemas.microsoft.com/office/powerpoint/2010/main" val="2127335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AppData\Local\Microsoft\Windows\Temporary Internet Files\Content.IE5\IAQQ32JN\MC900286276[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364088" y="4201432"/>
            <a:ext cx="3573210" cy="2395920"/>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p:txBody>
          <a:bodyPr>
            <a:normAutofit/>
          </a:bodyPr>
          <a:lstStyle/>
          <a:p>
            <a:r>
              <a:rPr lang="en-US" altLang="ja-JP" sz="2800" dirty="0" smtClean="0"/>
              <a:t>In Japan, the word </a:t>
            </a:r>
            <a:r>
              <a:rPr lang="en-US" altLang="ja-JP" sz="2800" i="1" dirty="0" smtClean="0"/>
              <a:t>function</a:t>
            </a:r>
            <a:r>
              <a:rPr lang="en-US" altLang="ja-JP" sz="2800" dirty="0" smtClean="0"/>
              <a:t> is defined twice, at junior high school &amp; at high school.</a:t>
            </a:r>
          </a:p>
          <a:p>
            <a:pPr lvl="1"/>
            <a:r>
              <a:rPr lang="en-US" altLang="ja-JP" sz="2400" dirty="0" smtClean="0"/>
              <a:t>Students may use the different textbook series at junior high school &amp; at high school.</a:t>
            </a:r>
          </a:p>
          <a:p>
            <a:r>
              <a:rPr kumimoji="1" lang="en-US" altLang="ja-JP" dirty="0" smtClean="0"/>
              <a:t>We selected the two textbooks.</a:t>
            </a:r>
          </a:p>
          <a:p>
            <a:pPr lvl="1"/>
            <a:r>
              <a:rPr lang="en-US" altLang="ja-JP" dirty="0" err="1" smtClean="0"/>
              <a:t>Keirinkan</a:t>
            </a:r>
            <a:r>
              <a:rPr lang="en-US" altLang="ja-JP" dirty="0" smtClean="0"/>
              <a:t> (2012); For junior high school.</a:t>
            </a:r>
          </a:p>
          <a:p>
            <a:pPr lvl="1"/>
            <a:r>
              <a:rPr kumimoji="1" lang="en-US" altLang="ja-JP" dirty="0" err="1" smtClean="0"/>
              <a:t>Suken</a:t>
            </a:r>
            <a:r>
              <a:rPr kumimoji="1" lang="en-US" altLang="ja-JP" dirty="0" smtClean="0"/>
              <a:t> </a:t>
            </a:r>
            <a:r>
              <a:rPr kumimoji="1" lang="en-US" altLang="ja-JP" dirty="0" err="1" smtClean="0"/>
              <a:t>Shuppan</a:t>
            </a:r>
            <a:r>
              <a:rPr kumimoji="1" lang="en-US" altLang="ja-JP" dirty="0" smtClean="0"/>
              <a:t> (2011); For high school.</a:t>
            </a:r>
          </a:p>
          <a:p>
            <a:pPr lvl="1"/>
            <a:r>
              <a:rPr lang="en-US" altLang="ja-JP" dirty="0" smtClean="0"/>
              <a:t>Each is one of the representative textbooks at each school level in Japan.</a:t>
            </a:r>
            <a:endParaRPr kumimoji="1" lang="ja-JP" altLang="en-US" dirty="0"/>
          </a:p>
        </p:txBody>
      </p:sp>
      <p:sp>
        <p:nvSpPr>
          <p:cNvPr id="3" name="タイトル 2"/>
          <p:cNvSpPr>
            <a:spLocks noGrp="1"/>
          </p:cNvSpPr>
          <p:nvPr>
            <p:ph type="title"/>
          </p:nvPr>
        </p:nvSpPr>
        <p:spPr/>
        <p:txBody>
          <a:bodyPr/>
          <a:lstStyle/>
          <a:p>
            <a:r>
              <a:rPr kumimoji="1" lang="en-US" altLang="ja-JP" dirty="0" smtClean="0"/>
              <a:t>Textbook Selection</a:t>
            </a:r>
            <a:endParaRPr kumimoji="1" lang="ja-JP" altLang="en-US" dirty="0"/>
          </a:p>
        </p:txBody>
      </p:sp>
    </p:spTree>
    <p:extLst>
      <p:ext uri="{BB962C8B-B14F-4D97-AF65-F5344CB8AC3E}">
        <p14:creationId xmlns:p14="http://schemas.microsoft.com/office/powerpoint/2010/main" val="2406116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AU" altLang="ja-JP" dirty="0">
                <a:effectLst/>
              </a:rPr>
              <a:t>W</a:t>
            </a:r>
            <a:r>
              <a:rPr lang="en-AU" altLang="ja-JP" dirty="0" smtClean="0">
                <a:effectLst/>
              </a:rPr>
              <a:t>e </a:t>
            </a:r>
            <a:r>
              <a:rPr lang="en-AU" altLang="ja-JP" dirty="0">
                <a:effectLst/>
              </a:rPr>
              <a:t>basically followed </a:t>
            </a:r>
            <a:r>
              <a:rPr lang="en-AU" altLang="ja-JP" dirty="0" smtClean="0">
                <a:effectLst/>
              </a:rPr>
              <a:t>the way of Thompson’s </a:t>
            </a:r>
            <a:r>
              <a:rPr lang="en-AU" altLang="ja-JP" dirty="0">
                <a:effectLst/>
              </a:rPr>
              <a:t>(2000) conceptual </a:t>
            </a:r>
            <a:r>
              <a:rPr lang="en-AU" altLang="ja-JP" dirty="0" smtClean="0">
                <a:effectLst/>
              </a:rPr>
              <a:t>analysis.</a:t>
            </a:r>
          </a:p>
          <a:p>
            <a:pPr lvl="1"/>
            <a:r>
              <a:rPr lang="en-AU" altLang="ja-JP" dirty="0" smtClean="0">
                <a:effectLst/>
              </a:rPr>
              <a:t>What does each word in the target sentences imply?</a:t>
            </a:r>
          </a:p>
          <a:p>
            <a:r>
              <a:rPr lang="en-GB" altLang="ja-JP" dirty="0" smtClean="0">
                <a:effectLst/>
              </a:rPr>
              <a:t>We </a:t>
            </a:r>
            <a:r>
              <a:rPr lang="en-GB" altLang="ja-JP" dirty="0">
                <a:effectLst/>
              </a:rPr>
              <a:t>interpreted what </a:t>
            </a:r>
            <a:r>
              <a:rPr lang="en-GB" altLang="ja-JP" dirty="0" smtClean="0">
                <a:effectLst/>
              </a:rPr>
              <a:t/>
            </a:r>
            <a:br>
              <a:rPr lang="en-GB" altLang="ja-JP" dirty="0" smtClean="0">
                <a:effectLst/>
              </a:rPr>
            </a:br>
            <a:r>
              <a:rPr lang="en-GB" altLang="ja-JP" dirty="0" smtClean="0">
                <a:effectLst/>
              </a:rPr>
              <a:t>the </a:t>
            </a:r>
            <a:r>
              <a:rPr lang="en-GB" altLang="ja-JP" dirty="0">
                <a:effectLst/>
              </a:rPr>
              <a:t>textbook writings </a:t>
            </a:r>
            <a:r>
              <a:rPr lang="en-GB" altLang="ja-JP" dirty="0" smtClean="0">
                <a:effectLst/>
              </a:rPr>
              <a:t/>
            </a:r>
            <a:br>
              <a:rPr lang="en-GB" altLang="ja-JP" dirty="0" smtClean="0">
                <a:effectLst/>
              </a:rPr>
            </a:br>
            <a:r>
              <a:rPr lang="en-GB" altLang="ja-JP" dirty="0" smtClean="0">
                <a:effectLst/>
              </a:rPr>
              <a:t>might </a:t>
            </a:r>
            <a:r>
              <a:rPr lang="en-GB" altLang="ja-JP" dirty="0">
                <a:effectLst/>
              </a:rPr>
              <a:t>implicitly </a:t>
            </a:r>
            <a:r>
              <a:rPr lang="en-GB" altLang="ja-JP" dirty="0" smtClean="0">
                <a:effectLst/>
              </a:rPr>
              <a:t>encourage</a:t>
            </a:r>
            <a:br>
              <a:rPr lang="en-GB" altLang="ja-JP" dirty="0" smtClean="0">
                <a:effectLst/>
              </a:rPr>
            </a:br>
            <a:r>
              <a:rPr lang="en-GB" altLang="ja-JP" dirty="0" smtClean="0">
                <a:effectLst/>
              </a:rPr>
              <a:t>students </a:t>
            </a:r>
            <a:r>
              <a:rPr lang="en-GB" altLang="ja-JP" dirty="0">
                <a:effectLst/>
              </a:rPr>
              <a:t>to do.</a:t>
            </a:r>
            <a:endParaRPr lang="ja-JP" altLang="ja-JP" dirty="0">
              <a:effectLst/>
            </a:endParaRPr>
          </a:p>
          <a:p>
            <a:endParaRPr kumimoji="1" lang="ja-JP" altLang="en-US" dirty="0"/>
          </a:p>
        </p:txBody>
      </p:sp>
      <p:sp>
        <p:nvSpPr>
          <p:cNvPr id="3" name="タイトル 2"/>
          <p:cNvSpPr>
            <a:spLocks noGrp="1"/>
          </p:cNvSpPr>
          <p:nvPr>
            <p:ph type="title"/>
          </p:nvPr>
        </p:nvSpPr>
        <p:spPr/>
        <p:txBody>
          <a:bodyPr/>
          <a:lstStyle/>
          <a:p>
            <a:r>
              <a:rPr kumimoji="1" lang="en-US" altLang="ja-JP" dirty="0" smtClean="0"/>
              <a:t>Analysis</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501008"/>
            <a:ext cx="2742857" cy="2742857"/>
          </a:xfrm>
          <a:prstGeom prst="rect">
            <a:avLst/>
          </a:prstGeom>
        </p:spPr>
      </p:pic>
      <p:sp>
        <p:nvSpPr>
          <p:cNvPr id="5" name="正方形/長方形 4"/>
          <p:cNvSpPr/>
          <p:nvPr/>
        </p:nvSpPr>
        <p:spPr>
          <a:xfrm>
            <a:off x="6516216" y="3356992"/>
            <a:ext cx="2232248" cy="331236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4446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Result</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6" name="図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31640" y="2420888"/>
            <a:ext cx="1854760" cy="2336881"/>
          </a:xfrm>
          <a:prstGeom prst="rect">
            <a:avLst/>
          </a:prstGeom>
          <a:effectLst>
            <a:softEdge rad="12700"/>
          </a:effectLst>
        </p:spPr>
      </p:pic>
    </p:spTree>
    <p:extLst>
      <p:ext uri="{BB962C8B-B14F-4D97-AF65-F5344CB8AC3E}">
        <p14:creationId xmlns:p14="http://schemas.microsoft.com/office/powerpoint/2010/main" val="2086072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US\AppData\Local\Microsoft\Windows\Temporary Internet Files\Content.IE5\KDV9CGPR\MP900390099[1].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5477" y="4437112"/>
            <a:ext cx="2950979" cy="210503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580112" y="4437112"/>
            <a:ext cx="3384376"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a:bodyPr>
          <a:lstStyle/>
          <a:p>
            <a:endParaRPr lang="en-AU" altLang="ja-JP" dirty="0">
              <a:effectLst/>
            </a:endParaRPr>
          </a:p>
          <a:p>
            <a:endParaRPr lang="en-AU" altLang="ja-JP" dirty="0">
              <a:effectLst/>
            </a:endParaRPr>
          </a:p>
          <a:p>
            <a:endParaRPr lang="en-AU" altLang="ja-JP" dirty="0">
              <a:effectLst/>
            </a:endParaRPr>
          </a:p>
          <a:p>
            <a:endParaRPr lang="en-AU" altLang="ja-JP" dirty="0">
              <a:effectLst/>
            </a:endParaRPr>
          </a:p>
          <a:p>
            <a:r>
              <a:rPr lang="en-US" altLang="ja-JP" dirty="0" err="1" smtClean="0">
                <a:effectLst/>
              </a:rPr>
              <a:t>Keirinkan</a:t>
            </a:r>
            <a:r>
              <a:rPr lang="en-US" altLang="ja-JP" dirty="0" smtClean="0">
                <a:effectLst/>
              </a:rPr>
              <a:t> </a:t>
            </a:r>
            <a:r>
              <a:rPr lang="en-US" altLang="ja-JP" dirty="0">
                <a:effectLst/>
              </a:rPr>
              <a:t>(2012): </a:t>
            </a:r>
            <a:r>
              <a:rPr lang="en-US" altLang="ja-JP" dirty="0">
                <a:effectLst>
                  <a:outerShdw blurRad="38100" dist="38100" dir="2700000" algn="tl">
                    <a:srgbClr val="000000">
                      <a:alpha val="43137"/>
                    </a:srgbClr>
                  </a:outerShdw>
                </a:effectLst>
              </a:rPr>
              <a:t>Both of (A) &amp; (B)</a:t>
            </a:r>
          </a:p>
          <a:p>
            <a:r>
              <a:rPr lang="en-US" altLang="ja-JP" dirty="0" err="1">
                <a:effectLst/>
              </a:rPr>
              <a:t>Suken</a:t>
            </a:r>
            <a:r>
              <a:rPr lang="en-US" altLang="ja-JP" dirty="0">
                <a:effectLst/>
              </a:rPr>
              <a:t> </a:t>
            </a:r>
            <a:r>
              <a:rPr lang="en-US" altLang="ja-JP" dirty="0" err="1">
                <a:effectLst/>
              </a:rPr>
              <a:t>Shuppan</a:t>
            </a:r>
            <a:r>
              <a:rPr lang="en-US" altLang="ja-JP" dirty="0">
                <a:effectLst/>
              </a:rPr>
              <a:t> (2011): </a:t>
            </a:r>
            <a:r>
              <a:rPr lang="en-US" altLang="ja-JP" dirty="0">
                <a:effectLst>
                  <a:glow rad="152400">
                    <a:schemeClr val="bg1">
                      <a:alpha val="40000"/>
                    </a:schemeClr>
                  </a:glow>
                  <a:outerShdw blurRad="38100" dist="38100" dir="2700000" algn="tl">
                    <a:srgbClr val="000000">
                      <a:alpha val="43137"/>
                    </a:srgbClr>
                  </a:outerShdw>
                </a:effectLst>
              </a:rPr>
              <a:t>Only (B</a:t>
            </a:r>
            <a:r>
              <a:rPr lang="en-US" altLang="ja-JP" dirty="0" smtClean="0">
                <a:effectLst>
                  <a:glow rad="152400">
                    <a:schemeClr val="bg1">
                      <a:alpha val="40000"/>
                    </a:schemeClr>
                  </a:glow>
                  <a:outerShdw blurRad="38100" dist="38100" dir="2700000" algn="tl">
                    <a:srgbClr val="000000">
                      <a:alpha val="43137"/>
                    </a:srgbClr>
                  </a:outerShdw>
                </a:effectLst>
              </a:rPr>
              <a:t>)</a:t>
            </a:r>
            <a:endParaRPr lang="en-US" altLang="ja-JP" dirty="0">
              <a:effectLst>
                <a:glow rad="152400">
                  <a:schemeClr val="bg1">
                    <a:alpha val="40000"/>
                  </a:schemeClr>
                </a:glow>
              </a:effectLst>
            </a:endParaRPr>
          </a:p>
          <a:p>
            <a:endParaRPr lang="en-AU" altLang="ja-JP" dirty="0">
              <a:effectLst/>
            </a:endParaRPr>
          </a:p>
        </p:txBody>
      </p:sp>
      <p:sp>
        <p:nvSpPr>
          <p:cNvPr id="3" name="タイトル 2"/>
          <p:cNvSpPr>
            <a:spLocks noGrp="1"/>
          </p:cNvSpPr>
          <p:nvPr>
            <p:ph type="title"/>
          </p:nvPr>
        </p:nvSpPr>
        <p:spPr/>
        <p:txBody>
          <a:bodyPr>
            <a:normAutofit fontScale="90000"/>
          </a:bodyPr>
          <a:lstStyle/>
          <a:p>
            <a:r>
              <a:rPr kumimoji="1" lang="en-US" altLang="ja-JP" spc="-150" dirty="0" smtClean="0"/>
              <a:t>What Textbooks Encourage To Do</a:t>
            </a:r>
            <a:endParaRPr kumimoji="1" lang="ja-JP" altLang="en-US" spc="-150" dirty="0"/>
          </a:p>
        </p:txBody>
      </p:sp>
      <p:sp>
        <p:nvSpPr>
          <p:cNvPr id="4" name="角丸四角形 3"/>
          <p:cNvSpPr/>
          <p:nvPr/>
        </p:nvSpPr>
        <p:spPr>
          <a:xfrm>
            <a:off x="1187624" y="1556792"/>
            <a:ext cx="7272808" cy="1008112"/>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800" dirty="0" smtClean="0">
                <a:solidFill>
                  <a:srgbClr val="002060"/>
                </a:solidFill>
                <a:effectLst>
                  <a:glow rad="139700">
                    <a:schemeClr val="accent2">
                      <a:satMod val="175000"/>
                      <a:alpha val="40000"/>
                    </a:schemeClr>
                  </a:glow>
                </a:effectLst>
              </a:rPr>
              <a:t>To formularize </a:t>
            </a:r>
            <a:r>
              <a:rPr lang="en-US" altLang="ja-JP" sz="2800" dirty="0">
                <a:solidFill>
                  <a:srgbClr val="002060"/>
                </a:solidFill>
                <a:effectLst>
                  <a:glow rad="139700">
                    <a:schemeClr val="accent2">
                      <a:satMod val="175000"/>
                      <a:alpha val="40000"/>
                    </a:schemeClr>
                  </a:glow>
                </a:effectLst>
              </a:rPr>
              <a:t>some relationships between </a:t>
            </a:r>
            <a:r>
              <a:rPr lang="en-US" altLang="ja-JP" sz="2800" i="1" dirty="0">
                <a:solidFill>
                  <a:srgbClr val="002060"/>
                </a:solidFill>
                <a:effectLst>
                  <a:glow rad="139700">
                    <a:schemeClr val="accent2">
                      <a:satMod val="175000"/>
                      <a:alpha val="40000"/>
                    </a:schemeClr>
                  </a:glow>
                </a:effectLst>
              </a:rPr>
              <a:t>x</a:t>
            </a:r>
            <a:r>
              <a:rPr lang="en-US" altLang="ja-JP" sz="2800" dirty="0">
                <a:solidFill>
                  <a:srgbClr val="002060"/>
                </a:solidFill>
                <a:effectLst>
                  <a:glow rad="139700">
                    <a:schemeClr val="accent2">
                      <a:satMod val="175000"/>
                      <a:alpha val="40000"/>
                    </a:schemeClr>
                  </a:glow>
                </a:effectLst>
              </a:rPr>
              <a:t> and </a:t>
            </a:r>
            <a:r>
              <a:rPr lang="en-US" altLang="ja-JP" sz="2800" i="1" dirty="0" smtClean="0">
                <a:solidFill>
                  <a:srgbClr val="002060"/>
                </a:solidFill>
                <a:effectLst>
                  <a:glow rad="139700">
                    <a:schemeClr val="accent2">
                      <a:satMod val="175000"/>
                      <a:alpha val="40000"/>
                    </a:schemeClr>
                  </a:glow>
                </a:effectLst>
              </a:rPr>
              <a:t>y</a:t>
            </a:r>
            <a:endParaRPr lang="en-US" altLang="ja-JP" sz="2800" i="1" dirty="0">
              <a:solidFill>
                <a:srgbClr val="002060"/>
              </a:solidFill>
              <a:effectLst>
                <a:glow rad="139700">
                  <a:schemeClr val="accent2">
                    <a:satMod val="175000"/>
                    <a:alpha val="40000"/>
                  </a:schemeClr>
                </a:glow>
              </a:effectLst>
            </a:endParaRPr>
          </a:p>
        </p:txBody>
      </p:sp>
      <p:sp>
        <p:nvSpPr>
          <p:cNvPr id="5" name="角丸四角形 4"/>
          <p:cNvSpPr/>
          <p:nvPr/>
        </p:nvSpPr>
        <p:spPr>
          <a:xfrm>
            <a:off x="1187624" y="2808205"/>
            <a:ext cx="7272808" cy="548787"/>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800" dirty="0">
                <a:solidFill>
                  <a:srgbClr val="002060"/>
                </a:solidFill>
                <a:effectLst>
                  <a:glow rad="139700">
                    <a:schemeClr val="accent2">
                      <a:satMod val="175000"/>
                      <a:alpha val="40000"/>
                    </a:schemeClr>
                  </a:glow>
                </a:effectLst>
              </a:rPr>
              <a:t>To repeat to fix x and calculate </a:t>
            </a:r>
            <a:r>
              <a:rPr lang="en-US" altLang="ja-JP" sz="2800" dirty="0" smtClean="0">
                <a:solidFill>
                  <a:srgbClr val="002060"/>
                </a:solidFill>
                <a:effectLst>
                  <a:glow rad="139700">
                    <a:schemeClr val="accent2">
                      <a:satMod val="175000"/>
                      <a:alpha val="40000"/>
                    </a:schemeClr>
                  </a:glow>
                </a:effectLst>
              </a:rPr>
              <a:t>y</a:t>
            </a:r>
            <a:endParaRPr lang="en-US" altLang="ja-JP" sz="2800" dirty="0">
              <a:solidFill>
                <a:srgbClr val="002060"/>
              </a:solidFill>
              <a:effectLst>
                <a:glow rad="139700">
                  <a:schemeClr val="accent2">
                    <a:satMod val="175000"/>
                    <a:alpha val="40000"/>
                  </a:schemeClr>
                </a:glow>
              </a:effectLst>
            </a:endParaRPr>
          </a:p>
        </p:txBody>
      </p:sp>
      <p:sp>
        <p:nvSpPr>
          <p:cNvPr id="6" name="テキスト ボックス 5"/>
          <p:cNvSpPr txBox="1"/>
          <p:nvPr/>
        </p:nvSpPr>
        <p:spPr>
          <a:xfrm>
            <a:off x="457200" y="1830015"/>
            <a:ext cx="720080" cy="461665"/>
          </a:xfrm>
          <a:prstGeom prst="rect">
            <a:avLst/>
          </a:prstGeom>
          <a:noFill/>
        </p:spPr>
        <p:txBody>
          <a:bodyPr wrap="square" rtlCol="0">
            <a:spAutoFit/>
          </a:bodyPr>
          <a:lstStyle/>
          <a:p>
            <a:r>
              <a:rPr kumimoji="1" lang="en-US" altLang="ja-JP" sz="2400" dirty="0" smtClean="0">
                <a:solidFill>
                  <a:schemeClr val="tx1">
                    <a:lumMod val="65000"/>
                    <a:lumOff val="35000"/>
                  </a:schemeClr>
                </a:solidFill>
              </a:rPr>
              <a:t>(A)</a:t>
            </a:r>
            <a:endParaRPr kumimoji="1" lang="ja-JP" altLang="en-US" sz="2400" dirty="0">
              <a:solidFill>
                <a:schemeClr val="tx1">
                  <a:lumMod val="65000"/>
                  <a:lumOff val="35000"/>
                </a:schemeClr>
              </a:solidFill>
            </a:endParaRPr>
          </a:p>
        </p:txBody>
      </p:sp>
      <p:sp>
        <p:nvSpPr>
          <p:cNvPr id="7" name="テキスト ボックス 6"/>
          <p:cNvSpPr txBox="1"/>
          <p:nvPr/>
        </p:nvSpPr>
        <p:spPr>
          <a:xfrm>
            <a:off x="457200" y="2851765"/>
            <a:ext cx="720080" cy="461665"/>
          </a:xfrm>
          <a:prstGeom prst="rect">
            <a:avLst/>
          </a:prstGeom>
          <a:noFill/>
        </p:spPr>
        <p:txBody>
          <a:bodyPr wrap="square" rtlCol="0">
            <a:spAutoFit/>
          </a:bodyPr>
          <a:lstStyle/>
          <a:p>
            <a:r>
              <a:rPr kumimoji="1" lang="en-US" altLang="ja-JP" sz="2400" dirty="0" smtClean="0">
                <a:solidFill>
                  <a:schemeClr val="tx1">
                    <a:lumMod val="65000"/>
                    <a:lumOff val="35000"/>
                  </a:schemeClr>
                </a:solidFill>
              </a:rPr>
              <a:t>(B)</a:t>
            </a:r>
            <a:endParaRPr kumimoji="1" lang="ja-JP" altLang="en-US" sz="2400" dirty="0">
              <a:solidFill>
                <a:schemeClr val="tx1">
                  <a:lumMod val="65000"/>
                  <a:lumOff val="35000"/>
                </a:schemeClr>
              </a:solidFill>
            </a:endParaRPr>
          </a:p>
        </p:txBody>
      </p:sp>
    </p:spTree>
    <p:extLst>
      <p:ext uri="{BB962C8B-B14F-4D97-AF65-F5344CB8AC3E}">
        <p14:creationId xmlns:p14="http://schemas.microsoft.com/office/powerpoint/2010/main" val="271423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Introduction</a:t>
            </a:r>
          </a:p>
          <a:p>
            <a:r>
              <a:rPr lang="en-US" altLang="ja-JP" dirty="0" smtClean="0"/>
              <a:t>Background</a:t>
            </a:r>
          </a:p>
          <a:p>
            <a:r>
              <a:rPr lang="en-US" altLang="ja-JP" dirty="0" smtClean="0"/>
              <a:t>Theoretical Stance</a:t>
            </a:r>
          </a:p>
          <a:p>
            <a:r>
              <a:rPr lang="en-US" altLang="ja-JP" dirty="0" smtClean="0"/>
              <a:t>Methodology</a:t>
            </a:r>
          </a:p>
          <a:p>
            <a:r>
              <a:rPr lang="en-US" altLang="ja-JP" dirty="0" smtClean="0"/>
              <a:t>Result</a:t>
            </a:r>
          </a:p>
          <a:p>
            <a:r>
              <a:rPr lang="en-US" altLang="ja-JP" smtClean="0"/>
              <a:t>Discussion</a:t>
            </a:r>
            <a:endParaRPr lang="en-US" altLang="ja-JP"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Contents</a:t>
            </a:r>
            <a:endParaRPr kumimoji="1" lang="ja-JP" altLang="en-US" dirty="0"/>
          </a:p>
        </p:txBody>
      </p:sp>
    </p:spTree>
    <p:extLst>
      <p:ext uri="{BB962C8B-B14F-4D97-AF65-F5344CB8AC3E}">
        <p14:creationId xmlns:p14="http://schemas.microsoft.com/office/powerpoint/2010/main" val="208814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en-AU" altLang="ja-JP" sz="2800" dirty="0" smtClean="0">
                <a:effectLst/>
                <a:ea typeface="PMingLiU"/>
              </a:rPr>
              <a:t>Question in </a:t>
            </a:r>
            <a:r>
              <a:rPr lang="en-AU" altLang="ja-JP" sz="2800" dirty="0" err="1" smtClean="0">
                <a:effectLst/>
                <a:ea typeface="PMingLiU"/>
              </a:rPr>
              <a:t>Keirinkan</a:t>
            </a:r>
            <a:r>
              <a:rPr lang="en-AU" altLang="ja-JP" sz="2800" dirty="0" smtClean="0">
                <a:effectLst/>
                <a:ea typeface="PMingLiU"/>
              </a:rPr>
              <a:t> (2012)</a:t>
            </a:r>
          </a:p>
          <a:p>
            <a:pPr lvl="1"/>
            <a:r>
              <a:rPr lang="en-AU" altLang="ja-JP" sz="2400" dirty="0" smtClean="0">
                <a:effectLst/>
                <a:ea typeface="PMingLiU"/>
              </a:rPr>
              <a:t>On </a:t>
            </a:r>
            <a:r>
              <a:rPr lang="en-AU" altLang="ja-JP" sz="2400" dirty="0">
                <a:effectLst/>
                <a:ea typeface="PMingLiU"/>
              </a:rPr>
              <a:t>what quantity the following quantities depend</a:t>
            </a:r>
            <a:r>
              <a:rPr lang="en-AU" altLang="ja-JP" sz="2400" dirty="0" smtClean="0">
                <a:effectLst/>
                <a:ea typeface="PMingLiU"/>
              </a:rPr>
              <a:t>?: the </a:t>
            </a:r>
            <a:r>
              <a:rPr lang="en-AU" altLang="ja-JP" sz="2400" dirty="0">
                <a:effectLst/>
                <a:ea typeface="PMingLiU"/>
              </a:rPr>
              <a:t>length of the horizontal sides of the squares whose area is </a:t>
            </a:r>
            <a:r>
              <a:rPr lang="en-AU" altLang="ja-JP" sz="2400" dirty="0" smtClean="0">
                <a:effectLst/>
                <a:ea typeface="PMingLiU"/>
              </a:rPr>
              <a:t>24cm</a:t>
            </a:r>
            <a:r>
              <a:rPr lang="en-AU" altLang="ja-JP" sz="2400" baseline="30000" dirty="0" smtClean="0">
                <a:effectLst/>
                <a:ea typeface="PMingLiU"/>
              </a:rPr>
              <a:t>2</a:t>
            </a:r>
          </a:p>
          <a:p>
            <a:endParaRPr lang="en-AU" altLang="ja-JP" sz="2800" dirty="0" smtClean="0">
              <a:effectLst/>
            </a:endParaRPr>
          </a:p>
          <a:p>
            <a:endParaRPr lang="en-AU" altLang="ja-JP" sz="2800" dirty="0" smtClean="0">
              <a:effectLst/>
            </a:endParaRPr>
          </a:p>
          <a:p>
            <a:r>
              <a:rPr lang="en-AU" altLang="ja-JP" sz="2800" dirty="0" smtClean="0">
                <a:effectLst/>
              </a:rPr>
              <a:t>Example in </a:t>
            </a:r>
            <a:r>
              <a:rPr lang="en-AU" altLang="ja-JP" sz="2800" dirty="0" err="1" smtClean="0">
                <a:effectLst/>
              </a:rPr>
              <a:t>Suken</a:t>
            </a:r>
            <a:r>
              <a:rPr lang="en-AU" altLang="ja-JP" sz="2800" dirty="0" smtClean="0">
                <a:effectLst/>
              </a:rPr>
              <a:t> </a:t>
            </a:r>
            <a:r>
              <a:rPr lang="en-AU" altLang="ja-JP" sz="2800" dirty="0" err="1" smtClean="0">
                <a:effectLst/>
              </a:rPr>
              <a:t>Shuppan</a:t>
            </a:r>
            <a:r>
              <a:rPr lang="en-AU" altLang="ja-JP" sz="2800" dirty="0" smtClean="0">
                <a:effectLst/>
              </a:rPr>
              <a:t> (2013)</a:t>
            </a:r>
          </a:p>
          <a:p>
            <a:pPr lvl="1"/>
            <a:r>
              <a:rPr lang="en-AU" altLang="ja-JP" sz="2400" dirty="0" smtClean="0">
                <a:effectLst/>
              </a:rPr>
              <a:t>Let </a:t>
            </a:r>
            <a:r>
              <a:rPr lang="en-AU" altLang="ja-JP" sz="2400" i="1" dirty="0">
                <a:effectLst/>
              </a:rPr>
              <a:t>y</a:t>
            </a:r>
            <a:r>
              <a:rPr lang="en-AU" altLang="ja-JP" sz="2400" dirty="0">
                <a:effectLst/>
              </a:rPr>
              <a:t> cm be the perimeter of the square whose sides have </a:t>
            </a:r>
            <a:r>
              <a:rPr lang="en-AU" altLang="ja-JP" sz="2400" i="1" dirty="0">
                <a:effectLst/>
              </a:rPr>
              <a:t>x</a:t>
            </a:r>
            <a:r>
              <a:rPr lang="en-AU" altLang="ja-JP" sz="2400" dirty="0">
                <a:effectLst/>
              </a:rPr>
              <a:t> cm. Then, </a:t>
            </a:r>
            <a:r>
              <a:rPr lang="en-AU" altLang="ja-JP" sz="2400" i="1" dirty="0">
                <a:effectLst/>
              </a:rPr>
              <a:t>y </a:t>
            </a:r>
            <a:r>
              <a:rPr lang="en-AU" altLang="ja-JP" sz="2400" dirty="0">
                <a:effectLst/>
              </a:rPr>
              <a:t>= 4</a:t>
            </a:r>
            <a:r>
              <a:rPr lang="en-AU" altLang="ja-JP" sz="2400" i="1" dirty="0">
                <a:effectLst/>
              </a:rPr>
              <a:t>x</a:t>
            </a:r>
            <a:r>
              <a:rPr lang="en-AU" altLang="ja-JP" sz="2400" dirty="0">
                <a:effectLst/>
              </a:rPr>
              <a:t>, and </a:t>
            </a:r>
            <a:r>
              <a:rPr lang="en-AU" altLang="ja-JP" sz="2400" i="1" dirty="0">
                <a:effectLst/>
              </a:rPr>
              <a:t>y</a:t>
            </a:r>
            <a:r>
              <a:rPr lang="en-AU" altLang="ja-JP" sz="2400" dirty="0">
                <a:effectLst/>
              </a:rPr>
              <a:t> is a function of </a:t>
            </a:r>
            <a:r>
              <a:rPr lang="en-AU" altLang="ja-JP" sz="2400" i="1" dirty="0">
                <a:effectLst/>
              </a:rPr>
              <a:t>x</a:t>
            </a:r>
            <a:r>
              <a:rPr lang="en-AU" altLang="ja-JP" sz="2400" dirty="0">
                <a:effectLst/>
              </a:rPr>
              <a:t>, where </a:t>
            </a:r>
            <a:r>
              <a:rPr lang="en-AU" altLang="ja-JP" sz="2400" i="1" dirty="0">
                <a:effectLst/>
              </a:rPr>
              <a:t>x</a:t>
            </a:r>
            <a:r>
              <a:rPr lang="en-AU" altLang="ja-JP" sz="2400" dirty="0">
                <a:effectLst/>
              </a:rPr>
              <a:t> &gt; 0.</a:t>
            </a:r>
            <a:endParaRPr kumimoji="1" lang="ja-JP" altLang="en-US" sz="2400" dirty="0"/>
          </a:p>
        </p:txBody>
      </p:sp>
      <p:sp>
        <p:nvSpPr>
          <p:cNvPr id="3" name="タイトル 2"/>
          <p:cNvSpPr>
            <a:spLocks noGrp="1"/>
          </p:cNvSpPr>
          <p:nvPr>
            <p:ph type="title"/>
          </p:nvPr>
        </p:nvSpPr>
        <p:spPr/>
        <p:txBody>
          <a:bodyPr>
            <a:normAutofit fontScale="90000"/>
          </a:bodyPr>
          <a:lstStyle/>
          <a:p>
            <a:r>
              <a:rPr kumimoji="1" lang="en-US" altLang="ja-JP" spc="-150" dirty="0" smtClean="0"/>
              <a:t>Example of Textbook Descriptions</a:t>
            </a:r>
            <a:endParaRPr kumimoji="1" lang="ja-JP" altLang="en-US" spc="-150" dirty="0"/>
          </a:p>
        </p:txBody>
      </p:sp>
      <p:sp>
        <p:nvSpPr>
          <p:cNvPr id="4" name="角丸四角形 3"/>
          <p:cNvSpPr/>
          <p:nvPr/>
        </p:nvSpPr>
        <p:spPr>
          <a:xfrm>
            <a:off x="971600" y="3140968"/>
            <a:ext cx="7272808" cy="864096"/>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400" dirty="0" smtClean="0">
                <a:solidFill>
                  <a:srgbClr val="002060"/>
                </a:solidFill>
                <a:effectLst>
                  <a:glow rad="139700">
                    <a:schemeClr val="accent2">
                      <a:satMod val="175000"/>
                      <a:alpha val="40000"/>
                    </a:schemeClr>
                  </a:glow>
                </a:effectLst>
              </a:rPr>
              <a:t>To formularize </a:t>
            </a:r>
            <a:r>
              <a:rPr lang="en-US" altLang="ja-JP" sz="2400" dirty="0">
                <a:solidFill>
                  <a:srgbClr val="002060"/>
                </a:solidFill>
                <a:effectLst>
                  <a:glow rad="139700">
                    <a:schemeClr val="accent2">
                      <a:satMod val="175000"/>
                      <a:alpha val="40000"/>
                    </a:schemeClr>
                  </a:glow>
                </a:effectLst>
              </a:rPr>
              <a:t>some relationships between </a:t>
            </a:r>
            <a:r>
              <a:rPr lang="en-US" altLang="ja-JP" sz="2400" i="1" dirty="0">
                <a:solidFill>
                  <a:srgbClr val="002060"/>
                </a:solidFill>
                <a:effectLst>
                  <a:glow rad="139700">
                    <a:schemeClr val="accent2">
                      <a:satMod val="175000"/>
                      <a:alpha val="40000"/>
                    </a:schemeClr>
                  </a:glow>
                </a:effectLst>
              </a:rPr>
              <a:t>x</a:t>
            </a:r>
            <a:r>
              <a:rPr lang="en-US" altLang="ja-JP" sz="2400" dirty="0">
                <a:solidFill>
                  <a:srgbClr val="002060"/>
                </a:solidFill>
                <a:effectLst>
                  <a:glow rad="139700">
                    <a:schemeClr val="accent2">
                      <a:satMod val="175000"/>
                      <a:alpha val="40000"/>
                    </a:schemeClr>
                  </a:glow>
                </a:effectLst>
              </a:rPr>
              <a:t> and </a:t>
            </a:r>
            <a:r>
              <a:rPr lang="en-US" altLang="ja-JP" sz="2400" i="1" dirty="0" smtClean="0">
                <a:solidFill>
                  <a:srgbClr val="002060"/>
                </a:solidFill>
                <a:effectLst>
                  <a:glow rad="139700">
                    <a:schemeClr val="accent2">
                      <a:satMod val="175000"/>
                      <a:alpha val="40000"/>
                    </a:schemeClr>
                  </a:glow>
                </a:effectLst>
              </a:rPr>
              <a:t>y</a:t>
            </a:r>
            <a:endParaRPr lang="en-US" altLang="ja-JP" sz="2400" i="1" dirty="0">
              <a:solidFill>
                <a:srgbClr val="002060"/>
              </a:solidFill>
              <a:effectLst>
                <a:glow rad="139700">
                  <a:schemeClr val="accent2">
                    <a:satMod val="175000"/>
                    <a:alpha val="40000"/>
                  </a:schemeClr>
                </a:glow>
              </a:effectLst>
            </a:endParaRPr>
          </a:p>
        </p:txBody>
      </p:sp>
      <p:sp>
        <p:nvSpPr>
          <p:cNvPr id="5" name="角丸四角形 4"/>
          <p:cNvSpPr/>
          <p:nvPr/>
        </p:nvSpPr>
        <p:spPr>
          <a:xfrm>
            <a:off x="970648" y="5752883"/>
            <a:ext cx="7272808" cy="548787"/>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400" dirty="0">
                <a:solidFill>
                  <a:srgbClr val="002060"/>
                </a:solidFill>
                <a:effectLst>
                  <a:glow rad="139700">
                    <a:schemeClr val="accent2">
                      <a:satMod val="175000"/>
                      <a:alpha val="40000"/>
                    </a:schemeClr>
                  </a:glow>
                </a:effectLst>
              </a:rPr>
              <a:t>To repeat to fix x and calculate </a:t>
            </a:r>
            <a:r>
              <a:rPr lang="en-US" altLang="ja-JP" sz="2400" dirty="0" smtClean="0">
                <a:solidFill>
                  <a:srgbClr val="002060"/>
                </a:solidFill>
                <a:effectLst>
                  <a:glow rad="139700">
                    <a:schemeClr val="accent2">
                      <a:satMod val="175000"/>
                      <a:alpha val="40000"/>
                    </a:schemeClr>
                  </a:glow>
                </a:effectLst>
              </a:rPr>
              <a:t>y</a:t>
            </a:r>
            <a:endParaRPr lang="en-US" altLang="ja-JP" sz="2400" dirty="0">
              <a:solidFill>
                <a:srgbClr val="00206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880536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Discussion</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2" name="図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10125" y="2663586"/>
            <a:ext cx="3023320" cy="1991140"/>
          </a:xfrm>
          <a:prstGeom prst="rect">
            <a:avLst/>
          </a:prstGeom>
          <a:effectLst>
            <a:softEdge rad="317500"/>
          </a:effectLst>
        </p:spPr>
      </p:pic>
    </p:spTree>
    <p:extLst>
      <p:ext uri="{BB962C8B-B14F-4D97-AF65-F5344CB8AC3E}">
        <p14:creationId xmlns:p14="http://schemas.microsoft.com/office/powerpoint/2010/main" val="3620885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US\AppData\Local\Microsoft\Windows\Temporary Internet Files\Content.IE5\KDV9CGPR\MP900390099[1].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5477" y="4437112"/>
            <a:ext cx="2950979" cy="210503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580112" y="4437112"/>
            <a:ext cx="3384376"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lstStyle/>
          <a:p>
            <a:r>
              <a:rPr kumimoji="1" lang="en-US" altLang="ja-JP" dirty="0" err="1" smtClean="0"/>
              <a:t>Formularizable</a:t>
            </a:r>
            <a:r>
              <a:rPr kumimoji="1" lang="en-US" altLang="ja-JP" dirty="0" smtClean="0"/>
              <a:t> function conception</a:t>
            </a:r>
          </a:p>
          <a:p>
            <a:pPr lvl="1"/>
            <a:r>
              <a:rPr lang="en-US" altLang="ja-JP" dirty="0" smtClean="0"/>
              <a:t>From the encapsulation of the process (A)</a:t>
            </a:r>
            <a:endParaRPr lang="en-AU" altLang="ja-JP" dirty="0" smtClean="0">
              <a:effectLst/>
            </a:endParaRPr>
          </a:p>
          <a:p>
            <a:r>
              <a:rPr kumimoji="1" lang="en-US" altLang="ja-JP" dirty="0" smtClean="0"/>
              <a:t>Calculable function conception</a:t>
            </a:r>
          </a:p>
          <a:p>
            <a:pPr lvl="1"/>
            <a:r>
              <a:rPr lang="en-US" altLang="ja-JP" dirty="0" smtClean="0"/>
              <a:t>From the encapsulation of the process (B) </a:t>
            </a:r>
            <a:endParaRPr kumimoji="1" lang="ja-JP" altLang="en-US" dirty="0"/>
          </a:p>
        </p:txBody>
      </p:sp>
      <p:sp>
        <p:nvSpPr>
          <p:cNvPr id="3" name="タイトル 2"/>
          <p:cNvSpPr>
            <a:spLocks noGrp="1"/>
          </p:cNvSpPr>
          <p:nvPr>
            <p:ph type="title"/>
          </p:nvPr>
        </p:nvSpPr>
        <p:spPr/>
        <p:txBody>
          <a:bodyPr>
            <a:normAutofit/>
          </a:bodyPr>
          <a:lstStyle/>
          <a:p>
            <a:r>
              <a:rPr kumimoji="1" lang="en-US" altLang="ja-JP" dirty="0" smtClean="0"/>
              <a:t>Two Possible Conceptions</a:t>
            </a:r>
            <a:endParaRPr kumimoji="1" lang="ja-JP" altLang="en-US" dirty="0"/>
          </a:p>
        </p:txBody>
      </p:sp>
      <p:sp>
        <p:nvSpPr>
          <p:cNvPr id="4" name="角丸四角形 3"/>
          <p:cNvSpPr/>
          <p:nvPr/>
        </p:nvSpPr>
        <p:spPr>
          <a:xfrm>
            <a:off x="1331640" y="3833771"/>
            <a:ext cx="7272808" cy="1008112"/>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800" dirty="0" smtClean="0">
                <a:solidFill>
                  <a:srgbClr val="002060"/>
                </a:solidFill>
                <a:effectLst>
                  <a:glow rad="139700">
                    <a:schemeClr val="accent2">
                      <a:satMod val="175000"/>
                      <a:alpha val="40000"/>
                    </a:schemeClr>
                  </a:glow>
                </a:effectLst>
              </a:rPr>
              <a:t>To formularize </a:t>
            </a:r>
            <a:r>
              <a:rPr lang="en-US" altLang="ja-JP" sz="2800" dirty="0">
                <a:solidFill>
                  <a:srgbClr val="002060"/>
                </a:solidFill>
                <a:effectLst>
                  <a:glow rad="139700">
                    <a:schemeClr val="accent2">
                      <a:satMod val="175000"/>
                      <a:alpha val="40000"/>
                    </a:schemeClr>
                  </a:glow>
                </a:effectLst>
              </a:rPr>
              <a:t>some relationships between </a:t>
            </a:r>
            <a:r>
              <a:rPr lang="en-US" altLang="ja-JP" sz="2800" i="1" dirty="0">
                <a:solidFill>
                  <a:srgbClr val="002060"/>
                </a:solidFill>
                <a:effectLst>
                  <a:glow rad="139700">
                    <a:schemeClr val="accent2">
                      <a:satMod val="175000"/>
                      <a:alpha val="40000"/>
                    </a:schemeClr>
                  </a:glow>
                </a:effectLst>
              </a:rPr>
              <a:t>x</a:t>
            </a:r>
            <a:r>
              <a:rPr lang="en-US" altLang="ja-JP" sz="2800" dirty="0">
                <a:solidFill>
                  <a:srgbClr val="002060"/>
                </a:solidFill>
                <a:effectLst>
                  <a:glow rad="139700">
                    <a:schemeClr val="accent2">
                      <a:satMod val="175000"/>
                      <a:alpha val="40000"/>
                    </a:schemeClr>
                  </a:glow>
                </a:effectLst>
              </a:rPr>
              <a:t> and </a:t>
            </a:r>
            <a:r>
              <a:rPr lang="en-US" altLang="ja-JP" sz="2800" i="1" dirty="0" smtClean="0">
                <a:solidFill>
                  <a:srgbClr val="002060"/>
                </a:solidFill>
                <a:effectLst>
                  <a:glow rad="139700">
                    <a:schemeClr val="accent2">
                      <a:satMod val="175000"/>
                      <a:alpha val="40000"/>
                    </a:schemeClr>
                  </a:glow>
                </a:effectLst>
              </a:rPr>
              <a:t>y</a:t>
            </a:r>
            <a:endParaRPr lang="en-US" altLang="ja-JP" sz="2800" i="1" dirty="0">
              <a:solidFill>
                <a:srgbClr val="002060"/>
              </a:solidFill>
              <a:effectLst>
                <a:glow rad="139700">
                  <a:schemeClr val="accent2">
                    <a:satMod val="175000"/>
                    <a:alpha val="40000"/>
                  </a:schemeClr>
                </a:glow>
              </a:effectLst>
            </a:endParaRPr>
          </a:p>
        </p:txBody>
      </p:sp>
      <p:sp>
        <p:nvSpPr>
          <p:cNvPr id="5" name="角丸四角形 4"/>
          <p:cNvSpPr/>
          <p:nvPr/>
        </p:nvSpPr>
        <p:spPr>
          <a:xfrm>
            <a:off x="1331640" y="5085184"/>
            <a:ext cx="7272808" cy="548787"/>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lvl="1"/>
            <a:r>
              <a:rPr lang="en-US" altLang="ja-JP" sz="2800" dirty="0">
                <a:solidFill>
                  <a:srgbClr val="002060"/>
                </a:solidFill>
                <a:effectLst>
                  <a:glow rad="139700">
                    <a:schemeClr val="accent2">
                      <a:satMod val="175000"/>
                      <a:alpha val="40000"/>
                    </a:schemeClr>
                  </a:glow>
                </a:effectLst>
              </a:rPr>
              <a:t>To repeat to fix x and calculate </a:t>
            </a:r>
            <a:r>
              <a:rPr lang="en-US" altLang="ja-JP" sz="2800" dirty="0" smtClean="0">
                <a:solidFill>
                  <a:srgbClr val="002060"/>
                </a:solidFill>
                <a:effectLst>
                  <a:glow rad="139700">
                    <a:schemeClr val="accent2">
                      <a:satMod val="175000"/>
                      <a:alpha val="40000"/>
                    </a:schemeClr>
                  </a:glow>
                </a:effectLst>
              </a:rPr>
              <a:t>y</a:t>
            </a:r>
            <a:endParaRPr lang="en-US" altLang="ja-JP" sz="2800" dirty="0">
              <a:solidFill>
                <a:srgbClr val="002060"/>
              </a:solidFill>
              <a:effectLst>
                <a:glow rad="139700">
                  <a:schemeClr val="accent2">
                    <a:satMod val="175000"/>
                    <a:alpha val="40000"/>
                  </a:schemeClr>
                </a:glow>
              </a:effectLst>
            </a:endParaRPr>
          </a:p>
        </p:txBody>
      </p:sp>
      <p:sp>
        <p:nvSpPr>
          <p:cNvPr id="6" name="テキスト ボックス 5"/>
          <p:cNvSpPr txBox="1"/>
          <p:nvPr/>
        </p:nvSpPr>
        <p:spPr>
          <a:xfrm>
            <a:off x="601216" y="4106994"/>
            <a:ext cx="720080" cy="461665"/>
          </a:xfrm>
          <a:prstGeom prst="rect">
            <a:avLst/>
          </a:prstGeom>
          <a:noFill/>
        </p:spPr>
        <p:txBody>
          <a:bodyPr wrap="square" rtlCol="0">
            <a:spAutoFit/>
          </a:bodyPr>
          <a:lstStyle/>
          <a:p>
            <a:r>
              <a:rPr kumimoji="1" lang="en-US" altLang="ja-JP" sz="2400" dirty="0" smtClean="0">
                <a:solidFill>
                  <a:schemeClr val="tx1">
                    <a:lumMod val="65000"/>
                    <a:lumOff val="35000"/>
                  </a:schemeClr>
                </a:solidFill>
              </a:rPr>
              <a:t>(A)</a:t>
            </a:r>
            <a:endParaRPr kumimoji="1" lang="ja-JP" altLang="en-US" sz="2400" dirty="0">
              <a:solidFill>
                <a:schemeClr val="tx1">
                  <a:lumMod val="65000"/>
                  <a:lumOff val="35000"/>
                </a:schemeClr>
              </a:solidFill>
            </a:endParaRPr>
          </a:p>
        </p:txBody>
      </p:sp>
      <p:sp>
        <p:nvSpPr>
          <p:cNvPr id="7" name="テキスト ボックス 6"/>
          <p:cNvSpPr txBox="1"/>
          <p:nvPr/>
        </p:nvSpPr>
        <p:spPr>
          <a:xfrm>
            <a:off x="601216" y="5128744"/>
            <a:ext cx="720080" cy="461665"/>
          </a:xfrm>
          <a:prstGeom prst="rect">
            <a:avLst/>
          </a:prstGeom>
          <a:noFill/>
        </p:spPr>
        <p:txBody>
          <a:bodyPr wrap="square" rtlCol="0">
            <a:spAutoFit/>
          </a:bodyPr>
          <a:lstStyle/>
          <a:p>
            <a:r>
              <a:rPr kumimoji="1" lang="en-US" altLang="ja-JP" sz="2400" dirty="0" smtClean="0">
                <a:solidFill>
                  <a:schemeClr val="tx1">
                    <a:lumMod val="65000"/>
                    <a:lumOff val="35000"/>
                  </a:schemeClr>
                </a:solidFill>
              </a:rPr>
              <a:t>(B)</a:t>
            </a:r>
            <a:endParaRPr kumimoji="1" lang="ja-JP" altLang="en-US" sz="2400" dirty="0">
              <a:solidFill>
                <a:schemeClr val="tx1">
                  <a:lumMod val="65000"/>
                  <a:lumOff val="35000"/>
                </a:schemeClr>
              </a:solidFill>
            </a:endParaRPr>
          </a:p>
        </p:txBody>
      </p:sp>
    </p:spTree>
    <p:extLst>
      <p:ext uri="{BB962C8B-B14F-4D97-AF65-F5344CB8AC3E}">
        <p14:creationId xmlns:p14="http://schemas.microsoft.com/office/powerpoint/2010/main" val="243873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SUS\AppData\Local\Microsoft\Windows\Temporary Internet Files\Content.IE5\KDV9CGPR\MP900390099[1].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5477" y="4437112"/>
            <a:ext cx="2950979" cy="210503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580112" y="4437112"/>
            <a:ext cx="3384376"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sz="2400" dirty="0" smtClean="0"/>
          </a:p>
        </p:txBody>
      </p:sp>
      <p:sp>
        <p:nvSpPr>
          <p:cNvPr id="3" name="タイトル 2"/>
          <p:cNvSpPr>
            <a:spLocks noGrp="1"/>
          </p:cNvSpPr>
          <p:nvPr>
            <p:ph type="title"/>
          </p:nvPr>
        </p:nvSpPr>
        <p:spPr/>
        <p:txBody>
          <a:bodyPr>
            <a:normAutofit/>
          </a:bodyPr>
          <a:lstStyle/>
          <a:p>
            <a:r>
              <a:rPr lang="en-US" altLang="ja-JP" dirty="0" smtClean="0"/>
              <a:t>The Concept Will Not Arise</a:t>
            </a:r>
            <a:endParaRPr kumimoji="1" lang="ja-JP" altLang="en-US" dirty="0"/>
          </a:p>
        </p:txBody>
      </p:sp>
      <p:sp>
        <p:nvSpPr>
          <p:cNvPr id="4" name="円/楕円 3"/>
          <p:cNvSpPr/>
          <p:nvPr/>
        </p:nvSpPr>
        <p:spPr>
          <a:xfrm>
            <a:off x="457200" y="1628799"/>
            <a:ext cx="8229600" cy="34563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827584" y="2236551"/>
            <a:ext cx="7416824" cy="1408473"/>
          </a:xfrm>
          <a:prstGeom prst="ellipse">
            <a:avLst/>
          </a:prstGeom>
          <a:noFill/>
          <a:ln w="381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81615" y="1441659"/>
            <a:ext cx="3168352" cy="523220"/>
          </a:xfrm>
          <a:prstGeom prst="rect">
            <a:avLst/>
          </a:prstGeom>
          <a:solidFill>
            <a:schemeClr val="bg1"/>
          </a:solidFill>
        </p:spPr>
        <p:txBody>
          <a:bodyPr wrap="square" rtlCol="0">
            <a:spAutoFit/>
          </a:bodyPr>
          <a:lstStyle/>
          <a:p>
            <a:pPr algn="ctr"/>
            <a:r>
              <a:rPr kumimoji="1" lang="en-US" altLang="ja-JP" sz="2800" dirty="0" smtClean="0">
                <a:solidFill>
                  <a:schemeClr val="tx1">
                    <a:lumMod val="65000"/>
                    <a:lumOff val="35000"/>
                  </a:schemeClr>
                </a:solidFill>
              </a:rPr>
              <a:t>General Function</a:t>
            </a:r>
            <a:endParaRPr kumimoji="1" lang="ja-JP" altLang="en-US" sz="2800" dirty="0">
              <a:solidFill>
                <a:schemeClr val="tx1">
                  <a:lumMod val="65000"/>
                  <a:lumOff val="35000"/>
                </a:schemeClr>
              </a:solidFill>
            </a:endParaRPr>
          </a:p>
        </p:txBody>
      </p:sp>
      <p:sp>
        <p:nvSpPr>
          <p:cNvPr id="9" name="テキスト ボックス 8"/>
          <p:cNvSpPr txBox="1"/>
          <p:nvPr/>
        </p:nvSpPr>
        <p:spPr>
          <a:xfrm>
            <a:off x="2660708" y="3352778"/>
            <a:ext cx="3862842" cy="461665"/>
          </a:xfrm>
          <a:prstGeom prst="rect">
            <a:avLst/>
          </a:prstGeom>
          <a:solidFill>
            <a:schemeClr val="bg1"/>
          </a:solidFill>
        </p:spPr>
        <p:txBody>
          <a:bodyPr wrap="square" rtlCol="0">
            <a:spAutoFit/>
          </a:bodyPr>
          <a:lstStyle/>
          <a:p>
            <a:pPr algn="ctr"/>
            <a:r>
              <a:rPr kumimoji="1" lang="en-US" altLang="ja-JP" sz="2400" dirty="0" err="1">
                <a:solidFill>
                  <a:schemeClr val="tx1">
                    <a:lumMod val="65000"/>
                    <a:lumOff val="35000"/>
                  </a:schemeClr>
                </a:solidFill>
              </a:rPr>
              <a:t>Formularizable</a:t>
            </a:r>
            <a:r>
              <a:rPr kumimoji="1" lang="en-US" altLang="ja-JP" sz="2400" dirty="0">
                <a:solidFill>
                  <a:schemeClr val="tx1">
                    <a:lumMod val="65000"/>
                    <a:lumOff val="35000"/>
                  </a:schemeClr>
                </a:solidFill>
              </a:rPr>
              <a:t> </a:t>
            </a:r>
            <a:r>
              <a:rPr kumimoji="1" lang="en-US" altLang="ja-JP" sz="2400" dirty="0" smtClean="0">
                <a:solidFill>
                  <a:schemeClr val="tx1">
                    <a:lumMod val="65000"/>
                    <a:lumOff val="35000"/>
                  </a:schemeClr>
                </a:solidFill>
              </a:rPr>
              <a:t>Function</a:t>
            </a:r>
            <a:endParaRPr kumimoji="1" lang="ja-JP" altLang="en-US" sz="2400" dirty="0">
              <a:solidFill>
                <a:schemeClr val="tx1">
                  <a:lumMod val="65000"/>
                  <a:lumOff val="35000"/>
                </a:schemeClr>
              </a:solidFill>
            </a:endParaRPr>
          </a:p>
        </p:txBody>
      </p:sp>
      <p:sp>
        <p:nvSpPr>
          <p:cNvPr id="7" name="円/楕円 6"/>
          <p:cNvSpPr/>
          <p:nvPr/>
        </p:nvSpPr>
        <p:spPr>
          <a:xfrm>
            <a:off x="827584" y="2756319"/>
            <a:ext cx="7416824" cy="1496458"/>
          </a:xfrm>
          <a:prstGeom prst="ellipse">
            <a:avLst/>
          </a:prstGeom>
          <a:noFill/>
          <a:ln w="3810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812560" y="2564904"/>
            <a:ext cx="3271608" cy="461665"/>
          </a:xfrm>
          <a:prstGeom prst="rect">
            <a:avLst/>
          </a:prstGeom>
          <a:solidFill>
            <a:schemeClr val="bg1"/>
          </a:solidFill>
        </p:spPr>
        <p:txBody>
          <a:bodyPr wrap="square" rtlCol="0">
            <a:spAutoFit/>
          </a:bodyPr>
          <a:lstStyle/>
          <a:p>
            <a:pPr algn="ctr"/>
            <a:r>
              <a:rPr kumimoji="1" lang="en-US" altLang="ja-JP" sz="2400" dirty="0" smtClean="0">
                <a:solidFill>
                  <a:schemeClr val="tx1">
                    <a:lumMod val="65000"/>
                    <a:lumOff val="35000"/>
                  </a:schemeClr>
                </a:solidFill>
              </a:rPr>
              <a:t>Calculable</a:t>
            </a:r>
            <a:r>
              <a:rPr kumimoji="1" lang="ja-JP" altLang="en-US" sz="2400" dirty="0">
                <a:solidFill>
                  <a:schemeClr val="tx1">
                    <a:lumMod val="65000"/>
                    <a:lumOff val="35000"/>
                  </a:schemeClr>
                </a:solidFill>
              </a:rPr>
              <a:t> </a:t>
            </a:r>
            <a:r>
              <a:rPr kumimoji="1" lang="en-US" altLang="ja-JP" sz="2400" dirty="0" smtClean="0">
                <a:solidFill>
                  <a:schemeClr val="tx1">
                    <a:lumMod val="65000"/>
                    <a:lumOff val="35000"/>
                  </a:schemeClr>
                </a:solidFill>
              </a:rPr>
              <a:t>Function</a:t>
            </a:r>
            <a:endParaRPr kumimoji="1" lang="ja-JP" altLang="en-US" sz="2400" dirty="0">
              <a:solidFill>
                <a:schemeClr val="tx1">
                  <a:lumMod val="65000"/>
                  <a:lumOff val="35000"/>
                </a:schemeClr>
              </a:solidFill>
            </a:endParaRPr>
          </a:p>
        </p:txBody>
      </p:sp>
      <p:sp>
        <p:nvSpPr>
          <p:cNvPr id="11" name="テキスト ボックス 10"/>
          <p:cNvSpPr txBox="1"/>
          <p:nvPr/>
        </p:nvSpPr>
        <p:spPr>
          <a:xfrm>
            <a:off x="1619672" y="5229200"/>
            <a:ext cx="6408712" cy="830997"/>
          </a:xfrm>
          <a:prstGeom prst="rect">
            <a:avLst/>
          </a:prstGeom>
          <a:noFill/>
        </p:spPr>
        <p:txBody>
          <a:bodyPr wrap="square" rtlCol="0">
            <a:spAutoFit/>
          </a:bodyPr>
          <a:lstStyle/>
          <a:p>
            <a:r>
              <a:rPr lang="en-US" altLang="ja-JP" sz="2400" dirty="0">
                <a:solidFill>
                  <a:schemeClr val="tx1">
                    <a:lumMod val="85000"/>
                    <a:lumOff val="15000"/>
                  </a:schemeClr>
                </a:solidFill>
                <a:effectLst>
                  <a:glow rad="152400">
                    <a:schemeClr val="bg1"/>
                  </a:glow>
                </a:effectLst>
              </a:rPr>
              <a:t>Two possible conceptions are subsets </a:t>
            </a:r>
            <a:r>
              <a:rPr lang="en-US" altLang="ja-JP" sz="2400" dirty="0" smtClean="0">
                <a:solidFill>
                  <a:schemeClr val="tx1">
                    <a:lumMod val="85000"/>
                    <a:lumOff val="15000"/>
                  </a:schemeClr>
                </a:solidFill>
                <a:effectLst>
                  <a:glow rad="152400">
                    <a:schemeClr val="bg1"/>
                  </a:glow>
                </a:effectLst>
              </a:rPr>
              <a:t>of</a:t>
            </a:r>
            <a:br>
              <a:rPr lang="en-US" altLang="ja-JP" sz="2400" dirty="0" smtClean="0">
                <a:solidFill>
                  <a:schemeClr val="tx1">
                    <a:lumMod val="85000"/>
                    <a:lumOff val="15000"/>
                  </a:schemeClr>
                </a:solidFill>
                <a:effectLst>
                  <a:glow rad="152400">
                    <a:schemeClr val="bg1"/>
                  </a:glow>
                </a:effectLst>
              </a:rPr>
            </a:br>
            <a:r>
              <a:rPr lang="en-US" altLang="ja-JP" sz="2400" dirty="0" smtClean="0">
                <a:solidFill>
                  <a:schemeClr val="tx1">
                    <a:lumMod val="85000"/>
                    <a:lumOff val="15000"/>
                  </a:schemeClr>
                </a:solidFill>
                <a:effectLst>
                  <a:glow rad="152400">
                    <a:schemeClr val="bg1"/>
                  </a:glow>
                </a:effectLst>
              </a:rPr>
              <a:t>the </a:t>
            </a:r>
            <a:r>
              <a:rPr lang="en-US" altLang="ja-JP" sz="2400" dirty="0">
                <a:solidFill>
                  <a:schemeClr val="tx1">
                    <a:lumMod val="85000"/>
                    <a:lumOff val="15000"/>
                  </a:schemeClr>
                </a:solidFill>
                <a:effectLst>
                  <a:glow rad="152400">
                    <a:schemeClr val="bg1"/>
                  </a:glow>
                </a:effectLst>
              </a:rPr>
              <a:t>general function concept</a:t>
            </a:r>
            <a:r>
              <a:rPr lang="en-US" altLang="ja-JP" sz="2400" dirty="0" smtClean="0">
                <a:solidFill>
                  <a:schemeClr val="tx1">
                    <a:lumMod val="85000"/>
                    <a:lumOff val="15000"/>
                  </a:schemeClr>
                </a:solidFill>
                <a:effectLst>
                  <a:glow rad="152400">
                    <a:schemeClr val="bg1"/>
                  </a:glow>
                </a:effectLst>
              </a:rPr>
              <a:t>.</a:t>
            </a:r>
            <a:endParaRPr kumimoji="1" lang="en-US" altLang="ja-JP" sz="2400" dirty="0">
              <a:solidFill>
                <a:schemeClr val="tx1">
                  <a:lumMod val="85000"/>
                  <a:lumOff val="15000"/>
                </a:schemeClr>
              </a:solidFill>
              <a:effectLst>
                <a:glow rad="152400">
                  <a:schemeClr val="bg1"/>
                </a:glow>
              </a:effectLst>
            </a:endParaRPr>
          </a:p>
        </p:txBody>
      </p:sp>
    </p:spTree>
    <p:extLst>
      <p:ext uri="{BB962C8B-B14F-4D97-AF65-F5344CB8AC3E}">
        <p14:creationId xmlns:p14="http://schemas.microsoft.com/office/powerpoint/2010/main" val="2079181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100403" y="3393047"/>
            <a:ext cx="3039121" cy="1642392"/>
          </a:xfrm>
          <a:prstGeom prst="rect">
            <a:avLst/>
          </a:prstGeom>
          <a:effectLst>
            <a:softEdge rad="63500"/>
          </a:effectLst>
        </p:spPr>
      </p:pic>
      <p:sp>
        <p:nvSpPr>
          <p:cNvPr id="6" name="正方形/長方形 5"/>
          <p:cNvSpPr/>
          <p:nvPr/>
        </p:nvSpPr>
        <p:spPr>
          <a:xfrm>
            <a:off x="5804274" y="3098119"/>
            <a:ext cx="3312368" cy="2232248"/>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lstStyle/>
          <a:p>
            <a:r>
              <a:rPr lang="en-AU" altLang="ja-JP" dirty="0" smtClean="0">
                <a:effectLst/>
              </a:rPr>
              <a:t>The examples in the textbooks</a:t>
            </a:r>
            <a:br>
              <a:rPr lang="en-AU" altLang="ja-JP" dirty="0" smtClean="0">
                <a:effectLst/>
              </a:rPr>
            </a:br>
            <a:r>
              <a:rPr lang="en-AU" altLang="ja-JP" dirty="0" smtClean="0">
                <a:effectLst/>
              </a:rPr>
              <a:t>are regarded </a:t>
            </a:r>
            <a:r>
              <a:rPr lang="en-AU" altLang="ja-JP" dirty="0" smtClean="0">
                <a:effectLst>
                  <a:glow rad="101600">
                    <a:schemeClr val="accent1">
                      <a:satMod val="175000"/>
                      <a:alpha val="40000"/>
                    </a:schemeClr>
                  </a:glow>
                </a:effectLst>
              </a:rPr>
              <a:t>not </a:t>
            </a:r>
            <a:r>
              <a:rPr lang="en-AU" altLang="ja-JP" dirty="0" smtClean="0">
                <a:effectLst/>
              </a:rPr>
              <a:t>as ones </a:t>
            </a:r>
            <a:r>
              <a:rPr lang="en-AU" altLang="ja-JP" dirty="0">
                <a:effectLst>
                  <a:glow rad="101600">
                    <a:schemeClr val="accent1">
                      <a:satMod val="175000"/>
                      <a:alpha val="40000"/>
                    </a:schemeClr>
                  </a:glow>
                </a:effectLst>
              </a:rPr>
              <a:t>randomly </a:t>
            </a:r>
            <a:r>
              <a:rPr lang="en-AU" altLang="ja-JP" dirty="0" smtClean="0">
                <a:effectLst/>
              </a:rPr>
              <a:t>chosen from </a:t>
            </a:r>
            <a:r>
              <a:rPr lang="en-AU" altLang="ja-JP" dirty="0">
                <a:effectLst/>
              </a:rPr>
              <a:t>the set of all </a:t>
            </a:r>
            <a:r>
              <a:rPr lang="en-AU" altLang="ja-JP" dirty="0" smtClean="0">
                <a:effectLst/>
              </a:rPr>
              <a:t>functions.</a:t>
            </a:r>
          </a:p>
          <a:p>
            <a:r>
              <a:rPr lang="en-AU" altLang="ja-JP" dirty="0" smtClean="0">
                <a:effectLst/>
              </a:rPr>
              <a:t>But rather as ones </a:t>
            </a:r>
            <a:r>
              <a:rPr lang="en-AU" altLang="ja-JP" dirty="0" smtClean="0">
                <a:effectLst>
                  <a:glow rad="101600">
                    <a:schemeClr val="accent1">
                      <a:satMod val="175000"/>
                      <a:alpha val="40000"/>
                    </a:schemeClr>
                  </a:glow>
                </a:effectLst>
              </a:rPr>
              <a:t>randomly</a:t>
            </a:r>
            <a:r>
              <a:rPr lang="en-AU" altLang="ja-JP" dirty="0" smtClean="0">
                <a:effectLst/>
              </a:rPr>
              <a:t> chosen</a:t>
            </a:r>
            <a:br>
              <a:rPr lang="en-AU" altLang="ja-JP" dirty="0" smtClean="0">
                <a:effectLst/>
              </a:rPr>
            </a:br>
            <a:r>
              <a:rPr lang="en-AU" altLang="ja-JP" dirty="0" smtClean="0">
                <a:effectLst>
                  <a:glow rad="152400">
                    <a:schemeClr val="bg1">
                      <a:alpha val="40000"/>
                    </a:schemeClr>
                  </a:glow>
                </a:effectLst>
              </a:rPr>
              <a:t>from </a:t>
            </a:r>
            <a:r>
              <a:rPr lang="en-AU" altLang="ja-JP" dirty="0">
                <a:effectLst>
                  <a:glow rad="152400">
                    <a:schemeClr val="bg1">
                      <a:alpha val="40000"/>
                    </a:schemeClr>
                  </a:glow>
                </a:effectLst>
              </a:rPr>
              <a:t>the set of all </a:t>
            </a:r>
            <a:r>
              <a:rPr lang="en-AU" altLang="ja-JP" dirty="0" err="1">
                <a:effectLst>
                  <a:glow rad="152400">
                    <a:schemeClr val="bg1">
                      <a:alpha val="40000"/>
                    </a:schemeClr>
                  </a:glow>
                </a:effectLst>
              </a:rPr>
              <a:t>formularizable</a:t>
            </a:r>
            <a:r>
              <a:rPr lang="en-AU" altLang="ja-JP" dirty="0">
                <a:effectLst>
                  <a:glow rad="152400">
                    <a:schemeClr val="bg1">
                      <a:alpha val="40000"/>
                    </a:schemeClr>
                  </a:glow>
                </a:effectLst>
              </a:rPr>
              <a:t> or calculable </a:t>
            </a:r>
            <a:r>
              <a:rPr lang="en-AU" altLang="ja-JP" dirty="0" smtClean="0">
                <a:effectLst>
                  <a:glow rad="152400">
                    <a:schemeClr val="bg1">
                      <a:alpha val="40000"/>
                    </a:schemeClr>
                  </a:glow>
                </a:effectLst>
              </a:rPr>
              <a:t>functions, at least,</a:t>
            </a:r>
            <a:br>
              <a:rPr lang="en-AU" altLang="ja-JP" dirty="0" smtClean="0">
                <a:effectLst>
                  <a:glow rad="152400">
                    <a:schemeClr val="bg1">
                      <a:alpha val="40000"/>
                    </a:schemeClr>
                  </a:glow>
                </a:effectLst>
              </a:rPr>
            </a:br>
            <a:r>
              <a:rPr lang="en-AU" altLang="ja-JP" dirty="0" smtClean="0">
                <a:effectLst>
                  <a:glow rad="152400">
                    <a:schemeClr val="bg1">
                      <a:alpha val="40000"/>
                    </a:schemeClr>
                  </a:glow>
                </a:effectLst>
              </a:rPr>
              <a:t>from students’ perspective.</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Why Not Arise? - Hypothesis</a:t>
            </a:r>
            <a:endParaRPr kumimoji="1" lang="ja-JP" altLang="en-US" dirty="0"/>
          </a:p>
        </p:txBody>
      </p:sp>
      <p:sp>
        <p:nvSpPr>
          <p:cNvPr id="4" name="角丸四角形 3"/>
          <p:cNvSpPr/>
          <p:nvPr/>
        </p:nvSpPr>
        <p:spPr>
          <a:xfrm>
            <a:off x="539552" y="5035439"/>
            <a:ext cx="8064896" cy="850099"/>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3200" dirty="0" smtClean="0">
                <a:solidFill>
                  <a:srgbClr val="002060"/>
                </a:solidFill>
                <a:effectLst>
                  <a:glow rad="139700">
                    <a:schemeClr val="accent2">
                      <a:satMod val="175000"/>
                      <a:alpha val="40000"/>
                    </a:schemeClr>
                  </a:glow>
                </a:effectLst>
              </a:rPr>
              <a:t>Insufficiency of subjective randomness</a:t>
            </a:r>
            <a:endParaRPr lang="en-US" altLang="ja-JP" sz="3200" dirty="0">
              <a:solidFill>
                <a:srgbClr val="00206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205987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AppData\Local\Microsoft\Windows\Temporary Internet Files\Content.IE5\KDV9CGPR\MP900390098[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72000" y="3303706"/>
            <a:ext cx="4305672" cy="3071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p:txBody>
          <a:bodyPr>
            <a:normAutofit fontScale="90000"/>
          </a:bodyPr>
          <a:lstStyle/>
          <a:p>
            <a:r>
              <a:rPr lang="en-US" altLang="ja-JP" dirty="0" smtClean="0"/>
              <a:t>“Good” Examples of Functions</a:t>
            </a:r>
            <a:endParaRPr kumimoji="1" lang="ja-JP" altLang="en-US" dirty="0"/>
          </a:p>
        </p:txBody>
      </p:sp>
      <p:sp>
        <p:nvSpPr>
          <p:cNvPr id="4" name="正方形/長方形 3"/>
          <p:cNvSpPr/>
          <p:nvPr/>
        </p:nvSpPr>
        <p:spPr>
          <a:xfrm>
            <a:off x="3779912" y="2060848"/>
            <a:ext cx="5364088" cy="445825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fontScale="92500" lnSpcReduction="20000"/>
          </a:bodyPr>
          <a:lstStyle/>
          <a:p>
            <a:r>
              <a:rPr lang="en-US" altLang="ja-JP" i="1" dirty="0" smtClean="0"/>
              <a:t>Not</a:t>
            </a:r>
            <a:r>
              <a:rPr kumimoji="1" lang="en-US" altLang="ja-JP" dirty="0" smtClean="0"/>
              <a:t> always have</a:t>
            </a:r>
            <a:br>
              <a:rPr kumimoji="1" lang="en-US" altLang="ja-JP" dirty="0" smtClean="0"/>
            </a:br>
            <a:r>
              <a:rPr kumimoji="1" lang="en-US" altLang="ja-JP" dirty="0" smtClean="0"/>
              <a:t>mathematically good properties</a:t>
            </a:r>
            <a:endParaRPr lang="en-US" altLang="ja-JP" dirty="0"/>
          </a:p>
          <a:p>
            <a:pPr lvl="1"/>
            <a:r>
              <a:rPr kumimoji="1" lang="en-US" altLang="ja-JP" dirty="0" smtClean="0"/>
              <a:t>i.e., calculability or </a:t>
            </a:r>
            <a:r>
              <a:rPr kumimoji="1" lang="en-US" altLang="ja-JP" dirty="0" err="1" smtClean="0"/>
              <a:t>formularizability</a:t>
            </a:r>
            <a:endParaRPr kumimoji="1" lang="en-US" altLang="ja-JP" dirty="0" smtClean="0"/>
          </a:p>
          <a:p>
            <a:pPr lvl="1"/>
            <a:endParaRPr kumimoji="1" lang="en-US" altLang="ja-JP" dirty="0" smtClean="0"/>
          </a:p>
          <a:p>
            <a:r>
              <a:rPr lang="en-US" altLang="ja-JP" i="1" dirty="0" smtClean="0"/>
              <a:t>Rather</a:t>
            </a:r>
            <a:r>
              <a:rPr lang="en-US" altLang="ja-JP" dirty="0" smtClean="0"/>
              <a:t> may have</a:t>
            </a:r>
            <a:br>
              <a:rPr lang="en-US" altLang="ja-JP" dirty="0" smtClean="0"/>
            </a:br>
            <a:r>
              <a:rPr lang="en-US" altLang="ja-JP" dirty="0" smtClean="0"/>
              <a:t>even mathematically bad properties</a:t>
            </a:r>
          </a:p>
          <a:p>
            <a:pPr lvl="1"/>
            <a:r>
              <a:rPr lang="en-US" altLang="ja-JP" dirty="0" smtClean="0"/>
              <a:t>i.e., difficulties in calculating or formularizing</a:t>
            </a:r>
          </a:p>
          <a:p>
            <a:pPr lvl="1"/>
            <a:endParaRPr lang="en-US" altLang="ja-JP" dirty="0" smtClean="0"/>
          </a:p>
          <a:p>
            <a:r>
              <a:rPr lang="en-US" altLang="ja-JP" i="1" dirty="0" smtClean="0"/>
              <a:t>Nevertheless</a:t>
            </a:r>
            <a:r>
              <a:rPr lang="en-US" altLang="ja-JP" dirty="0" smtClean="0"/>
              <a:t>, for this reason,</a:t>
            </a:r>
            <a:br>
              <a:rPr lang="en-US" altLang="ja-JP" dirty="0" smtClean="0"/>
            </a:br>
            <a:r>
              <a:rPr lang="en-US" altLang="ja-JP" dirty="0" smtClean="0"/>
              <a:t>tend to engage students to focus </a:t>
            </a:r>
            <a:r>
              <a:rPr lang="en-US" altLang="ja-JP" dirty="0" smtClean="0">
                <a:effectLst>
                  <a:glow rad="139700">
                    <a:schemeClr val="accent1">
                      <a:satMod val="175000"/>
                      <a:alpha val="40000"/>
                    </a:schemeClr>
                  </a:glow>
                </a:effectLst>
              </a:rPr>
              <a:t>only</a:t>
            </a:r>
            <a:r>
              <a:rPr lang="en-US" altLang="ja-JP" dirty="0" smtClean="0"/>
              <a:t> on the </a:t>
            </a:r>
            <a:r>
              <a:rPr lang="en-US" altLang="ja-JP" dirty="0" smtClean="0">
                <a:effectLst>
                  <a:glow rad="139700">
                    <a:schemeClr val="accent1">
                      <a:satMod val="175000"/>
                      <a:alpha val="40000"/>
                    </a:schemeClr>
                  </a:glow>
                </a:effectLst>
              </a:rPr>
              <a:t>essence</a:t>
            </a:r>
            <a:r>
              <a:rPr lang="en-US" altLang="ja-JP" dirty="0" smtClean="0"/>
              <a:t> of the function concept.</a:t>
            </a:r>
            <a:endParaRPr kumimoji="1" lang="en-US" altLang="ja-JP" dirty="0" smtClean="0"/>
          </a:p>
        </p:txBody>
      </p:sp>
      <p:sp>
        <p:nvSpPr>
          <p:cNvPr id="5" name="テキスト ボックス 4"/>
          <p:cNvSpPr txBox="1"/>
          <p:nvPr/>
        </p:nvSpPr>
        <p:spPr>
          <a:xfrm>
            <a:off x="2483768" y="5661248"/>
            <a:ext cx="6660232" cy="830997"/>
          </a:xfrm>
          <a:prstGeom prst="rect">
            <a:avLst/>
          </a:prstGeom>
          <a:noFill/>
        </p:spPr>
        <p:txBody>
          <a:bodyPr wrap="square" rtlCol="0">
            <a:spAutoFit/>
          </a:bodyPr>
          <a:lstStyle/>
          <a:p>
            <a:pPr marL="0" lvl="1"/>
            <a:r>
              <a:rPr lang="en-US" altLang="ja-JP" sz="2400" dirty="0" smtClean="0">
                <a:effectLst>
                  <a:glow rad="101600">
                    <a:schemeClr val="accent3">
                      <a:satMod val="175000"/>
                      <a:alpha val="40000"/>
                    </a:schemeClr>
                  </a:glow>
                </a:effectLst>
              </a:rPr>
              <a:t>Such examples will increase </a:t>
            </a:r>
            <a:r>
              <a:rPr lang="en-US" altLang="ja-JP" sz="2400" dirty="0">
                <a:effectLst>
                  <a:glow rad="101600">
                    <a:schemeClr val="accent3">
                      <a:satMod val="175000"/>
                      <a:alpha val="40000"/>
                    </a:schemeClr>
                  </a:glow>
                </a:effectLst>
              </a:rPr>
              <a:t>the sufficiency of subjective randomness</a:t>
            </a:r>
            <a:r>
              <a:rPr lang="en-US" altLang="ja-JP" sz="2400" dirty="0" smtClean="0">
                <a:effectLst>
                  <a:glow rad="101600">
                    <a:schemeClr val="accent3">
                      <a:satMod val="175000"/>
                      <a:alpha val="40000"/>
                    </a:schemeClr>
                  </a:glow>
                </a:effectLst>
              </a:rPr>
              <a:t>.</a:t>
            </a:r>
            <a:endParaRPr lang="en-US" altLang="ja-JP" sz="2400" dirty="0">
              <a:effectLst>
                <a:glow rad="101600">
                  <a:schemeClr val="accent3">
                    <a:satMod val="175000"/>
                    <a:alpha val="40000"/>
                  </a:schemeClr>
                </a:glow>
              </a:effectLst>
            </a:endParaRPr>
          </a:p>
        </p:txBody>
      </p:sp>
    </p:spTree>
    <p:extLst>
      <p:ext uri="{BB962C8B-B14F-4D97-AF65-F5344CB8AC3E}">
        <p14:creationId xmlns:p14="http://schemas.microsoft.com/office/powerpoint/2010/main" val="108731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AppData\Local\Microsoft\Windows\Temporary Internet Files\Content.IE5\KDV9CGPR\MP900390098[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72000" y="3303706"/>
            <a:ext cx="4305672" cy="3071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p:txBody>
          <a:bodyPr>
            <a:normAutofit/>
          </a:bodyPr>
          <a:lstStyle/>
          <a:p>
            <a:r>
              <a:rPr kumimoji="1" lang="en-US" altLang="ja-JP" dirty="0" smtClean="0"/>
              <a:t>Imagine an actual situation where we want to use the function concept.</a:t>
            </a:r>
          </a:p>
          <a:p>
            <a:endParaRPr kumimoji="1" lang="en-US" altLang="ja-JP" dirty="0" smtClean="0"/>
          </a:p>
          <a:p>
            <a:r>
              <a:rPr kumimoji="1" lang="en-US" altLang="ja-JP" dirty="0" smtClean="0"/>
              <a:t>We should follow:</a:t>
            </a:r>
          </a:p>
          <a:p>
            <a:pPr lvl="1"/>
            <a:r>
              <a:rPr lang="en-US" altLang="ja-JP" dirty="0" smtClean="0"/>
              <a:t>Intuitive feeling that there may be a function in the situation.</a:t>
            </a:r>
          </a:p>
          <a:p>
            <a:pPr lvl="1"/>
            <a:r>
              <a:rPr kumimoji="1" lang="en-US" altLang="ja-JP" dirty="0" smtClean="0"/>
              <a:t>Logical judgment whether </a:t>
            </a:r>
            <a:r>
              <a:rPr lang="en-US" altLang="ja-JP" dirty="0" smtClean="0"/>
              <a:t>it is really a function or not.</a:t>
            </a:r>
            <a:endParaRPr kumimoji="1" lang="en-US" altLang="ja-JP" dirty="0" smtClean="0"/>
          </a:p>
        </p:txBody>
      </p:sp>
      <p:sp>
        <p:nvSpPr>
          <p:cNvPr id="3" name="タイトル 2"/>
          <p:cNvSpPr>
            <a:spLocks noGrp="1"/>
          </p:cNvSpPr>
          <p:nvPr>
            <p:ph type="title"/>
          </p:nvPr>
        </p:nvSpPr>
        <p:spPr/>
        <p:txBody>
          <a:bodyPr/>
          <a:lstStyle/>
          <a:p>
            <a:r>
              <a:rPr kumimoji="1" lang="en-US" altLang="ja-JP" dirty="0" smtClean="0"/>
              <a:t>Implication</a:t>
            </a:r>
            <a:endParaRPr kumimoji="1" lang="ja-JP" altLang="en-US" dirty="0"/>
          </a:p>
        </p:txBody>
      </p:sp>
    </p:spTree>
    <p:extLst>
      <p:ext uri="{BB962C8B-B14F-4D97-AF65-F5344CB8AC3E}">
        <p14:creationId xmlns:p14="http://schemas.microsoft.com/office/powerpoint/2010/main" val="97065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コンテンツ プレースホルダー 1"/>
              <p:cNvSpPr>
                <a:spLocks noGrp="1"/>
              </p:cNvSpPr>
              <p:nvPr>
                <p:ph idx="1"/>
              </p:nvPr>
            </p:nvSpPr>
            <p:spPr/>
            <p:txBody>
              <a:bodyPr>
                <a:normAutofit/>
              </a:bodyPr>
              <a:lstStyle/>
              <a:p>
                <a:r>
                  <a:rPr lang="en-US" altLang="ja-JP" dirty="0" smtClean="0"/>
                  <a:t>Relationship between opposite (</a:t>
                </a:r>
                <a14:m>
                  <m:oMath xmlns:m="http://schemas.openxmlformats.org/officeDocument/2006/math">
                    <m:r>
                      <a:rPr lang="en-US" altLang="ja-JP" i="1" dirty="0" smtClean="0">
                        <a:latin typeface="Cambria Math"/>
                      </a:rPr>
                      <m:t>𝑥</m:t>
                    </m:r>
                  </m:oMath>
                </a14:m>
                <a:r>
                  <a:rPr lang="en-US" altLang="ja-JP" dirty="0" smtClean="0"/>
                  <a:t>) and hypotenuse (</a:t>
                </a:r>
                <a14:m>
                  <m:oMath xmlns:m="http://schemas.openxmlformats.org/officeDocument/2006/math">
                    <m:r>
                      <a:rPr lang="en-US" altLang="ja-JP" b="0" i="1" smtClean="0">
                        <a:latin typeface="Cambria Math"/>
                      </a:rPr>
                      <m:t>𝑦</m:t>
                    </m:r>
                  </m:oMath>
                </a14:m>
                <a:r>
                  <a:rPr lang="en-US" altLang="ja-JP" dirty="0" smtClean="0"/>
                  <a:t>) of a right-angled triangle.</a:t>
                </a:r>
              </a:p>
              <a:p>
                <a:pPr lvl="1"/>
                <a:r>
                  <a:rPr lang="en-US" altLang="ja-JP" sz="2400" dirty="0" smtClean="0"/>
                  <a:t>Before learning Pythagorean theorem</a:t>
                </a:r>
                <a:endParaRPr kumimoji="1" lang="ja-JP" altLang="en-US" sz="3200" dirty="0"/>
              </a:p>
            </p:txBody>
          </p:sp>
        </mc:Choice>
        <mc:Fallback>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1">
                <a:blip r:embed="rId2"/>
                <a:stretch>
                  <a:fillRect l="-74" t="-2561" r="-2296"/>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normAutofit/>
          </a:bodyPr>
          <a:lstStyle/>
          <a:p>
            <a:r>
              <a:rPr lang="en-US" altLang="ja-JP" dirty="0" smtClean="0"/>
              <a:t>Possible Example</a:t>
            </a:r>
            <a:endParaRPr kumimoji="1" lang="ja-JP" altLang="en-US" dirty="0"/>
          </a:p>
        </p:txBody>
      </p:sp>
      <p:grpSp>
        <p:nvGrpSpPr>
          <p:cNvPr id="9" name="グループ化 8"/>
          <p:cNvGrpSpPr/>
          <p:nvPr/>
        </p:nvGrpSpPr>
        <p:grpSpPr>
          <a:xfrm>
            <a:off x="4427984" y="5077402"/>
            <a:ext cx="5046354" cy="2024006"/>
            <a:chOff x="3139892" y="3704226"/>
            <a:chExt cx="5046354" cy="2024006"/>
          </a:xfrm>
        </p:grpSpPr>
        <p:sp>
          <p:nvSpPr>
            <p:cNvPr id="4" name="直角三角形 3"/>
            <p:cNvSpPr/>
            <p:nvPr/>
          </p:nvSpPr>
          <p:spPr>
            <a:xfrm flipH="1">
              <a:off x="3464768" y="3704226"/>
              <a:ext cx="2699460" cy="123694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3139892" y="3784648"/>
                  <a:ext cx="3024336" cy="400110"/>
                </a:xfrm>
                <a:prstGeom prst="rect">
                  <a:avLst/>
                </a:prstGeom>
                <a:noFill/>
              </p:spPr>
              <p:txBody>
                <a:bodyPr wrap="square" rtlCol="0">
                  <a:spAutoFit/>
                </a:bodyPr>
                <a:lstStyle/>
                <a:p>
                  <a:r>
                    <a:rPr kumimoji="1" lang="en-US" altLang="ja-JP" sz="2000" dirty="0" smtClean="0">
                      <a:solidFill>
                        <a:schemeClr val="tx1">
                          <a:lumMod val="85000"/>
                          <a:lumOff val="15000"/>
                        </a:schemeClr>
                      </a:solidFill>
                    </a:rPr>
                    <a:t>Hypotenuse</a:t>
                  </a:r>
                  <a:r>
                    <a:rPr kumimoji="1" lang="ja-JP" altLang="en-US" sz="2000" dirty="0">
                      <a:solidFill>
                        <a:schemeClr val="tx1">
                          <a:lumMod val="85000"/>
                          <a:lumOff val="15000"/>
                        </a:schemeClr>
                      </a:solidFill>
                    </a:rPr>
                    <a:t> </a:t>
                  </a:r>
                  <a:r>
                    <a:rPr kumimoji="1" lang="en-US" altLang="ja-JP" sz="2000" dirty="0" smtClean="0">
                      <a:solidFill>
                        <a:schemeClr val="tx1">
                          <a:lumMod val="85000"/>
                          <a:lumOff val="15000"/>
                        </a:schemeClr>
                      </a:solidFill>
                    </a:rPr>
                    <a:t>(</a:t>
                  </a:r>
                  <a14:m>
                    <m:oMath xmlns:m="http://schemas.openxmlformats.org/officeDocument/2006/math">
                      <m:r>
                        <a:rPr kumimoji="1" lang="en-US" altLang="ja-JP" sz="2000" i="1" dirty="0" smtClean="0">
                          <a:solidFill>
                            <a:schemeClr val="tx1">
                              <a:lumMod val="85000"/>
                              <a:lumOff val="15000"/>
                            </a:schemeClr>
                          </a:solidFill>
                          <a:latin typeface="Cambria Math" panose="02040503050406030204" pitchFamily="18" charset="0"/>
                        </a:rPr>
                        <m:t>𝑦</m:t>
                      </m:r>
                    </m:oMath>
                  </a14:m>
                  <a:r>
                    <a:rPr kumimoji="1" lang="en-US" altLang="ja-JP" sz="2000" dirty="0" smtClean="0">
                      <a:solidFill>
                        <a:schemeClr val="tx1">
                          <a:lumMod val="85000"/>
                          <a:lumOff val="15000"/>
                        </a:schemeClr>
                      </a:solidFill>
                    </a:rPr>
                    <a:t>)</a:t>
                  </a:r>
                  <a:endParaRPr kumimoji="1" lang="ja-JP" altLang="en-US" sz="2000" dirty="0">
                    <a:solidFill>
                      <a:schemeClr val="tx1">
                        <a:lumMod val="85000"/>
                        <a:lumOff val="15000"/>
                      </a:schemeClr>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139892" y="3784648"/>
                  <a:ext cx="3024336" cy="400110"/>
                </a:xfrm>
                <a:prstGeom prst="rect">
                  <a:avLst/>
                </a:prstGeom>
                <a:blipFill rotWithShape="1">
                  <a:blip r:embed="rId3"/>
                  <a:stretch>
                    <a:fillRect l="-2016" t="-6061" b="-2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193555" y="4122642"/>
                  <a:ext cx="1992691" cy="400110"/>
                </a:xfrm>
                <a:prstGeom prst="rect">
                  <a:avLst/>
                </a:prstGeom>
                <a:noFill/>
              </p:spPr>
              <p:txBody>
                <a:bodyPr wrap="square" rtlCol="0">
                  <a:spAutoFit/>
                </a:bodyPr>
                <a:lstStyle/>
                <a:p>
                  <a:r>
                    <a:rPr kumimoji="1" lang="en-US" altLang="ja-JP" sz="2000" dirty="0" smtClean="0">
                      <a:solidFill>
                        <a:schemeClr val="tx1">
                          <a:lumMod val="85000"/>
                          <a:lumOff val="15000"/>
                        </a:schemeClr>
                      </a:solidFill>
                    </a:rPr>
                    <a:t>Opposite (</a:t>
                  </a:r>
                  <a14:m>
                    <m:oMath xmlns:m="http://schemas.openxmlformats.org/officeDocument/2006/math">
                      <m:r>
                        <a:rPr kumimoji="1" lang="en-US" altLang="ja-JP" sz="2000" i="1" dirty="0" smtClean="0">
                          <a:solidFill>
                            <a:schemeClr val="tx1">
                              <a:lumMod val="85000"/>
                              <a:lumOff val="15000"/>
                            </a:schemeClr>
                          </a:solidFill>
                          <a:latin typeface="Cambria Math" panose="02040503050406030204" pitchFamily="18" charset="0"/>
                        </a:rPr>
                        <m:t>𝑥</m:t>
                      </m:r>
                    </m:oMath>
                  </a14:m>
                  <a:r>
                    <a:rPr kumimoji="1" lang="en-US" altLang="ja-JP" sz="2000" dirty="0" smtClean="0">
                      <a:solidFill>
                        <a:schemeClr val="tx1">
                          <a:lumMod val="85000"/>
                          <a:lumOff val="15000"/>
                        </a:schemeClr>
                      </a:solidFill>
                    </a:rPr>
                    <a:t>)</a:t>
                  </a:r>
                  <a:endParaRPr kumimoji="1" lang="ja-JP" altLang="en-US" sz="2000" dirty="0">
                    <a:solidFill>
                      <a:schemeClr val="tx1">
                        <a:lumMod val="85000"/>
                        <a:lumOff val="15000"/>
                      </a:schemeClr>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193555" y="4122642"/>
                  <a:ext cx="1992691" cy="400110"/>
                </a:xfrm>
                <a:prstGeom prst="rect">
                  <a:avLst/>
                </a:prstGeom>
                <a:blipFill rotWithShape="1">
                  <a:blip r:embed="rId4"/>
                  <a:stretch>
                    <a:fillRect l="-3058" t="-6154"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3912598" y="5020346"/>
                  <a:ext cx="1992691" cy="707886"/>
                </a:xfrm>
                <a:prstGeom prst="rect">
                  <a:avLst/>
                </a:prstGeom>
                <a:noFill/>
              </p:spPr>
              <p:txBody>
                <a:bodyPr wrap="square" rtlCol="0">
                  <a:spAutoFit/>
                </a:bodyPr>
                <a:lstStyle/>
                <a:p>
                  <a:pPr algn="ctr"/>
                  <a:r>
                    <a:rPr kumimoji="1" lang="en-US" altLang="ja-JP" sz="2000" dirty="0" smtClean="0">
                      <a:solidFill>
                        <a:schemeClr val="tx1">
                          <a:lumMod val="85000"/>
                          <a:lumOff val="15000"/>
                        </a:schemeClr>
                      </a:solidFill>
                    </a:rPr>
                    <a:t>Adjacent</a:t>
                  </a:r>
                  <a:br>
                    <a:rPr kumimoji="1" lang="en-US" altLang="ja-JP" sz="2000" dirty="0" smtClean="0">
                      <a:solidFill>
                        <a:schemeClr val="tx1">
                          <a:lumMod val="85000"/>
                          <a:lumOff val="15000"/>
                        </a:schemeClr>
                      </a:solidFill>
                    </a:rPr>
                  </a:br>
                  <a:r>
                    <a:rPr kumimoji="1" lang="en-US" altLang="ja-JP" sz="2000" dirty="0" smtClean="0">
                      <a:solidFill>
                        <a:schemeClr val="tx1">
                          <a:lumMod val="85000"/>
                          <a:lumOff val="15000"/>
                        </a:schemeClr>
                      </a:solidFill>
                    </a:rPr>
                    <a:t>(</a:t>
                  </a:r>
                  <a14:m>
                    <m:oMath xmlns:m="http://schemas.openxmlformats.org/officeDocument/2006/math">
                      <m:r>
                        <a:rPr kumimoji="1" lang="en-US" altLang="ja-JP" sz="2000" i="1" dirty="0" smtClean="0">
                          <a:solidFill>
                            <a:schemeClr val="tx1">
                              <a:lumMod val="85000"/>
                              <a:lumOff val="15000"/>
                            </a:schemeClr>
                          </a:solidFill>
                          <a:latin typeface="Cambria Math" panose="02040503050406030204" pitchFamily="18" charset="0"/>
                        </a:rPr>
                        <m:t>𝑎</m:t>
                      </m:r>
                      <m:r>
                        <a:rPr kumimoji="1" lang="en-US" altLang="ja-JP" sz="2000" b="0" i="0" dirty="0" smtClean="0">
                          <a:solidFill>
                            <a:schemeClr val="tx1">
                              <a:lumMod val="85000"/>
                              <a:lumOff val="15000"/>
                            </a:schemeClr>
                          </a:solidFill>
                          <a:latin typeface="Cambria Math" panose="02040503050406030204" pitchFamily="18" charset="0"/>
                        </a:rPr>
                        <m:t>:</m:t>
                      </m:r>
                      <m:r>
                        <m:rPr>
                          <m:sty m:val="p"/>
                        </m:rPr>
                        <a:rPr kumimoji="1" lang="en-US" altLang="ja-JP" sz="2000" b="0" i="0" dirty="0" smtClean="0">
                          <a:solidFill>
                            <a:schemeClr val="tx1">
                              <a:lumMod val="85000"/>
                              <a:lumOff val="15000"/>
                            </a:schemeClr>
                          </a:solidFill>
                          <a:latin typeface="Cambria Math" panose="02040503050406030204" pitchFamily="18" charset="0"/>
                        </a:rPr>
                        <m:t>constant</m:t>
                      </m:r>
                    </m:oMath>
                  </a14:m>
                  <a:r>
                    <a:rPr kumimoji="1" lang="en-US" altLang="ja-JP" sz="2000" dirty="0" smtClean="0">
                      <a:solidFill>
                        <a:schemeClr val="tx1">
                          <a:lumMod val="85000"/>
                          <a:lumOff val="15000"/>
                        </a:schemeClr>
                      </a:solidFill>
                    </a:rPr>
                    <a:t>)</a:t>
                  </a:r>
                  <a:endParaRPr kumimoji="1" lang="ja-JP" altLang="en-US" sz="2000" dirty="0">
                    <a:solidFill>
                      <a:schemeClr val="tx1">
                        <a:lumMod val="85000"/>
                        <a:lumOff val="15000"/>
                      </a:schemeClr>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912598" y="5020346"/>
                  <a:ext cx="1992691" cy="707886"/>
                </a:xfrm>
                <a:prstGeom prst="rect">
                  <a:avLst/>
                </a:prstGeom>
                <a:blipFill rotWithShape="1">
                  <a:blip r:embed="rId5"/>
                  <a:stretch>
                    <a:fillRect t="-4310" b="-15517"/>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0" name="正方形/長方形 9"/>
              <p:cNvSpPr/>
              <p:nvPr/>
            </p:nvSpPr>
            <p:spPr>
              <a:xfrm>
                <a:off x="659808" y="3522508"/>
                <a:ext cx="7824384" cy="1338869"/>
              </a:xfrm>
              <a:prstGeom prst="rect">
                <a:avLst/>
              </a:prstGeom>
              <a:solidFill>
                <a:srgbClr val="FFFF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lumMod val="85000"/>
                        <a:lumOff val="15000"/>
                      </a:schemeClr>
                    </a:solidFill>
                  </a:rPr>
                  <a:t>Students will feel that </a:t>
                </a:r>
                <a14:m>
                  <m:oMath xmlns:m="http://schemas.openxmlformats.org/officeDocument/2006/math">
                    <m:r>
                      <a:rPr kumimoji="1" lang="en-US" altLang="ja-JP" sz="2400" i="1" dirty="0">
                        <a:solidFill>
                          <a:schemeClr val="tx1">
                            <a:lumMod val="85000"/>
                            <a:lumOff val="15000"/>
                          </a:schemeClr>
                        </a:solidFill>
                        <a:latin typeface="Cambria Math" panose="02040503050406030204" pitchFamily="18" charset="0"/>
                      </a:rPr>
                      <m:t>𝑦</m:t>
                    </m:r>
                  </m:oMath>
                </a14:m>
                <a:r>
                  <a:rPr kumimoji="1" lang="ja-JP" altLang="en-US" sz="2400" dirty="0" smtClean="0">
                    <a:solidFill>
                      <a:schemeClr val="tx1">
                        <a:lumMod val="85000"/>
                        <a:lumOff val="15000"/>
                      </a:schemeClr>
                    </a:solidFill>
                  </a:rPr>
                  <a:t> </a:t>
                </a:r>
                <a:r>
                  <a:rPr kumimoji="1" lang="en-US" altLang="ja-JP" sz="2400" dirty="0" smtClean="0">
                    <a:solidFill>
                      <a:schemeClr val="tx1">
                        <a:lumMod val="85000"/>
                        <a:lumOff val="15000"/>
                      </a:schemeClr>
                    </a:solidFill>
                  </a:rPr>
                  <a:t>is uniquely determined</a:t>
                </a:r>
                <a:br>
                  <a:rPr kumimoji="1" lang="en-US" altLang="ja-JP" sz="2400" dirty="0" smtClean="0">
                    <a:solidFill>
                      <a:schemeClr val="tx1">
                        <a:lumMod val="85000"/>
                        <a:lumOff val="15000"/>
                      </a:schemeClr>
                    </a:solidFill>
                  </a:rPr>
                </a:br>
                <a:r>
                  <a:rPr kumimoji="1" lang="en-US" altLang="ja-JP" sz="2400" dirty="0" smtClean="0">
                    <a:solidFill>
                      <a:schemeClr val="tx1">
                        <a:lumMod val="85000"/>
                        <a:lumOff val="15000"/>
                      </a:schemeClr>
                    </a:solidFill>
                  </a:rPr>
                  <a:t>by </a:t>
                </a:r>
                <a14:m>
                  <m:oMath xmlns:m="http://schemas.openxmlformats.org/officeDocument/2006/math">
                    <m:r>
                      <a:rPr kumimoji="1" lang="en-US" altLang="ja-JP" sz="2400" i="1" dirty="0" smtClean="0">
                        <a:solidFill>
                          <a:schemeClr val="tx1">
                            <a:lumMod val="85000"/>
                            <a:lumOff val="15000"/>
                          </a:schemeClr>
                        </a:solidFill>
                        <a:latin typeface="Cambria Math" panose="02040503050406030204" pitchFamily="18" charset="0"/>
                      </a:rPr>
                      <m:t>𝑥</m:t>
                    </m:r>
                  </m:oMath>
                </a14:m>
                <a:r>
                  <a:rPr kumimoji="1" lang="en-US" altLang="ja-JP" sz="2400" dirty="0" smtClean="0">
                    <a:solidFill>
                      <a:schemeClr val="tx1">
                        <a:lumMod val="85000"/>
                        <a:lumOff val="15000"/>
                      </a:schemeClr>
                    </a:solidFill>
                  </a:rPr>
                  <a:t> </a:t>
                </a:r>
                <a:r>
                  <a:rPr kumimoji="1" lang="en-US" altLang="ja-JP" sz="2400" dirty="0" smtClean="0">
                    <a:solidFill>
                      <a:schemeClr val="tx1">
                        <a:lumMod val="85000"/>
                        <a:lumOff val="15000"/>
                      </a:schemeClr>
                    </a:solidFill>
                    <a:effectLst>
                      <a:glow rad="101600">
                        <a:schemeClr val="accent1">
                          <a:satMod val="175000"/>
                          <a:alpha val="40000"/>
                        </a:schemeClr>
                      </a:glow>
                    </a:effectLst>
                  </a:rPr>
                  <a:t>without knowing the way of </a:t>
                </a:r>
                <a:r>
                  <a:rPr kumimoji="1" lang="en-US" altLang="ja-JP" sz="2400" dirty="0" smtClean="0">
                    <a:solidFill>
                      <a:schemeClr val="tx1">
                        <a:lumMod val="85000"/>
                        <a:lumOff val="15000"/>
                      </a:schemeClr>
                    </a:solidFill>
                    <a:effectLst>
                      <a:glow rad="101600">
                        <a:schemeClr val="accent1">
                          <a:satMod val="175000"/>
                          <a:alpha val="40000"/>
                        </a:schemeClr>
                      </a:glow>
                    </a:effectLst>
                  </a:rPr>
                  <a:t>determining</a:t>
                </a:r>
                <a:r>
                  <a:rPr kumimoji="1" lang="en-US" altLang="ja-JP" sz="2400" dirty="0" smtClean="0">
                    <a:solidFill>
                      <a:schemeClr val="tx1">
                        <a:lumMod val="85000"/>
                        <a:lumOff val="15000"/>
                      </a:schemeClr>
                    </a:solidFill>
                  </a:rPr>
                  <a:t>.</a:t>
                </a:r>
                <a:endParaRPr kumimoji="1" lang="ja-JP" altLang="en-US" sz="2400" dirty="0">
                  <a:solidFill>
                    <a:schemeClr val="tx1">
                      <a:lumMod val="85000"/>
                      <a:lumOff val="15000"/>
                    </a:schemeClr>
                  </a:solidFill>
                </a:endParaRPr>
              </a:p>
            </p:txBody>
          </p:sp>
        </mc:Choice>
        <mc:Fallback>
          <p:sp>
            <p:nvSpPr>
              <p:cNvPr id="10" name="正方形/長方形 9"/>
              <p:cNvSpPr>
                <a:spLocks noRot="1" noChangeAspect="1" noMove="1" noResize="1" noEditPoints="1" noAdjustHandles="1" noChangeArrowheads="1" noChangeShapeType="1" noTextEdit="1"/>
              </p:cNvSpPr>
              <p:nvPr/>
            </p:nvSpPr>
            <p:spPr>
              <a:xfrm>
                <a:off x="659808" y="3522508"/>
                <a:ext cx="7824384" cy="1338869"/>
              </a:xfrm>
              <a:prstGeom prst="rect">
                <a:avLst/>
              </a:prstGeom>
              <a:blipFill rotWithShape="1">
                <a:blip r:embed="rId6"/>
                <a:stretch>
                  <a:fillRect/>
                </a:stretch>
              </a:blipFill>
              <a:ln>
                <a:solidFill>
                  <a:schemeClr val="accent2"/>
                </a:solidFill>
              </a:ln>
            </p:spPr>
            <p:txBody>
              <a:bodyPr/>
              <a:lstStyle/>
              <a:p>
                <a:r>
                  <a:rPr lang="ja-JP" altLang="en-US">
                    <a:noFill/>
                  </a:rPr>
                  <a:t> </a:t>
                </a:r>
              </a:p>
            </p:txBody>
          </p:sp>
        </mc:Fallback>
      </mc:AlternateContent>
    </p:spTree>
    <p:extLst>
      <p:ext uri="{BB962C8B-B14F-4D97-AF65-F5344CB8AC3E}">
        <p14:creationId xmlns:p14="http://schemas.microsoft.com/office/powerpoint/2010/main" val="2337239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63673" y="4227984"/>
            <a:ext cx="3039121" cy="1642392"/>
          </a:xfrm>
          <a:prstGeom prst="rect">
            <a:avLst/>
          </a:prstGeom>
          <a:effectLst>
            <a:softEdge rad="63500"/>
          </a:effectLst>
        </p:spPr>
      </p:pic>
      <p:sp>
        <p:nvSpPr>
          <p:cNvPr id="14" name="正方形/長方形 13"/>
          <p:cNvSpPr/>
          <p:nvPr/>
        </p:nvSpPr>
        <p:spPr>
          <a:xfrm>
            <a:off x="457200" y="3933056"/>
            <a:ext cx="3322712" cy="1937320"/>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88009" y="891370"/>
            <a:ext cx="3039121" cy="1642392"/>
          </a:xfrm>
          <a:prstGeom prst="rect">
            <a:avLst/>
          </a:prstGeom>
          <a:effectLst>
            <a:softEdge rad="63500"/>
          </a:effectLst>
        </p:spPr>
      </p:pic>
      <p:sp>
        <p:nvSpPr>
          <p:cNvPr id="10" name="正方形/長方形 9"/>
          <p:cNvSpPr/>
          <p:nvPr/>
        </p:nvSpPr>
        <p:spPr>
          <a:xfrm>
            <a:off x="3491880" y="596442"/>
            <a:ext cx="3312368" cy="2232248"/>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100403" y="3393047"/>
            <a:ext cx="3039121" cy="1642392"/>
          </a:xfrm>
          <a:prstGeom prst="rect">
            <a:avLst/>
          </a:prstGeom>
          <a:effectLst>
            <a:softEdge rad="63500"/>
          </a:effectLst>
        </p:spPr>
      </p:pic>
      <p:sp>
        <p:nvSpPr>
          <p:cNvPr id="8" name="正方形/長方形 7"/>
          <p:cNvSpPr/>
          <p:nvPr/>
        </p:nvSpPr>
        <p:spPr>
          <a:xfrm>
            <a:off x="5804274" y="3098119"/>
            <a:ext cx="3312368" cy="2232248"/>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lnSpcReduction="10000"/>
          </a:bodyPr>
          <a:lstStyle/>
          <a:p>
            <a:r>
              <a:rPr lang="en-US" altLang="ja-JP" sz="2800" dirty="0" smtClean="0"/>
              <a:t>The textbooks seem to lack the sufficient subjective randomness for the construction of the function concept.</a:t>
            </a:r>
          </a:p>
          <a:p>
            <a:pPr lvl="1"/>
            <a:r>
              <a:rPr lang="en-US" altLang="ja-JP" sz="2400" dirty="0" smtClean="0"/>
              <a:t>Only biased processes are provided for the encapsulation</a:t>
            </a:r>
            <a:r>
              <a:rPr lang="en-US" altLang="ja-JP" sz="2400" dirty="0" smtClean="0"/>
              <a:t>.</a:t>
            </a:r>
          </a:p>
          <a:p>
            <a:pPr lvl="1"/>
            <a:r>
              <a:rPr lang="en-US" altLang="ja-JP" sz="2400" dirty="0" smtClean="0"/>
              <a:t>“Good” examples are needed in the textbooks.</a:t>
            </a:r>
            <a:endParaRPr lang="en-US" altLang="ja-JP" sz="2400" dirty="0" smtClean="0"/>
          </a:p>
          <a:p>
            <a:endParaRPr lang="en-AU" altLang="ja-JP" sz="2800" dirty="0" smtClean="0">
              <a:effectLst/>
            </a:endParaRPr>
          </a:p>
          <a:p>
            <a:r>
              <a:rPr lang="en-AU" altLang="ja-JP" sz="2800" dirty="0" smtClean="0">
                <a:effectLst/>
              </a:rPr>
              <a:t>Future task:</a:t>
            </a:r>
            <a:endParaRPr lang="en-AU" altLang="ja-JP" sz="2800" dirty="0" smtClean="0">
              <a:effectLst/>
            </a:endParaRPr>
          </a:p>
          <a:p>
            <a:pPr lvl="1"/>
            <a:r>
              <a:rPr lang="en-AU" altLang="ja-JP" sz="2400" dirty="0" smtClean="0">
                <a:effectLst/>
              </a:rPr>
              <a:t>To </a:t>
            </a:r>
            <a:r>
              <a:rPr lang="en-AU" altLang="ja-JP" sz="2400" dirty="0">
                <a:effectLst/>
              </a:rPr>
              <a:t>analyse the case of the other textbooks, and to discuss what examples the students </a:t>
            </a:r>
            <a:r>
              <a:rPr lang="en-AU" altLang="ja-JP" sz="2400" dirty="0" smtClean="0">
                <a:effectLst/>
              </a:rPr>
              <a:t>need</a:t>
            </a:r>
            <a:endParaRPr lang="en-AU" altLang="ja-JP" sz="2400" dirty="0">
              <a:effectLst/>
            </a:endParaRPr>
          </a:p>
          <a:p>
            <a:pPr lvl="1"/>
            <a:r>
              <a:rPr lang="en-AU" altLang="ja-JP" sz="2400" dirty="0" smtClean="0">
                <a:effectLst/>
              </a:rPr>
              <a:t>To discuss the meaning of </a:t>
            </a:r>
            <a:r>
              <a:rPr lang="en-AU" altLang="ja-JP" sz="2400" i="1" dirty="0" err="1" smtClean="0">
                <a:effectLst/>
              </a:rPr>
              <a:t>mis</a:t>
            </a:r>
            <a:r>
              <a:rPr lang="en-AU" altLang="ja-JP" sz="2400" dirty="0" smtClean="0">
                <a:effectLst/>
              </a:rPr>
              <a:t>-conceptions.</a:t>
            </a:r>
          </a:p>
          <a:p>
            <a:endParaRPr kumimoji="1" lang="ja-JP" altLang="en-US" sz="2800" dirty="0"/>
          </a:p>
        </p:txBody>
      </p:sp>
      <p:sp>
        <p:nvSpPr>
          <p:cNvPr id="3" name="タイトル 2"/>
          <p:cNvSpPr>
            <a:spLocks noGrp="1"/>
          </p:cNvSpPr>
          <p:nvPr>
            <p:ph type="title"/>
          </p:nvPr>
        </p:nvSpPr>
        <p:spPr/>
        <p:txBody>
          <a:bodyPr/>
          <a:lstStyle/>
          <a:p>
            <a:r>
              <a:rPr kumimoji="1" lang="en-US" altLang="ja-JP" dirty="0" smtClean="0"/>
              <a:t>Conclusion</a:t>
            </a:r>
            <a:endParaRPr kumimoji="1" lang="ja-JP" altLang="en-US" dirty="0"/>
          </a:p>
        </p:txBody>
      </p:sp>
    </p:spTree>
    <p:extLst>
      <p:ext uri="{BB962C8B-B14F-4D97-AF65-F5344CB8AC3E}">
        <p14:creationId xmlns:p14="http://schemas.microsoft.com/office/powerpoint/2010/main" val="52416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63673" y="4227984"/>
            <a:ext cx="3039121" cy="1642392"/>
          </a:xfrm>
          <a:prstGeom prst="rect">
            <a:avLst/>
          </a:prstGeom>
          <a:effectLst>
            <a:softEdge rad="63500"/>
          </a:effectLst>
        </p:spPr>
      </p:pic>
      <p:sp>
        <p:nvSpPr>
          <p:cNvPr id="14" name="正方形/長方形 13"/>
          <p:cNvSpPr/>
          <p:nvPr/>
        </p:nvSpPr>
        <p:spPr>
          <a:xfrm>
            <a:off x="457200" y="3933056"/>
            <a:ext cx="3322712" cy="1937320"/>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88009" y="891370"/>
            <a:ext cx="3039121" cy="1642392"/>
          </a:xfrm>
          <a:prstGeom prst="rect">
            <a:avLst/>
          </a:prstGeom>
          <a:effectLst>
            <a:softEdge rad="63500"/>
          </a:effectLst>
        </p:spPr>
      </p:pic>
      <p:sp>
        <p:nvSpPr>
          <p:cNvPr id="10" name="正方形/長方形 9"/>
          <p:cNvSpPr/>
          <p:nvPr/>
        </p:nvSpPr>
        <p:spPr>
          <a:xfrm>
            <a:off x="3491880" y="596442"/>
            <a:ext cx="3312368" cy="2232248"/>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100403" y="3393047"/>
            <a:ext cx="3039121" cy="1642392"/>
          </a:xfrm>
          <a:prstGeom prst="rect">
            <a:avLst/>
          </a:prstGeom>
          <a:effectLst>
            <a:softEdge rad="63500"/>
          </a:effectLst>
        </p:spPr>
      </p:pic>
      <p:sp>
        <p:nvSpPr>
          <p:cNvPr id="8" name="正方形/長方形 7"/>
          <p:cNvSpPr/>
          <p:nvPr/>
        </p:nvSpPr>
        <p:spPr>
          <a:xfrm>
            <a:off x="5804274" y="3098119"/>
            <a:ext cx="3312368" cy="2232248"/>
          </a:xfrm>
          <a:prstGeom prst="rect">
            <a:avLst/>
          </a:prstGeom>
          <a:solidFill>
            <a:srgbClr val="FFFFFF">
              <a:alpha val="50000"/>
            </a:srgbClr>
          </a:solidFill>
          <a:ln>
            <a:noFill/>
          </a:ln>
          <a:effectLst>
            <a:glow>
              <a:schemeClr val="accent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lnSpcReduction="10000"/>
          </a:bodyPr>
          <a:lstStyle/>
          <a:p>
            <a:r>
              <a:rPr lang="en-US" altLang="ja-JP" sz="2800" dirty="0" smtClean="0"/>
              <a:t>The textbooks seem to lack the sufficient subjective randomness for the construction of the function concept.</a:t>
            </a:r>
          </a:p>
          <a:p>
            <a:pPr lvl="1"/>
            <a:r>
              <a:rPr lang="en-US" altLang="ja-JP" sz="2400" dirty="0" smtClean="0"/>
              <a:t>Only biased processes are provided for the encapsulation</a:t>
            </a:r>
            <a:r>
              <a:rPr lang="en-US" altLang="ja-JP" sz="2400" dirty="0" smtClean="0"/>
              <a:t>.</a:t>
            </a:r>
          </a:p>
          <a:p>
            <a:pPr lvl="1"/>
            <a:r>
              <a:rPr lang="en-US" altLang="ja-JP" sz="2400" dirty="0" smtClean="0"/>
              <a:t>“Good” examples are needed in the textbooks.</a:t>
            </a:r>
            <a:endParaRPr lang="en-US" altLang="ja-JP" sz="2400" dirty="0" smtClean="0"/>
          </a:p>
          <a:p>
            <a:endParaRPr lang="en-AU" altLang="ja-JP" sz="2800" dirty="0" smtClean="0">
              <a:effectLst/>
            </a:endParaRPr>
          </a:p>
          <a:p>
            <a:r>
              <a:rPr lang="en-AU" altLang="ja-JP" sz="2800" dirty="0" smtClean="0">
                <a:effectLst/>
              </a:rPr>
              <a:t>Future task:</a:t>
            </a:r>
            <a:endParaRPr lang="en-AU" altLang="ja-JP" sz="2800" dirty="0" smtClean="0">
              <a:effectLst/>
            </a:endParaRPr>
          </a:p>
          <a:p>
            <a:pPr lvl="1"/>
            <a:r>
              <a:rPr lang="en-AU" altLang="ja-JP" sz="2400" dirty="0" smtClean="0">
                <a:effectLst/>
              </a:rPr>
              <a:t>To </a:t>
            </a:r>
            <a:r>
              <a:rPr lang="en-AU" altLang="ja-JP" sz="2400" dirty="0">
                <a:effectLst/>
              </a:rPr>
              <a:t>analyse the case of the other textbooks, and to discuss what examples the students </a:t>
            </a:r>
            <a:r>
              <a:rPr lang="en-AU" altLang="ja-JP" sz="2400" dirty="0" smtClean="0">
                <a:effectLst/>
              </a:rPr>
              <a:t>need</a:t>
            </a:r>
            <a:endParaRPr lang="en-AU" altLang="ja-JP" sz="2400" dirty="0">
              <a:effectLst/>
            </a:endParaRPr>
          </a:p>
          <a:p>
            <a:pPr lvl="1"/>
            <a:r>
              <a:rPr lang="en-AU" altLang="ja-JP" sz="2400" dirty="0" smtClean="0">
                <a:effectLst/>
              </a:rPr>
              <a:t>To discuss the meaning of </a:t>
            </a:r>
            <a:r>
              <a:rPr lang="en-AU" altLang="ja-JP" sz="2400" i="1" dirty="0" err="1" smtClean="0">
                <a:effectLst/>
              </a:rPr>
              <a:t>mis</a:t>
            </a:r>
            <a:r>
              <a:rPr lang="en-AU" altLang="ja-JP" sz="2400" dirty="0" smtClean="0">
                <a:effectLst/>
              </a:rPr>
              <a:t>-conceptions.</a:t>
            </a:r>
          </a:p>
          <a:p>
            <a:endParaRPr kumimoji="1" lang="ja-JP" altLang="en-US" sz="2800" dirty="0"/>
          </a:p>
        </p:txBody>
      </p:sp>
      <p:sp>
        <p:nvSpPr>
          <p:cNvPr id="3" name="タイトル 2"/>
          <p:cNvSpPr>
            <a:spLocks noGrp="1"/>
          </p:cNvSpPr>
          <p:nvPr>
            <p:ph type="title"/>
          </p:nvPr>
        </p:nvSpPr>
        <p:spPr/>
        <p:txBody>
          <a:bodyPr/>
          <a:lstStyle/>
          <a:p>
            <a:r>
              <a:rPr kumimoji="1" lang="en-US" altLang="ja-JP" dirty="0" smtClean="0"/>
              <a:t>Conclusion</a:t>
            </a:r>
            <a:endParaRPr kumimoji="1" lang="ja-JP" altLang="en-US" dirty="0"/>
          </a:p>
        </p:txBody>
      </p:sp>
      <p:sp>
        <p:nvSpPr>
          <p:cNvPr id="4" name="正方形/長方形 3"/>
          <p:cNvSpPr/>
          <p:nvPr/>
        </p:nvSpPr>
        <p:spPr>
          <a:xfrm>
            <a:off x="687617" y="4077072"/>
            <a:ext cx="7768767" cy="17933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Thank you for your attention!</a:t>
            </a:r>
          </a:p>
          <a:p>
            <a:pPr algn="ctr"/>
            <a:endParaRPr kumimoji="1" lang="en-US" altLang="ja-JP" dirty="0" smtClean="0"/>
          </a:p>
          <a:p>
            <a:pPr algn="ctr"/>
            <a:r>
              <a:rPr kumimoji="1" lang="en-US" altLang="ja-JP" sz="2000" dirty="0" smtClean="0"/>
              <a:t>Yusuke </a:t>
            </a:r>
            <a:r>
              <a:rPr kumimoji="1" lang="en-US" altLang="ja-JP" sz="2000" dirty="0" err="1" smtClean="0"/>
              <a:t>Uegatani</a:t>
            </a:r>
            <a:endParaRPr kumimoji="1" lang="en-US" altLang="ja-JP" sz="2000" dirty="0"/>
          </a:p>
          <a:p>
            <a:pPr algn="ctr"/>
            <a:r>
              <a:rPr kumimoji="1" lang="en-US" altLang="ja-JP" sz="2000" dirty="0" smtClean="0"/>
              <a:t>y-uegatani@hiroshima-u.ac.jp</a:t>
            </a:r>
            <a:endParaRPr kumimoji="1" lang="ja-JP" altLang="en-US" sz="2000" dirty="0"/>
          </a:p>
        </p:txBody>
      </p:sp>
    </p:spTree>
    <p:extLst>
      <p:ext uri="{BB962C8B-B14F-4D97-AF65-F5344CB8AC3E}">
        <p14:creationId xmlns:p14="http://schemas.microsoft.com/office/powerpoint/2010/main" val="85421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Introduction</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pic>
        <p:nvPicPr>
          <p:cNvPr id="2052" name="Picture 4"/>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31443" t="26515" r="23125" b="30227"/>
          <a:stretch/>
        </p:blipFill>
        <p:spPr bwMode="auto">
          <a:xfrm>
            <a:off x="755576" y="3139792"/>
            <a:ext cx="4431324" cy="2377440"/>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54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Supplement</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40923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73570709"/>
              </p:ext>
            </p:extLst>
          </p:nvPr>
        </p:nvGraphicFramePr>
        <p:xfrm>
          <a:off x="611560" y="1564729"/>
          <a:ext cx="7776864" cy="4917945"/>
        </p:xfrm>
        <a:graphic>
          <a:graphicData uri="http://schemas.openxmlformats.org/drawingml/2006/table">
            <a:tbl>
              <a:tblPr firstRow="1" firstCol="1" bandRow="1"/>
              <a:tblGrid>
                <a:gridCol w="324739"/>
                <a:gridCol w="4785083"/>
                <a:gridCol w="2667042"/>
              </a:tblGrid>
              <a:tr h="229362">
                <a:tc>
                  <a:txBody>
                    <a:bodyPr/>
                    <a:lstStyle/>
                    <a:p>
                      <a:pPr algn="ctr">
                        <a:spcBef>
                          <a:spcPts val="600"/>
                        </a:spcBef>
                        <a:spcAft>
                          <a:spcPts val="600"/>
                        </a:spcAft>
                      </a:pPr>
                      <a:r>
                        <a:rPr lang="en-AU" sz="1600" dirty="0">
                          <a:effectLst/>
                          <a:latin typeface="Times New Roman"/>
                          <a:ea typeface="PMingLiU"/>
                        </a:rPr>
                        <a:t> </a:t>
                      </a:r>
                      <a:endParaRPr lang="ja-JP" sz="1600" dirty="0">
                        <a:effectLst/>
                        <a:latin typeface="Times New Roman"/>
                        <a:ea typeface="PMingLiU"/>
                      </a:endParaRPr>
                    </a:p>
                  </a:txBody>
                  <a:tcPr marL="40171" marR="401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600">
                          <a:effectLst/>
                          <a:latin typeface="Times New Roman"/>
                          <a:ea typeface="PMingLiU"/>
                        </a:rPr>
                        <a:t>Writings in the textbook (translated by the author)</a:t>
                      </a:r>
                      <a:endParaRPr lang="ja-JP" sz="1600">
                        <a:effectLst/>
                        <a:latin typeface="Times New Roman"/>
                        <a:ea typeface="PMingLiU"/>
                      </a:endParaRPr>
                    </a:p>
                  </a:txBody>
                  <a:tcPr marL="40171" marR="40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600">
                          <a:effectLst/>
                          <a:latin typeface="Times New Roman"/>
                          <a:ea typeface="PMingLiU"/>
                        </a:rPr>
                        <a:t>Interpretation</a:t>
                      </a:r>
                      <a:endParaRPr lang="ja-JP" sz="1600">
                        <a:effectLst/>
                        <a:latin typeface="Times New Roman"/>
                        <a:ea typeface="PMingLiU"/>
                      </a:endParaRPr>
                    </a:p>
                  </a:txBody>
                  <a:tcPr marL="40171" marR="40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171">
                <a:tc>
                  <a:txBody>
                    <a:bodyPr/>
                    <a:lstStyle/>
                    <a:p>
                      <a:pPr algn="ctr">
                        <a:spcBef>
                          <a:spcPts val="600"/>
                        </a:spcBef>
                        <a:spcAft>
                          <a:spcPts val="600"/>
                        </a:spcAft>
                      </a:pPr>
                      <a:r>
                        <a:rPr lang="en-AU" sz="1600">
                          <a:effectLst/>
                          <a:latin typeface="Times New Roman"/>
                          <a:ea typeface="PMingLiU"/>
                        </a:rPr>
                        <a:t>1</a:t>
                      </a:r>
                      <a:endParaRPr lang="ja-JP" sz="1600">
                        <a:effectLst/>
                        <a:latin typeface="Times New Roman"/>
                        <a:ea typeface="PMingLiU"/>
                      </a:endParaRPr>
                    </a:p>
                  </a:txBody>
                  <a:tcPr marL="40171" marR="401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AU" sz="1600" dirty="0">
                          <a:effectLst/>
                          <a:latin typeface="Times New Roman"/>
                          <a:ea typeface="PMingLiU"/>
                        </a:rPr>
                        <a:t>[Question] On what quantity the following quantities depend? // (1) the length of the horizontal sides of the squares whose area is 24cm2, // (2) the total weight of the bucket and the water in it, where the weight of the bucket is 700g, // (3) the distance you have walked in case you walk 70m per minute.</a:t>
                      </a:r>
                      <a:endParaRPr lang="ja-JP" sz="1600" dirty="0">
                        <a:effectLst/>
                        <a:latin typeface="Times New Roman"/>
                        <a:ea typeface="PMingLiU"/>
                      </a:endParaRPr>
                    </a:p>
                  </a:txBody>
                  <a:tcPr marL="40171" marR="401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AU" sz="1600">
                          <a:effectLst/>
                          <a:latin typeface="Times New Roman"/>
                          <a:ea typeface="PMingLiU"/>
                        </a:rPr>
                        <a:t>The question encourages students to formularize each relationship (1), (2), and (3).</a:t>
                      </a:r>
                      <a:endParaRPr lang="ja-JP" sz="1600">
                        <a:effectLst/>
                        <a:latin typeface="Times New Roman"/>
                        <a:ea typeface="PMingLiU"/>
                      </a:endParaRPr>
                    </a:p>
                  </a:txBody>
                  <a:tcPr marL="40171" marR="40171" marT="0" marB="0">
                    <a:lnL>
                      <a:noFill/>
                    </a:lnL>
                    <a:lnR>
                      <a:noFill/>
                    </a:lnR>
                    <a:lnT w="12700" cap="flat" cmpd="sng" algn="ctr">
                      <a:solidFill>
                        <a:srgbClr val="000000"/>
                      </a:solidFill>
                      <a:prstDash val="solid"/>
                      <a:round/>
                      <a:headEnd type="none" w="med" len="med"/>
                      <a:tailEnd type="none" w="med" len="med"/>
                    </a:lnT>
                    <a:lnB>
                      <a:noFill/>
                    </a:lnB>
                  </a:tcPr>
                </a:tc>
              </a:tr>
              <a:tr h="1146809">
                <a:tc>
                  <a:txBody>
                    <a:bodyPr/>
                    <a:lstStyle/>
                    <a:p>
                      <a:pPr algn="ctr">
                        <a:spcBef>
                          <a:spcPts val="600"/>
                        </a:spcBef>
                        <a:spcAft>
                          <a:spcPts val="600"/>
                        </a:spcAft>
                      </a:pPr>
                      <a:r>
                        <a:rPr lang="en-AU" sz="1600">
                          <a:effectLst/>
                          <a:latin typeface="Times New Roman"/>
                          <a:ea typeface="PMingLiU"/>
                        </a:rPr>
                        <a:t>2</a:t>
                      </a:r>
                      <a:endParaRPr lang="ja-JP" sz="160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600" dirty="0">
                          <a:effectLst/>
                          <a:latin typeface="Times New Roman"/>
                          <a:ea typeface="PMingLiU"/>
                        </a:rPr>
                        <a:t>For example, in the above question (1), the length of the horizontal sides changes according that of the vertical sides. If the length of the vertical sides is determined, then that of the horizontal sides is uniquely determined.</a:t>
                      </a:r>
                      <a:endParaRPr lang="ja-JP" sz="1600" dirty="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600">
                          <a:effectLst/>
                          <a:latin typeface="Times New Roman"/>
                          <a:ea typeface="PMingLiU"/>
                        </a:rPr>
                        <a:t>The example encourages students to </a:t>
                      </a:r>
                      <a:r>
                        <a:rPr lang="en-AU" sz="1600">
                          <a:effectLst/>
                          <a:latin typeface="Times New Roman"/>
                          <a:ea typeface="ＭＳ 明朝"/>
                        </a:rPr>
                        <a:t>fix </a:t>
                      </a:r>
                      <a:r>
                        <a:rPr lang="en-AU" sz="1600">
                          <a:effectLst/>
                          <a:latin typeface="Times New Roman"/>
                          <a:ea typeface="PMingLiU"/>
                        </a:rPr>
                        <a:t>the length of the vertical sides and </a:t>
                      </a:r>
                      <a:r>
                        <a:rPr lang="en-AU" sz="1600">
                          <a:effectLst/>
                          <a:latin typeface="Times New Roman"/>
                          <a:ea typeface="ＭＳ 明朝"/>
                        </a:rPr>
                        <a:t>to </a:t>
                      </a:r>
                      <a:r>
                        <a:rPr lang="en-AU" sz="1600">
                          <a:effectLst/>
                          <a:latin typeface="Times New Roman"/>
                          <a:ea typeface="PMingLiU"/>
                        </a:rPr>
                        <a:t>calculat</a:t>
                      </a:r>
                      <a:r>
                        <a:rPr lang="en-AU" sz="1600">
                          <a:effectLst/>
                          <a:latin typeface="Times New Roman"/>
                          <a:ea typeface="ＭＳ 明朝"/>
                        </a:rPr>
                        <a:t>e</a:t>
                      </a:r>
                      <a:r>
                        <a:rPr lang="en-AU" sz="1600">
                          <a:effectLst/>
                          <a:latin typeface="Times New Roman"/>
                          <a:ea typeface="PMingLiU"/>
                        </a:rPr>
                        <a:t> that of the horizontal sides.</a:t>
                      </a:r>
                      <a:endParaRPr lang="ja-JP" sz="1600">
                        <a:effectLst/>
                        <a:latin typeface="Times New Roman"/>
                        <a:ea typeface="PMingLiU"/>
                      </a:endParaRPr>
                    </a:p>
                  </a:txBody>
                  <a:tcPr marL="40171" marR="40171" marT="0" marB="0">
                    <a:lnL>
                      <a:noFill/>
                    </a:lnL>
                    <a:lnR>
                      <a:noFill/>
                    </a:lnR>
                    <a:lnT>
                      <a:noFill/>
                    </a:lnT>
                    <a:lnB>
                      <a:noFill/>
                    </a:lnB>
                  </a:tcPr>
                </a:tc>
              </a:tr>
              <a:tr h="2064256">
                <a:tc>
                  <a:txBody>
                    <a:bodyPr/>
                    <a:lstStyle/>
                    <a:p>
                      <a:pPr algn="ctr">
                        <a:spcBef>
                          <a:spcPts val="600"/>
                        </a:spcBef>
                        <a:spcAft>
                          <a:spcPts val="600"/>
                        </a:spcAft>
                      </a:pPr>
                      <a:r>
                        <a:rPr lang="en-AU" sz="1600">
                          <a:effectLst/>
                          <a:latin typeface="Times New Roman"/>
                          <a:ea typeface="PMingLiU"/>
                        </a:rPr>
                        <a:t>3</a:t>
                      </a:r>
                      <a:endParaRPr lang="ja-JP" sz="160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600">
                          <a:effectLst/>
                          <a:latin typeface="Times New Roman"/>
                          <a:ea typeface="PMingLiU"/>
                        </a:rPr>
                        <a:t>[Example 1: the opened area of a window] We open the window whose horizontal sides have 90cm. The opened area of the window changes according to the length we slide the window. If the length is determined, then the area is uniquely determined. // In the above Example 1, let x cm be the length we slide the window, y cm2 be its opened area. x and y change according to each other, and they can take various values.</a:t>
                      </a:r>
                      <a:endParaRPr lang="ja-JP" sz="160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600" dirty="0">
                          <a:effectLst/>
                          <a:latin typeface="Times New Roman"/>
                          <a:ea typeface="PMingLiU"/>
                        </a:rPr>
                        <a:t>The example encourages students to </a:t>
                      </a:r>
                      <a:r>
                        <a:rPr lang="en-AU" sz="1600" dirty="0">
                          <a:effectLst/>
                          <a:latin typeface="Times New Roman"/>
                          <a:ea typeface="ＭＳ 明朝"/>
                        </a:rPr>
                        <a:t>fix</a:t>
                      </a:r>
                      <a:r>
                        <a:rPr lang="en-AU" sz="1600" dirty="0">
                          <a:effectLst/>
                          <a:latin typeface="Times New Roman"/>
                          <a:ea typeface="PMingLiU"/>
                        </a:rPr>
                        <a:t> the slid length, and </a:t>
                      </a:r>
                      <a:r>
                        <a:rPr lang="en-AU" sz="1600" dirty="0">
                          <a:effectLst/>
                          <a:latin typeface="Times New Roman"/>
                          <a:ea typeface="ＭＳ 明朝"/>
                        </a:rPr>
                        <a:t>to </a:t>
                      </a:r>
                      <a:r>
                        <a:rPr lang="en-AU" sz="1600" dirty="0">
                          <a:effectLst/>
                          <a:latin typeface="Times New Roman"/>
                          <a:ea typeface="PMingLiU"/>
                        </a:rPr>
                        <a:t>calculat</a:t>
                      </a:r>
                      <a:r>
                        <a:rPr lang="en-AU" sz="1600" dirty="0">
                          <a:effectLst/>
                          <a:latin typeface="Times New Roman"/>
                          <a:ea typeface="ＭＳ 明朝"/>
                        </a:rPr>
                        <a:t>e</a:t>
                      </a:r>
                      <a:r>
                        <a:rPr lang="en-AU" sz="1600" dirty="0">
                          <a:effectLst/>
                          <a:latin typeface="Times New Roman"/>
                          <a:ea typeface="PMingLiU"/>
                        </a:rPr>
                        <a:t> the opened area.</a:t>
                      </a:r>
                      <a:endParaRPr lang="ja-JP" sz="1600" dirty="0">
                        <a:effectLst/>
                        <a:latin typeface="Times New Roman"/>
                        <a:ea typeface="PMingLiU"/>
                      </a:endParaRPr>
                    </a:p>
                  </a:txBody>
                  <a:tcPr marL="40171" marR="40171" marT="0" marB="0">
                    <a:lnL>
                      <a:noFill/>
                    </a:lnL>
                    <a:lnR>
                      <a:noFill/>
                    </a:lnR>
                    <a:lnT>
                      <a:noFill/>
                    </a:lnT>
                    <a:lnB>
                      <a:noFill/>
                    </a:lnB>
                  </a:tcPr>
                </a:tc>
              </a:tr>
            </a:tbl>
          </a:graphicData>
        </a:graphic>
      </p:graphicFrame>
      <p:sp>
        <p:nvSpPr>
          <p:cNvPr id="3" name="タイトル 2"/>
          <p:cNvSpPr>
            <a:spLocks noGrp="1"/>
          </p:cNvSpPr>
          <p:nvPr>
            <p:ph type="title"/>
          </p:nvPr>
        </p:nvSpPr>
        <p:spPr/>
        <p:txBody>
          <a:bodyPr>
            <a:normAutofit/>
          </a:bodyPr>
          <a:lstStyle/>
          <a:p>
            <a:r>
              <a:rPr lang="en-US" altLang="ja-JP" dirty="0" smtClean="0"/>
              <a:t>Interpretations </a:t>
            </a:r>
            <a:r>
              <a:rPr lang="en-US" altLang="ja-JP" dirty="0"/>
              <a:t>of </a:t>
            </a:r>
            <a:r>
              <a:rPr lang="en-US" altLang="ja-JP" dirty="0" err="1" smtClean="0"/>
              <a:t>Keirinkan</a:t>
            </a:r>
            <a:endParaRPr kumimoji="1" lang="ja-JP" altLang="en-US" dirty="0"/>
          </a:p>
        </p:txBody>
      </p:sp>
      <p:sp>
        <p:nvSpPr>
          <p:cNvPr id="6" name="正方形/長方形 5"/>
          <p:cNvSpPr/>
          <p:nvPr/>
        </p:nvSpPr>
        <p:spPr>
          <a:xfrm>
            <a:off x="5868144" y="6444044"/>
            <a:ext cx="3038011" cy="369332"/>
          </a:xfrm>
          <a:prstGeom prst="rect">
            <a:avLst/>
          </a:prstGeom>
        </p:spPr>
        <p:txBody>
          <a:bodyPr wrap="none">
            <a:spAutoFit/>
          </a:bodyPr>
          <a:lstStyle/>
          <a:p>
            <a:r>
              <a:rPr lang="en-AU" altLang="ja-JP" dirty="0">
                <a:latin typeface="Times New Roman" pitchFamily="18" charset="0"/>
                <a:ea typeface="ＭＳ 明朝" pitchFamily="17" charset="-128"/>
                <a:cs typeface="Times New Roman" pitchFamily="18" charset="0"/>
              </a:rPr>
              <a:t>[ </a:t>
            </a:r>
            <a:r>
              <a:rPr lang="en-AU" altLang="ja-JP" dirty="0">
                <a:latin typeface="Arial"/>
                <a:ea typeface="ＭＳ 明朝" pitchFamily="17" charset="-128"/>
                <a:cs typeface="Times New Roman" pitchFamily="18" charset="0"/>
              </a:rPr>
              <a:t>“</a:t>
            </a:r>
            <a:r>
              <a:rPr lang="en-AU" altLang="ja-JP" dirty="0">
                <a:latin typeface="Times New Roman" pitchFamily="18" charset="0"/>
                <a:ea typeface="ＭＳ 明朝" pitchFamily="17" charset="-128"/>
                <a:cs typeface="Times New Roman" pitchFamily="18" charset="0"/>
              </a:rPr>
              <a:t>//</a:t>
            </a:r>
            <a:r>
              <a:rPr lang="en-AU" altLang="ja-JP" dirty="0">
                <a:latin typeface="Arial"/>
                <a:ea typeface="ＭＳ 明朝" pitchFamily="17" charset="-128"/>
                <a:cs typeface="Times New Roman" pitchFamily="18" charset="0"/>
              </a:rPr>
              <a:t>”</a:t>
            </a:r>
            <a:r>
              <a:rPr lang="en-AU" altLang="ja-JP" dirty="0">
                <a:latin typeface="Times New Roman" pitchFamily="18" charset="0"/>
                <a:ea typeface="ＭＳ 明朝" pitchFamily="17" charset="-128"/>
                <a:cs typeface="Times New Roman" pitchFamily="18" charset="0"/>
              </a:rPr>
              <a:t> means a paragraph break]</a:t>
            </a:r>
            <a:endParaRPr lang="ja-JP" altLang="en-US" dirty="0"/>
          </a:p>
        </p:txBody>
      </p:sp>
    </p:spTree>
    <p:extLst>
      <p:ext uri="{BB962C8B-B14F-4D97-AF65-F5344CB8AC3E}">
        <p14:creationId xmlns:p14="http://schemas.microsoft.com/office/powerpoint/2010/main" val="3343870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79768765"/>
              </p:ext>
            </p:extLst>
          </p:nvPr>
        </p:nvGraphicFramePr>
        <p:xfrm>
          <a:off x="457200" y="1481138"/>
          <a:ext cx="8363272" cy="5085826"/>
        </p:xfrm>
        <a:graphic>
          <a:graphicData uri="http://schemas.openxmlformats.org/drawingml/2006/table">
            <a:tbl>
              <a:tblPr firstRow="1" firstCol="1" bandRow="1"/>
              <a:tblGrid>
                <a:gridCol w="349225"/>
                <a:gridCol w="5145899"/>
                <a:gridCol w="2868148"/>
              </a:tblGrid>
              <a:tr h="1308473">
                <a:tc>
                  <a:txBody>
                    <a:bodyPr/>
                    <a:lstStyle/>
                    <a:p>
                      <a:pPr algn="ctr">
                        <a:spcBef>
                          <a:spcPts val="600"/>
                        </a:spcBef>
                        <a:spcAft>
                          <a:spcPts val="600"/>
                        </a:spcAft>
                      </a:pPr>
                      <a:r>
                        <a:rPr lang="en-AU" sz="1800" dirty="0">
                          <a:effectLst/>
                          <a:latin typeface="Times New Roman"/>
                          <a:ea typeface="PMingLiU"/>
                        </a:rPr>
                        <a:t>4</a:t>
                      </a:r>
                      <a:endParaRPr lang="ja-JP" sz="1800" dirty="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800" dirty="0">
                          <a:effectLst/>
                          <a:latin typeface="Times New Roman"/>
                          <a:ea typeface="PMingLiU"/>
                        </a:rPr>
                        <a:t>[Definition ] … if there are two variables x and y which change according to each other, and if when we determine the value of x, the value of y is uniquely determined according to the value of x, // then we say that y is a function of x.</a:t>
                      </a:r>
                      <a:endParaRPr lang="ja-JP" sz="1800" dirty="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800">
                          <a:effectLst/>
                          <a:latin typeface="Times New Roman"/>
                          <a:ea typeface="PMingLiU"/>
                        </a:rPr>
                        <a:t>The writings determine the way of judging whether something is a function or not.</a:t>
                      </a:r>
                      <a:endParaRPr lang="ja-JP" sz="1800">
                        <a:effectLst/>
                        <a:latin typeface="Times New Roman"/>
                        <a:ea typeface="PMingLiU"/>
                      </a:endParaRPr>
                    </a:p>
                  </a:txBody>
                  <a:tcPr marL="40171" marR="40171" marT="0" marB="0">
                    <a:lnL>
                      <a:noFill/>
                    </a:lnL>
                    <a:lnR>
                      <a:noFill/>
                    </a:lnR>
                    <a:lnT>
                      <a:noFill/>
                    </a:lnT>
                    <a:lnB>
                      <a:noFill/>
                    </a:lnB>
                  </a:tcPr>
                </a:tc>
              </a:tr>
              <a:tr h="1046779">
                <a:tc>
                  <a:txBody>
                    <a:bodyPr/>
                    <a:lstStyle/>
                    <a:p>
                      <a:pPr algn="ctr">
                        <a:spcBef>
                          <a:spcPts val="600"/>
                        </a:spcBef>
                        <a:spcAft>
                          <a:spcPts val="600"/>
                        </a:spcAft>
                      </a:pPr>
                      <a:r>
                        <a:rPr lang="en-AU" sz="1800" dirty="0">
                          <a:effectLst/>
                          <a:latin typeface="Times New Roman"/>
                          <a:ea typeface="PMingLiU"/>
                        </a:rPr>
                        <a:t>5</a:t>
                      </a:r>
                      <a:endParaRPr lang="ja-JP" sz="1800" dirty="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800">
                          <a:effectLst/>
                          <a:latin typeface="Times New Roman"/>
                          <a:ea typeface="PMingLiU"/>
                        </a:rPr>
                        <a:t>In Example 1, there is the relationship y = 90x between x and y. // Like this, if y is a function of x, there are cases where the relationship can be represented by the formula.</a:t>
                      </a:r>
                      <a:endParaRPr lang="ja-JP" sz="1800">
                        <a:effectLst/>
                        <a:latin typeface="Times New Roman"/>
                        <a:ea typeface="PMingLiU"/>
                      </a:endParaRPr>
                    </a:p>
                  </a:txBody>
                  <a:tcPr marL="40171" marR="40171" marT="0" marB="0">
                    <a:lnL>
                      <a:noFill/>
                    </a:lnL>
                    <a:lnR>
                      <a:noFill/>
                    </a:lnR>
                    <a:lnT>
                      <a:noFill/>
                    </a:lnT>
                    <a:lnB>
                      <a:noFill/>
                    </a:lnB>
                  </a:tcPr>
                </a:tc>
                <a:tc>
                  <a:txBody>
                    <a:bodyPr/>
                    <a:lstStyle/>
                    <a:p>
                      <a:pPr algn="ctr">
                        <a:spcBef>
                          <a:spcPts val="600"/>
                        </a:spcBef>
                        <a:spcAft>
                          <a:spcPts val="600"/>
                        </a:spcAft>
                      </a:pPr>
                      <a:r>
                        <a:rPr lang="en-AU" sz="1800">
                          <a:effectLst/>
                          <a:latin typeface="Times New Roman"/>
                          <a:ea typeface="PMingLiU"/>
                        </a:rPr>
                        <a:t>The writings encourage students to reflect on the formalizing process.</a:t>
                      </a:r>
                      <a:endParaRPr lang="ja-JP" sz="1800">
                        <a:effectLst/>
                        <a:latin typeface="Times New Roman"/>
                        <a:ea typeface="PMingLiU"/>
                      </a:endParaRPr>
                    </a:p>
                  </a:txBody>
                  <a:tcPr marL="40171" marR="40171" marT="0" marB="0">
                    <a:lnL>
                      <a:noFill/>
                    </a:lnL>
                    <a:lnR>
                      <a:noFill/>
                    </a:lnR>
                    <a:lnT>
                      <a:noFill/>
                    </a:lnT>
                    <a:lnB>
                      <a:noFill/>
                    </a:lnB>
                  </a:tcPr>
                </a:tc>
              </a:tr>
              <a:tr h="2616946">
                <a:tc>
                  <a:txBody>
                    <a:bodyPr/>
                    <a:lstStyle/>
                    <a:p>
                      <a:pPr algn="ctr">
                        <a:spcBef>
                          <a:spcPts val="600"/>
                        </a:spcBef>
                        <a:spcAft>
                          <a:spcPts val="600"/>
                        </a:spcAft>
                      </a:pPr>
                      <a:r>
                        <a:rPr lang="en-AU" sz="1800" dirty="0">
                          <a:effectLst/>
                          <a:latin typeface="Times New Roman"/>
                          <a:ea typeface="PMingLiU"/>
                        </a:rPr>
                        <a:t>6</a:t>
                      </a:r>
                      <a:endParaRPr lang="ja-JP" sz="1800" dirty="0">
                        <a:effectLst/>
                        <a:latin typeface="Times New Roman"/>
                        <a:ea typeface="PMingLiU"/>
                      </a:endParaRPr>
                    </a:p>
                  </a:txBody>
                  <a:tcPr marL="40171" marR="401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dirty="0">
                          <a:effectLst/>
                          <a:latin typeface="Times New Roman"/>
                          <a:ea typeface="PMingLiU"/>
                        </a:rPr>
                        <a:t>[Question 1] Which is the case where y is a function of x? // (1) You go from the city A to the city B, which is 30km far. The reached distance x km, and the remaining distance y km. // (2) You pour water into a tank, 4L per minute. The amount of water y L per x minutes. // (3) A person’s age x and he or her height y cm. // (4) The radius of a circle x cm and its area y cm2.</a:t>
                      </a:r>
                      <a:endParaRPr lang="ja-JP" sz="1800" dirty="0">
                        <a:effectLst/>
                        <a:latin typeface="Times New Roman"/>
                        <a:ea typeface="PMingLiU"/>
                      </a:endParaRPr>
                    </a:p>
                  </a:txBody>
                  <a:tcPr marL="40171" marR="401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dirty="0">
                          <a:effectLst/>
                          <a:latin typeface="Times New Roman"/>
                          <a:ea typeface="PMingLiU"/>
                        </a:rPr>
                        <a:t>The writings encourage students to try to formalize each relationship. If they succeed in formalizing, then they will fix </a:t>
                      </a:r>
                      <a:r>
                        <a:rPr lang="en-AU" sz="1800" i="1" dirty="0">
                          <a:effectLst/>
                          <a:latin typeface="Times New Roman"/>
                          <a:ea typeface="PMingLiU"/>
                        </a:rPr>
                        <a:t>x</a:t>
                      </a:r>
                      <a:r>
                        <a:rPr lang="en-AU" sz="1800" dirty="0">
                          <a:effectLst/>
                          <a:latin typeface="Times New Roman"/>
                          <a:ea typeface="PMingLiU"/>
                        </a:rPr>
                        <a:t> and calculate </a:t>
                      </a:r>
                      <a:r>
                        <a:rPr lang="en-AU" sz="1800" i="1" dirty="0">
                          <a:effectLst/>
                          <a:latin typeface="Times New Roman"/>
                          <a:ea typeface="PMingLiU"/>
                        </a:rPr>
                        <a:t>y</a:t>
                      </a:r>
                      <a:r>
                        <a:rPr lang="en-AU" sz="1800" dirty="0">
                          <a:effectLst/>
                          <a:latin typeface="Times New Roman"/>
                          <a:ea typeface="PMingLiU"/>
                        </a:rPr>
                        <a:t>, and notice the relationship is a function. If they fail to formalize, then they notice it is not a function</a:t>
                      </a:r>
                      <a:endParaRPr lang="ja-JP" sz="1800" dirty="0">
                        <a:effectLst/>
                        <a:latin typeface="Times New Roman"/>
                        <a:ea typeface="PMingLiU"/>
                      </a:endParaRPr>
                    </a:p>
                  </a:txBody>
                  <a:tcPr marL="40171" marR="4017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a:xfrm>
            <a:off x="5868144" y="6525344"/>
            <a:ext cx="3038011" cy="369332"/>
          </a:xfrm>
          <a:prstGeom prst="rect">
            <a:avLst/>
          </a:prstGeom>
        </p:spPr>
        <p:txBody>
          <a:bodyPr wrap="none">
            <a:spAutoFit/>
          </a:bodyPr>
          <a:lstStyle/>
          <a:p>
            <a:r>
              <a:rPr lang="en-AU" altLang="ja-JP" dirty="0">
                <a:latin typeface="Times New Roman" pitchFamily="18" charset="0"/>
                <a:ea typeface="ＭＳ 明朝" pitchFamily="17" charset="-128"/>
                <a:cs typeface="Times New Roman" pitchFamily="18" charset="0"/>
              </a:rPr>
              <a:t>[ </a:t>
            </a:r>
            <a:r>
              <a:rPr lang="en-AU" altLang="ja-JP" dirty="0">
                <a:latin typeface="Arial"/>
                <a:ea typeface="ＭＳ 明朝" pitchFamily="17" charset="-128"/>
                <a:cs typeface="Times New Roman" pitchFamily="18" charset="0"/>
              </a:rPr>
              <a:t>“</a:t>
            </a:r>
            <a:r>
              <a:rPr lang="en-AU" altLang="ja-JP" dirty="0">
                <a:latin typeface="Times New Roman" pitchFamily="18" charset="0"/>
                <a:ea typeface="ＭＳ 明朝" pitchFamily="17" charset="-128"/>
                <a:cs typeface="Times New Roman" pitchFamily="18" charset="0"/>
              </a:rPr>
              <a:t>//</a:t>
            </a:r>
            <a:r>
              <a:rPr lang="en-AU" altLang="ja-JP" dirty="0">
                <a:latin typeface="Arial"/>
                <a:ea typeface="ＭＳ 明朝" pitchFamily="17" charset="-128"/>
                <a:cs typeface="Times New Roman" pitchFamily="18" charset="0"/>
              </a:rPr>
              <a:t>”</a:t>
            </a:r>
            <a:r>
              <a:rPr lang="en-AU" altLang="ja-JP" dirty="0">
                <a:latin typeface="Times New Roman" pitchFamily="18" charset="0"/>
                <a:ea typeface="ＭＳ 明朝" pitchFamily="17" charset="-128"/>
                <a:cs typeface="Times New Roman" pitchFamily="18" charset="0"/>
              </a:rPr>
              <a:t> means a paragraph break]</a:t>
            </a:r>
            <a:endParaRPr lang="ja-JP" altLang="en-US" dirty="0"/>
          </a:p>
        </p:txBody>
      </p:sp>
    </p:spTree>
    <p:extLst>
      <p:ext uri="{BB962C8B-B14F-4D97-AF65-F5344CB8AC3E}">
        <p14:creationId xmlns:p14="http://schemas.microsoft.com/office/powerpoint/2010/main" val="225253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65929117"/>
              </p:ext>
            </p:extLst>
          </p:nvPr>
        </p:nvGraphicFramePr>
        <p:xfrm>
          <a:off x="539552" y="1412776"/>
          <a:ext cx="8064896" cy="4608512"/>
        </p:xfrm>
        <a:graphic>
          <a:graphicData uri="http://schemas.openxmlformats.org/drawingml/2006/table">
            <a:tbl>
              <a:tblPr firstRow="1" firstCol="1" bandRow="1"/>
              <a:tblGrid>
                <a:gridCol w="324150"/>
                <a:gridCol w="4453761"/>
                <a:gridCol w="3286985"/>
              </a:tblGrid>
              <a:tr h="768085">
                <a:tc>
                  <a:txBody>
                    <a:bodyPr/>
                    <a:lstStyle/>
                    <a:p>
                      <a:pPr algn="ctr">
                        <a:spcBef>
                          <a:spcPts val="600"/>
                        </a:spcBef>
                        <a:spcAft>
                          <a:spcPts val="600"/>
                        </a:spcAft>
                      </a:pPr>
                      <a:r>
                        <a:rPr lang="en-AU" sz="1800">
                          <a:effectLst/>
                          <a:latin typeface="Times New Roman"/>
                          <a:ea typeface="PMingLiU"/>
                        </a:rPr>
                        <a:t> </a:t>
                      </a:r>
                      <a:endParaRPr lang="ja-JP" sz="1800">
                        <a:effectLst/>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a:effectLst/>
                          <a:latin typeface="Times New Roman"/>
                          <a:ea typeface="ＭＳ 明朝"/>
                        </a:rPr>
                        <a:t>Writings in the textbook </a:t>
                      </a:r>
                      <a:r>
                        <a:rPr lang="en-AU" sz="1800">
                          <a:effectLst/>
                          <a:latin typeface="Times New Roman"/>
                          <a:ea typeface="PMingLiU"/>
                        </a:rPr>
                        <a:t>(translated by the author)</a:t>
                      </a:r>
                      <a:endParaRPr lang="ja-JP" sz="1800">
                        <a:effectLst/>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a:effectLst/>
                          <a:latin typeface="Times New Roman"/>
                          <a:ea typeface="ＭＳ 明朝"/>
                        </a:rPr>
                        <a:t>Interpretation</a:t>
                      </a:r>
                      <a:endParaRPr lang="ja-JP" sz="1800">
                        <a:effectLst/>
                        <a:latin typeface="Times New Roman"/>
                        <a:ea typeface="PMingLiU"/>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171">
                <a:tc>
                  <a:txBody>
                    <a:bodyPr/>
                    <a:lstStyle/>
                    <a:p>
                      <a:pPr algn="ctr">
                        <a:spcBef>
                          <a:spcPts val="600"/>
                        </a:spcBef>
                        <a:spcAft>
                          <a:spcPts val="600"/>
                        </a:spcAft>
                      </a:pPr>
                      <a:r>
                        <a:rPr lang="en-AU" sz="1800">
                          <a:effectLst/>
                          <a:latin typeface="Times New Roman"/>
                          <a:ea typeface="ＭＳ 明朝"/>
                        </a:rPr>
                        <a:t>1</a:t>
                      </a:r>
                      <a:endParaRPr lang="ja-JP" sz="1800">
                        <a:effectLst/>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AU" sz="1800">
                          <a:effectLst/>
                          <a:latin typeface="Times New Roman"/>
                          <a:ea typeface="ＭＳ 明朝"/>
                        </a:rPr>
                        <a:t>[</a:t>
                      </a:r>
                      <a:r>
                        <a:rPr lang="en-AU" sz="1800">
                          <a:effectLst/>
                          <a:latin typeface="Times New Roman"/>
                          <a:ea typeface="PMingLiU"/>
                        </a:rPr>
                        <a:t>Definition</a:t>
                      </a:r>
                      <a:r>
                        <a:rPr lang="en-AU" sz="1800">
                          <a:effectLst/>
                          <a:latin typeface="Times New Roman"/>
                          <a:ea typeface="ＭＳ 明朝"/>
                        </a:rPr>
                        <a:t>] </a:t>
                      </a:r>
                      <a:r>
                        <a:rPr lang="en-AU" sz="1800">
                          <a:effectLst/>
                          <a:latin typeface="Times New Roman"/>
                          <a:ea typeface="PMingLiU"/>
                        </a:rPr>
                        <a:t>For </a:t>
                      </a:r>
                      <a:r>
                        <a:rPr lang="en-AU" sz="1800">
                          <a:effectLst/>
                          <a:latin typeface="Times New Roman"/>
                          <a:ea typeface="ＭＳ 明朝"/>
                        </a:rPr>
                        <a:t>two</a:t>
                      </a:r>
                      <a:r>
                        <a:rPr lang="en-AU" sz="1800">
                          <a:effectLst/>
                          <a:latin typeface="Times New Roman"/>
                          <a:ea typeface="PMingLiU"/>
                        </a:rPr>
                        <a:t> variables </a:t>
                      </a:r>
                      <a:r>
                        <a:rPr lang="en-AU" sz="1800" i="1">
                          <a:effectLst/>
                          <a:latin typeface="Times New Roman"/>
                          <a:ea typeface="PMingLiU"/>
                        </a:rPr>
                        <a:t>x</a:t>
                      </a:r>
                      <a:r>
                        <a:rPr lang="en-AU" sz="1800">
                          <a:effectLst/>
                          <a:latin typeface="Times New Roman"/>
                          <a:ea typeface="PMingLiU"/>
                        </a:rPr>
                        <a:t> and </a:t>
                      </a:r>
                      <a:r>
                        <a:rPr lang="en-AU" sz="1800" i="1">
                          <a:effectLst/>
                          <a:latin typeface="Times New Roman"/>
                          <a:ea typeface="PMingLiU"/>
                        </a:rPr>
                        <a:t>y</a:t>
                      </a:r>
                      <a:r>
                        <a:rPr lang="en-AU" sz="1800">
                          <a:effectLst/>
                          <a:latin typeface="Times New Roman"/>
                          <a:ea typeface="PMingLiU"/>
                        </a:rPr>
                        <a:t>, if when we determine the value of </a:t>
                      </a:r>
                      <a:r>
                        <a:rPr lang="en-AU" sz="1800" i="1">
                          <a:effectLst/>
                          <a:latin typeface="Times New Roman"/>
                          <a:ea typeface="PMingLiU"/>
                        </a:rPr>
                        <a:t>x</a:t>
                      </a:r>
                      <a:r>
                        <a:rPr lang="en-AU" sz="1800">
                          <a:effectLst/>
                          <a:latin typeface="Times New Roman"/>
                          <a:ea typeface="PMingLiU"/>
                        </a:rPr>
                        <a:t>, the value of </a:t>
                      </a:r>
                      <a:r>
                        <a:rPr lang="en-AU" sz="1800" i="1">
                          <a:effectLst/>
                          <a:latin typeface="Times New Roman"/>
                          <a:ea typeface="PMingLiU"/>
                        </a:rPr>
                        <a:t>y</a:t>
                      </a:r>
                      <a:r>
                        <a:rPr lang="en-AU" sz="1800">
                          <a:effectLst/>
                          <a:latin typeface="Times New Roman"/>
                          <a:ea typeface="PMingLiU"/>
                        </a:rPr>
                        <a:t> is uniquely determined, then we say that </a:t>
                      </a:r>
                      <a:r>
                        <a:rPr lang="en-AU" sz="1800" i="1">
                          <a:effectLst/>
                          <a:latin typeface="Times New Roman"/>
                          <a:ea typeface="PMingLiU"/>
                        </a:rPr>
                        <a:t>y</a:t>
                      </a:r>
                      <a:r>
                        <a:rPr lang="en-AU" sz="1800">
                          <a:effectLst/>
                          <a:latin typeface="Times New Roman"/>
                          <a:ea typeface="PMingLiU"/>
                        </a:rPr>
                        <a:t> is a </a:t>
                      </a:r>
                      <a:r>
                        <a:rPr lang="en-AU" sz="1800" i="1">
                          <a:effectLst/>
                          <a:latin typeface="Times New Roman"/>
                          <a:ea typeface="PMingLiU"/>
                        </a:rPr>
                        <a:t>function</a:t>
                      </a:r>
                      <a:r>
                        <a:rPr lang="en-AU" sz="1800">
                          <a:effectLst/>
                          <a:latin typeface="Times New Roman"/>
                          <a:ea typeface="PMingLiU"/>
                        </a:rPr>
                        <a:t> of </a:t>
                      </a:r>
                      <a:r>
                        <a:rPr lang="en-AU" sz="1800" i="1">
                          <a:effectLst/>
                          <a:latin typeface="Times New Roman"/>
                          <a:ea typeface="PMingLiU"/>
                        </a:rPr>
                        <a:t>x</a:t>
                      </a:r>
                      <a:r>
                        <a:rPr lang="en-AU" sz="1800">
                          <a:effectLst/>
                          <a:latin typeface="Times New Roman"/>
                          <a:ea typeface="PMingLiU"/>
                        </a:rPr>
                        <a:t>.</a:t>
                      </a:r>
                      <a:endParaRPr lang="ja-JP" sz="1800">
                        <a:effectLst/>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AU" sz="1800">
                          <a:effectLst/>
                          <a:latin typeface="Times New Roman"/>
                          <a:ea typeface="ＭＳ 明朝"/>
                        </a:rPr>
                        <a:t>The writings determine </a:t>
                      </a:r>
                      <a:r>
                        <a:rPr lang="en-AU" sz="1800">
                          <a:effectLst/>
                          <a:latin typeface="Times New Roman"/>
                          <a:ea typeface="PMingLiU"/>
                        </a:rPr>
                        <a:t>the way of judging whether something is a function or not.</a:t>
                      </a:r>
                      <a:endParaRPr lang="ja-JP" sz="1800">
                        <a:effectLst/>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152128">
                <a:tc>
                  <a:txBody>
                    <a:bodyPr/>
                    <a:lstStyle/>
                    <a:p>
                      <a:pPr algn="ctr">
                        <a:spcBef>
                          <a:spcPts val="600"/>
                        </a:spcBef>
                        <a:spcAft>
                          <a:spcPts val="600"/>
                        </a:spcAft>
                      </a:pPr>
                      <a:r>
                        <a:rPr lang="en-AU" sz="1800">
                          <a:effectLst/>
                          <a:latin typeface="Times New Roman"/>
                          <a:ea typeface="ＭＳ 明朝"/>
                        </a:rPr>
                        <a:t>2</a:t>
                      </a:r>
                      <a:endParaRPr lang="ja-JP" sz="1800">
                        <a:effectLst/>
                        <a:latin typeface="Times New Roman"/>
                        <a:ea typeface="PMingLiU"/>
                      </a:endParaRPr>
                    </a:p>
                  </a:txBody>
                  <a:tcPr marL="68580" marR="68580" marT="0" marB="0">
                    <a:lnL>
                      <a:noFill/>
                    </a:lnL>
                    <a:lnR>
                      <a:noFill/>
                    </a:lnR>
                    <a:lnT>
                      <a:noFill/>
                    </a:lnT>
                    <a:lnB>
                      <a:noFill/>
                    </a:lnB>
                  </a:tcPr>
                </a:tc>
                <a:tc>
                  <a:txBody>
                    <a:bodyPr/>
                    <a:lstStyle/>
                    <a:p>
                      <a:pPr algn="ctr">
                        <a:spcBef>
                          <a:spcPts val="600"/>
                        </a:spcBef>
                        <a:spcAft>
                          <a:spcPts val="600"/>
                        </a:spcAft>
                      </a:pPr>
                      <a:r>
                        <a:rPr lang="en-AU" sz="1800">
                          <a:effectLst/>
                          <a:latin typeface="Times New Roman"/>
                          <a:ea typeface="ＭＳ 明朝"/>
                        </a:rPr>
                        <a:t>[</a:t>
                      </a:r>
                      <a:r>
                        <a:rPr lang="en-AU" sz="1800">
                          <a:effectLst/>
                          <a:latin typeface="Times New Roman"/>
                          <a:ea typeface="PMingLiU"/>
                        </a:rPr>
                        <a:t>Example 1</a:t>
                      </a:r>
                      <a:r>
                        <a:rPr lang="en-AU" sz="1800">
                          <a:effectLst/>
                          <a:latin typeface="Times New Roman"/>
                          <a:ea typeface="ＭＳ 明朝"/>
                        </a:rPr>
                        <a:t>] </a:t>
                      </a:r>
                      <a:r>
                        <a:rPr lang="en-AU" sz="1800">
                          <a:effectLst/>
                          <a:latin typeface="Times New Roman"/>
                          <a:ea typeface="PMingLiU"/>
                        </a:rPr>
                        <a:t>Let </a:t>
                      </a:r>
                      <a:r>
                        <a:rPr lang="en-AU" sz="1800" i="1">
                          <a:effectLst/>
                          <a:latin typeface="Times New Roman"/>
                          <a:ea typeface="PMingLiU"/>
                        </a:rPr>
                        <a:t>y</a:t>
                      </a:r>
                      <a:r>
                        <a:rPr lang="en-AU" sz="1800">
                          <a:effectLst/>
                          <a:latin typeface="Times New Roman"/>
                          <a:ea typeface="PMingLiU"/>
                        </a:rPr>
                        <a:t> cm be the perimeter of the square whose sides have </a:t>
                      </a:r>
                      <a:r>
                        <a:rPr lang="en-AU" sz="1800" i="1">
                          <a:effectLst/>
                          <a:latin typeface="Times New Roman"/>
                          <a:ea typeface="PMingLiU"/>
                        </a:rPr>
                        <a:t>x</a:t>
                      </a:r>
                      <a:r>
                        <a:rPr lang="en-AU" sz="1800">
                          <a:effectLst/>
                          <a:latin typeface="Times New Roman"/>
                          <a:ea typeface="PMingLiU"/>
                        </a:rPr>
                        <a:t> cm. Then, </a:t>
                      </a:r>
                      <a:r>
                        <a:rPr lang="en-AU" sz="1800" i="1">
                          <a:effectLst/>
                          <a:latin typeface="Times New Roman"/>
                          <a:ea typeface="PMingLiU"/>
                        </a:rPr>
                        <a:t>y </a:t>
                      </a:r>
                      <a:r>
                        <a:rPr lang="en-AU" sz="1800">
                          <a:effectLst/>
                          <a:latin typeface="Times New Roman"/>
                          <a:ea typeface="PMingLiU"/>
                        </a:rPr>
                        <a:t>= 4</a:t>
                      </a:r>
                      <a:r>
                        <a:rPr lang="en-AU" sz="1800" i="1">
                          <a:effectLst/>
                          <a:latin typeface="Times New Roman"/>
                          <a:ea typeface="PMingLiU"/>
                        </a:rPr>
                        <a:t>x</a:t>
                      </a:r>
                      <a:r>
                        <a:rPr lang="en-AU" sz="1800">
                          <a:effectLst/>
                          <a:latin typeface="Times New Roman"/>
                          <a:ea typeface="PMingLiU"/>
                        </a:rPr>
                        <a:t>, and </a:t>
                      </a:r>
                      <a:r>
                        <a:rPr lang="en-AU" sz="1800" i="1">
                          <a:effectLst/>
                          <a:latin typeface="Times New Roman"/>
                          <a:ea typeface="PMingLiU"/>
                        </a:rPr>
                        <a:t>y</a:t>
                      </a:r>
                      <a:r>
                        <a:rPr lang="en-AU" sz="1800">
                          <a:effectLst/>
                          <a:latin typeface="Times New Roman"/>
                          <a:ea typeface="PMingLiU"/>
                        </a:rPr>
                        <a:t> is a function of </a:t>
                      </a:r>
                      <a:r>
                        <a:rPr lang="en-AU" sz="1800" i="1">
                          <a:effectLst/>
                          <a:latin typeface="Times New Roman"/>
                          <a:ea typeface="PMingLiU"/>
                        </a:rPr>
                        <a:t>x</a:t>
                      </a:r>
                      <a:r>
                        <a:rPr lang="en-AU" sz="1800">
                          <a:effectLst/>
                          <a:latin typeface="Times New Roman"/>
                          <a:ea typeface="PMingLiU"/>
                        </a:rPr>
                        <a:t>, where </a:t>
                      </a:r>
                      <a:r>
                        <a:rPr lang="en-AU" sz="1800" i="1">
                          <a:effectLst/>
                          <a:latin typeface="Times New Roman"/>
                          <a:ea typeface="PMingLiU"/>
                        </a:rPr>
                        <a:t>x</a:t>
                      </a:r>
                      <a:r>
                        <a:rPr lang="en-AU" sz="1800">
                          <a:effectLst/>
                          <a:latin typeface="Times New Roman"/>
                          <a:ea typeface="PMingLiU"/>
                        </a:rPr>
                        <a:t> &gt; 0.</a:t>
                      </a:r>
                      <a:endParaRPr lang="ja-JP" sz="1800">
                        <a:effectLst/>
                        <a:latin typeface="Times New Roman"/>
                        <a:ea typeface="PMingLiU"/>
                      </a:endParaRPr>
                    </a:p>
                  </a:txBody>
                  <a:tcPr marL="68580" marR="68580" marT="0" marB="0">
                    <a:lnL>
                      <a:noFill/>
                    </a:lnL>
                    <a:lnR>
                      <a:noFill/>
                    </a:lnR>
                    <a:lnT>
                      <a:noFill/>
                    </a:lnT>
                    <a:lnB>
                      <a:noFill/>
                    </a:lnB>
                  </a:tcPr>
                </a:tc>
                <a:tc>
                  <a:txBody>
                    <a:bodyPr/>
                    <a:lstStyle/>
                    <a:p>
                      <a:pPr algn="ctr">
                        <a:spcBef>
                          <a:spcPts val="600"/>
                        </a:spcBef>
                        <a:spcAft>
                          <a:spcPts val="600"/>
                        </a:spcAft>
                      </a:pPr>
                      <a:r>
                        <a:rPr lang="en-AU" sz="1800" dirty="0">
                          <a:effectLst/>
                          <a:latin typeface="Times New Roman"/>
                          <a:ea typeface="PMingLiU"/>
                        </a:rPr>
                        <a:t>The</a:t>
                      </a:r>
                      <a:r>
                        <a:rPr lang="en-AU" sz="1800" dirty="0">
                          <a:effectLst/>
                          <a:latin typeface="Times New Roman"/>
                          <a:ea typeface="ＭＳ 明朝"/>
                        </a:rPr>
                        <a:t> writings encourage students to fix</a:t>
                      </a:r>
                      <a:r>
                        <a:rPr lang="en-AU" sz="1800" dirty="0">
                          <a:effectLst/>
                          <a:latin typeface="Times New Roman"/>
                          <a:ea typeface="PMingLiU"/>
                        </a:rPr>
                        <a:t> the value of </a:t>
                      </a:r>
                      <a:r>
                        <a:rPr lang="en-AU" sz="1800" i="1" dirty="0">
                          <a:effectLst/>
                          <a:latin typeface="Times New Roman"/>
                          <a:ea typeface="PMingLiU"/>
                        </a:rPr>
                        <a:t>x</a:t>
                      </a:r>
                      <a:r>
                        <a:rPr lang="en-AU" sz="1800" dirty="0">
                          <a:effectLst/>
                          <a:latin typeface="Times New Roman"/>
                          <a:ea typeface="PMingLiU"/>
                        </a:rPr>
                        <a:t> and </a:t>
                      </a:r>
                      <a:r>
                        <a:rPr lang="en-AU" sz="1800" dirty="0">
                          <a:effectLst/>
                          <a:latin typeface="Times New Roman"/>
                          <a:ea typeface="ＭＳ 明朝"/>
                        </a:rPr>
                        <a:t>to calculate</a:t>
                      </a:r>
                      <a:r>
                        <a:rPr lang="en-AU" sz="1800" dirty="0">
                          <a:effectLst/>
                          <a:latin typeface="Times New Roman"/>
                          <a:ea typeface="PMingLiU"/>
                        </a:rPr>
                        <a:t> the value of 4</a:t>
                      </a:r>
                      <a:r>
                        <a:rPr lang="en-AU" sz="1800" i="1" dirty="0">
                          <a:effectLst/>
                          <a:latin typeface="Times New Roman"/>
                          <a:ea typeface="PMingLiU"/>
                        </a:rPr>
                        <a:t>x</a:t>
                      </a:r>
                      <a:r>
                        <a:rPr lang="en-AU" sz="1800" dirty="0">
                          <a:effectLst/>
                          <a:latin typeface="Times New Roman"/>
                          <a:ea typeface="PMingLiU"/>
                        </a:rPr>
                        <a:t>.</a:t>
                      </a:r>
                      <a:endParaRPr lang="ja-JP" sz="1800" dirty="0">
                        <a:effectLst/>
                        <a:latin typeface="Times New Roman"/>
                        <a:ea typeface="PMingLiU"/>
                      </a:endParaRPr>
                    </a:p>
                  </a:txBody>
                  <a:tcPr marL="68580" marR="68580" marT="0" marB="0">
                    <a:lnL>
                      <a:noFill/>
                    </a:lnL>
                    <a:lnR>
                      <a:noFill/>
                    </a:lnR>
                    <a:lnT>
                      <a:noFill/>
                    </a:lnT>
                    <a:lnB>
                      <a:noFill/>
                    </a:lnB>
                  </a:tcPr>
                </a:tc>
              </a:tr>
              <a:tr h="1152128">
                <a:tc>
                  <a:txBody>
                    <a:bodyPr/>
                    <a:lstStyle/>
                    <a:p>
                      <a:pPr algn="ctr">
                        <a:spcBef>
                          <a:spcPts val="600"/>
                        </a:spcBef>
                        <a:spcAft>
                          <a:spcPts val="600"/>
                        </a:spcAft>
                      </a:pPr>
                      <a:r>
                        <a:rPr lang="en-AU" sz="1800">
                          <a:effectLst/>
                          <a:latin typeface="Times New Roman"/>
                          <a:ea typeface="ＭＳ 明朝"/>
                        </a:rPr>
                        <a:t>3</a:t>
                      </a:r>
                      <a:endParaRPr lang="ja-JP" sz="1800">
                        <a:effectLst/>
                        <a:latin typeface="Times New Roman"/>
                        <a:ea typeface="PMingLiU"/>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a:effectLst/>
                          <a:latin typeface="Times New Roman"/>
                          <a:ea typeface="ＭＳ 明朝"/>
                        </a:rPr>
                        <a:t>[</a:t>
                      </a:r>
                      <a:r>
                        <a:rPr lang="en-AU" sz="1800">
                          <a:effectLst/>
                          <a:latin typeface="Times New Roman"/>
                          <a:ea typeface="PMingLiU"/>
                        </a:rPr>
                        <a:t>Example 2</a:t>
                      </a:r>
                      <a:r>
                        <a:rPr lang="en-AU" sz="1800">
                          <a:effectLst/>
                          <a:latin typeface="Times New Roman"/>
                          <a:ea typeface="ＭＳ 明朝"/>
                        </a:rPr>
                        <a:t>] </a:t>
                      </a:r>
                      <a:r>
                        <a:rPr lang="en-AU" sz="1800">
                          <a:effectLst/>
                          <a:latin typeface="Times New Roman"/>
                          <a:ea typeface="PMingLiU"/>
                        </a:rPr>
                        <a:t>Let </a:t>
                      </a:r>
                      <a:r>
                        <a:rPr lang="en-AU" sz="1800" i="1">
                          <a:effectLst/>
                          <a:latin typeface="Times New Roman"/>
                          <a:ea typeface="PMingLiU"/>
                        </a:rPr>
                        <a:t>y</a:t>
                      </a:r>
                      <a:r>
                        <a:rPr lang="en-AU" sz="1800">
                          <a:effectLst/>
                          <a:latin typeface="Times New Roman"/>
                          <a:ea typeface="PMingLiU"/>
                        </a:rPr>
                        <a:t> cm</a:t>
                      </a:r>
                      <a:r>
                        <a:rPr lang="en-AU" sz="1800" baseline="30000">
                          <a:effectLst/>
                          <a:latin typeface="Times New Roman"/>
                          <a:ea typeface="PMingLiU"/>
                        </a:rPr>
                        <a:t>2</a:t>
                      </a:r>
                      <a:r>
                        <a:rPr lang="en-AU" sz="1800">
                          <a:effectLst/>
                          <a:latin typeface="Times New Roman"/>
                          <a:ea typeface="PMingLiU"/>
                        </a:rPr>
                        <a:t> be the area of the square whose sides have </a:t>
                      </a:r>
                      <a:r>
                        <a:rPr lang="en-AU" sz="1800" i="1">
                          <a:effectLst/>
                          <a:latin typeface="Times New Roman"/>
                          <a:ea typeface="PMingLiU"/>
                        </a:rPr>
                        <a:t>x</a:t>
                      </a:r>
                      <a:r>
                        <a:rPr lang="en-AU" sz="1800">
                          <a:effectLst/>
                          <a:latin typeface="Times New Roman"/>
                          <a:ea typeface="PMingLiU"/>
                        </a:rPr>
                        <a:t> cm. Then, </a:t>
                      </a:r>
                      <a:r>
                        <a:rPr lang="en-AU" sz="1800" i="1">
                          <a:effectLst/>
                          <a:latin typeface="Times New Roman"/>
                          <a:ea typeface="PMingLiU"/>
                        </a:rPr>
                        <a:t>y </a:t>
                      </a:r>
                      <a:r>
                        <a:rPr lang="en-AU" sz="1800">
                          <a:effectLst/>
                          <a:latin typeface="Times New Roman"/>
                          <a:ea typeface="PMingLiU"/>
                        </a:rPr>
                        <a:t>= </a:t>
                      </a:r>
                      <a:r>
                        <a:rPr lang="en-AU" sz="1800" i="1">
                          <a:effectLst/>
                          <a:latin typeface="Times New Roman"/>
                          <a:ea typeface="PMingLiU"/>
                        </a:rPr>
                        <a:t>x</a:t>
                      </a:r>
                      <a:r>
                        <a:rPr lang="en-AU" sz="1800" baseline="30000">
                          <a:effectLst/>
                          <a:latin typeface="Times New Roman"/>
                          <a:ea typeface="PMingLiU"/>
                        </a:rPr>
                        <a:t>2</a:t>
                      </a:r>
                      <a:r>
                        <a:rPr lang="en-AU" sz="1800">
                          <a:effectLst/>
                          <a:latin typeface="Times New Roman"/>
                          <a:ea typeface="PMingLiU"/>
                        </a:rPr>
                        <a:t>, and </a:t>
                      </a:r>
                      <a:r>
                        <a:rPr lang="en-AU" sz="1800" i="1">
                          <a:effectLst/>
                          <a:latin typeface="Times New Roman"/>
                          <a:ea typeface="PMingLiU"/>
                        </a:rPr>
                        <a:t>y</a:t>
                      </a:r>
                      <a:r>
                        <a:rPr lang="en-AU" sz="1800">
                          <a:effectLst/>
                          <a:latin typeface="Times New Roman"/>
                          <a:ea typeface="PMingLiU"/>
                        </a:rPr>
                        <a:t> is a function of </a:t>
                      </a:r>
                      <a:r>
                        <a:rPr lang="en-AU" sz="1800" i="1">
                          <a:effectLst/>
                          <a:latin typeface="Times New Roman"/>
                          <a:ea typeface="PMingLiU"/>
                        </a:rPr>
                        <a:t>x</a:t>
                      </a:r>
                      <a:r>
                        <a:rPr lang="en-AU" sz="1800">
                          <a:effectLst/>
                          <a:latin typeface="Times New Roman"/>
                          <a:ea typeface="PMingLiU"/>
                        </a:rPr>
                        <a:t>, where </a:t>
                      </a:r>
                      <a:r>
                        <a:rPr lang="en-AU" sz="1800" i="1">
                          <a:effectLst/>
                          <a:latin typeface="Times New Roman"/>
                          <a:ea typeface="PMingLiU"/>
                        </a:rPr>
                        <a:t>x</a:t>
                      </a:r>
                      <a:r>
                        <a:rPr lang="en-AU" sz="1800">
                          <a:effectLst/>
                          <a:latin typeface="Times New Roman"/>
                          <a:ea typeface="PMingLiU"/>
                        </a:rPr>
                        <a:t> &gt; 0.</a:t>
                      </a:r>
                      <a:endParaRPr lang="ja-JP" sz="1800">
                        <a:effectLst/>
                        <a:latin typeface="Times New Roman"/>
                        <a:ea typeface="PMingLiU"/>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AU" sz="1800" dirty="0">
                          <a:effectLst/>
                          <a:latin typeface="Times New Roman"/>
                          <a:ea typeface="PMingLiU"/>
                        </a:rPr>
                        <a:t>The</a:t>
                      </a:r>
                      <a:r>
                        <a:rPr lang="en-AU" sz="1800" dirty="0">
                          <a:effectLst/>
                          <a:latin typeface="Times New Roman"/>
                          <a:ea typeface="ＭＳ 明朝"/>
                        </a:rPr>
                        <a:t> writings encourage students to</a:t>
                      </a:r>
                      <a:r>
                        <a:rPr lang="en-AU" sz="1800" dirty="0">
                          <a:effectLst/>
                          <a:latin typeface="Times New Roman"/>
                          <a:ea typeface="PMingLiU"/>
                        </a:rPr>
                        <a:t> </a:t>
                      </a:r>
                      <a:r>
                        <a:rPr lang="en-AU" sz="1800" dirty="0">
                          <a:effectLst/>
                          <a:latin typeface="Times New Roman"/>
                          <a:ea typeface="ＭＳ 明朝"/>
                        </a:rPr>
                        <a:t>fix</a:t>
                      </a:r>
                      <a:r>
                        <a:rPr lang="en-AU" sz="1800" dirty="0">
                          <a:effectLst/>
                          <a:latin typeface="Times New Roman"/>
                          <a:ea typeface="PMingLiU"/>
                        </a:rPr>
                        <a:t> the value of </a:t>
                      </a:r>
                      <a:r>
                        <a:rPr lang="en-AU" sz="1800" i="1" dirty="0">
                          <a:effectLst/>
                          <a:latin typeface="Times New Roman"/>
                          <a:ea typeface="PMingLiU"/>
                        </a:rPr>
                        <a:t>x</a:t>
                      </a:r>
                      <a:r>
                        <a:rPr lang="en-AU" sz="1800" dirty="0">
                          <a:effectLst/>
                          <a:latin typeface="Times New Roman"/>
                          <a:ea typeface="PMingLiU"/>
                        </a:rPr>
                        <a:t> and </a:t>
                      </a:r>
                      <a:r>
                        <a:rPr lang="en-AU" sz="1800" dirty="0">
                          <a:effectLst/>
                          <a:latin typeface="Times New Roman"/>
                          <a:ea typeface="ＭＳ 明朝"/>
                        </a:rPr>
                        <a:t>to calculate</a:t>
                      </a:r>
                      <a:r>
                        <a:rPr lang="en-AU" sz="1800" dirty="0">
                          <a:effectLst/>
                          <a:latin typeface="Times New Roman"/>
                          <a:ea typeface="PMingLiU"/>
                        </a:rPr>
                        <a:t> the value of </a:t>
                      </a:r>
                      <a:r>
                        <a:rPr lang="en-AU" sz="1800" i="1" dirty="0">
                          <a:effectLst/>
                          <a:latin typeface="Times New Roman"/>
                          <a:ea typeface="PMingLiU"/>
                        </a:rPr>
                        <a:t>x</a:t>
                      </a:r>
                      <a:r>
                        <a:rPr lang="en-AU" sz="1800" baseline="30000" dirty="0">
                          <a:effectLst/>
                          <a:latin typeface="Times New Roman"/>
                          <a:ea typeface="PMingLiU"/>
                        </a:rPr>
                        <a:t>2</a:t>
                      </a:r>
                      <a:r>
                        <a:rPr lang="en-AU" sz="1800" dirty="0">
                          <a:effectLst/>
                          <a:latin typeface="Times New Roman"/>
                          <a:ea typeface="PMingLiU"/>
                        </a:rPr>
                        <a:t>.</a:t>
                      </a:r>
                      <a:endParaRPr lang="ja-JP" sz="1800" dirty="0">
                        <a:effectLst/>
                        <a:latin typeface="Times New Roman"/>
                        <a:ea typeface="PMingLiU"/>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タイトル 2"/>
          <p:cNvSpPr>
            <a:spLocks noGrp="1"/>
          </p:cNvSpPr>
          <p:nvPr>
            <p:ph type="title"/>
          </p:nvPr>
        </p:nvSpPr>
        <p:spPr/>
        <p:txBody>
          <a:bodyPr>
            <a:normAutofit fontScale="90000"/>
          </a:bodyPr>
          <a:lstStyle/>
          <a:p>
            <a:r>
              <a:rPr kumimoji="1" lang="en-US" altLang="ja-JP" dirty="0" smtClean="0"/>
              <a:t>Interpretation of </a:t>
            </a:r>
            <a:r>
              <a:rPr kumimoji="1" lang="en-US" altLang="ja-JP" dirty="0" err="1" smtClean="0"/>
              <a:t>Suken</a:t>
            </a:r>
            <a:r>
              <a:rPr kumimoji="1" lang="en-US" altLang="ja-JP" dirty="0" smtClean="0"/>
              <a:t> </a:t>
            </a:r>
            <a:r>
              <a:rPr kumimoji="1" lang="en-US" altLang="ja-JP" dirty="0" err="1" smtClean="0"/>
              <a:t>Shuppan</a:t>
            </a:r>
            <a:endParaRPr kumimoji="1" lang="ja-JP" altLang="en-US" dirty="0"/>
          </a:p>
        </p:txBody>
      </p:sp>
    </p:spTree>
    <p:extLst>
      <p:ext uri="{BB962C8B-B14F-4D97-AF65-F5344CB8AC3E}">
        <p14:creationId xmlns:p14="http://schemas.microsoft.com/office/powerpoint/2010/main" val="137903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AppData\Local\Microsoft\Windows\Temporary Internet Files\Content.IE5\IAQQ32JN\MC900286276[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364088" y="4201432"/>
            <a:ext cx="3573210" cy="2395920"/>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p:txBody>
          <a:bodyPr>
            <a:normAutofit/>
          </a:bodyPr>
          <a:lstStyle/>
          <a:p>
            <a:r>
              <a:rPr lang="en-US" altLang="ja-JP" dirty="0" smtClean="0"/>
              <a:t>Misconception</a:t>
            </a:r>
          </a:p>
          <a:p>
            <a:pPr lvl="1"/>
            <a:r>
              <a:rPr lang="en-US" altLang="ja-JP" dirty="0" smtClean="0"/>
              <a:t>An </a:t>
            </a:r>
            <a:r>
              <a:rPr lang="en-US" altLang="ja-JP" dirty="0"/>
              <a:t>erroneous guiding rule </a:t>
            </a:r>
            <a:r>
              <a:rPr lang="en-US" altLang="ja-JP" sz="2000" dirty="0"/>
              <a:t>(</a:t>
            </a:r>
            <a:r>
              <a:rPr lang="en-US" altLang="ja-JP" sz="2000" dirty="0" err="1"/>
              <a:t>Nesher</a:t>
            </a:r>
            <a:r>
              <a:rPr lang="en-US" altLang="ja-JP" sz="2000" dirty="0"/>
              <a:t>, 1987</a:t>
            </a:r>
            <a:r>
              <a:rPr lang="en-US" altLang="ja-JP" sz="2000" dirty="0" smtClean="0"/>
              <a:t>)</a:t>
            </a:r>
          </a:p>
          <a:p>
            <a:pPr lvl="2"/>
            <a:r>
              <a:rPr lang="en-US" altLang="ja-JP" sz="2000" dirty="0" smtClean="0"/>
              <a:t>For example, 0.24 &gt; 0.6 because of the word lengths</a:t>
            </a:r>
            <a:endParaRPr lang="en-US" altLang="ja-JP" dirty="0" smtClean="0"/>
          </a:p>
          <a:p>
            <a:pPr lvl="1"/>
            <a:endParaRPr lang="en-US" altLang="ja-JP" dirty="0" smtClean="0"/>
          </a:p>
          <a:p>
            <a:r>
              <a:rPr kumimoji="1" lang="en-US" altLang="ja-JP" dirty="0" smtClean="0"/>
              <a:t>Textbook</a:t>
            </a:r>
          </a:p>
          <a:p>
            <a:pPr lvl="1"/>
            <a:r>
              <a:rPr lang="en-AU" altLang="ja-JP" dirty="0" smtClean="0"/>
              <a:t>One of the important factors of what should be taught in mathematics.</a:t>
            </a:r>
          </a:p>
          <a:p>
            <a:pPr lvl="1"/>
            <a:r>
              <a:rPr lang="en-AU" altLang="ja-JP" dirty="0" smtClean="0"/>
              <a:t>One </a:t>
            </a:r>
            <a:r>
              <a:rPr lang="en-AU" altLang="ja-JP" dirty="0"/>
              <a:t>of the important factors of </a:t>
            </a:r>
            <a:r>
              <a:rPr lang="en-AU" altLang="ja-JP" dirty="0" smtClean="0"/>
              <a:t>misconceptions?</a:t>
            </a:r>
          </a:p>
          <a:p>
            <a:pPr lvl="1"/>
            <a:endParaRPr lang="en-AU" altLang="ja-JP" dirty="0" smtClean="0"/>
          </a:p>
          <a:p>
            <a:pPr lvl="1"/>
            <a:endParaRPr kumimoji="1" lang="en-AU" altLang="ja-JP" dirty="0"/>
          </a:p>
        </p:txBody>
      </p:sp>
      <p:sp>
        <p:nvSpPr>
          <p:cNvPr id="3" name="タイトル 2"/>
          <p:cNvSpPr>
            <a:spLocks noGrp="1"/>
          </p:cNvSpPr>
          <p:nvPr>
            <p:ph type="title"/>
          </p:nvPr>
        </p:nvSpPr>
        <p:spPr/>
        <p:txBody>
          <a:bodyPr/>
          <a:lstStyle/>
          <a:p>
            <a:r>
              <a:rPr lang="en-US" altLang="ja-JP" dirty="0" smtClean="0"/>
              <a:t>Misconception &amp; Textbook</a:t>
            </a:r>
            <a:endParaRPr kumimoji="1" lang="ja-JP" altLang="en-US" dirty="0"/>
          </a:p>
        </p:txBody>
      </p:sp>
    </p:spTree>
    <p:extLst>
      <p:ext uri="{BB962C8B-B14F-4D97-AF65-F5344CB8AC3E}">
        <p14:creationId xmlns:p14="http://schemas.microsoft.com/office/powerpoint/2010/main" val="330368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AppData\Local\Microsoft\Windows\Temporary Internet Files\Content.IE5\KDV9CGPR\MP900390099[1].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5477" y="4437112"/>
            <a:ext cx="2950979" cy="210503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580112" y="4437112"/>
            <a:ext cx="3384376"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p:txBody>
          <a:bodyPr>
            <a:normAutofit lnSpcReduction="10000"/>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lang="en-AU" altLang="ja-JP" dirty="0" smtClean="0"/>
              <a:t>Especially in this paper,</a:t>
            </a:r>
            <a:br>
              <a:rPr lang="en-AU" altLang="ja-JP" dirty="0" smtClean="0"/>
            </a:br>
            <a:r>
              <a:rPr lang="en-AU" altLang="ja-JP" dirty="0" smtClean="0"/>
              <a:t>we focus </a:t>
            </a:r>
            <a:r>
              <a:rPr lang="en-AU" altLang="ja-JP" dirty="0"/>
              <a:t>on </a:t>
            </a:r>
            <a:r>
              <a:rPr lang="en-AU" altLang="ja-JP" dirty="0">
                <a:effectLst>
                  <a:glow rad="63500">
                    <a:schemeClr val="accent3">
                      <a:satMod val="175000"/>
                      <a:alpha val="40000"/>
                    </a:schemeClr>
                  </a:glow>
                </a:effectLst>
              </a:rPr>
              <a:t>the </a:t>
            </a:r>
            <a:r>
              <a:rPr lang="en-AU" altLang="ja-JP" dirty="0" smtClean="0">
                <a:effectLst>
                  <a:glow rad="63500">
                    <a:schemeClr val="accent3">
                      <a:satMod val="175000"/>
                      <a:alpha val="40000"/>
                    </a:schemeClr>
                  </a:glow>
                </a:effectLst>
              </a:rPr>
              <a:t>function concept</a:t>
            </a:r>
            <a:br>
              <a:rPr lang="en-AU" altLang="ja-JP" dirty="0" smtClean="0">
                <a:effectLst>
                  <a:glow rad="63500">
                    <a:schemeClr val="accent3">
                      <a:satMod val="175000"/>
                      <a:alpha val="40000"/>
                    </a:schemeClr>
                  </a:glow>
                </a:effectLst>
              </a:rPr>
            </a:br>
            <a:r>
              <a:rPr lang="en-AU" altLang="ja-JP" dirty="0" smtClean="0"/>
              <a:t>in </a:t>
            </a:r>
            <a:r>
              <a:rPr lang="en-AU" altLang="ja-JP" dirty="0"/>
              <a:t>Japanese textbooks.</a:t>
            </a:r>
            <a:endParaRPr kumimoji="1" lang="ja-JP" altLang="en-US" dirty="0"/>
          </a:p>
        </p:txBody>
      </p:sp>
      <p:sp>
        <p:nvSpPr>
          <p:cNvPr id="3" name="タイトル 2"/>
          <p:cNvSpPr>
            <a:spLocks noGrp="1"/>
          </p:cNvSpPr>
          <p:nvPr>
            <p:ph type="title"/>
          </p:nvPr>
        </p:nvSpPr>
        <p:spPr/>
        <p:txBody>
          <a:bodyPr/>
          <a:lstStyle/>
          <a:p>
            <a:r>
              <a:rPr kumimoji="1" lang="en-US" altLang="ja-JP" dirty="0" smtClean="0"/>
              <a:t>Research Questions</a:t>
            </a:r>
            <a:endParaRPr kumimoji="1" lang="ja-JP" altLang="en-US" dirty="0"/>
          </a:p>
        </p:txBody>
      </p:sp>
      <p:sp>
        <p:nvSpPr>
          <p:cNvPr id="4" name="角丸四角形 3"/>
          <p:cNvSpPr/>
          <p:nvPr/>
        </p:nvSpPr>
        <p:spPr>
          <a:xfrm>
            <a:off x="1475656" y="1484784"/>
            <a:ext cx="7200800"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AU" altLang="ja-JP" sz="2800" dirty="0" smtClean="0">
                <a:solidFill>
                  <a:schemeClr val="tx1">
                    <a:lumMod val="85000"/>
                    <a:lumOff val="15000"/>
                  </a:schemeClr>
                </a:solidFill>
              </a:rPr>
              <a:t>Do </a:t>
            </a:r>
            <a:r>
              <a:rPr lang="en-AU" altLang="ja-JP" sz="2800" dirty="0">
                <a:solidFill>
                  <a:schemeClr val="tx1">
                    <a:lumMod val="85000"/>
                    <a:lumOff val="15000"/>
                  </a:schemeClr>
                </a:solidFill>
              </a:rPr>
              <a:t>mathematics textbooks have an influence on students’ misconceptions</a:t>
            </a:r>
            <a:r>
              <a:rPr lang="en-AU" altLang="ja-JP" sz="2800" dirty="0" smtClean="0">
                <a:solidFill>
                  <a:schemeClr val="tx1">
                    <a:lumMod val="85000"/>
                    <a:lumOff val="15000"/>
                  </a:schemeClr>
                </a:solidFill>
              </a:rPr>
              <a:t>?</a:t>
            </a:r>
            <a:endParaRPr kumimoji="1" lang="ja-JP" altLang="en-US" sz="2800" dirty="0">
              <a:solidFill>
                <a:schemeClr val="tx1">
                  <a:lumMod val="85000"/>
                  <a:lumOff val="15000"/>
                </a:schemeClr>
              </a:solidFill>
            </a:endParaRPr>
          </a:p>
        </p:txBody>
      </p:sp>
      <p:sp>
        <p:nvSpPr>
          <p:cNvPr id="5" name="角丸四角形 4"/>
          <p:cNvSpPr/>
          <p:nvPr/>
        </p:nvSpPr>
        <p:spPr>
          <a:xfrm>
            <a:off x="1475656" y="3140968"/>
            <a:ext cx="720080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AU" altLang="ja-JP" sz="2800" dirty="0" smtClean="0">
                <a:solidFill>
                  <a:schemeClr val="tx1">
                    <a:lumMod val="85000"/>
                    <a:lumOff val="15000"/>
                  </a:schemeClr>
                </a:solidFill>
              </a:rPr>
              <a:t>What </a:t>
            </a:r>
            <a:r>
              <a:rPr lang="en-AU" altLang="ja-JP" sz="2800" dirty="0">
                <a:solidFill>
                  <a:schemeClr val="tx1">
                    <a:lumMod val="85000"/>
                    <a:lumOff val="15000"/>
                  </a:schemeClr>
                </a:solidFill>
              </a:rPr>
              <a:t>should the textbook writers pay attention to</a:t>
            </a:r>
            <a:r>
              <a:rPr lang="en-AU" altLang="ja-JP" sz="2800" dirty="0" smtClean="0">
                <a:solidFill>
                  <a:schemeClr val="tx1">
                    <a:lumMod val="85000"/>
                    <a:lumOff val="15000"/>
                  </a:schemeClr>
                </a:solidFill>
              </a:rPr>
              <a:t>?</a:t>
            </a:r>
            <a:endParaRPr kumimoji="1" lang="ja-JP" altLang="en-US" sz="2800" dirty="0">
              <a:solidFill>
                <a:schemeClr val="tx1">
                  <a:lumMod val="85000"/>
                  <a:lumOff val="15000"/>
                </a:schemeClr>
              </a:solidFill>
            </a:endParaRPr>
          </a:p>
        </p:txBody>
      </p:sp>
      <p:sp>
        <p:nvSpPr>
          <p:cNvPr id="6" name="テキスト ボックス 5"/>
          <p:cNvSpPr txBox="1"/>
          <p:nvPr/>
        </p:nvSpPr>
        <p:spPr>
          <a:xfrm>
            <a:off x="395536" y="1943254"/>
            <a:ext cx="1080120"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rPr>
              <a:t>(a)</a:t>
            </a:r>
            <a:endParaRPr kumimoji="1" lang="ja-JP" altLang="en-US" sz="2800" dirty="0">
              <a:solidFill>
                <a:schemeClr val="tx1">
                  <a:lumMod val="65000"/>
                  <a:lumOff val="35000"/>
                </a:schemeClr>
              </a:solidFill>
            </a:endParaRPr>
          </a:p>
        </p:txBody>
      </p:sp>
      <p:sp>
        <p:nvSpPr>
          <p:cNvPr id="7" name="テキスト ボックス 6"/>
          <p:cNvSpPr txBox="1"/>
          <p:nvPr/>
        </p:nvSpPr>
        <p:spPr>
          <a:xfrm>
            <a:off x="395536" y="3383414"/>
            <a:ext cx="1080120"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rPr>
              <a:t>(b)</a:t>
            </a:r>
            <a:endParaRPr kumimoji="1" lang="ja-JP" altLang="en-US" sz="2800" dirty="0">
              <a:solidFill>
                <a:schemeClr val="tx1">
                  <a:lumMod val="65000"/>
                  <a:lumOff val="35000"/>
                </a:schemeClr>
              </a:solidFill>
            </a:endParaRPr>
          </a:p>
        </p:txBody>
      </p:sp>
    </p:spTree>
    <p:extLst>
      <p:ext uri="{BB962C8B-B14F-4D97-AF65-F5344CB8AC3E}">
        <p14:creationId xmlns:p14="http://schemas.microsoft.com/office/powerpoint/2010/main" val="1515529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Background</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5124" name="Picture 4" descr="http://upload.wikimedia.org/wikipedia/ja/3/3e/MtFuji_FujiCity.jpg"/>
          <p:cNvPicPr>
            <a:picLocks noChangeAspect="1" noChangeArrowheads="1"/>
          </p:cNvPicPr>
          <p:nvPr/>
        </p:nvPicPr>
        <p:blipFill rotWithShape="1">
          <a:blip r:embed="rId2">
            <a:extLst>
              <a:ext uri="{28A0092B-C50C-407E-A947-70E740481C1C}">
                <a14:useLocalDpi xmlns:a14="http://schemas.microsoft.com/office/drawing/2010/main" val="0"/>
              </a:ext>
            </a:extLst>
          </a:blip>
          <a:srcRect b="27074"/>
          <a:stretch/>
        </p:blipFill>
        <p:spPr bwMode="auto">
          <a:xfrm>
            <a:off x="466495" y="3356992"/>
            <a:ext cx="4897593" cy="223224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66495" y="3356992"/>
            <a:ext cx="5113617" cy="2448272"/>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5521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ASUS\AppData\Local\Microsoft\Windows\Temporary Internet Files\Content.IE5\CGJZTR85\MP900408985[1].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868144" y="1335389"/>
            <a:ext cx="2885699" cy="28856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コンテンツ プレースホルダー 1"/>
          <p:cNvSpPr>
            <a:spLocks noGrp="1"/>
          </p:cNvSpPr>
          <p:nvPr>
            <p:ph idx="1"/>
          </p:nvPr>
        </p:nvSpPr>
        <p:spPr>
          <a:xfrm>
            <a:off x="457200" y="1481328"/>
            <a:ext cx="5410944" cy="4525963"/>
          </a:xfrm>
        </p:spPr>
        <p:txBody>
          <a:bodyPr/>
          <a:lstStyle/>
          <a:p>
            <a:r>
              <a:rPr lang="en-AU" altLang="ja-JP" dirty="0" smtClean="0">
                <a:effectLst>
                  <a:glow rad="127000">
                    <a:schemeClr val="bg1">
                      <a:alpha val="60000"/>
                    </a:schemeClr>
                  </a:glow>
                </a:effectLst>
              </a:rPr>
              <a:t>Some students think</a:t>
            </a:r>
            <a:br>
              <a:rPr lang="en-AU" altLang="ja-JP" dirty="0" smtClean="0">
                <a:effectLst>
                  <a:glow rad="127000">
                    <a:schemeClr val="bg1">
                      <a:alpha val="60000"/>
                    </a:schemeClr>
                  </a:glow>
                </a:effectLst>
              </a:rPr>
            </a:br>
            <a:r>
              <a:rPr lang="en-AU" altLang="ja-JP" dirty="0" smtClean="0">
                <a:effectLst>
                  <a:glow rad="127000">
                    <a:schemeClr val="bg1">
                      <a:alpha val="60000"/>
                    </a:schemeClr>
                  </a:glow>
                </a:effectLst>
              </a:rPr>
              <a:t>that</a:t>
            </a:r>
            <a:r>
              <a:rPr lang="en-AU" altLang="ja-JP" dirty="0">
                <a:effectLst>
                  <a:glow rad="127000">
                    <a:schemeClr val="bg1">
                      <a:alpha val="60000"/>
                    </a:schemeClr>
                  </a:glow>
                </a:effectLst>
              </a:rPr>
              <a:t> </a:t>
            </a:r>
            <a:r>
              <a:rPr lang="en-AU" altLang="ja-JP" dirty="0" smtClean="0">
                <a:effectLst>
                  <a:glow rad="127000">
                    <a:schemeClr val="bg1">
                      <a:alpha val="60000"/>
                    </a:schemeClr>
                  </a:glow>
                </a:effectLst>
              </a:rPr>
              <a:t>a function must be</a:t>
            </a:r>
            <a:br>
              <a:rPr lang="en-AU" altLang="ja-JP" dirty="0" smtClean="0">
                <a:effectLst>
                  <a:glow rad="127000">
                    <a:schemeClr val="bg1">
                      <a:alpha val="60000"/>
                    </a:schemeClr>
                  </a:glow>
                </a:effectLst>
              </a:rPr>
            </a:br>
            <a:r>
              <a:rPr lang="en-AU" altLang="ja-JP" dirty="0" smtClean="0">
                <a:effectLst>
                  <a:glow rad="127000">
                    <a:schemeClr val="bg1">
                      <a:alpha val="60000"/>
                    </a:schemeClr>
                  </a:glow>
                </a:effectLst>
              </a:rPr>
              <a:t>represented</a:t>
            </a:r>
            <a:r>
              <a:rPr lang="en-AU" altLang="ja-JP" dirty="0">
                <a:effectLst>
                  <a:glow rad="127000">
                    <a:schemeClr val="bg1">
                      <a:alpha val="60000"/>
                    </a:schemeClr>
                  </a:glow>
                </a:effectLst>
              </a:rPr>
              <a:t> </a:t>
            </a:r>
            <a:r>
              <a:rPr lang="en-AU" altLang="ja-JP" dirty="0" smtClean="0">
                <a:effectLst>
                  <a:glow rad="127000">
                    <a:schemeClr val="bg1">
                      <a:alpha val="60000"/>
                    </a:schemeClr>
                  </a:glow>
                </a:effectLst>
              </a:rPr>
              <a:t>by </a:t>
            </a:r>
            <a:br>
              <a:rPr lang="en-AU" altLang="ja-JP" dirty="0" smtClean="0">
                <a:effectLst>
                  <a:glow rad="127000">
                    <a:schemeClr val="bg1">
                      <a:alpha val="60000"/>
                    </a:schemeClr>
                  </a:glow>
                </a:effectLst>
              </a:rPr>
            </a:br>
            <a:r>
              <a:rPr lang="en-AU" altLang="ja-JP" dirty="0" smtClean="0">
                <a:effectLst>
                  <a:glow rad="127000">
                    <a:schemeClr val="bg1">
                      <a:alpha val="60000"/>
                    </a:schemeClr>
                  </a:glow>
                </a:effectLst>
              </a:rPr>
              <a:t>a single algebraic rule</a:t>
            </a:r>
          </a:p>
          <a:p>
            <a:pPr marL="109728" indent="0" algn="r">
              <a:buNone/>
            </a:pPr>
            <a:r>
              <a:rPr lang="en-US" altLang="ja-JP" sz="2000" dirty="0" smtClean="0">
                <a:effectLst>
                  <a:glow rad="127000">
                    <a:schemeClr val="bg1">
                      <a:alpha val="60000"/>
                    </a:schemeClr>
                  </a:glow>
                </a:effectLst>
              </a:rPr>
              <a:t>(cf. </a:t>
            </a:r>
            <a:r>
              <a:rPr lang="en-AU" altLang="ja-JP" sz="2000" dirty="0" err="1" smtClean="0">
                <a:effectLst>
                  <a:glow rad="127000">
                    <a:schemeClr val="bg1">
                      <a:alpha val="60000"/>
                    </a:schemeClr>
                  </a:glow>
                </a:effectLst>
              </a:rPr>
              <a:t>Vinner</a:t>
            </a:r>
            <a:r>
              <a:rPr lang="en-AU" altLang="ja-JP" sz="2000" dirty="0" smtClean="0">
                <a:effectLst>
                  <a:glow rad="127000">
                    <a:schemeClr val="bg1">
                      <a:alpha val="60000"/>
                    </a:schemeClr>
                  </a:glow>
                </a:effectLst>
              </a:rPr>
              <a:t> </a:t>
            </a:r>
            <a:r>
              <a:rPr lang="en-AU" altLang="ja-JP" sz="2000" dirty="0">
                <a:effectLst>
                  <a:glow rad="127000">
                    <a:schemeClr val="bg1">
                      <a:alpha val="60000"/>
                    </a:schemeClr>
                  </a:glow>
                </a:effectLst>
              </a:rPr>
              <a:t>and </a:t>
            </a:r>
            <a:r>
              <a:rPr lang="en-AU" altLang="ja-JP" sz="2000" dirty="0" smtClean="0">
                <a:effectLst>
                  <a:glow rad="127000">
                    <a:schemeClr val="bg1">
                      <a:alpha val="60000"/>
                    </a:schemeClr>
                  </a:glow>
                </a:effectLst>
              </a:rPr>
              <a:t>Dreyfus, 1989)</a:t>
            </a:r>
            <a:endParaRPr lang="en-AU" altLang="ja-JP" dirty="0" smtClean="0">
              <a:effectLst>
                <a:glow rad="127000">
                  <a:schemeClr val="bg1">
                    <a:alpha val="60000"/>
                  </a:schemeClr>
                </a:glow>
              </a:effectLst>
            </a:endParaRPr>
          </a:p>
          <a:p>
            <a:endParaRPr lang="en-US" altLang="ja-JP" dirty="0" smtClean="0"/>
          </a:p>
          <a:p>
            <a:endParaRPr kumimoji="1" lang="ja-JP" altLang="en-US" dirty="0"/>
          </a:p>
        </p:txBody>
      </p:sp>
      <p:sp>
        <p:nvSpPr>
          <p:cNvPr id="3" name="タイトル 2"/>
          <p:cNvSpPr>
            <a:spLocks noGrp="1"/>
          </p:cNvSpPr>
          <p:nvPr>
            <p:ph type="title"/>
          </p:nvPr>
        </p:nvSpPr>
        <p:spPr/>
        <p:txBody>
          <a:bodyPr>
            <a:normAutofit/>
          </a:bodyPr>
          <a:lstStyle/>
          <a:p>
            <a:r>
              <a:rPr lang="en-US" altLang="ja-JP" spc="-150" dirty="0" smtClean="0"/>
              <a:t>Misconception for Functions</a:t>
            </a:r>
            <a:endParaRPr kumimoji="1" lang="ja-JP" altLang="en-US" spc="-150" dirty="0"/>
          </a:p>
        </p:txBody>
      </p:sp>
      <p:sp>
        <p:nvSpPr>
          <p:cNvPr id="4" name="下矢印 3"/>
          <p:cNvSpPr/>
          <p:nvPr/>
        </p:nvSpPr>
        <p:spPr>
          <a:xfrm>
            <a:off x="3843881" y="3989996"/>
            <a:ext cx="648072"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93531" y="4777295"/>
            <a:ext cx="6948772" cy="883953"/>
          </a:xfrm>
          <a:prstGeom prst="roundRect">
            <a:avLst/>
          </a:prstGeom>
          <a:gradFill>
            <a:gsLst>
              <a:gs pos="0">
                <a:srgbClr val="19C3FF"/>
              </a:gs>
              <a:gs pos="65000">
                <a:srgbClr val="9FE6FF"/>
              </a:gs>
              <a:gs pos="100000">
                <a:srgbClr val="C5F0FF"/>
              </a:gs>
            </a:gsLst>
          </a:gradFill>
          <a:ln w="1905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3200" dirty="0">
                <a:solidFill>
                  <a:srgbClr val="002060"/>
                </a:solidFill>
                <a:effectLst>
                  <a:glow rad="139700">
                    <a:schemeClr val="accent2">
                      <a:satMod val="175000"/>
                      <a:alpha val="40000"/>
                    </a:schemeClr>
                  </a:glow>
                </a:effectLst>
              </a:rPr>
              <a:t>Single Algebraic Rule Conception</a:t>
            </a:r>
            <a:endParaRPr kumimoji="1" lang="ja-JP" altLang="en-US" sz="3200" dirty="0">
              <a:solidFill>
                <a:srgbClr val="00206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207951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AppData\Local\Microsoft\Windows\Temporary Internet Files\Content.IE5\KDV9CGPR\MC900231635[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724128" y="4653136"/>
            <a:ext cx="2655683" cy="188764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24128" y="4221088"/>
            <a:ext cx="3024336" cy="244827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457200" y="1481328"/>
            <a:ext cx="8363272" cy="4525963"/>
          </a:xfrm>
        </p:spPr>
        <p:txBody>
          <a:bodyPr>
            <a:noAutofit/>
          </a:bodyPr>
          <a:lstStyle/>
          <a:p>
            <a:r>
              <a:rPr kumimoji="1" lang="en-AU" altLang="ja-JP" dirty="0" smtClean="0">
                <a:effectLst>
                  <a:glow rad="152400">
                    <a:schemeClr val="bg1">
                      <a:alpha val="60000"/>
                    </a:schemeClr>
                  </a:glow>
                </a:effectLst>
              </a:rPr>
              <a:t>Only </a:t>
            </a:r>
            <a:r>
              <a:rPr kumimoji="1" lang="en-AU" altLang="ja-JP" b="1" dirty="0" smtClean="0">
                <a:effectLst>
                  <a:glow rad="152400">
                    <a:schemeClr val="bg1">
                      <a:alpha val="60000"/>
                    </a:schemeClr>
                  </a:glow>
                </a:effectLst>
              </a:rPr>
              <a:t>13.8%</a:t>
            </a:r>
            <a:r>
              <a:rPr kumimoji="1" lang="en-AU" altLang="ja-JP" dirty="0" smtClean="0">
                <a:effectLst>
                  <a:glow rad="152400">
                    <a:schemeClr val="bg1">
                      <a:alpha val="60000"/>
                    </a:schemeClr>
                  </a:glow>
                </a:effectLst>
              </a:rPr>
              <a:t>  of Grade 9 students correctly distinguish a function from the other relationships in the </a:t>
            </a:r>
            <a:r>
              <a:rPr lang="en-AU" altLang="ja-JP" dirty="0">
                <a:effectLst>
                  <a:glow rad="152400">
                    <a:schemeClr val="bg1">
                      <a:alpha val="60000"/>
                    </a:schemeClr>
                  </a:glow>
                </a:effectLst>
              </a:rPr>
              <a:t>N</a:t>
            </a:r>
            <a:r>
              <a:rPr kumimoji="1" lang="en-AU" altLang="ja-JP" dirty="0" smtClean="0">
                <a:effectLst>
                  <a:glow rad="152400">
                    <a:schemeClr val="bg1">
                      <a:alpha val="60000"/>
                    </a:schemeClr>
                  </a:glow>
                </a:effectLst>
              </a:rPr>
              <a:t>ational </a:t>
            </a:r>
            <a:r>
              <a:rPr lang="en-AU" altLang="ja-JP" dirty="0" smtClean="0">
                <a:effectLst>
                  <a:glow rad="152400">
                    <a:schemeClr val="bg1">
                      <a:alpha val="60000"/>
                    </a:schemeClr>
                  </a:glow>
                </a:effectLst>
              </a:rPr>
              <a:t>Assessment</a:t>
            </a:r>
            <a:r>
              <a:rPr kumimoji="1" lang="en-AU" altLang="ja-JP" dirty="0" smtClean="0">
                <a:effectLst>
                  <a:glow rad="152400">
                    <a:schemeClr val="bg1">
                      <a:alpha val="60000"/>
                    </a:schemeClr>
                  </a:glow>
                </a:effectLst>
              </a:rPr>
              <a:t> </a:t>
            </a:r>
            <a:r>
              <a:rPr kumimoji="1" lang="en-AU" altLang="ja-JP" sz="2000" dirty="0" smtClean="0">
                <a:effectLst>
                  <a:glow rad="152400">
                    <a:schemeClr val="bg1">
                      <a:alpha val="60000"/>
                    </a:schemeClr>
                  </a:glow>
                </a:effectLst>
              </a:rPr>
              <a:t>(MEXT &amp; NIER, 2013)</a:t>
            </a:r>
            <a:r>
              <a:rPr kumimoji="1" lang="en-AU" altLang="ja-JP" dirty="0" smtClean="0">
                <a:effectLst>
                  <a:glow rad="152400">
                    <a:schemeClr val="bg1">
                      <a:alpha val="60000"/>
                    </a:schemeClr>
                  </a:glow>
                </a:effectLst>
              </a:rPr>
              <a:t>.</a:t>
            </a:r>
          </a:p>
          <a:p>
            <a:endParaRPr lang="en-AU" altLang="ja-JP" dirty="0" smtClean="0">
              <a:effectLst>
                <a:glow rad="152400">
                  <a:schemeClr val="bg1">
                    <a:alpha val="60000"/>
                  </a:schemeClr>
                </a:glow>
              </a:effectLst>
            </a:endParaRPr>
          </a:p>
          <a:p>
            <a:r>
              <a:rPr lang="en-AU" altLang="ja-JP" dirty="0" smtClean="0">
                <a:effectLst>
                  <a:glow rad="152400">
                    <a:schemeClr val="bg1">
                      <a:alpha val="60000"/>
                    </a:schemeClr>
                  </a:glow>
                </a:effectLst>
              </a:rPr>
              <a:t>One possible reason seemed to be</a:t>
            </a:r>
            <a:br>
              <a:rPr lang="en-AU" altLang="ja-JP" dirty="0" smtClean="0">
                <a:effectLst>
                  <a:glow rad="152400">
                    <a:schemeClr val="bg1">
                      <a:alpha val="60000"/>
                    </a:schemeClr>
                  </a:glow>
                </a:effectLst>
              </a:rPr>
            </a:br>
            <a:r>
              <a:rPr lang="en-AU" altLang="ja-JP" dirty="0" smtClean="0">
                <a:effectLst>
                  <a:glow rad="152400">
                    <a:schemeClr val="bg1">
                      <a:alpha val="60000"/>
                    </a:schemeClr>
                  </a:glow>
                </a:effectLst>
              </a:rPr>
              <a:t>that students are influenced by single algebraic rule conceptions.</a:t>
            </a:r>
            <a:endParaRPr lang="en-AU" altLang="ja-JP" dirty="0">
              <a:effectLst>
                <a:glow rad="152400">
                  <a:schemeClr val="bg1">
                    <a:alpha val="60000"/>
                  </a:schemeClr>
                </a:glow>
              </a:effectLst>
            </a:endParaRPr>
          </a:p>
        </p:txBody>
      </p:sp>
      <p:sp>
        <p:nvSpPr>
          <p:cNvPr id="3" name="タイトル 2"/>
          <p:cNvSpPr>
            <a:spLocks noGrp="1"/>
          </p:cNvSpPr>
          <p:nvPr>
            <p:ph type="title"/>
          </p:nvPr>
        </p:nvSpPr>
        <p:spPr/>
        <p:txBody>
          <a:bodyPr/>
          <a:lstStyle/>
          <a:p>
            <a:r>
              <a:rPr kumimoji="1" lang="en-US" altLang="ja-JP" dirty="0" smtClean="0"/>
              <a:t>In Case of Japanese Students</a:t>
            </a:r>
            <a:endParaRPr kumimoji="1" lang="ja-JP" altLang="en-US" dirty="0"/>
          </a:p>
        </p:txBody>
      </p:sp>
      <p:sp>
        <p:nvSpPr>
          <p:cNvPr id="5" name="テキスト ボックス 4"/>
          <p:cNvSpPr txBox="1"/>
          <p:nvPr/>
        </p:nvSpPr>
        <p:spPr>
          <a:xfrm>
            <a:off x="899592" y="3429000"/>
            <a:ext cx="7992888" cy="646331"/>
          </a:xfrm>
          <a:prstGeom prst="rect">
            <a:avLst/>
          </a:prstGeom>
          <a:noFill/>
        </p:spPr>
        <p:txBody>
          <a:bodyPr wrap="square" rtlCol="0">
            <a:spAutoFit/>
          </a:bodyPr>
          <a:lstStyle/>
          <a:p>
            <a:r>
              <a:rPr kumimoji="1" lang="en-US" altLang="ja-JP" dirty="0" smtClean="0">
                <a:solidFill>
                  <a:schemeClr val="tx1">
                    <a:lumMod val="85000"/>
                    <a:lumOff val="15000"/>
                  </a:schemeClr>
                </a:solidFill>
              </a:rPr>
              <a:t>MEXT = Ministry of Education, Culture, Sports Science &amp; Technology</a:t>
            </a:r>
          </a:p>
          <a:p>
            <a:r>
              <a:rPr kumimoji="1" lang="en-US" altLang="ja-JP" dirty="0" smtClean="0">
                <a:solidFill>
                  <a:schemeClr val="tx1">
                    <a:lumMod val="85000"/>
                    <a:lumOff val="15000"/>
                  </a:schemeClr>
                </a:solidFill>
              </a:rPr>
              <a:t>NIER = National Institute for Educational policy Research</a:t>
            </a:r>
            <a:endParaRPr kumimoji="1" lang="ja-JP" altLang="en-US" dirty="0">
              <a:solidFill>
                <a:schemeClr val="tx1">
                  <a:lumMod val="85000"/>
                  <a:lumOff val="15000"/>
                </a:schemeClr>
              </a:solidFill>
            </a:endParaRPr>
          </a:p>
        </p:txBody>
      </p:sp>
    </p:spTree>
    <p:extLst>
      <p:ext uri="{BB962C8B-B14F-4D97-AF65-F5344CB8AC3E}">
        <p14:creationId xmlns:p14="http://schemas.microsoft.com/office/powerpoint/2010/main" val="98656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7139136" cy="4525963"/>
          </a:xfrm>
        </p:spPr>
        <p:txBody>
          <a:bodyPr>
            <a:noAutofit/>
          </a:bodyPr>
          <a:lstStyle/>
          <a:p>
            <a:r>
              <a:rPr lang="en-AU" altLang="ja-JP" sz="2400" dirty="0">
                <a:effectLst/>
              </a:rPr>
              <a:t>Which of the following items define </a:t>
            </a:r>
            <a:r>
              <a:rPr lang="en-AU" altLang="ja-JP" sz="2400" i="1" dirty="0">
                <a:effectLst/>
              </a:rPr>
              <a:t>y</a:t>
            </a:r>
            <a:r>
              <a:rPr lang="en-AU" altLang="ja-JP" sz="2400" dirty="0">
                <a:effectLst/>
              </a:rPr>
              <a:t> as a function of </a:t>
            </a:r>
            <a:r>
              <a:rPr lang="en-AU" altLang="ja-JP" sz="2400" i="1" dirty="0" smtClean="0">
                <a:effectLst/>
              </a:rPr>
              <a:t>x </a:t>
            </a:r>
            <a:r>
              <a:rPr lang="en-AU" altLang="ja-JP" sz="2400" dirty="0" smtClean="0">
                <a:effectLst/>
              </a:rPr>
              <a:t>? </a:t>
            </a:r>
            <a:r>
              <a:rPr lang="en-AU" altLang="ja-JP" sz="2400" dirty="0">
                <a:effectLst/>
              </a:rPr>
              <a:t>Choose a correct one</a:t>
            </a:r>
            <a:r>
              <a:rPr lang="en-AU" altLang="ja-JP" sz="2400" dirty="0" smtClean="0">
                <a:effectLst/>
              </a:rPr>
              <a:t>.</a:t>
            </a:r>
          </a:p>
          <a:p>
            <a:pPr marL="907542" lvl="1" indent="-514350">
              <a:buFont typeface="+mj-lt"/>
              <a:buAutoNum type="alphaLcPeriod"/>
            </a:pPr>
            <a:r>
              <a:rPr lang="en-AU" altLang="ja-JP" sz="2400" i="1" dirty="0" smtClean="0">
                <a:effectLst/>
              </a:rPr>
              <a:t>x</a:t>
            </a:r>
            <a:r>
              <a:rPr lang="en-AU" altLang="ja-JP" sz="2400" dirty="0" smtClean="0">
                <a:effectLst/>
              </a:rPr>
              <a:t> </a:t>
            </a:r>
            <a:r>
              <a:rPr lang="en-AU" altLang="ja-JP" sz="2400" dirty="0">
                <a:effectLst/>
              </a:rPr>
              <a:t>is the number of students in a school and </a:t>
            </a:r>
            <a:r>
              <a:rPr lang="en-AU" altLang="ja-JP" sz="2400" i="1" dirty="0">
                <a:effectLst/>
              </a:rPr>
              <a:t>y</a:t>
            </a:r>
            <a:r>
              <a:rPr lang="en-AU" altLang="ja-JP" sz="2400" dirty="0">
                <a:effectLst/>
              </a:rPr>
              <a:t> m</a:t>
            </a:r>
            <a:r>
              <a:rPr lang="en-AU" altLang="ja-JP" sz="2400" baseline="30000" dirty="0">
                <a:effectLst/>
              </a:rPr>
              <a:t>2</a:t>
            </a:r>
            <a:r>
              <a:rPr lang="en-AU" altLang="ja-JP" sz="2400" dirty="0">
                <a:effectLst/>
              </a:rPr>
              <a:t> is the area of its </a:t>
            </a:r>
            <a:r>
              <a:rPr lang="en-AU" altLang="ja-JP" sz="2400" dirty="0" smtClean="0">
                <a:effectLst/>
              </a:rPr>
              <a:t>schoolyard;</a:t>
            </a:r>
          </a:p>
          <a:p>
            <a:pPr marL="907542" lvl="1" indent="-514350">
              <a:buFont typeface="+mj-lt"/>
              <a:buAutoNum type="alphaLcPeriod"/>
            </a:pPr>
            <a:r>
              <a:rPr lang="en-AU" altLang="ja-JP" sz="2400" i="1" dirty="0" smtClean="0">
                <a:effectLst/>
              </a:rPr>
              <a:t>x</a:t>
            </a:r>
            <a:r>
              <a:rPr lang="en-AU" altLang="ja-JP" sz="2400" dirty="0" smtClean="0">
                <a:effectLst/>
              </a:rPr>
              <a:t> </a:t>
            </a:r>
            <a:r>
              <a:rPr lang="en-AU" altLang="ja-JP" sz="2400" dirty="0">
                <a:effectLst/>
              </a:rPr>
              <a:t>cm</a:t>
            </a:r>
            <a:r>
              <a:rPr lang="en-AU" altLang="ja-JP" sz="2400" baseline="30000" dirty="0">
                <a:effectLst/>
              </a:rPr>
              <a:t>2</a:t>
            </a:r>
            <a:r>
              <a:rPr lang="en-AU" altLang="ja-JP" sz="2400" dirty="0">
                <a:effectLst/>
              </a:rPr>
              <a:t> is the area of the base of a rectangular parallelepiped and </a:t>
            </a:r>
            <a:r>
              <a:rPr lang="en-AU" altLang="ja-JP" sz="2400" i="1" dirty="0">
                <a:effectLst/>
              </a:rPr>
              <a:t>y </a:t>
            </a:r>
            <a:r>
              <a:rPr lang="en-AU" altLang="ja-JP" sz="2400" dirty="0">
                <a:effectLst/>
              </a:rPr>
              <a:t>cm</a:t>
            </a:r>
            <a:r>
              <a:rPr lang="en-AU" altLang="ja-JP" sz="2400" baseline="30000" dirty="0">
                <a:effectLst/>
              </a:rPr>
              <a:t>3</a:t>
            </a:r>
            <a:r>
              <a:rPr lang="en-AU" altLang="ja-JP" sz="2400" dirty="0">
                <a:effectLst/>
              </a:rPr>
              <a:t> is its </a:t>
            </a:r>
            <a:r>
              <a:rPr lang="en-AU" altLang="ja-JP" sz="2400" dirty="0" smtClean="0">
                <a:effectLst/>
              </a:rPr>
              <a:t>volume;</a:t>
            </a:r>
          </a:p>
          <a:p>
            <a:pPr marL="907542" lvl="1" indent="-514350">
              <a:buFont typeface="+mj-lt"/>
              <a:buAutoNum type="alphaLcPeriod"/>
            </a:pPr>
            <a:r>
              <a:rPr lang="en-AU" altLang="ja-JP" sz="2400" i="1" dirty="0" smtClean="0">
                <a:effectLst/>
              </a:rPr>
              <a:t>x </a:t>
            </a:r>
            <a:r>
              <a:rPr lang="en-AU" altLang="ja-JP" sz="2400" dirty="0">
                <a:effectLst/>
              </a:rPr>
              <a:t>cm is the height of a person and </a:t>
            </a:r>
            <a:r>
              <a:rPr lang="en-AU" altLang="ja-JP" sz="2400" i="1" dirty="0">
                <a:effectLst/>
              </a:rPr>
              <a:t>y </a:t>
            </a:r>
            <a:r>
              <a:rPr lang="en-AU" altLang="ja-JP" sz="2400" dirty="0">
                <a:effectLst/>
              </a:rPr>
              <a:t>kg is his/her weight; </a:t>
            </a:r>
          </a:p>
          <a:p>
            <a:pPr marL="907542" lvl="1" indent="-514350">
              <a:buFont typeface="+mj-lt"/>
              <a:buAutoNum type="alphaLcPeriod"/>
            </a:pPr>
            <a:r>
              <a:rPr lang="en-AU" altLang="ja-JP" sz="2400" dirty="0" smtClean="0">
                <a:effectLst/>
              </a:rPr>
              <a:t>a </a:t>
            </a:r>
            <a:r>
              <a:rPr lang="en-AU" altLang="ja-JP" sz="2400" dirty="0">
                <a:effectLst/>
              </a:rPr>
              <a:t>natural number </a:t>
            </a:r>
            <a:r>
              <a:rPr lang="en-AU" altLang="ja-JP" sz="2400" i="1" dirty="0">
                <a:effectLst/>
              </a:rPr>
              <a:t>x</a:t>
            </a:r>
            <a:r>
              <a:rPr lang="en-AU" altLang="ja-JP" sz="2400" dirty="0">
                <a:effectLst/>
              </a:rPr>
              <a:t> and its multiple </a:t>
            </a:r>
            <a:r>
              <a:rPr lang="en-AU" altLang="ja-JP" sz="2400" i="1" dirty="0" smtClean="0">
                <a:effectLst/>
              </a:rPr>
              <a:t>y</a:t>
            </a:r>
            <a:r>
              <a:rPr lang="en-AU" altLang="ja-JP" sz="2400" dirty="0" smtClean="0">
                <a:effectLst/>
              </a:rPr>
              <a:t>;</a:t>
            </a:r>
          </a:p>
          <a:p>
            <a:pPr marL="907542" lvl="1" indent="-514350">
              <a:buFont typeface="+mj-lt"/>
              <a:buAutoNum type="alphaLcPeriod"/>
            </a:pPr>
            <a:r>
              <a:rPr lang="en-AU" altLang="ja-JP" sz="2400" dirty="0" smtClean="0">
                <a:effectLst>
                  <a:glow rad="101600">
                    <a:schemeClr val="accent1">
                      <a:satMod val="175000"/>
                      <a:alpha val="40000"/>
                    </a:schemeClr>
                  </a:glow>
                </a:effectLst>
              </a:rPr>
              <a:t>an </a:t>
            </a:r>
            <a:r>
              <a:rPr lang="en-AU" altLang="ja-JP" sz="2400" dirty="0">
                <a:effectLst>
                  <a:glow rad="101600">
                    <a:schemeClr val="accent1">
                      <a:satMod val="175000"/>
                      <a:alpha val="40000"/>
                    </a:schemeClr>
                  </a:glow>
                </a:effectLst>
              </a:rPr>
              <a:t>integer </a:t>
            </a:r>
            <a:r>
              <a:rPr lang="en-AU" altLang="ja-JP" sz="2400" i="1" dirty="0">
                <a:effectLst>
                  <a:glow rad="101600">
                    <a:schemeClr val="accent1">
                      <a:satMod val="175000"/>
                      <a:alpha val="40000"/>
                    </a:schemeClr>
                  </a:glow>
                </a:effectLst>
              </a:rPr>
              <a:t>x</a:t>
            </a:r>
            <a:r>
              <a:rPr lang="en-AU" altLang="ja-JP" sz="2400" dirty="0">
                <a:effectLst>
                  <a:glow rad="101600">
                    <a:schemeClr val="accent1">
                      <a:satMod val="175000"/>
                      <a:alpha val="40000"/>
                    </a:schemeClr>
                  </a:glow>
                </a:effectLst>
              </a:rPr>
              <a:t> and its absolute value </a:t>
            </a:r>
            <a:r>
              <a:rPr lang="en-AU" altLang="ja-JP" sz="2400" i="1" dirty="0">
                <a:effectLst>
                  <a:glow rad="101600">
                    <a:schemeClr val="accent1">
                      <a:satMod val="175000"/>
                      <a:alpha val="40000"/>
                    </a:schemeClr>
                  </a:glow>
                </a:effectLst>
              </a:rPr>
              <a:t>y</a:t>
            </a:r>
            <a:r>
              <a:rPr lang="en-AU" altLang="ja-JP" sz="2400" dirty="0" smtClean="0">
                <a:effectLst>
                  <a:glow rad="101600">
                    <a:schemeClr val="accent1">
                      <a:satMod val="175000"/>
                      <a:alpha val="40000"/>
                    </a:schemeClr>
                  </a:glow>
                </a:effectLst>
              </a:rPr>
              <a:t>.</a:t>
            </a:r>
          </a:p>
          <a:p>
            <a:pPr marL="393192" lvl="1" indent="0">
              <a:buNone/>
            </a:pPr>
            <a:r>
              <a:rPr lang="en-AU" altLang="ja-JP" sz="1800" dirty="0" smtClean="0">
                <a:effectLst/>
              </a:rPr>
              <a:t>(</a:t>
            </a:r>
            <a:r>
              <a:rPr lang="en-AU" altLang="ja-JP" sz="1800" dirty="0">
                <a:effectLst/>
              </a:rPr>
              <a:t>MEXT &amp; NIER, 2013, p. 64, translated by the author)</a:t>
            </a:r>
            <a:endParaRPr lang="ja-JP" altLang="ja-JP" sz="2000" dirty="0">
              <a:effectLst/>
            </a:endParaRPr>
          </a:p>
          <a:p>
            <a:endParaRPr kumimoji="1" lang="ja-JP" altLang="en-US" dirty="0"/>
          </a:p>
        </p:txBody>
      </p:sp>
      <p:sp>
        <p:nvSpPr>
          <p:cNvPr id="3" name="タイトル 2"/>
          <p:cNvSpPr>
            <a:spLocks noGrp="1"/>
          </p:cNvSpPr>
          <p:nvPr>
            <p:ph type="title"/>
          </p:nvPr>
        </p:nvSpPr>
        <p:spPr/>
        <p:txBody>
          <a:bodyPr>
            <a:normAutofit fontScale="90000"/>
          </a:bodyPr>
          <a:lstStyle/>
          <a:p>
            <a:r>
              <a:rPr kumimoji="1" lang="en-US" altLang="ja-JP" spc="-150" dirty="0" smtClean="0"/>
              <a:t>Question in National Assessment</a:t>
            </a:r>
            <a:endParaRPr kumimoji="1" lang="ja-JP" altLang="en-US" spc="-150" dirty="0"/>
          </a:p>
        </p:txBody>
      </p:sp>
      <p:sp>
        <p:nvSpPr>
          <p:cNvPr id="4" name="テキスト ボックス 3"/>
          <p:cNvSpPr txBox="1"/>
          <p:nvPr/>
        </p:nvSpPr>
        <p:spPr>
          <a:xfrm>
            <a:off x="7762516" y="2388513"/>
            <a:ext cx="1368152" cy="461665"/>
          </a:xfrm>
          <a:prstGeom prst="rect">
            <a:avLst/>
          </a:prstGeom>
          <a:noFill/>
        </p:spPr>
        <p:txBody>
          <a:bodyPr wrap="square" rtlCol="0">
            <a:spAutoFit/>
          </a:bodyPr>
          <a:lstStyle/>
          <a:p>
            <a:r>
              <a:rPr kumimoji="1" lang="en-US" altLang="ja-JP" sz="2400" dirty="0" smtClean="0"/>
              <a:t>5.3%</a:t>
            </a:r>
            <a:endParaRPr kumimoji="1" lang="ja-JP" altLang="en-US" sz="2400" dirty="0"/>
          </a:p>
        </p:txBody>
      </p:sp>
      <p:sp>
        <p:nvSpPr>
          <p:cNvPr id="5" name="テキスト ボックス 4"/>
          <p:cNvSpPr txBox="1"/>
          <p:nvPr/>
        </p:nvSpPr>
        <p:spPr>
          <a:xfrm>
            <a:off x="7740352" y="3212976"/>
            <a:ext cx="1368152" cy="461665"/>
          </a:xfrm>
          <a:prstGeom prst="rect">
            <a:avLst/>
          </a:prstGeom>
          <a:noFill/>
        </p:spPr>
        <p:txBody>
          <a:bodyPr wrap="square" rtlCol="0">
            <a:spAutoFit/>
          </a:bodyPr>
          <a:lstStyle/>
          <a:p>
            <a:r>
              <a:rPr kumimoji="1" lang="en-US" altLang="ja-JP" sz="2400" dirty="0" smtClean="0"/>
              <a:t>34.1%</a:t>
            </a:r>
            <a:endParaRPr kumimoji="1" lang="ja-JP" altLang="en-US" sz="2400" dirty="0"/>
          </a:p>
        </p:txBody>
      </p:sp>
      <p:sp>
        <p:nvSpPr>
          <p:cNvPr id="6" name="テキスト ボックス 5"/>
          <p:cNvSpPr txBox="1"/>
          <p:nvPr/>
        </p:nvSpPr>
        <p:spPr>
          <a:xfrm>
            <a:off x="7740352" y="4407495"/>
            <a:ext cx="1368152" cy="461665"/>
          </a:xfrm>
          <a:prstGeom prst="rect">
            <a:avLst/>
          </a:prstGeom>
          <a:noFill/>
        </p:spPr>
        <p:txBody>
          <a:bodyPr wrap="square" rtlCol="0">
            <a:spAutoFit/>
          </a:bodyPr>
          <a:lstStyle/>
          <a:p>
            <a:r>
              <a:rPr kumimoji="1" lang="en-US" altLang="ja-JP" sz="2400" dirty="0" smtClean="0"/>
              <a:t>9.9%</a:t>
            </a:r>
            <a:endParaRPr kumimoji="1" lang="ja-JP" altLang="en-US" sz="2400" dirty="0"/>
          </a:p>
        </p:txBody>
      </p:sp>
      <p:sp>
        <p:nvSpPr>
          <p:cNvPr id="7" name="テキスト ボックス 6"/>
          <p:cNvSpPr txBox="1"/>
          <p:nvPr/>
        </p:nvSpPr>
        <p:spPr>
          <a:xfrm>
            <a:off x="7740352" y="4941168"/>
            <a:ext cx="1368152" cy="461665"/>
          </a:xfrm>
          <a:prstGeom prst="rect">
            <a:avLst/>
          </a:prstGeom>
          <a:noFill/>
        </p:spPr>
        <p:txBody>
          <a:bodyPr wrap="square" rtlCol="0">
            <a:spAutoFit/>
          </a:bodyPr>
          <a:lstStyle/>
          <a:p>
            <a:r>
              <a:rPr kumimoji="1" lang="en-US" altLang="ja-JP" sz="2400" dirty="0" smtClean="0"/>
              <a:t>35.3%</a:t>
            </a:r>
            <a:endParaRPr kumimoji="1" lang="ja-JP" altLang="en-US" sz="2400" dirty="0"/>
          </a:p>
        </p:txBody>
      </p:sp>
      <p:sp>
        <p:nvSpPr>
          <p:cNvPr id="8" name="テキスト ボックス 7"/>
          <p:cNvSpPr txBox="1"/>
          <p:nvPr/>
        </p:nvSpPr>
        <p:spPr>
          <a:xfrm>
            <a:off x="7740352" y="5415607"/>
            <a:ext cx="1368152" cy="461665"/>
          </a:xfrm>
          <a:prstGeom prst="rect">
            <a:avLst/>
          </a:prstGeom>
          <a:noFill/>
        </p:spPr>
        <p:txBody>
          <a:bodyPr wrap="square" rtlCol="0">
            <a:spAutoFit/>
          </a:bodyPr>
          <a:lstStyle/>
          <a:p>
            <a:r>
              <a:rPr kumimoji="1" lang="en-US" altLang="ja-JP" sz="2400" dirty="0" smtClean="0"/>
              <a:t>13.8%</a:t>
            </a:r>
            <a:endParaRPr kumimoji="1" lang="ja-JP" altLang="en-US" sz="2400" dirty="0"/>
          </a:p>
        </p:txBody>
      </p:sp>
      <p:sp>
        <p:nvSpPr>
          <p:cNvPr id="9" name="正方形/長方形 8"/>
          <p:cNvSpPr/>
          <p:nvPr/>
        </p:nvSpPr>
        <p:spPr>
          <a:xfrm>
            <a:off x="827584" y="2276872"/>
            <a:ext cx="8064896" cy="72008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996952"/>
            <a:ext cx="8064896" cy="11521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4149080"/>
            <a:ext cx="8064896" cy="7920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7584" y="4941168"/>
            <a:ext cx="8064896" cy="39604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5337212"/>
            <a:ext cx="8064896" cy="39604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7038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2014.06.30Uegatani</Template>
  <TotalTime>589</TotalTime>
  <Words>1794</Words>
  <Application>Microsoft Office PowerPoint</Application>
  <PresentationFormat>画面に合わせる (4:3)</PresentationFormat>
  <Paragraphs>222</Paragraphs>
  <Slides>33</Slides>
  <Notes>0</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ビジネス</vt:lpstr>
      <vt:lpstr>PowerPoint プレゼンテーション</vt:lpstr>
      <vt:lpstr>Contents</vt:lpstr>
      <vt:lpstr>Introduction</vt:lpstr>
      <vt:lpstr>Misconception &amp; Textbook</vt:lpstr>
      <vt:lpstr>Research Questions</vt:lpstr>
      <vt:lpstr>Background</vt:lpstr>
      <vt:lpstr>Misconception for Functions</vt:lpstr>
      <vt:lpstr>In Case of Japanese Students</vt:lpstr>
      <vt:lpstr>Question in National Assessment</vt:lpstr>
      <vt:lpstr>Why Can’t Distinguish?</vt:lpstr>
      <vt:lpstr>Theoretical Stance</vt:lpstr>
      <vt:lpstr>Coordinating Two Perspectives</vt:lpstr>
      <vt:lpstr>Focus on Actual Encapsulation</vt:lpstr>
      <vt:lpstr>Specific Research Question</vt:lpstr>
      <vt:lpstr>Methodology</vt:lpstr>
      <vt:lpstr>Textbook Selection</vt:lpstr>
      <vt:lpstr>Analysis</vt:lpstr>
      <vt:lpstr>Result</vt:lpstr>
      <vt:lpstr>What Textbooks Encourage To Do</vt:lpstr>
      <vt:lpstr>Example of Textbook Descriptions</vt:lpstr>
      <vt:lpstr>Discussion</vt:lpstr>
      <vt:lpstr>Two Possible Conceptions</vt:lpstr>
      <vt:lpstr>The Concept Will Not Arise</vt:lpstr>
      <vt:lpstr>Why Not Arise? - Hypothesis</vt:lpstr>
      <vt:lpstr>“Good” Examples of Functions</vt:lpstr>
      <vt:lpstr>Implication</vt:lpstr>
      <vt:lpstr>Possible Example</vt:lpstr>
      <vt:lpstr>Conclusion</vt:lpstr>
      <vt:lpstr>Conclusion</vt:lpstr>
      <vt:lpstr>Supplement</vt:lpstr>
      <vt:lpstr>Interpretations of Keirinkan</vt:lpstr>
      <vt:lpstr>PowerPoint プレゼンテーション</vt:lpstr>
      <vt:lpstr>Interpretation of Suken Shuppan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Yusuke Uegatani</cp:lastModifiedBy>
  <cp:revision>61</cp:revision>
  <dcterms:modified xsi:type="dcterms:W3CDTF">2014-07-30T10:15:44Z</dcterms:modified>
</cp:coreProperties>
</file>