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5"/>
  </p:notesMasterIdLst>
  <p:sldIdLst>
    <p:sldId id="256" r:id="rId2"/>
    <p:sldId id="259" r:id="rId3"/>
    <p:sldId id="267" r:id="rId4"/>
    <p:sldId id="269" r:id="rId5"/>
    <p:sldId id="261" r:id="rId6"/>
    <p:sldId id="271" r:id="rId7"/>
    <p:sldId id="278" r:id="rId8"/>
    <p:sldId id="276" r:id="rId9"/>
    <p:sldId id="277" r:id="rId10"/>
    <p:sldId id="280" r:id="rId11"/>
    <p:sldId id="281" r:id="rId12"/>
    <p:sldId id="282" r:id="rId13"/>
    <p:sldId id="283" r:id="rId14"/>
    <p:sldId id="286" r:id="rId15"/>
    <p:sldId id="287" r:id="rId16"/>
    <p:sldId id="263" r:id="rId17"/>
    <p:sldId id="288" r:id="rId18"/>
    <p:sldId id="289" r:id="rId19"/>
    <p:sldId id="293" r:id="rId20"/>
    <p:sldId id="291" r:id="rId21"/>
    <p:sldId id="290" r:id="rId22"/>
    <p:sldId id="295" r:id="rId23"/>
    <p:sldId id="294" r:id="rId24"/>
  </p:sldIdLst>
  <p:sldSz cx="9144000" cy="6858000" type="screen4x3"/>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Destaqu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em Estilo, Tabela com Grelh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Sem Estilo, Sem Grelh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330" autoAdjust="0"/>
  </p:normalViewPr>
  <p:slideViewPr>
    <p:cSldViewPr>
      <p:cViewPr varScale="1">
        <p:scale>
          <a:sx n="89" d="100"/>
          <a:sy n="89" d="100"/>
        </p:scale>
        <p:origin x="624"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82913F-F882-42DA-8A03-ED506203C44F}" type="datetimeFigureOut">
              <a:rPr lang="pt-PT" smtClean="0"/>
              <a:t>14-10-2014</a:t>
            </a:fld>
            <a:endParaRPr lang="pt-PT"/>
          </a:p>
        </p:txBody>
      </p:sp>
      <p:sp>
        <p:nvSpPr>
          <p:cNvPr id="4" name="Marcador de Posição da Imagem do Diapositivo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PT"/>
          </a:p>
        </p:txBody>
      </p:sp>
      <p:sp>
        <p:nvSpPr>
          <p:cNvPr id="5" name="Marcador de Posição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6" name="Marcador de Posição do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PT"/>
          </a:p>
        </p:txBody>
      </p:sp>
      <p:sp>
        <p:nvSpPr>
          <p:cNvPr id="7" name="Marcador de Posição do Número do Diapositivo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1AA5B9-336C-4368-9FB8-336F2F5B3F76}" type="slidenum">
              <a:rPr lang="pt-PT" smtClean="0"/>
              <a:t>‹#›</a:t>
            </a:fld>
            <a:endParaRPr lang="pt-PT"/>
          </a:p>
        </p:txBody>
      </p:sp>
    </p:spTree>
    <p:extLst>
      <p:ext uri="{BB962C8B-B14F-4D97-AF65-F5344CB8AC3E}">
        <p14:creationId xmlns:p14="http://schemas.microsoft.com/office/powerpoint/2010/main" val="2917089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10"/>
          </p:nvPr>
        </p:nvSpPr>
        <p:spPr/>
        <p:txBody>
          <a:bodyPr/>
          <a:lstStyle/>
          <a:p>
            <a:fld id="{EA1AA5B9-336C-4368-9FB8-336F2F5B3F76}" type="slidenum">
              <a:rPr lang="pt-PT" smtClean="0"/>
              <a:t>2</a:t>
            </a:fld>
            <a:endParaRPr lang="pt-PT"/>
          </a:p>
        </p:txBody>
      </p:sp>
    </p:spTree>
    <p:extLst>
      <p:ext uri="{BB962C8B-B14F-4D97-AF65-F5344CB8AC3E}">
        <p14:creationId xmlns:p14="http://schemas.microsoft.com/office/powerpoint/2010/main" val="32795382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pPr algn="just"/>
            <a:endParaRPr lang="pt-PT" sz="1200" dirty="0"/>
          </a:p>
        </p:txBody>
      </p:sp>
      <p:sp>
        <p:nvSpPr>
          <p:cNvPr id="4" name="Marcador de Posição do Número do Diapositivo 3"/>
          <p:cNvSpPr>
            <a:spLocks noGrp="1"/>
          </p:cNvSpPr>
          <p:nvPr>
            <p:ph type="sldNum" sz="quarter" idx="10"/>
          </p:nvPr>
        </p:nvSpPr>
        <p:spPr/>
        <p:txBody>
          <a:bodyPr/>
          <a:lstStyle/>
          <a:p>
            <a:fld id="{EA1AA5B9-336C-4368-9FB8-336F2F5B3F76}" type="slidenum">
              <a:rPr lang="pt-PT" smtClean="0"/>
              <a:t>12</a:t>
            </a:fld>
            <a:endParaRPr lang="pt-PT"/>
          </a:p>
        </p:txBody>
      </p:sp>
    </p:spTree>
    <p:extLst>
      <p:ext uri="{BB962C8B-B14F-4D97-AF65-F5344CB8AC3E}">
        <p14:creationId xmlns:p14="http://schemas.microsoft.com/office/powerpoint/2010/main" val="1265361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pPr algn="just"/>
            <a:endParaRPr lang="pt-PT" sz="1200" dirty="0"/>
          </a:p>
        </p:txBody>
      </p:sp>
      <p:sp>
        <p:nvSpPr>
          <p:cNvPr id="4" name="Marcador de Posição do Número do Diapositivo 3"/>
          <p:cNvSpPr>
            <a:spLocks noGrp="1"/>
          </p:cNvSpPr>
          <p:nvPr>
            <p:ph type="sldNum" sz="quarter" idx="10"/>
          </p:nvPr>
        </p:nvSpPr>
        <p:spPr/>
        <p:txBody>
          <a:bodyPr/>
          <a:lstStyle/>
          <a:p>
            <a:fld id="{EA1AA5B9-336C-4368-9FB8-336F2F5B3F76}" type="slidenum">
              <a:rPr lang="pt-PT" smtClean="0"/>
              <a:t>13</a:t>
            </a:fld>
            <a:endParaRPr lang="pt-PT"/>
          </a:p>
        </p:txBody>
      </p:sp>
    </p:spTree>
    <p:extLst>
      <p:ext uri="{BB962C8B-B14F-4D97-AF65-F5344CB8AC3E}">
        <p14:creationId xmlns:p14="http://schemas.microsoft.com/office/powerpoint/2010/main" val="1265361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pPr algn="just"/>
            <a:endParaRPr lang="pt-PT" sz="1200" dirty="0"/>
          </a:p>
        </p:txBody>
      </p:sp>
      <p:sp>
        <p:nvSpPr>
          <p:cNvPr id="4" name="Marcador de Posição do Número do Diapositivo 3"/>
          <p:cNvSpPr>
            <a:spLocks noGrp="1"/>
          </p:cNvSpPr>
          <p:nvPr>
            <p:ph type="sldNum" sz="quarter" idx="10"/>
          </p:nvPr>
        </p:nvSpPr>
        <p:spPr/>
        <p:txBody>
          <a:bodyPr/>
          <a:lstStyle/>
          <a:p>
            <a:fld id="{EA1AA5B9-336C-4368-9FB8-336F2F5B3F76}" type="slidenum">
              <a:rPr lang="pt-PT" smtClean="0"/>
              <a:t>14</a:t>
            </a:fld>
            <a:endParaRPr lang="pt-PT"/>
          </a:p>
        </p:txBody>
      </p:sp>
    </p:spTree>
    <p:extLst>
      <p:ext uri="{BB962C8B-B14F-4D97-AF65-F5344CB8AC3E}">
        <p14:creationId xmlns:p14="http://schemas.microsoft.com/office/powerpoint/2010/main" val="1265361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pPr algn="just"/>
            <a:r>
              <a:rPr lang="en-US" sz="1200" dirty="0" smtClean="0"/>
              <a:t>To study the artefacts produced by teachers, the </a:t>
            </a:r>
            <a:r>
              <a:rPr lang="en-GB" sz="1200" noProof="0" dirty="0" smtClean="0"/>
              <a:t>characterisation</a:t>
            </a:r>
            <a:r>
              <a:rPr lang="en-US" sz="1200" dirty="0" smtClean="0"/>
              <a:t> proposed by Brown (2009) was used, which defines three forms of interaction between teachers and curriculum materials: </a:t>
            </a:r>
            <a:endParaRPr lang="pt-PT" sz="1200" dirty="0"/>
          </a:p>
        </p:txBody>
      </p:sp>
      <p:sp>
        <p:nvSpPr>
          <p:cNvPr id="4" name="Marcador de Posição do Número do Diapositivo 3"/>
          <p:cNvSpPr>
            <a:spLocks noGrp="1"/>
          </p:cNvSpPr>
          <p:nvPr>
            <p:ph type="sldNum" sz="quarter" idx="10"/>
          </p:nvPr>
        </p:nvSpPr>
        <p:spPr/>
        <p:txBody>
          <a:bodyPr/>
          <a:lstStyle/>
          <a:p>
            <a:fld id="{EA1AA5B9-336C-4368-9FB8-336F2F5B3F76}" type="slidenum">
              <a:rPr lang="pt-PT" smtClean="0"/>
              <a:t>15</a:t>
            </a:fld>
            <a:endParaRPr lang="pt-PT"/>
          </a:p>
        </p:txBody>
      </p:sp>
    </p:spTree>
    <p:extLst>
      <p:ext uri="{BB962C8B-B14F-4D97-AF65-F5344CB8AC3E}">
        <p14:creationId xmlns:p14="http://schemas.microsoft.com/office/powerpoint/2010/main" val="1265361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pPr algn="just"/>
            <a:endParaRPr lang="pt-PT" sz="1200" b="0" dirty="0"/>
          </a:p>
        </p:txBody>
      </p:sp>
      <p:sp>
        <p:nvSpPr>
          <p:cNvPr id="4" name="Marcador de Posição do Número do Diapositivo 3"/>
          <p:cNvSpPr>
            <a:spLocks noGrp="1"/>
          </p:cNvSpPr>
          <p:nvPr>
            <p:ph type="sldNum" sz="quarter" idx="10"/>
          </p:nvPr>
        </p:nvSpPr>
        <p:spPr/>
        <p:txBody>
          <a:bodyPr/>
          <a:lstStyle/>
          <a:p>
            <a:fld id="{EA1AA5B9-336C-4368-9FB8-336F2F5B3F76}" type="slidenum">
              <a:rPr lang="pt-PT" smtClean="0"/>
              <a:t>19</a:t>
            </a:fld>
            <a:endParaRPr lang="pt-PT"/>
          </a:p>
        </p:txBody>
      </p:sp>
    </p:spTree>
    <p:extLst>
      <p:ext uri="{BB962C8B-B14F-4D97-AF65-F5344CB8AC3E}">
        <p14:creationId xmlns:p14="http://schemas.microsoft.com/office/powerpoint/2010/main" val="2180859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sz="1100" kern="1200" dirty="0">
              <a:solidFill>
                <a:schemeClr val="tx1"/>
              </a:solidFill>
              <a:effectLst/>
              <a:latin typeface="Times New Roman" panose="02020603050405020304" pitchFamily="18" charset="0"/>
              <a:ea typeface="+mn-ea"/>
              <a:cs typeface="Times New Roman" panose="02020603050405020304" pitchFamily="18" charset="0"/>
            </a:endParaRPr>
          </a:p>
        </p:txBody>
      </p:sp>
      <p:sp>
        <p:nvSpPr>
          <p:cNvPr id="4" name="Marcador de Posição do Número do Diapositivo 3"/>
          <p:cNvSpPr>
            <a:spLocks noGrp="1"/>
          </p:cNvSpPr>
          <p:nvPr>
            <p:ph type="sldNum" sz="quarter" idx="10"/>
          </p:nvPr>
        </p:nvSpPr>
        <p:spPr/>
        <p:txBody>
          <a:bodyPr/>
          <a:lstStyle/>
          <a:p>
            <a:fld id="{EA1AA5B9-336C-4368-9FB8-336F2F5B3F76}" type="slidenum">
              <a:rPr lang="pt-PT" smtClean="0"/>
              <a:t>3</a:t>
            </a:fld>
            <a:endParaRPr lang="pt-PT"/>
          </a:p>
        </p:txBody>
      </p:sp>
    </p:spTree>
    <p:extLst>
      <p:ext uri="{BB962C8B-B14F-4D97-AF65-F5344CB8AC3E}">
        <p14:creationId xmlns:p14="http://schemas.microsoft.com/office/powerpoint/2010/main" val="32795382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10"/>
          </p:nvPr>
        </p:nvSpPr>
        <p:spPr/>
        <p:txBody>
          <a:bodyPr/>
          <a:lstStyle/>
          <a:p>
            <a:fld id="{EA1AA5B9-336C-4368-9FB8-336F2F5B3F76}" type="slidenum">
              <a:rPr lang="pt-PT" smtClean="0"/>
              <a:t>4</a:t>
            </a:fld>
            <a:endParaRPr lang="pt-PT"/>
          </a:p>
        </p:txBody>
      </p:sp>
    </p:spTree>
    <p:extLst>
      <p:ext uri="{BB962C8B-B14F-4D97-AF65-F5344CB8AC3E}">
        <p14:creationId xmlns:p14="http://schemas.microsoft.com/office/powerpoint/2010/main" val="32795382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10"/>
          </p:nvPr>
        </p:nvSpPr>
        <p:spPr/>
        <p:txBody>
          <a:bodyPr/>
          <a:lstStyle/>
          <a:p>
            <a:fld id="{EA1AA5B9-336C-4368-9FB8-336F2F5B3F76}" type="slidenum">
              <a:rPr lang="pt-PT" smtClean="0"/>
              <a:t>5</a:t>
            </a:fld>
            <a:endParaRPr lang="pt-PT"/>
          </a:p>
        </p:txBody>
      </p:sp>
    </p:spTree>
    <p:extLst>
      <p:ext uri="{BB962C8B-B14F-4D97-AF65-F5344CB8AC3E}">
        <p14:creationId xmlns:p14="http://schemas.microsoft.com/office/powerpoint/2010/main" val="10358900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10"/>
          </p:nvPr>
        </p:nvSpPr>
        <p:spPr/>
        <p:txBody>
          <a:bodyPr/>
          <a:lstStyle/>
          <a:p>
            <a:fld id="{EA1AA5B9-336C-4368-9FB8-336F2F5B3F76}" type="slidenum">
              <a:rPr lang="pt-PT" smtClean="0"/>
              <a:t>6</a:t>
            </a:fld>
            <a:endParaRPr lang="pt-PT"/>
          </a:p>
        </p:txBody>
      </p:sp>
    </p:spTree>
    <p:extLst>
      <p:ext uri="{BB962C8B-B14F-4D97-AF65-F5344CB8AC3E}">
        <p14:creationId xmlns:p14="http://schemas.microsoft.com/office/powerpoint/2010/main" val="1035890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10"/>
          </p:nvPr>
        </p:nvSpPr>
        <p:spPr/>
        <p:txBody>
          <a:bodyPr/>
          <a:lstStyle/>
          <a:p>
            <a:fld id="{EA1AA5B9-336C-4368-9FB8-336F2F5B3F76}" type="slidenum">
              <a:rPr lang="pt-PT" smtClean="0"/>
              <a:t>8</a:t>
            </a:fld>
            <a:endParaRPr lang="pt-PT"/>
          </a:p>
        </p:txBody>
      </p:sp>
    </p:spTree>
    <p:extLst>
      <p:ext uri="{BB962C8B-B14F-4D97-AF65-F5344CB8AC3E}">
        <p14:creationId xmlns:p14="http://schemas.microsoft.com/office/powerpoint/2010/main" val="10358900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pPr algn="just"/>
            <a:endParaRPr lang="pt-PT" sz="1200" dirty="0"/>
          </a:p>
        </p:txBody>
      </p:sp>
      <p:sp>
        <p:nvSpPr>
          <p:cNvPr id="4" name="Marcador de Posição do Número do Diapositivo 3"/>
          <p:cNvSpPr>
            <a:spLocks noGrp="1"/>
          </p:cNvSpPr>
          <p:nvPr>
            <p:ph type="sldNum" sz="quarter" idx="10"/>
          </p:nvPr>
        </p:nvSpPr>
        <p:spPr/>
        <p:txBody>
          <a:bodyPr/>
          <a:lstStyle/>
          <a:p>
            <a:fld id="{EA1AA5B9-336C-4368-9FB8-336F2F5B3F76}" type="slidenum">
              <a:rPr lang="pt-PT" smtClean="0"/>
              <a:t>9</a:t>
            </a:fld>
            <a:endParaRPr lang="pt-PT"/>
          </a:p>
        </p:txBody>
      </p:sp>
    </p:spTree>
    <p:extLst>
      <p:ext uri="{BB962C8B-B14F-4D97-AF65-F5344CB8AC3E}">
        <p14:creationId xmlns:p14="http://schemas.microsoft.com/office/powerpoint/2010/main" val="1265361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pPr algn="just"/>
            <a:endParaRPr lang="pt-PT" sz="1200" dirty="0"/>
          </a:p>
        </p:txBody>
      </p:sp>
      <p:sp>
        <p:nvSpPr>
          <p:cNvPr id="4" name="Marcador de Posição do Número do Diapositivo 3"/>
          <p:cNvSpPr>
            <a:spLocks noGrp="1"/>
          </p:cNvSpPr>
          <p:nvPr>
            <p:ph type="sldNum" sz="quarter" idx="10"/>
          </p:nvPr>
        </p:nvSpPr>
        <p:spPr/>
        <p:txBody>
          <a:bodyPr/>
          <a:lstStyle/>
          <a:p>
            <a:fld id="{EA1AA5B9-336C-4368-9FB8-336F2F5B3F76}" type="slidenum">
              <a:rPr lang="pt-PT" smtClean="0">
                <a:solidFill>
                  <a:prstClr val="black"/>
                </a:solidFill>
              </a:rPr>
              <a:pPr/>
              <a:t>10</a:t>
            </a:fld>
            <a:endParaRPr lang="pt-PT">
              <a:solidFill>
                <a:prstClr val="black"/>
              </a:solidFill>
            </a:endParaRPr>
          </a:p>
        </p:txBody>
      </p:sp>
    </p:spTree>
    <p:extLst>
      <p:ext uri="{BB962C8B-B14F-4D97-AF65-F5344CB8AC3E}">
        <p14:creationId xmlns:p14="http://schemas.microsoft.com/office/powerpoint/2010/main" val="1265361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pPr algn="just"/>
            <a:endParaRPr lang="pt-PT" sz="1200" dirty="0"/>
          </a:p>
        </p:txBody>
      </p:sp>
      <p:sp>
        <p:nvSpPr>
          <p:cNvPr id="4" name="Marcador de Posição do Número do Diapositivo 3"/>
          <p:cNvSpPr>
            <a:spLocks noGrp="1"/>
          </p:cNvSpPr>
          <p:nvPr>
            <p:ph type="sldNum" sz="quarter" idx="10"/>
          </p:nvPr>
        </p:nvSpPr>
        <p:spPr/>
        <p:txBody>
          <a:bodyPr/>
          <a:lstStyle/>
          <a:p>
            <a:fld id="{EA1AA5B9-336C-4368-9FB8-336F2F5B3F76}" type="slidenum">
              <a:rPr lang="pt-PT" smtClean="0"/>
              <a:t>11</a:t>
            </a:fld>
            <a:endParaRPr lang="pt-PT"/>
          </a:p>
        </p:txBody>
      </p:sp>
    </p:spTree>
    <p:extLst>
      <p:ext uri="{BB962C8B-B14F-4D97-AF65-F5344CB8AC3E}">
        <p14:creationId xmlns:p14="http://schemas.microsoft.com/office/powerpoint/2010/main" val="126536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14" name="Título 13"/>
          <p:cNvSpPr>
            <a:spLocks noGrp="1"/>
          </p:cNvSpPr>
          <p:nvPr>
            <p:ph type="ctrTitle"/>
          </p:nvPr>
        </p:nvSpPr>
        <p:spPr>
          <a:xfrm>
            <a:off x="1432560" y="359898"/>
            <a:ext cx="7406640" cy="1472184"/>
          </a:xfrm>
        </p:spPr>
        <p:txBody>
          <a:bodyPr anchor="b"/>
          <a:lstStyle>
            <a:lvl1pPr algn="l">
              <a:defRPr/>
            </a:lvl1pPr>
            <a:extLst/>
          </a:lstStyle>
          <a:p>
            <a:r>
              <a:rPr kumimoji="0" lang="pt-PT" smtClean="0"/>
              <a:t>Clique para editar o estilo</a:t>
            </a:r>
            <a:endParaRPr kumimoji="0" lang="en-US"/>
          </a:p>
        </p:txBody>
      </p:sp>
      <p:sp>
        <p:nvSpPr>
          <p:cNvPr id="22" name="Subtítulo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t-PT" smtClean="0"/>
              <a:t>Faça clique para editar o estilo</a:t>
            </a:r>
            <a:endParaRPr kumimoji="0" lang="en-US"/>
          </a:p>
        </p:txBody>
      </p:sp>
      <p:sp>
        <p:nvSpPr>
          <p:cNvPr id="7" name="Marcador de Posição da Data 6"/>
          <p:cNvSpPr>
            <a:spLocks noGrp="1"/>
          </p:cNvSpPr>
          <p:nvPr>
            <p:ph type="dt" sz="half" idx="10"/>
          </p:nvPr>
        </p:nvSpPr>
        <p:spPr/>
        <p:txBody>
          <a:bodyPr/>
          <a:lstStyle>
            <a:extLst/>
          </a:lstStyle>
          <a:p>
            <a:fld id="{08822925-6B78-4913-9982-7854C787C5ED}" type="datetime1">
              <a:rPr lang="pt-PT" smtClean="0"/>
              <a:t>14-10-2014</a:t>
            </a:fld>
            <a:endParaRPr lang="pt-PT"/>
          </a:p>
        </p:txBody>
      </p:sp>
      <p:sp>
        <p:nvSpPr>
          <p:cNvPr id="20" name="Marcador de Posição do Rodapé 19"/>
          <p:cNvSpPr>
            <a:spLocks noGrp="1"/>
          </p:cNvSpPr>
          <p:nvPr>
            <p:ph type="ftr" sz="quarter" idx="11"/>
          </p:nvPr>
        </p:nvSpPr>
        <p:spPr/>
        <p:txBody>
          <a:bodyPr/>
          <a:lstStyle>
            <a:extLst/>
          </a:lstStyle>
          <a:p>
            <a:r>
              <a:rPr lang="en-US" smtClean="0"/>
              <a:t>International Conference on Mathematics Textbook Research and Development 2014 (ICMT-2014)</a:t>
            </a:r>
            <a:endParaRPr lang="pt-PT"/>
          </a:p>
        </p:txBody>
      </p:sp>
      <p:sp>
        <p:nvSpPr>
          <p:cNvPr id="10" name="Marcador de Posição do Número do Diapositivo 9"/>
          <p:cNvSpPr>
            <a:spLocks noGrp="1"/>
          </p:cNvSpPr>
          <p:nvPr>
            <p:ph type="sldNum" sz="quarter" idx="12"/>
          </p:nvPr>
        </p:nvSpPr>
        <p:spPr/>
        <p:txBody>
          <a:bodyPr/>
          <a:lstStyle>
            <a:extLst/>
          </a:lstStyle>
          <a:p>
            <a:fld id="{48E5E202-6DF5-4ACD-AB04-ADACDB42B16D}" type="slidenum">
              <a:rPr lang="pt-PT" smtClean="0"/>
              <a:t>‹#›</a:t>
            </a:fld>
            <a:endParaRPr lang="pt-PT"/>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PT" smtClean="0"/>
              <a:t>Clique para editar o estilo</a:t>
            </a:r>
            <a:endParaRPr kumimoji="0" lang="en-US"/>
          </a:p>
        </p:txBody>
      </p:sp>
      <p:sp>
        <p:nvSpPr>
          <p:cNvPr id="3" name="Marcador de Posição de Texto Vertical 2"/>
          <p:cNvSpPr>
            <a:spLocks noGrp="1"/>
          </p:cNvSpPr>
          <p:nvPr>
            <p:ph type="body" orient="vert" idx="1"/>
          </p:nvPr>
        </p:nvSpPr>
        <p:spPr/>
        <p:txBody>
          <a:bodyPr vert="eaVert"/>
          <a:lstStyle>
            <a:extLs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extLst/>
          </a:lstStyle>
          <a:p>
            <a:fld id="{382FD4E8-6151-4155-8169-AEC98D823401}" type="datetime1">
              <a:rPr lang="pt-PT" smtClean="0"/>
              <a:t>14-10-2014</a:t>
            </a:fld>
            <a:endParaRPr lang="pt-PT"/>
          </a:p>
        </p:txBody>
      </p:sp>
      <p:sp>
        <p:nvSpPr>
          <p:cNvPr id="5" name="Marcador de Posição do Rodapé 4"/>
          <p:cNvSpPr>
            <a:spLocks noGrp="1"/>
          </p:cNvSpPr>
          <p:nvPr>
            <p:ph type="ftr" sz="quarter" idx="11"/>
          </p:nvPr>
        </p:nvSpPr>
        <p:spPr/>
        <p:txBody>
          <a:bodyPr/>
          <a:lstStyle>
            <a:extLst/>
          </a:lstStyle>
          <a:p>
            <a:r>
              <a:rPr lang="en-US" smtClean="0"/>
              <a:t>International Conference on Mathematics Textbook Research and Development 2014 (ICMT-2014)</a:t>
            </a:r>
            <a:endParaRPr lang="pt-PT"/>
          </a:p>
        </p:txBody>
      </p:sp>
      <p:sp>
        <p:nvSpPr>
          <p:cNvPr id="6" name="Marcador de Posição do Número do Diapositivo 5"/>
          <p:cNvSpPr>
            <a:spLocks noGrp="1"/>
          </p:cNvSpPr>
          <p:nvPr>
            <p:ph type="sldNum" sz="quarter" idx="12"/>
          </p:nvPr>
        </p:nvSpPr>
        <p:spPr/>
        <p:txBody>
          <a:bodyPr/>
          <a:lstStyle>
            <a:extLst/>
          </a:lstStyle>
          <a:p>
            <a:fld id="{48E5E202-6DF5-4ACD-AB04-ADACDB42B16D}" type="slidenum">
              <a:rPr lang="pt-PT" smtClean="0"/>
              <a:t>‹#›</a:t>
            </a:fld>
            <a:endParaRPr lang="pt-P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58000" y="274639"/>
            <a:ext cx="1828800" cy="5851525"/>
          </a:xfrm>
        </p:spPr>
        <p:txBody>
          <a:bodyPr vert="eaVert"/>
          <a:lstStyle>
            <a:extLst/>
          </a:lstStyle>
          <a:p>
            <a:r>
              <a:rPr kumimoji="0" lang="pt-PT" smtClean="0"/>
              <a:t>Clique para editar o estilo</a:t>
            </a:r>
            <a:endParaRPr kumimoji="0" lang="en-US"/>
          </a:p>
        </p:txBody>
      </p:sp>
      <p:sp>
        <p:nvSpPr>
          <p:cNvPr id="3" name="Marcador de Posição de Texto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extLst/>
          </a:lstStyle>
          <a:p>
            <a:fld id="{1F95D917-6FE2-47FF-96AB-2C5BFDFD3966}" type="datetime1">
              <a:rPr lang="pt-PT" smtClean="0"/>
              <a:t>14-10-2014</a:t>
            </a:fld>
            <a:endParaRPr lang="pt-PT"/>
          </a:p>
        </p:txBody>
      </p:sp>
      <p:sp>
        <p:nvSpPr>
          <p:cNvPr id="5" name="Marcador de Posição do Rodapé 4"/>
          <p:cNvSpPr>
            <a:spLocks noGrp="1"/>
          </p:cNvSpPr>
          <p:nvPr>
            <p:ph type="ftr" sz="quarter" idx="11"/>
          </p:nvPr>
        </p:nvSpPr>
        <p:spPr/>
        <p:txBody>
          <a:bodyPr/>
          <a:lstStyle>
            <a:extLst/>
          </a:lstStyle>
          <a:p>
            <a:r>
              <a:rPr lang="en-US" smtClean="0"/>
              <a:t>International Conference on Mathematics Textbook Research and Development 2014 (ICMT-2014)</a:t>
            </a:r>
            <a:endParaRPr lang="pt-PT"/>
          </a:p>
        </p:txBody>
      </p:sp>
      <p:sp>
        <p:nvSpPr>
          <p:cNvPr id="6" name="Marcador de Posição do Número do Diapositivo 5"/>
          <p:cNvSpPr>
            <a:spLocks noGrp="1"/>
          </p:cNvSpPr>
          <p:nvPr>
            <p:ph type="sldNum" sz="quarter" idx="12"/>
          </p:nvPr>
        </p:nvSpPr>
        <p:spPr/>
        <p:txBody>
          <a:bodyPr/>
          <a:lstStyle>
            <a:extLst/>
          </a:lstStyle>
          <a:p>
            <a:fld id="{48E5E202-6DF5-4ACD-AB04-ADACDB42B16D}" type="slidenum">
              <a:rPr lang="pt-PT" smtClean="0"/>
              <a:t>‹#›</a:t>
            </a:fld>
            <a:endParaRPr lang="pt-P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PT" smtClean="0"/>
              <a:t>Clique para editar o estilo</a:t>
            </a:r>
            <a:endParaRPr kumimoji="0" lang="en-US"/>
          </a:p>
        </p:txBody>
      </p:sp>
      <p:sp>
        <p:nvSpPr>
          <p:cNvPr id="3" name="Marcador de Posição de Conteúdo 2"/>
          <p:cNvSpPr>
            <a:spLocks noGrp="1"/>
          </p:cNvSpPr>
          <p:nvPr>
            <p:ph idx="1"/>
          </p:nvPr>
        </p:nvSpPr>
        <p:spPr/>
        <p:txBody>
          <a:bodyPr/>
          <a:lstStyle>
            <a:extLs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extLst/>
          </a:lstStyle>
          <a:p>
            <a:fld id="{BA1D0FEB-84DC-4FE2-AEE2-C60DA5BE36B9}" type="datetime1">
              <a:rPr lang="pt-PT" smtClean="0"/>
              <a:t>14-10-2014</a:t>
            </a:fld>
            <a:endParaRPr lang="pt-PT"/>
          </a:p>
        </p:txBody>
      </p:sp>
      <p:sp>
        <p:nvSpPr>
          <p:cNvPr id="5" name="Marcador de Posição do Rodapé 4"/>
          <p:cNvSpPr>
            <a:spLocks noGrp="1"/>
          </p:cNvSpPr>
          <p:nvPr>
            <p:ph type="ftr" sz="quarter" idx="11"/>
          </p:nvPr>
        </p:nvSpPr>
        <p:spPr/>
        <p:txBody>
          <a:bodyPr/>
          <a:lstStyle>
            <a:extLst/>
          </a:lstStyle>
          <a:p>
            <a:r>
              <a:rPr lang="en-US" smtClean="0"/>
              <a:t>International Conference on Mathematics Textbook Research and Development 2014 (ICMT-2014)</a:t>
            </a:r>
            <a:endParaRPr lang="pt-PT"/>
          </a:p>
        </p:txBody>
      </p:sp>
      <p:sp>
        <p:nvSpPr>
          <p:cNvPr id="6" name="Marcador de Posição do Número do Diapositivo 5"/>
          <p:cNvSpPr>
            <a:spLocks noGrp="1"/>
          </p:cNvSpPr>
          <p:nvPr>
            <p:ph type="sldNum" sz="quarter" idx="12"/>
          </p:nvPr>
        </p:nvSpPr>
        <p:spPr/>
        <p:txBody>
          <a:bodyPr/>
          <a:lstStyle>
            <a:extLst/>
          </a:lstStyle>
          <a:p>
            <a:fld id="{48E5E202-6DF5-4ACD-AB04-ADACDB42B16D}" type="slidenum">
              <a:rPr lang="pt-PT" smtClean="0"/>
              <a:t>‹#›</a:t>
            </a:fld>
            <a:endParaRPr lang="pt-P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cção">
    <p:spTree>
      <p:nvGrpSpPr>
        <p:cNvPr id="1" name=""/>
        <p:cNvGrpSpPr/>
        <p:nvPr/>
      </p:nvGrpSpPr>
      <p:grpSpPr>
        <a:xfrm>
          <a:off x="0" y="0"/>
          <a:ext cx="0" cy="0"/>
          <a:chOff x="0" y="0"/>
          <a:chExt cx="0" cy="0"/>
        </a:xfrm>
      </p:grpSpPr>
      <p:sp>
        <p:nvSpPr>
          <p:cNvPr id="7" name="Rectângulo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pt-PT" smtClean="0"/>
              <a:t>Clique para editar o estilo</a:t>
            </a:r>
            <a:endParaRPr kumimoji="0" lang="en-US"/>
          </a:p>
        </p:txBody>
      </p:sp>
      <p:sp>
        <p:nvSpPr>
          <p:cNvPr id="3" name="Marcador de Posição do Texto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t-PT" smtClean="0"/>
              <a:t>Clique para editar os estilos</a:t>
            </a:r>
          </a:p>
        </p:txBody>
      </p:sp>
      <p:sp>
        <p:nvSpPr>
          <p:cNvPr id="4" name="Marcador de Posição da Data 3"/>
          <p:cNvSpPr>
            <a:spLocks noGrp="1"/>
          </p:cNvSpPr>
          <p:nvPr>
            <p:ph type="dt" sz="half" idx="10"/>
          </p:nvPr>
        </p:nvSpPr>
        <p:spPr/>
        <p:txBody>
          <a:bodyPr/>
          <a:lstStyle>
            <a:extLst/>
          </a:lstStyle>
          <a:p>
            <a:fld id="{D54E2D74-78A3-4F35-8F3C-B3849F9CD9D3}" type="datetime1">
              <a:rPr lang="pt-PT" smtClean="0"/>
              <a:t>14-10-2014</a:t>
            </a:fld>
            <a:endParaRPr lang="pt-PT"/>
          </a:p>
        </p:txBody>
      </p:sp>
      <p:sp>
        <p:nvSpPr>
          <p:cNvPr id="5" name="Marcador de Posição do Rodapé 4"/>
          <p:cNvSpPr>
            <a:spLocks noGrp="1"/>
          </p:cNvSpPr>
          <p:nvPr>
            <p:ph type="ftr" sz="quarter" idx="11"/>
          </p:nvPr>
        </p:nvSpPr>
        <p:spPr/>
        <p:txBody>
          <a:bodyPr/>
          <a:lstStyle>
            <a:extLst/>
          </a:lstStyle>
          <a:p>
            <a:r>
              <a:rPr lang="en-US" smtClean="0"/>
              <a:t>International Conference on Mathematics Textbook Research and Development 2014 (ICMT-2014)</a:t>
            </a:r>
            <a:endParaRPr lang="pt-PT"/>
          </a:p>
        </p:txBody>
      </p:sp>
      <p:sp>
        <p:nvSpPr>
          <p:cNvPr id="6" name="Marcador de Posição do Número do Diapositivo 5"/>
          <p:cNvSpPr>
            <a:spLocks noGrp="1"/>
          </p:cNvSpPr>
          <p:nvPr>
            <p:ph type="sldNum" sz="quarter" idx="12"/>
          </p:nvPr>
        </p:nvSpPr>
        <p:spPr/>
        <p:txBody>
          <a:bodyPr/>
          <a:lstStyle>
            <a:extLst/>
          </a:lstStyle>
          <a:p>
            <a:fld id="{48E5E202-6DF5-4ACD-AB04-ADACDB42B16D}" type="slidenum">
              <a:rPr lang="pt-PT" smtClean="0"/>
              <a:t>‹#›</a:t>
            </a:fld>
            <a:endParaRPr lang="pt-PT"/>
          </a:p>
        </p:txBody>
      </p:sp>
      <p:sp>
        <p:nvSpPr>
          <p:cNvPr id="10" name="Rectângulo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a:xfrm>
            <a:off x="1435608" y="274320"/>
            <a:ext cx="7498080" cy="1143000"/>
          </a:xfrm>
        </p:spPr>
        <p:txBody>
          <a:bodyPr/>
          <a:lstStyle>
            <a:extLst/>
          </a:lstStyle>
          <a:p>
            <a:r>
              <a:rPr kumimoji="0" lang="pt-PT" smtClean="0"/>
              <a:t>Clique para editar o estilo</a:t>
            </a:r>
            <a:endParaRPr kumimoji="0" lang="en-US"/>
          </a:p>
        </p:txBody>
      </p:sp>
      <p:sp>
        <p:nvSpPr>
          <p:cNvPr id="3" name="Marcador de Posição de Conteúdo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e Conteúdo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5" name="Marcador de Posição da Data 4"/>
          <p:cNvSpPr>
            <a:spLocks noGrp="1"/>
          </p:cNvSpPr>
          <p:nvPr>
            <p:ph type="dt" sz="half" idx="10"/>
          </p:nvPr>
        </p:nvSpPr>
        <p:spPr/>
        <p:txBody>
          <a:bodyPr/>
          <a:lstStyle>
            <a:extLst/>
          </a:lstStyle>
          <a:p>
            <a:fld id="{EBA85C9A-49E7-428A-ADFD-E95840F9A855}" type="datetime1">
              <a:rPr lang="pt-PT" smtClean="0"/>
              <a:t>14-10-2014</a:t>
            </a:fld>
            <a:endParaRPr lang="pt-PT"/>
          </a:p>
        </p:txBody>
      </p:sp>
      <p:sp>
        <p:nvSpPr>
          <p:cNvPr id="6" name="Marcador de Posição do Rodapé 5"/>
          <p:cNvSpPr>
            <a:spLocks noGrp="1"/>
          </p:cNvSpPr>
          <p:nvPr>
            <p:ph type="ftr" sz="quarter" idx="11"/>
          </p:nvPr>
        </p:nvSpPr>
        <p:spPr/>
        <p:txBody>
          <a:bodyPr/>
          <a:lstStyle>
            <a:extLst/>
          </a:lstStyle>
          <a:p>
            <a:r>
              <a:rPr lang="en-US" smtClean="0"/>
              <a:t>International Conference on Mathematics Textbook Research and Development 2014 (ICMT-2014)</a:t>
            </a:r>
            <a:endParaRPr lang="pt-PT"/>
          </a:p>
        </p:txBody>
      </p:sp>
      <p:sp>
        <p:nvSpPr>
          <p:cNvPr id="7" name="Marcador de Posição do Número do Diapositivo 6"/>
          <p:cNvSpPr>
            <a:spLocks noGrp="1"/>
          </p:cNvSpPr>
          <p:nvPr>
            <p:ph type="sldNum" sz="quarter" idx="12"/>
          </p:nvPr>
        </p:nvSpPr>
        <p:spPr/>
        <p:txBody>
          <a:bodyPr/>
          <a:lstStyle>
            <a:extLst/>
          </a:lstStyle>
          <a:p>
            <a:fld id="{48E5E202-6DF5-4ACD-AB04-ADACDB42B16D}" type="slidenum">
              <a:rPr lang="pt-PT" smtClean="0"/>
              <a:t>‹#›</a:t>
            </a:fld>
            <a:endParaRPr lang="pt-P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pt-PT" smtClean="0"/>
              <a:t>Clique para editar o estilo</a:t>
            </a:r>
            <a:endParaRPr kumimoji="0" lang="en-US"/>
          </a:p>
        </p:txBody>
      </p:sp>
      <p:sp>
        <p:nvSpPr>
          <p:cNvPr id="3" name="Marcador de Posição do Texto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PT" smtClean="0"/>
              <a:t>Clique para editar os estilos</a:t>
            </a:r>
          </a:p>
        </p:txBody>
      </p:sp>
      <p:sp>
        <p:nvSpPr>
          <p:cNvPr id="4" name="Marcador de Posição do Texto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PT" smtClean="0"/>
              <a:t>Clique para editar os estilos</a:t>
            </a:r>
          </a:p>
        </p:txBody>
      </p:sp>
      <p:sp>
        <p:nvSpPr>
          <p:cNvPr id="5" name="Marcador de Posição de Conteúdo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6" name="Marcador de Posição de Conteúdo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7" name="Marcador de Posição da Data 6"/>
          <p:cNvSpPr>
            <a:spLocks noGrp="1"/>
          </p:cNvSpPr>
          <p:nvPr>
            <p:ph type="dt" sz="half" idx="10"/>
          </p:nvPr>
        </p:nvSpPr>
        <p:spPr/>
        <p:txBody>
          <a:bodyPr/>
          <a:lstStyle>
            <a:extLst/>
          </a:lstStyle>
          <a:p>
            <a:fld id="{5C80993F-EDB7-4020-9E9C-35853BECB703}" type="datetime1">
              <a:rPr lang="pt-PT" smtClean="0"/>
              <a:t>14-10-2014</a:t>
            </a:fld>
            <a:endParaRPr lang="pt-PT"/>
          </a:p>
        </p:txBody>
      </p:sp>
      <p:sp>
        <p:nvSpPr>
          <p:cNvPr id="8" name="Marcador de Posição do Rodapé 7"/>
          <p:cNvSpPr>
            <a:spLocks noGrp="1"/>
          </p:cNvSpPr>
          <p:nvPr>
            <p:ph type="ftr" sz="quarter" idx="11"/>
          </p:nvPr>
        </p:nvSpPr>
        <p:spPr/>
        <p:txBody>
          <a:bodyPr/>
          <a:lstStyle>
            <a:extLst/>
          </a:lstStyle>
          <a:p>
            <a:r>
              <a:rPr lang="en-US" smtClean="0"/>
              <a:t>International Conference on Mathematics Textbook Research and Development 2014 (ICMT-2014)</a:t>
            </a:r>
            <a:endParaRPr lang="pt-PT"/>
          </a:p>
        </p:txBody>
      </p:sp>
      <p:sp>
        <p:nvSpPr>
          <p:cNvPr id="9" name="Marcador de Posição do Número do Diapositivo 8"/>
          <p:cNvSpPr>
            <a:spLocks noGrp="1"/>
          </p:cNvSpPr>
          <p:nvPr>
            <p:ph type="sldNum" sz="quarter" idx="12"/>
          </p:nvPr>
        </p:nvSpPr>
        <p:spPr/>
        <p:txBody>
          <a:bodyPr/>
          <a:lstStyle>
            <a:extLst/>
          </a:lstStyle>
          <a:p>
            <a:fld id="{48E5E202-6DF5-4ACD-AB04-ADACDB42B16D}" type="slidenum">
              <a:rPr lang="pt-PT" smtClean="0"/>
              <a:t>‹#›</a:t>
            </a:fld>
            <a:endParaRPr lang="pt-P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a:xfrm>
            <a:off x="1435608" y="274320"/>
            <a:ext cx="7498080" cy="1143000"/>
          </a:xfrm>
        </p:spPr>
        <p:txBody>
          <a:bodyPr anchor="ctr"/>
          <a:lstStyle>
            <a:extLst/>
          </a:lstStyle>
          <a:p>
            <a:r>
              <a:rPr kumimoji="0" lang="pt-PT" smtClean="0"/>
              <a:t>Clique para editar o estilo</a:t>
            </a:r>
            <a:endParaRPr kumimoji="0" lang="en-US"/>
          </a:p>
        </p:txBody>
      </p:sp>
      <p:sp>
        <p:nvSpPr>
          <p:cNvPr id="3" name="Marcador de Posição da Data 2"/>
          <p:cNvSpPr>
            <a:spLocks noGrp="1"/>
          </p:cNvSpPr>
          <p:nvPr>
            <p:ph type="dt" sz="half" idx="10"/>
          </p:nvPr>
        </p:nvSpPr>
        <p:spPr/>
        <p:txBody>
          <a:bodyPr/>
          <a:lstStyle>
            <a:extLst/>
          </a:lstStyle>
          <a:p>
            <a:fld id="{536AD36A-B7BF-4937-94B4-AE449F1538BD}" type="datetime1">
              <a:rPr lang="pt-PT" smtClean="0"/>
              <a:t>14-10-2014</a:t>
            </a:fld>
            <a:endParaRPr lang="pt-PT"/>
          </a:p>
        </p:txBody>
      </p:sp>
      <p:sp>
        <p:nvSpPr>
          <p:cNvPr id="4" name="Marcador de Posição do Rodapé 3"/>
          <p:cNvSpPr>
            <a:spLocks noGrp="1"/>
          </p:cNvSpPr>
          <p:nvPr>
            <p:ph type="ftr" sz="quarter" idx="11"/>
          </p:nvPr>
        </p:nvSpPr>
        <p:spPr/>
        <p:txBody>
          <a:bodyPr/>
          <a:lstStyle>
            <a:extLst/>
          </a:lstStyle>
          <a:p>
            <a:r>
              <a:rPr lang="en-US" smtClean="0"/>
              <a:t>International Conference on Mathematics Textbook Research and Development 2014 (ICMT-2014)</a:t>
            </a:r>
            <a:endParaRPr lang="pt-PT"/>
          </a:p>
        </p:txBody>
      </p:sp>
      <p:sp>
        <p:nvSpPr>
          <p:cNvPr id="5" name="Marcador de Posição do Número do Diapositivo 4"/>
          <p:cNvSpPr>
            <a:spLocks noGrp="1"/>
          </p:cNvSpPr>
          <p:nvPr>
            <p:ph type="sldNum" sz="quarter" idx="12"/>
          </p:nvPr>
        </p:nvSpPr>
        <p:spPr/>
        <p:txBody>
          <a:bodyPr/>
          <a:lstStyle>
            <a:extLst/>
          </a:lstStyle>
          <a:p>
            <a:fld id="{48E5E202-6DF5-4ACD-AB04-ADACDB42B16D}" type="slidenum">
              <a:rPr lang="pt-PT" smtClean="0"/>
              <a:t>‹#›</a:t>
            </a:fld>
            <a:endParaRPr lang="pt-P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5" name="Rectângulo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Marcador de Posição da Data 1"/>
          <p:cNvSpPr>
            <a:spLocks noGrp="1"/>
          </p:cNvSpPr>
          <p:nvPr>
            <p:ph type="dt" sz="half" idx="10"/>
          </p:nvPr>
        </p:nvSpPr>
        <p:spPr/>
        <p:txBody>
          <a:bodyPr/>
          <a:lstStyle>
            <a:extLst/>
          </a:lstStyle>
          <a:p>
            <a:fld id="{1428F1F0-AB25-4511-8838-114301838D27}" type="datetime1">
              <a:rPr lang="pt-PT" smtClean="0"/>
              <a:t>14-10-2014</a:t>
            </a:fld>
            <a:endParaRPr lang="pt-PT"/>
          </a:p>
        </p:txBody>
      </p:sp>
      <p:sp>
        <p:nvSpPr>
          <p:cNvPr id="3" name="Marcador de Posição do Rodapé 2"/>
          <p:cNvSpPr>
            <a:spLocks noGrp="1"/>
          </p:cNvSpPr>
          <p:nvPr>
            <p:ph type="ftr" sz="quarter" idx="11"/>
          </p:nvPr>
        </p:nvSpPr>
        <p:spPr/>
        <p:txBody>
          <a:bodyPr/>
          <a:lstStyle>
            <a:extLst/>
          </a:lstStyle>
          <a:p>
            <a:r>
              <a:rPr lang="en-US" smtClean="0"/>
              <a:t>International Conference on Mathematics Textbook Research and Development 2014 (ICMT-2014)</a:t>
            </a:r>
            <a:endParaRPr lang="pt-PT"/>
          </a:p>
        </p:txBody>
      </p:sp>
      <p:sp>
        <p:nvSpPr>
          <p:cNvPr id="4" name="Marcador de Posição do Número do Diapositivo 3"/>
          <p:cNvSpPr>
            <a:spLocks noGrp="1"/>
          </p:cNvSpPr>
          <p:nvPr>
            <p:ph type="sldNum" sz="quarter" idx="12"/>
          </p:nvPr>
        </p:nvSpPr>
        <p:spPr/>
        <p:txBody>
          <a:bodyPr/>
          <a:lstStyle>
            <a:extLst/>
          </a:lstStyle>
          <a:p>
            <a:fld id="{48E5E202-6DF5-4ACD-AB04-ADACDB42B16D}" type="slidenum">
              <a:rPr lang="pt-PT" smtClean="0"/>
              <a:t>‹#›</a:t>
            </a:fld>
            <a:endParaRPr lang="pt-PT"/>
          </a:p>
        </p:txBody>
      </p:sp>
      <p:sp>
        <p:nvSpPr>
          <p:cNvPr id="6" name="Rectângulo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pt-PT" smtClean="0"/>
              <a:t>Clique para editar o estilo</a:t>
            </a:r>
            <a:endParaRPr kumimoji="0" lang="en-US"/>
          </a:p>
        </p:txBody>
      </p:sp>
      <p:sp>
        <p:nvSpPr>
          <p:cNvPr id="3" name="Marcador de Posição do Texto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pt-PT" smtClean="0"/>
              <a:t>Clique para editar os estilos</a:t>
            </a:r>
          </a:p>
        </p:txBody>
      </p:sp>
      <p:sp>
        <p:nvSpPr>
          <p:cNvPr id="4" name="Marcador de Posição de Conteúdo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5" name="Marcador de Posição da Data 4"/>
          <p:cNvSpPr>
            <a:spLocks noGrp="1"/>
          </p:cNvSpPr>
          <p:nvPr>
            <p:ph type="dt" sz="half" idx="10"/>
          </p:nvPr>
        </p:nvSpPr>
        <p:spPr/>
        <p:txBody>
          <a:bodyPr/>
          <a:lstStyle>
            <a:extLst/>
          </a:lstStyle>
          <a:p>
            <a:fld id="{AE8DB6F2-8870-4358-8FF8-C9F824103E4F}" type="datetime1">
              <a:rPr lang="pt-PT" smtClean="0"/>
              <a:t>14-10-2014</a:t>
            </a:fld>
            <a:endParaRPr lang="pt-PT"/>
          </a:p>
        </p:txBody>
      </p:sp>
      <p:sp>
        <p:nvSpPr>
          <p:cNvPr id="6" name="Marcador de Posição do Rodapé 5"/>
          <p:cNvSpPr>
            <a:spLocks noGrp="1"/>
          </p:cNvSpPr>
          <p:nvPr>
            <p:ph type="ftr" sz="quarter" idx="11"/>
          </p:nvPr>
        </p:nvSpPr>
        <p:spPr/>
        <p:txBody>
          <a:bodyPr/>
          <a:lstStyle>
            <a:extLst/>
          </a:lstStyle>
          <a:p>
            <a:r>
              <a:rPr lang="en-US" smtClean="0"/>
              <a:t>International Conference on Mathematics Textbook Research and Development 2014 (ICMT-2014)</a:t>
            </a:r>
            <a:endParaRPr lang="pt-PT"/>
          </a:p>
        </p:txBody>
      </p:sp>
      <p:sp>
        <p:nvSpPr>
          <p:cNvPr id="7" name="Marcador de Posição do Número do Diapositivo 6"/>
          <p:cNvSpPr>
            <a:spLocks noGrp="1"/>
          </p:cNvSpPr>
          <p:nvPr>
            <p:ph type="sldNum" sz="quarter" idx="12"/>
          </p:nvPr>
        </p:nvSpPr>
        <p:spPr/>
        <p:txBody>
          <a:bodyPr/>
          <a:lstStyle>
            <a:extLst/>
          </a:lstStyle>
          <a:p>
            <a:fld id="{48E5E202-6DF5-4ACD-AB04-ADACDB42B16D}" type="slidenum">
              <a:rPr lang="pt-PT" smtClean="0"/>
              <a:t>‹#›</a:t>
            </a:fld>
            <a:endParaRPr lang="pt-P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pt-PT" smtClean="0"/>
              <a:t>Clique para editar o estilo</a:t>
            </a:r>
            <a:endParaRPr kumimoji="0" lang="en-US"/>
          </a:p>
        </p:txBody>
      </p:sp>
      <p:sp>
        <p:nvSpPr>
          <p:cNvPr id="5" name="Marcador de Posição da Data 4"/>
          <p:cNvSpPr>
            <a:spLocks noGrp="1"/>
          </p:cNvSpPr>
          <p:nvPr>
            <p:ph type="dt" sz="half" idx="10"/>
          </p:nvPr>
        </p:nvSpPr>
        <p:spPr/>
        <p:txBody>
          <a:bodyPr/>
          <a:lstStyle>
            <a:extLst/>
          </a:lstStyle>
          <a:p>
            <a:fld id="{385880AF-365F-4B85-86BB-127FDF73B8A7}" type="datetime1">
              <a:rPr lang="pt-PT" smtClean="0"/>
              <a:t>14-10-2014</a:t>
            </a:fld>
            <a:endParaRPr lang="pt-PT"/>
          </a:p>
        </p:txBody>
      </p:sp>
      <p:sp>
        <p:nvSpPr>
          <p:cNvPr id="6" name="Marcador de Posição do Rodapé 5"/>
          <p:cNvSpPr>
            <a:spLocks noGrp="1"/>
          </p:cNvSpPr>
          <p:nvPr>
            <p:ph type="ftr" sz="quarter" idx="11"/>
          </p:nvPr>
        </p:nvSpPr>
        <p:spPr/>
        <p:txBody>
          <a:bodyPr/>
          <a:lstStyle>
            <a:extLst/>
          </a:lstStyle>
          <a:p>
            <a:r>
              <a:rPr lang="en-US" smtClean="0"/>
              <a:t>International Conference on Mathematics Textbook Research and Development 2014 (ICMT-2014)</a:t>
            </a:r>
            <a:endParaRPr lang="pt-PT"/>
          </a:p>
        </p:txBody>
      </p:sp>
      <p:sp>
        <p:nvSpPr>
          <p:cNvPr id="7" name="Marcador de Posição do Número do Diapositivo 6"/>
          <p:cNvSpPr>
            <a:spLocks noGrp="1"/>
          </p:cNvSpPr>
          <p:nvPr>
            <p:ph type="sldNum" sz="quarter" idx="12"/>
          </p:nvPr>
        </p:nvSpPr>
        <p:spPr/>
        <p:txBody>
          <a:bodyPr/>
          <a:lstStyle>
            <a:extLst/>
          </a:lstStyle>
          <a:p>
            <a:fld id="{48E5E202-6DF5-4ACD-AB04-ADACDB42B16D}" type="slidenum">
              <a:rPr lang="pt-PT" smtClean="0"/>
              <a:t>‹#›</a:t>
            </a:fld>
            <a:endParaRPr lang="pt-PT"/>
          </a:p>
        </p:txBody>
      </p:sp>
      <p:sp>
        <p:nvSpPr>
          <p:cNvPr id="8" name="Rectângulo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Marcador de Posição da Imagem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pt-PT" smtClean="0"/>
              <a:t>Clique no ícone para adicionar uma imagem</a:t>
            </a:r>
            <a:endParaRPr kumimoji="0" lang="en-US" dirty="0"/>
          </a:p>
        </p:txBody>
      </p:sp>
      <p:sp>
        <p:nvSpPr>
          <p:cNvPr id="9" name="Fluxograma: Processo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uxograma: Processo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Marcador de Posição do Texto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pt-PT" smtClean="0"/>
              <a:t>Clique para editar os estilos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ircular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Anel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ângulo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Marcador de Posição do Título 4"/>
          <p:cNvSpPr>
            <a:spLocks noGrp="1"/>
          </p:cNvSpPr>
          <p:nvPr>
            <p:ph type="title"/>
          </p:nvPr>
        </p:nvSpPr>
        <p:spPr>
          <a:xfrm>
            <a:off x="1435608" y="274638"/>
            <a:ext cx="7498080" cy="1143000"/>
          </a:xfrm>
          <a:prstGeom prst="rect">
            <a:avLst/>
          </a:prstGeom>
        </p:spPr>
        <p:txBody>
          <a:bodyPr anchor="ctr">
            <a:normAutofit/>
          </a:bodyPr>
          <a:lstStyle>
            <a:extLst/>
          </a:lstStyle>
          <a:p>
            <a:r>
              <a:rPr kumimoji="0" lang="pt-PT" smtClean="0"/>
              <a:t>Clique para editar o estilo</a:t>
            </a:r>
            <a:endParaRPr kumimoji="0" lang="en-US"/>
          </a:p>
        </p:txBody>
      </p:sp>
      <p:sp>
        <p:nvSpPr>
          <p:cNvPr id="9" name="Marcador de Posição do Texto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pt-PT" smtClean="0"/>
              <a:t>Clique para editar os estilos</a:t>
            </a:r>
          </a:p>
          <a:p>
            <a:pPr lvl="1" eaLnBrk="1" latinLnBrk="0" hangingPunct="1"/>
            <a:r>
              <a:rPr kumimoji="0" lang="pt-PT" smtClean="0"/>
              <a:t>Segundo nível</a:t>
            </a:r>
          </a:p>
          <a:p>
            <a:pPr lvl="2" eaLnBrk="1" latinLnBrk="0" hangingPunct="1"/>
            <a:r>
              <a:rPr kumimoji="0" lang="pt-PT" smtClean="0"/>
              <a:t>Terceiro nível</a:t>
            </a:r>
          </a:p>
          <a:p>
            <a:pPr lvl="3" eaLnBrk="1" latinLnBrk="0" hangingPunct="1"/>
            <a:r>
              <a:rPr kumimoji="0" lang="pt-PT" smtClean="0"/>
              <a:t>Quarto nível</a:t>
            </a:r>
          </a:p>
          <a:p>
            <a:pPr lvl="4" eaLnBrk="1" latinLnBrk="0" hangingPunct="1"/>
            <a:r>
              <a:rPr kumimoji="0" lang="pt-PT" smtClean="0"/>
              <a:t>Quinto nível</a:t>
            </a:r>
            <a:endParaRPr kumimoji="0" lang="en-US"/>
          </a:p>
        </p:txBody>
      </p:sp>
      <p:sp>
        <p:nvSpPr>
          <p:cNvPr id="24" name="Marcador de Posição da Data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1F07899-813C-4E92-8F6E-E339DB57735C}" type="datetime1">
              <a:rPr lang="pt-PT" smtClean="0"/>
              <a:t>14-10-2014</a:t>
            </a:fld>
            <a:endParaRPr lang="pt-PT"/>
          </a:p>
        </p:txBody>
      </p:sp>
      <p:sp>
        <p:nvSpPr>
          <p:cNvPr id="10" name="Marcador de Posição do Rodapé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r>
              <a:rPr lang="en-US" smtClean="0"/>
              <a:t>International Conference on Mathematics Textbook Research and Development 2014 (ICMT-2014)</a:t>
            </a:r>
            <a:endParaRPr lang="pt-PT"/>
          </a:p>
        </p:txBody>
      </p:sp>
      <p:sp>
        <p:nvSpPr>
          <p:cNvPr id="22" name="Marcador de Posição do Número do Diapositivo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8E5E202-6DF5-4ACD-AB04-ADACDB42B16D}" type="slidenum">
              <a:rPr lang="pt-PT" smtClean="0"/>
              <a:t>‹#›</a:t>
            </a:fld>
            <a:endParaRPr lang="pt-PT"/>
          </a:p>
        </p:txBody>
      </p:sp>
      <p:sp>
        <p:nvSpPr>
          <p:cNvPr id="15" name="Rectângulo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485840" y="588664"/>
            <a:ext cx="7406640" cy="1472184"/>
          </a:xfrm>
        </p:spPr>
        <p:txBody>
          <a:bodyPr>
            <a:noAutofit/>
          </a:bodyPr>
          <a:lstStyle/>
          <a:p>
            <a:r>
              <a:rPr lang="en-GB" sz="3200" b="1" cap="all" dirty="0">
                <a:effectLst/>
              </a:rPr>
              <a:t>Building new teaching tools in mathematics: teacher and technology </a:t>
            </a:r>
            <a:r>
              <a:rPr lang="en-GB" sz="3200" b="1" cap="all" dirty="0" smtClean="0">
                <a:effectLst/>
              </a:rPr>
              <a:t>resources</a:t>
            </a:r>
            <a:endParaRPr lang="pt-PT" sz="3200" dirty="0"/>
          </a:p>
        </p:txBody>
      </p:sp>
      <p:sp>
        <p:nvSpPr>
          <p:cNvPr id="3" name="Subtítulo 2"/>
          <p:cNvSpPr>
            <a:spLocks noGrp="1"/>
          </p:cNvSpPr>
          <p:nvPr>
            <p:ph type="subTitle" idx="1"/>
          </p:nvPr>
        </p:nvSpPr>
        <p:spPr>
          <a:xfrm>
            <a:off x="1485840" y="2420888"/>
            <a:ext cx="7406640" cy="4032448"/>
          </a:xfrm>
        </p:spPr>
        <p:txBody>
          <a:bodyPr>
            <a:noAutofit/>
          </a:bodyPr>
          <a:lstStyle/>
          <a:p>
            <a:r>
              <a:rPr lang="pt-PT" sz="1800" u="sng" dirty="0"/>
              <a:t>Paula Cristina Teixeira</a:t>
            </a:r>
            <a:endParaRPr lang="pt-PT" sz="1800" dirty="0"/>
          </a:p>
          <a:p>
            <a:r>
              <a:rPr lang="pt-PT" sz="1400" dirty="0"/>
              <a:t>Agrupamento de Escolas João de </a:t>
            </a:r>
            <a:r>
              <a:rPr lang="pt-PT" sz="1400" dirty="0" smtClean="0"/>
              <a:t>Barros, Seixal</a:t>
            </a:r>
            <a:endParaRPr lang="pt-PT" sz="1400" dirty="0"/>
          </a:p>
          <a:p>
            <a:r>
              <a:rPr lang="en-US" sz="1400" dirty="0" err="1" smtClean="0"/>
              <a:t>Universidade</a:t>
            </a:r>
            <a:r>
              <a:rPr lang="en-US" sz="1400" dirty="0" smtClean="0"/>
              <a:t> </a:t>
            </a:r>
            <a:r>
              <a:rPr lang="en-US" sz="1400" dirty="0"/>
              <a:t>Nova de </a:t>
            </a:r>
            <a:r>
              <a:rPr lang="en-US" sz="1400" dirty="0" err="1"/>
              <a:t>Lisboa</a:t>
            </a:r>
            <a:endParaRPr lang="en-US" sz="1400" dirty="0"/>
          </a:p>
          <a:p>
            <a:endParaRPr lang="pt-PT" sz="1400" dirty="0"/>
          </a:p>
          <a:p>
            <a:r>
              <a:rPr lang="pt-PT" sz="1800" dirty="0" smtClean="0"/>
              <a:t>Mária </a:t>
            </a:r>
            <a:r>
              <a:rPr lang="pt-PT" sz="1800" dirty="0"/>
              <a:t>Cristina Almeida</a:t>
            </a:r>
          </a:p>
          <a:p>
            <a:r>
              <a:rPr lang="en-US" sz="1400" dirty="0" err="1"/>
              <a:t>Agrupamento</a:t>
            </a:r>
            <a:r>
              <a:rPr lang="en-US" sz="1400" dirty="0"/>
              <a:t> de </a:t>
            </a:r>
            <a:r>
              <a:rPr lang="en-US" sz="1400" dirty="0" err="1"/>
              <a:t>Escolas</a:t>
            </a:r>
            <a:r>
              <a:rPr lang="en-US" sz="1400" dirty="0"/>
              <a:t> de </a:t>
            </a:r>
            <a:r>
              <a:rPr lang="en-US" sz="1400" dirty="0" err="1" smtClean="0"/>
              <a:t>Casquilhos</a:t>
            </a:r>
            <a:r>
              <a:rPr lang="en-US" sz="1400" dirty="0" smtClean="0"/>
              <a:t>, Barreiro</a:t>
            </a:r>
            <a:endParaRPr lang="pt-PT" sz="1400" dirty="0"/>
          </a:p>
          <a:p>
            <a:r>
              <a:rPr lang="en-US" sz="1400" dirty="0" err="1" smtClean="0"/>
              <a:t>Universidade</a:t>
            </a:r>
            <a:r>
              <a:rPr lang="en-US" sz="1400" dirty="0" smtClean="0"/>
              <a:t> </a:t>
            </a:r>
            <a:r>
              <a:rPr lang="en-US" sz="1400" dirty="0"/>
              <a:t>Nova de </a:t>
            </a:r>
            <a:r>
              <a:rPr lang="en-US" sz="1400" dirty="0" err="1"/>
              <a:t>Lisboa</a:t>
            </a:r>
            <a:endParaRPr lang="en-US" sz="1400" dirty="0"/>
          </a:p>
          <a:p>
            <a:endParaRPr lang="pt-PT" sz="1400" dirty="0"/>
          </a:p>
          <a:p>
            <a:r>
              <a:rPr lang="pt-PT" sz="1800" dirty="0" smtClean="0"/>
              <a:t>António </a:t>
            </a:r>
            <a:r>
              <a:rPr lang="pt-PT" sz="1800" dirty="0"/>
              <a:t>Domingos</a:t>
            </a:r>
          </a:p>
          <a:p>
            <a:r>
              <a:rPr lang="en-US" sz="1400" dirty="0" err="1" smtClean="0"/>
              <a:t>Universidade</a:t>
            </a:r>
            <a:r>
              <a:rPr lang="en-US" sz="1400" dirty="0" smtClean="0"/>
              <a:t> Nova de </a:t>
            </a:r>
            <a:r>
              <a:rPr lang="en-US" sz="1400" dirty="0" err="1" smtClean="0"/>
              <a:t>Lisboa</a:t>
            </a:r>
            <a:endParaRPr lang="en-US" sz="1400" dirty="0" smtClean="0"/>
          </a:p>
          <a:p>
            <a:endParaRPr lang="pt-PT" sz="1400" dirty="0"/>
          </a:p>
          <a:p>
            <a:r>
              <a:rPr lang="en-US" sz="1800" dirty="0" smtClean="0"/>
              <a:t>José </a:t>
            </a:r>
            <a:r>
              <a:rPr lang="en-US" sz="1800" dirty="0"/>
              <a:t>Manuel Matos</a:t>
            </a:r>
            <a:endParaRPr lang="pt-PT" sz="1800" dirty="0"/>
          </a:p>
          <a:p>
            <a:r>
              <a:rPr lang="en-US" sz="1400" dirty="0" err="1"/>
              <a:t>Universidade</a:t>
            </a:r>
            <a:r>
              <a:rPr lang="en-US" sz="1400" dirty="0"/>
              <a:t> Nova de </a:t>
            </a:r>
            <a:r>
              <a:rPr lang="en-US" sz="1400" dirty="0" err="1"/>
              <a:t>Lisboa</a:t>
            </a:r>
            <a:endParaRPr lang="en-US" sz="1400" dirty="0"/>
          </a:p>
        </p:txBody>
      </p:sp>
      <p:sp>
        <p:nvSpPr>
          <p:cNvPr id="4" name="Marcador de Posição do Rodapé 3"/>
          <p:cNvSpPr>
            <a:spLocks noGrp="1"/>
          </p:cNvSpPr>
          <p:nvPr>
            <p:ph type="ftr" sz="quarter" idx="11"/>
          </p:nvPr>
        </p:nvSpPr>
        <p:spPr/>
        <p:txBody>
          <a:bodyPr/>
          <a:lstStyle/>
          <a:p>
            <a:r>
              <a:rPr lang="en-US" smtClean="0"/>
              <a:t>International Conference on Mathematics Textbook Research and Development 2014 (ICMT-2014)</a:t>
            </a:r>
            <a:endParaRPr lang="pt-PT"/>
          </a:p>
        </p:txBody>
      </p:sp>
      <p:sp>
        <p:nvSpPr>
          <p:cNvPr id="5" name="Marcador de Posição do Número do Diapositivo 4"/>
          <p:cNvSpPr>
            <a:spLocks noGrp="1"/>
          </p:cNvSpPr>
          <p:nvPr>
            <p:ph type="sldNum" sz="quarter" idx="12"/>
          </p:nvPr>
        </p:nvSpPr>
        <p:spPr/>
        <p:txBody>
          <a:bodyPr/>
          <a:lstStyle/>
          <a:p>
            <a:fld id="{48E5E202-6DF5-4ACD-AB04-ADACDB42B16D}" type="slidenum">
              <a:rPr lang="pt-PT" smtClean="0"/>
              <a:t>1</a:t>
            </a:fld>
            <a:endParaRPr lang="pt-PT"/>
          </a:p>
        </p:txBody>
      </p:sp>
    </p:spTree>
    <p:extLst>
      <p:ext uri="{BB962C8B-B14F-4D97-AF65-F5344CB8AC3E}">
        <p14:creationId xmlns:p14="http://schemas.microsoft.com/office/powerpoint/2010/main" val="40684666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n-US" sz="4000" dirty="0" smtClean="0"/>
              <a:t/>
            </a:r>
            <a:br>
              <a:rPr lang="en-US" sz="4000" dirty="0" smtClean="0"/>
            </a:br>
            <a:r>
              <a:rPr lang="en-US" sz="4000" dirty="0" smtClean="0"/>
              <a:t>Data analysis</a:t>
            </a:r>
            <a:br>
              <a:rPr lang="en-US" sz="4000" dirty="0" smtClean="0"/>
            </a:br>
            <a:r>
              <a:rPr lang="en-US" sz="4000" i="1" dirty="0" smtClean="0"/>
              <a:t>Instrumental dimension</a:t>
            </a:r>
            <a:r>
              <a:rPr lang="en-US" sz="4000" dirty="0" smtClean="0"/>
              <a:t/>
            </a:r>
            <a:br>
              <a:rPr lang="en-US" sz="4000" dirty="0" smtClean="0"/>
            </a:br>
            <a:endParaRPr lang="en-US" sz="4000" dirty="0"/>
          </a:p>
        </p:txBody>
      </p:sp>
      <p:sp>
        <p:nvSpPr>
          <p:cNvPr id="3" name="Marcador de Posição do Rodapé 2"/>
          <p:cNvSpPr>
            <a:spLocks noGrp="1"/>
          </p:cNvSpPr>
          <p:nvPr>
            <p:ph type="ftr" sz="quarter" idx="11"/>
          </p:nvPr>
        </p:nvSpPr>
        <p:spPr/>
        <p:txBody>
          <a:bodyPr/>
          <a:lstStyle/>
          <a:p>
            <a:r>
              <a:rPr lang="en-US" smtClean="0">
                <a:solidFill>
                  <a:srgbClr val="E7DEC9">
                    <a:shade val="50000"/>
                    <a:satMod val="200000"/>
                  </a:srgbClr>
                </a:solidFill>
              </a:rPr>
              <a:t>International Conference on Mathematics Textbook Research and Development 2014 (ICMT-2014)</a:t>
            </a:r>
            <a:endParaRPr lang="pt-PT">
              <a:solidFill>
                <a:srgbClr val="E7DEC9">
                  <a:shade val="50000"/>
                  <a:satMod val="200000"/>
                </a:srgbClr>
              </a:solidFill>
            </a:endParaRPr>
          </a:p>
        </p:txBody>
      </p:sp>
      <p:sp>
        <p:nvSpPr>
          <p:cNvPr id="5" name="Marcador de Posição do Número do Diapositivo 4"/>
          <p:cNvSpPr>
            <a:spLocks noGrp="1"/>
          </p:cNvSpPr>
          <p:nvPr>
            <p:ph type="sldNum" sz="quarter" idx="12"/>
          </p:nvPr>
        </p:nvSpPr>
        <p:spPr/>
        <p:txBody>
          <a:bodyPr/>
          <a:lstStyle/>
          <a:p>
            <a:fld id="{48E5E202-6DF5-4ACD-AB04-ADACDB42B16D}" type="slidenum">
              <a:rPr lang="pt-PT" smtClean="0">
                <a:solidFill>
                  <a:srgbClr val="E7DEC9">
                    <a:shade val="50000"/>
                    <a:satMod val="200000"/>
                  </a:srgbClr>
                </a:solidFill>
              </a:rPr>
              <a:pPr/>
              <a:t>10</a:t>
            </a:fld>
            <a:endParaRPr lang="pt-PT">
              <a:solidFill>
                <a:srgbClr val="E7DEC9">
                  <a:shade val="50000"/>
                  <a:satMod val="200000"/>
                </a:srgbClr>
              </a:solidFill>
            </a:endParaRPr>
          </a:p>
        </p:txBody>
      </p:sp>
      <p:sp>
        <p:nvSpPr>
          <p:cNvPr id="4" name="Rectângulo 3"/>
          <p:cNvSpPr/>
          <p:nvPr/>
        </p:nvSpPr>
        <p:spPr>
          <a:xfrm>
            <a:off x="1547664" y="1772816"/>
            <a:ext cx="7128792" cy="1569660"/>
          </a:xfrm>
          <a:prstGeom prst="rect">
            <a:avLst/>
          </a:prstGeom>
        </p:spPr>
        <p:txBody>
          <a:bodyPr wrap="square">
            <a:spAutoFit/>
          </a:bodyPr>
          <a:lstStyle/>
          <a:p>
            <a:pPr algn="just"/>
            <a:r>
              <a:rPr lang="en-GB" sz="2400" dirty="0"/>
              <a:t>For example, when asked to describe the technological resources, one group of teachers simply listed the contents of the CD-ROM from a textbook of the 9th grade:</a:t>
            </a:r>
            <a:endParaRPr lang="pt-PT" sz="2400"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3933056"/>
            <a:ext cx="8352928"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3061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098"/>
                                        </p:tgtEl>
                                        <p:attrNameLst>
                                          <p:attrName>style.visibility</p:attrName>
                                        </p:attrNameLst>
                                      </p:cBhvr>
                                      <p:to>
                                        <p:strVal val="visible"/>
                                      </p:to>
                                    </p:set>
                                    <p:animEffect transition="in" filter="fade">
                                      <p:cBhvr>
                                        <p:cTn id="12"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n-US" sz="4000" dirty="0" smtClean="0"/>
              <a:t/>
            </a:r>
            <a:br>
              <a:rPr lang="en-US" sz="4000" dirty="0" smtClean="0"/>
            </a:br>
            <a:r>
              <a:rPr lang="en-US" sz="4000" dirty="0" smtClean="0"/>
              <a:t>Data analysis</a:t>
            </a:r>
            <a:br>
              <a:rPr lang="en-US" sz="4000" dirty="0" smtClean="0"/>
            </a:br>
            <a:r>
              <a:rPr lang="en-US" sz="4000" i="1" dirty="0" smtClean="0"/>
              <a:t>Instrumental dimension</a:t>
            </a:r>
            <a:r>
              <a:rPr lang="en-US" sz="4000" dirty="0" smtClean="0"/>
              <a:t/>
            </a:r>
            <a:br>
              <a:rPr lang="en-US" sz="4000" dirty="0" smtClean="0"/>
            </a:br>
            <a:endParaRPr lang="en-US" sz="4000" dirty="0"/>
          </a:p>
        </p:txBody>
      </p:sp>
      <p:sp>
        <p:nvSpPr>
          <p:cNvPr id="3" name="Marcador de Posição do Rodapé 2"/>
          <p:cNvSpPr>
            <a:spLocks noGrp="1"/>
          </p:cNvSpPr>
          <p:nvPr>
            <p:ph type="ftr" sz="quarter" idx="11"/>
          </p:nvPr>
        </p:nvSpPr>
        <p:spPr/>
        <p:txBody>
          <a:bodyPr/>
          <a:lstStyle/>
          <a:p>
            <a:r>
              <a:rPr lang="en-US" smtClean="0"/>
              <a:t>International Conference on Mathematics Textbook Research and Development 2014 (ICMT-2014)</a:t>
            </a:r>
            <a:endParaRPr lang="pt-PT"/>
          </a:p>
        </p:txBody>
      </p:sp>
      <p:sp>
        <p:nvSpPr>
          <p:cNvPr id="5" name="Marcador de Posição do Número do Diapositivo 4"/>
          <p:cNvSpPr>
            <a:spLocks noGrp="1"/>
          </p:cNvSpPr>
          <p:nvPr>
            <p:ph type="sldNum" sz="quarter" idx="12"/>
          </p:nvPr>
        </p:nvSpPr>
        <p:spPr/>
        <p:txBody>
          <a:bodyPr/>
          <a:lstStyle/>
          <a:p>
            <a:fld id="{48E5E202-6DF5-4ACD-AB04-ADACDB42B16D}" type="slidenum">
              <a:rPr lang="pt-PT" smtClean="0"/>
              <a:t>11</a:t>
            </a:fld>
            <a:endParaRPr lang="pt-PT"/>
          </a:p>
        </p:txBody>
      </p:sp>
      <p:sp>
        <p:nvSpPr>
          <p:cNvPr id="4" name="Rectângulo 3"/>
          <p:cNvSpPr/>
          <p:nvPr/>
        </p:nvSpPr>
        <p:spPr>
          <a:xfrm>
            <a:off x="1547664" y="2003356"/>
            <a:ext cx="7128792" cy="1569660"/>
          </a:xfrm>
          <a:prstGeom prst="rect">
            <a:avLst/>
          </a:prstGeom>
        </p:spPr>
        <p:txBody>
          <a:bodyPr wrap="square">
            <a:spAutoFit/>
          </a:bodyPr>
          <a:lstStyle/>
          <a:p>
            <a:pPr algn="just"/>
            <a:r>
              <a:rPr lang="en-US" sz="2400" dirty="0"/>
              <a:t>Instrumented action schemes go further and result from the analysis of the strengths and limitations of the technological resources and are imbued with </a:t>
            </a:r>
            <a:r>
              <a:rPr lang="en-US" sz="2400" dirty="0" smtClean="0"/>
              <a:t>actions </a:t>
            </a:r>
            <a:r>
              <a:rPr lang="en-GB" sz="2400" dirty="0"/>
              <a:t>centred on their use in the classroom</a:t>
            </a:r>
            <a:r>
              <a:rPr lang="en-US" sz="2400" dirty="0" smtClean="0"/>
              <a:t>. </a:t>
            </a:r>
            <a:endParaRPr lang="pt-PT" sz="2400" dirty="0"/>
          </a:p>
        </p:txBody>
      </p:sp>
      <p:sp>
        <p:nvSpPr>
          <p:cNvPr id="6" name="Rectângulo 5"/>
          <p:cNvSpPr/>
          <p:nvPr/>
        </p:nvSpPr>
        <p:spPr>
          <a:xfrm>
            <a:off x="1552600" y="3861048"/>
            <a:ext cx="7123856" cy="1938992"/>
          </a:xfrm>
          <a:prstGeom prst="rect">
            <a:avLst/>
          </a:prstGeom>
        </p:spPr>
        <p:txBody>
          <a:bodyPr wrap="square">
            <a:spAutoFit/>
          </a:bodyPr>
          <a:lstStyle/>
          <a:p>
            <a:pPr algn="just"/>
            <a:r>
              <a:rPr lang="en-US" sz="2400" dirty="0"/>
              <a:t>Here, teachers show how they can build with it didactical exploitation scenarios, </a:t>
            </a:r>
            <a:r>
              <a:rPr lang="en-US" sz="2400" dirty="0" smtClean="0"/>
              <a:t>focus on the </a:t>
            </a:r>
            <a:r>
              <a:rPr lang="en-US" sz="2400" dirty="0"/>
              <a:t>prescribed curriculum, </a:t>
            </a:r>
            <a:r>
              <a:rPr lang="en-US" sz="2400" dirty="0" smtClean="0"/>
              <a:t>or in the </a:t>
            </a:r>
            <a:r>
              <a:rPr lang="en-US" sz="2400" dirty="0"/>
              <a:t>means available in their schools or </a:t>
            </a:r>
            <a:r>
              <a:rPr lang="en-US" sz="2400" dirty="0" smtClean="0"/>
              <a:t>in the </a:t>
            </a:r>
            <a:r>
              <a:rPr lang="en-US" sz="2400" dirty="0"/>
              <a:t>characteristics of students in their classes. </a:t>
            </a:r>
            <a:endParaRPr lang="pt-PT" sz="2400" dirty="0"/>
          </a:p>
        </p:txBody>
      </p:sp>
    </p:spTree>
    <p:extLst>
      <p:ext uri="{BB962C8B-B14F-4D97-AF65-F5344CB8AC3E}">
        <p14:creationId xmlns:p14="http://schemas.microsoft.com/office/powerpoint/2010/main" val="4118502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n-US" sz="4000" dirty="0" smtClean="0"/>
              <a:t/>
            </a:r>
            <a:br>
              <a:rPr lang="en-US" sz="4000" dirty="0" smtClean="0"/>
            </a:br>
            <a:r>
              <a:rPr lang="en-US" sz="4000" dirty="0" smtClean="0"/>
              <a:t>Data analysis</a:t>
            </a:r>
            <a:br>
              <a:rPr lang="en-US" sz="4000" dirty="0" smtClean="0"/>
            </a:br>
            <a:r>
              <a:rPr lang="en-US" sz="4000" i="1" dirty="0" smtClean="0"/>
              <a:t>Instrumental dimension</a:t>
            </a:r>
            <a:r>
              <a:rPr lang="en-US" sz="4000" dirty="0" smtClean="0"/>
              <a:t/>
            </a:r>
            <a:br>
              <a:rPr lang="en-US" sz="4000" dirty="0" smtClean="0"/>
            </a:br>
            <a:endParaRPr lang="en-US" sz="4000" dirty="0"/>
          </a:p>
        </p:txBody>
      </p:sp>
      <p:sp>
        <p:nvSpPr>
          <p:cNvPr id="3" name="Marcador de Posição do Rodapé 2"/>
          <p:cNvSpPr>
            <a:spLocks noGrp="1"/>
          </p:cNvSpPr>
          <p:nvPr>
            <p:ph type="ftr" sz="quarter" idx="11"/>
          </p:nvPr>
        </p:nvSpPr>
        <p:spPr/>
        <p:txBody>
          <a:bodyPr/>
          <a:lstStyle/>
          <a:p>
            <a:r>
              <a:rPr lang="en-US" smtClean="0"/>
              <a:t>International Conference on Mathematics Textbook Research and Development 2014 (ICMT-2014)</a:t>
            </a:r>
            <a:endParaRPr lang="pt-PT"/>
          </a:p>
        </p:txBody>
      </p:sp>
      <p:sp>
        <p:nvSpPr>
          <p:cNvPr id="5" name="Marcador de Posição do Número do Diapositivo 4"/>
          <p:cNvSpPr>
            <a:spLocks noGrp="1"/>
          </p:cNvSpPr>
          <p:nvPr>
            <p:ph type="sldNum" sz="quarter" idx="12"/>
          </p:nvPr>
        </p:nvSpPr>
        <p:spPr/>
        <p:txBody>
          <a:bodyPr/>
          <a:lstStyle/>
          <a:p>
            <a:fld id="{48E5E202-6DF5-4ACD-AB04-ADACDB42B16D}" type="slidenum">
              <a:rPr lang="pt-PT" smtClean="0"/>
              <a:t>12</a:t>
            </a:fld>
            <a:endParaRPr lang="pt-PT"/>
          </a:p>
        </p:txBody>
      </p:sp>
      <p:sp>
        <p:nvSpPr>
          <p:cNvPr id="4" name="Rectângulo 3"/>
          <p:cNvSpPr/>
          <p:nvPr/>
        </p:nvSpPr>
        <p:spPr>
          <a:xfrm>
            <a:off x="1547664" y="2354104"/>
            <a:ext cx="7128792" cy="1938992"/>
          </a:xfrm>
          <a:prstGeom prst="rect">
            <a:avLst/>
          </a:prstGeom>
        </p:spPr>
        <p:txBody>
          <a:bodyPr wrap="square">
            <a:spAutoFit/>
          </a:bodyPr>
          <a:lstStyle/>
          <a:p>
            <a:pPr algn="just"/>
            <a:r>
              <a:rPr lang="en-GB" sz="2400" dirty="0"/>
              <a:t>The following is an example of instrumented action schemes centred in technology. The teacher </a:t>
            </a:r>
            <a:r>
              <a:rPr lang="en-GB" sz="2400" dirty="0" smtClean="0"/>
              <a:t>summarises </a:t>
            </a:r>
            <a:r>
              <a:rPr lang="en-GB" sz="2400" dirty="0"/>
              <a:t>the actions develop with the technological resources and explains how to overcome school limitations</a:t>
            </a:r>
            <a:r>
              <a:rPr lang="en-US" sz="2400" dirty="0" smtClean="0"/>
              <a:t>. </a:t>
            </a:r>
            <a:endParaRPr lang="pt-PT" sz="2400" dirty="0"/>
          </a:p>
        </p:txBody>
      </p:sp>
    </p:spTree>
    <p:extLst>
      <p:ext uri="{BB962C8B-B14F-4D97-AF65-F5344CB8AC3E}">
        <p14:creationId xmlns:p14="http://schemas.microsoft.com/office/powerpoint/2010/main" val="4118502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n-US" sz="4000" dirty="0" smtClean="0"/>
              <a:t/>
            </a:r>
            <a:br>
              <a:rPr lang="en-US" sz="4000" dirty="0" smtClean="0"/>
            </a:br>
            <a:r>
              <a:rPr lang="en-US" sz="4000" dirty="0" smtClean="0"/>
              <a:t>Data analysis</a:t>
            </a:r>
            <a:br>
              <a:rPr lang="en-US" sz="4000" dirty="0" smtClean="0"/>
            </a:br>
            <a:r>
              <a:rPr lang="en-US" sz="4000" i="1" dirty="0" smtClean="0"/>
              <a:t>Instrumental dimension</a:t>
            </a:r>
            <a:r>
              <a:rPr lang="en-US" sz="4000" dirty="0" smtClean="0"/>
              <a:t/>
            </a:r>
            <a:br>
              <a:rPr lang="en-US" sz="4000" dirty="0" smtClean="0"/>
            </a:br>
            <a:endParaRPr lang="en-US" sz="4000" dirty="0"/>
          </a:p>
        </p:txBody>
      </p:sp>
      <p:sp>
        <p:nvSpPr>
          <p:cNvPr id="3" name="Marcador de Posição do Rodapé 2"/>
          <p:cNvSpPr>
            <a:spLocks noGrp="1"/>
          </p:cNvSpPr>
          <p:nvPr>
            <p:ph type="ftr" sz="quarter" idx="11"/>
          </p:nvPr>
        </p:nvSpPr>
        <p:spPr/>
        <p:txBody>
          <a:bodyPr/>
          <a:lstStyle/>
          <a:p>
            <a:r>
              <a:rPr lang="en-US" smtClean="0"/>
              <a:t>International Conference on Mathematics Textbook Research and Development 2014 (ICMT-2014)</a:t>
            </a:r>
            <a:endParaRPr lang="pt-PT"/>
          </a:p>
        </p:txBody>
      </p:sp>
      <p:sp>
        <p:nvSpPr>
          <p:cNvPr id="5" name="Marcador de Posição do Número do Diapositivo 4"/>
          <p:cNvSpPr>
            <a:spLocks noGrp="1"/>
          </p:cNvSpPr>
          <p:nvPr>
            <p:ph type="sldNum" sz="quarter" idx="12"/>
          </p:nvPr>
        </p:nvSpPr>
        <p:spPr/>
        <p:txBody>
          <a:bodyPr/>
          <a:lstStyle/>
          <a:p>
            <a:fld id="{48E5E202-6DF5-4ACD-AB04-ADACDB42B16D}" type="slidenum">
              <a:rPr lang="pt-PT" smtClean="0"/>
              <a:t>13</a:t>
            </a:fld>
            <a:endParaRPr lang="pt-PT"/>
          </a:p>
        </p:txBody>
      </p:sp>
      <p:pic>
        <p:nvPicPr>
          <p:cNvPr id="512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7544" y="1772815"/>
            <a:ext cx="8564445" cy="3736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2930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o Rodapé 2"/>
          <p:cNvSpPr>
            <a:spLocks noGrp="1"/>
          </p:cNvSpPr>
          <p:nvPr>
            <p:ph type="ftr" sz="quarter" idx="11"/>
          </p:nvPr>
        </p:nvSpPr>
        <p:spPr/>
        <p:txBody>
          <a:bodyPr/>
          <a:lstStyle/>
          <a:p>
            <a:r>
              <a:rPr lang="en-US" smtClean="0"/>
              <a:t>International Conference on Mathematics Textbook Research and Development 2014 (ICMT-2014)</a:t>
            </a:r>
            <a:endParaRPr lang="pt-PT"/>
          </a:p>
        </p:txBody>
      </p:sp>
      <p:sp>
        <p:nvSpPr>
          <p:cNvPr id="5" name="Marcador de Posição do Número do Diapositivo 4"/>
          <p:cNvSpPr>
            <a:spLocks noGrp="1"/>
          </p:cNvSpPr>
          <p:nvPr>
            <p:ph type="sldNum" sz="quarter" idx="12"/>
          </p:nvPr>
        </p:nvSpPr>
        <p:spPr/>
        <p:txBody>
          <a:bodyPr/>
          <a:lstStyle/>
          <a:p>
            <a:fld id="{48E5E202-6DF5-4ACD-AB04-ADACDB42B16D}" type="slidenum">
              <a:rPr lang="pt-PT" smtClean="0"/>
              <a:t>14</a:t>
            </a:fld>
            <a:endParaRPr lang="pt-PT"/>
          </a:p>
        </p:txBody>
      </p:sp>
      <p:sp>
        <p:nvSpPr>
          <p:cNvPr id="4" name="Rectângulo 3"/>
          <p:cNvSpPr/>
          <p:nvPr/>
        </p:nvSpPr>
        <p:spPr>
          <a:xfrm>
            <a:off x="1547664" y="1772816"/>
            <a:ext cx="7128792" cy="1938992"/>
          </a:xfrm>
          <a:prstGeom prst="rect">
            <a:avLst/>
          </a:prstGeom>
        </p:spPr>
        <p:txBody>
          <a:bodyPr wrap="square">
            <a:spAutoFit/>
          </a:bodyPr>
          <a:lstStyle/>
          <a:p>
            <a:pPr algn="just"/>
            <a:r>
              <a:rPr lang="en-GB" sz="2400" dirty="0"/>
              <a:t>Usage schemes by </a:t>
            </a:r>
            <a:r>
              <a:rPr lang="en-GB" sz="2400" dirty="0" smtClean="0"/>
              <a:t>teachers </a:t>
            </a:r>
            <a:r>
              <a:rPr lang="en-GB" sz="2400" dirty="0"/>
              <a:t>take the form of didactic scenarios whose components are: available technological artefacts, the mathematical situation with the produced artefact (a task) and instrumental orchestration. </a:t>
            </a:r>
            <a:endParaRPr lang="pt-PT" sz="2400" dirty="0"/>
          </a:p>
        </p:txBody>
      </p:sp>
      <p:sp>
        <p:nvSpPr>
          <p:cNvPr id="6" name="Rectângulo 5"/>
          <p:cNvSpPr/>
          <p:nvPr/>
        </p:nvSpPr>
        <p:spPr>
          <a:xfrm>
            <a:off x="1547664" y="4149080"/>
            <a:ext cx="7128792" cy="1200329"/>
          </a:xfrm>
          <a:prstGeom prst="rect">
            <a:avLst/>
          </a:prstGeom>
        </p:spPr>
        <p:txBody>
          <a:bodyPr wrap="square">
            <a:spAutoFit/>
          </a:bodyPr>
          <a:lstStyle/>
          <a:p>
            <a:pPr algn="just"/>
            <a:r>
              <a:rPr lang="en-GB" sz="2400" dirty="0"/>
              <a:t>Instrumented action schemes result </a:t>
            </a:r>
            <a:r>
              <a:rPr lang="en-GB" sz="2400" dirty="0" smtClean="0"/>
              <a:t>from teachers</a:t>
            </a:r>
            <a:r>
              <a:rPr lang="en-GB" sz="2400" dirty="0"/>
              <a:t>’ reflection on their teaching performance, including technological artefacts and the artefacts produced. </a:t>
            </a:r>
            <a:endParaRPr lang="pt-PT" sz="2400" dirty="0"/>
          </a:p>
        </p:txBody>
      </p:sp>
      <p:sp>
        <p:nvSpPr>
          <p:cNvPr id="10" name="Título 1"/>
          <p:cNvSpPr>
            <a:spLocks noGrp="1"/>
          </p:cNvSpPr>
          <p:nvPr>
            <p:ph type="title"/>
          </p:nvPr>
        </p:nvSpPr>
        <p:spPr/>
        <p:txBody>
          <a:bodyPr>
            <a:normAutofit fontScale="90000"/>
          </a:bodyPr>
          <a:lstStyle/>
          <a:p>
            <a:r>
              <a:rPr lang="en-US" sz="4000" dirty="0" smtClean="0"/>
              <a:t>Data analysis</a:t>
            </a:r>
            <a:br>
              <a:rPr lang="en-US" sz="4000" dirty="0" smtClean="0"/>
            </a:br>
            <a:r>
              <a:rPr lang="en-US" sz="4000" i="1" dirty="0" err="1" smtClean="0"/>
              <a:t>Documentational</a:t>
            </a:r>
            <a:r>
              <a:rPr lang="en-US" sz="4000" i="1" dirty="0" smtClean="0"/>
              <a:t> dimension</a:t>
            </a:r>
            <a:endParaRPr lang="en-US" sz="4000" dirty="0"/>
          </a:p>
        </p:txBody>
      </p:sp>
    </p:spTree>
    <p:extLst>
      <p:ext uri="{BB962C8B-B14F-4D97-AF65-F5344CB8AC3E}">
        <p14:creationId xmlns:p14="http://schemas.microsoft.com/office/powerpoint/2010/main" val="1410556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o Rodapé 2"/>
          <p:cNvSpPr>
            <a:spLocks noGrp="1"/>
          </p:cNvSpPr>
          <p:nvPr>
            <p:ph type="ftr" sz="quarter" idx="11"/>
          </p:nvPr>
        </p:nvSpPr>
        <p:spPr/>
        <p:txBody>
          <a:bodyPr/>
          <a:lstStyle/>
          <a:p>
            <a:r>
              <a:rPr lang="en-US" smtClean="0"/>
              <a:t>International Conference on Mathematics Textbook Research and Development 2014 (ICMT-2014)</a:t>
            </a:r>
            <a:endParaRPr lang="pt-PT"/>
          </a:p>
        </p:txBody>
      </p:sp>
      <p:sp>
        <p:nvSpPr>
          <p:cNvPr id="5" name="Marcador de Posição do Número do Diapositivo 4"/>
          <p:cNvSpPr>
            <a:spLocks noGrp="1"/>
          </p:cNvSpPr>
          <p:nvPr>
            <p:ph type="sldNum" sz="quarter" idx="12"/>
          </p:nvPr>
        </p:nvSpPr>
        <p:spPr/>
        <p:txBody>
          <a:bodyPr/>
          <a:lstStyle/>
          <a:p>
            <a:fld id="{48E5E202-6DF5-4ACD-AB04-ADACDB42B16D}" type="slidenum">
              <a:rPr lang="pt-PT" smtClean="0"/>
              <a:t>15</a:t>
            </a:fld>
            <a:endParaRPr lang="pt-PT"/>
          </a:p>
        </p:txBody>
      </p:sp>
      <p:sp>
        <p:nvSpPr>
          <p:cNvPr id="4" name="Rectângulo 3"/>
          <p:cNvSpPr/>
          <p:nvPr/>
        </p:nvSpPr>
        <p:spPr>
          <a:xfrm>
            <a:off x="1547664" y="1772816"/>
            <a:ext cx="7128792" cy="461665"/>
          </a:xfrm>
          <a:prstGeom prst="rect">
            <a:avLst/>
          </a:prstGeom>
        </p:spPr>
        <p:txBody>
          <a:bodyPr wrap="square">
            <a:spAutoFit/>
          </a:bodyPr>
          <a:lstStyle/>
          <a:p>
            <a:pPr algn="just"/>
            <a:r>
              <a:rPr lang="en-US" sz="2400" dirty="0" smtClean="0"/>
              <a:t>Offloading</a:t>
            </a:r>
            <a:r>
              <a:rPr lang="en-US" sz="2400" dirty="0"/>
              <a:t>, </a:t>
            </a:r>
            <a:r>
              <a:rPr lang="en-US" sz="2400" dirty="0" smtClean="0"/>
              <a:t>adapting and </a:t>
            </a:r>
            <a:r>
              <a:rPr lang="en-US" sz="2400" dirty="0"/>
              <a:t>improvising. </a:t>
            </a:r>
            <a:endParaRPr lang="pt-PT" sz="2400" dirty="0"/>
          </a:p>
        </p:txBody>
      </p:sp>
      <p:sp>
        <p:nvSpPr>
          <p:cNvPr id="10" name="Título 1"/>
          <p:cNvSpPr>
            <a:spLocks noGrp="1"/>
          </p:cNvSpPr>
          <p:nvPr>
            <p:ph type="title"/>
          </p:nvPr>
        </p:nvSpPr>
        <p:spPr/>
        <p:txBody>
          <a:bodyPr>
            <a:normAutofit fontScale="90000"/>
          </a:bodyPr>
          <a:lstStyle/>
          <a:p>
            <a:r>
              <a:rPr lang="en-US" sz="4000" dirty="0" smtClean="0"/>
              <a:t>Data analysis</a:t>
            </a:r>
            <a:br>
              <a:rPr lang="en-US" sz="4000" dirty="0" smtClean="0"/>
            </a:br>
            <a:r>
              <a:rPr lang="en-US" sz="4000" i="1" dirty="0" err="1" smtClean="0"/>
              <a:t>Documentational</a:t>
            </a:r>
            <a:r>
              <a:rPr lang="en-US" sz="4000" i="1" dirty="0" smtClean="0"/>
              <a:t> dimension</a:t>
            </a:r>
            <a:endParaRPr lang="en-US" sz="4000" dirty="0"/>
          </a:p>
        </p:txBody>
      </p:sp>
      <p:sp>
        <p:nvSpPr>
          <p:cNvPr id="2" name="Rectângulo 1"/>
          <p:cNvSpPr/>
          <p:nvPr/>
        </p:nvSpPr>
        <p:spPr>
          <a:xfrm>
            <a:off x="1547664" y="2322746"/>
            <a:ext cx="6840760" cy="830997"/>
          </a:xfrm>
          <a:prstGeom prst="rect">
            <a:avLst/>
          </a:prstGeom>
        </p:spPr>
        <p:txBody>
          <a:bodyPr wrap="square">
            <a:spAutoFit/>
          </a:bodyPr>
          <a:lstStyle/>
          <a:p>
            <a:pPr algn="just"/>
            <a:r>
              <a:rPr lang="en-US" sz="2400" dirty="0"/>
              <a:t>In the first case the teacher just copies the proposed curriculum materials. </a:t>
            </a:r>
            <a:endParaRPr lang="pt-PT" sz="2400" dirty="0"/>
          </a:p>
        </p:txBody>
      </p:sp>
      <p:sp>
        <p:nvSpPr>
          <p:cNvPr id="7" name="Rectângulo 6"/>
          <p:cNvSpPr/>
          <p:nvPr/>
        </p:nvSpPr>
        <p:spPr>
          <a:xfrm>
            <a:off x="1547664" y="3389546"/>
            <a:ext cx="6840760" cy="1200329"/>
          </a:xfrm>
          <a:prstGeom prst="rect">
            <a:avLst/>
          </a:prstGeom>
        </p:spPr>
        <p:txBody>
          <a:bodyPr wrap="square">
            <a:spAutoFit/>
          </a:bodyPr>
          <a:lstStyle/>
          <a:p>
            <a:pPr algn="just"/>
            <a:r>
              <a:rPr lang="en-US" sz="2400" dirty="0"/>
              <a:t>In the second case the teacher follows the suggestions in the course material, but adapts them to </a:t>
            </a:r>
            <a:r>
              <a:rPr lang="en-US" sz="2400" dirty="0" smtClean="0"/>
              <a:t>her/his </a:t>
            </a:r>
            <a:r>
              <a:rPr lang="en-US" sz="2400" dirty="0"/>
              <a:t>context and </a:t>
            </a:r>
            <a:r>
              <a:rPr lang="en-US" sz="2400" dirty="0" smtClean="0"/>
              <a:t>preferences.</a:t>
            </a:r>
            <a:endParaRPr lang="pt-PT" sz="2400" dirty="0"/>
          </a:p>
        </p:txBody>
      </p:sp>
      <p:sp>
        <p:nvSpPr>
          <p:cNvPr id="8" name="Rectângulo 7"/>
          <p:cNvSpPr/>
          <p:nvPr/>
        </p:nvSpPr>
        <p:spPr>
          <a:xfrm>
            <a:off x="1619672" y="4797152"/>
            <a:ext cx="6696744" cy="1200329"/>
          </a:xfrm>
          <a:prstGeom prst="rect">
            <a:avLst/>
          </a:prstGeom>
        </p:spPr>
        <p:txBody>
          <a:bodyPr wrap="square">
            <a:spAutoFit/>
          </a:bodyPr>
          <a:lstStyle/>
          <a:p>
            <a:pPr algn="just"/>
            <a:r>
              <a:rPr lang="en-US" sz="2400" dirty="0" smtClean="0"/>
              <a:t>In </a:t>
            </a:r>
            <a:r>
              <a:rPr lang="en-US" sz="2400" dirty="0"/>
              <a:t>the third case the teacher </a:t>
            </a:r>
            <a:r>
              <a:rPr lang="en-US" sz="2400" dirty="0" smtClean="0"/>
              <a:t>does </a:t>
            </a:r>
            <a:r>
              <a:rPr lang="en-US" sz="2400" dirty="0"/>
              <a:t>not observe the suggestions made by the curriculum materials and follow </a:t>
            </a:r>
            <a:r>
              <a:rPr lang="en-US" sz="2400" dirty="0" smtClean="0"/>
              <a:t>her/his </a:t>
            </a:r>
            <a:r>
              <a:rPr lang="en-US" sz="2400" dirty="0"/>
              <a:t>own ideas. </a:t>
            </a:r>
            <a:endParaRPr lang="pt-PT" sz="2400" dirty="0"/>
          </a:p>
        </p:txBody>
      </p:sp>
    </p:spTree>
    <p:extLst>
      <p:ext uri="{BB962C8B-B14F-4D97-AF65-F5344CB8AC3E}">
        <p14:creationId xmlns:p14="http://schemas.microsoft.com/office/powerpoint/2010/main" val="249899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7"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sz="4000" dirty="0"/>
              <a:t>Data </a:t>
            </a:r>
            <a:r>
              <a:rPr lang="pt-PT" sz="4000" dirty="0" err="1"/>
              <a:t>analysis</a:t>
            </a:r>
            <a:r>
              <a:rPr lang="pt-PT" sz="4000" dirty="0"/>
              <a:t/>
            </a:r>
            <a:br>
              <a:rPr lang="pt-PT" sz="4000" dirty="0"/>
            </a:br>
            <a:r>
              <a:rPr lang="en-AU" sz="4000" i="1" dirty="0" err="1"/>
              <a:t>Documentational</a:t>
            </a:r>
            <a:r>
              <a:rPr lang="en-AU" sz="4000" i="1" dirty="0"/>
              <a:t> dimension</a:t>
            </a:r>
            <a:endParaRPr lang="en-US" sz="4000" dirty="0"/>
          </a:p>
        </p:txBody>
      </p:sp>
      <p:sp>
        <p:nvSpPr>
          <p:cNvPr id="3" name="Marcador de Posição do Rodapé 2"/>
          <p:cNvSpPr>
            <a:spLocks noGrp="1"/>
          </p:cNvSpPr>
          <p:nvPr>
            <p:ph type="ftr" sz="quarter" idx="11"/>
          </p:nvPr>
        </p:nvSpPr>
        <p:spPr/>
        <p:txBody>
          <a:bodyPr/>
          <a:lstStyle/>
          <a:p>
            <a:r>
              <a:rPr lang="en-US" smtClean="0"/>
              <a:t>International Conference on Mathematics Textbook Research and Development 2014 (ICMT-2014)</a:t>
            </a:r>
            <a:endParaRPr lang="pt-PT"/>
          </a:p>
        </p:txBody>
      </p:sp>
      <p:sp>
        <p:nvSpPr>
          <p:cNvPr id="4" name="Marcador de Posição do Número do Diapositivo 3"/>
          <p:cNvSpPr>
            <a:spLocks noGrp="1"/>
          </p:cNvSpPr>
          <p:nvPr>
            <p:ph type="sldNum" sz="quarter" idx="12"/>
          </p:nvPr>
        </p:nvSpPr>
        <p:spPr/>
        <p:txBody>
          <a:bodyPr/>
          <a:lstStyle/>
          <a:p>
            <a:fld id="{48E5E202-6DF5-4ACD-AB04-ADACDB42B16D}" type="slidenum">
              <a:rPr lang="pt-PT" smtClean="0"/>
              <a:t>16</a:t>
            </a:fld>
            <a:endParaRPr lang="pt-PT"/>
          </a:p>
        </p:txBody>
      </p:sp>
      <p:sp>
        <p:nvSpPr>
          <p:cNvPr id="5" name="Rectângulo 4"/>
          <p:cNvSpPr/>
          <p:nvPr/>
        </p:nvSpPr>
        <p:spPr>
          <a:xfrm>
            <a:off x="1403648" y="1484784"/>
            <a:ext cx="7272808" cy="830997"/>
          </a:xfrm>
          <a:prstGeom prst="rect">
            <a:avLst/>
          </a:prstGeom>
        </p:spPr>
        <p:txBody>
          <a:bodyPr wrap="square">
            <a:spAutoFit/>
          </a:bodyPr>
          <a:lstStyle/>
          <a:p>
            <a:pPr algn="just"/>
            <a:r>
              <a:rPr lang="en-GB" sz="2400" dirty="0" smtClean="0"/>
              <a:t>Frequency </a:t>
            </a:r>
            <a:r>
              <a:rPr lang="en-GB" sz="2400" dirty="0"/>
              <a:t>of the forms of interaction between teachers and curriculum materials by workshop.</a:t>
            </a:r>
            <a:endParaRPr lang="pt-PT" sz="2400" dirty="0"/>
          </a:p>
        </p:txBody>
      </p:sp>
      <p:graphicFrame>
        <p:nvGraphicFramePr>
          <p:cNvPr id="6" name="Tabela 5"/>
          <p:cNvGraphicFramePr>
            <a:graphicFrameLocks noGrp="1"/>
          </p:cNvGraphicFramePr>
          <p:nvPr>
            <p:extLst>
              <p:ext uri="{D42A27DB-BD31-4B8C-83A1-F6EECF244321}">
                <p14:modId xmlns:p14="http://schemas.microsoft.com/office/powerpoint/2010/main" val="1558721025"/>
              </p:ext>
            </p:extLst>
          </p:nvPr>
        </p:nvGraphicFramePr>
        <p:xfrm>
          <a:off x="1619672" y="2564904"/>
          <a:ext cx="7056784" cy="2778474"/>
        </p:xfrm>
        <a:graphic>
          <a:graphicData uri="http://schemas.openxmlformats.org/drawingml/2006/table">
            <a:tbl>
              <a:tblPr firstRow="1" firstCol="1" bandRow="1">
                <a:tableStyleId>{9D7B26C5-4107-4FEC-AEDC-1716B250A1EF}</a:tableStyleId>
              </a:tblPr>
              <a:tblGrid>
                <a:gridCol w="1880245"/>
                <a:gridCol w="1725513"/>
                <a:gridCol w="1725513"/>
                <a:gridCol w="1725513"/>
              </a:tblGrid>
              <a:tr h="617055">
                <a:tc rowSpan="2">
                  <a:txBody>
                    <a:bodyPr/>
                    <a:lstStyle/>
                    <a:p>
                      <a:pPr algn="ctr">
                        <a:lnSpc>
                          <a:spcPts val="1600"/>
                        </a:lnSpc>
                        <a:spcAft>
                          <a:spcPts val="600"/>
                        </a:spcAft>
                      </a:pPr>
                      <a:endParaRPr lang="en-GB" sz="2400" dirty="0" smtClean="0">
                        <a:effectLst/>
                      </a:endParaRPr>
                    </a:p>
                    <a:p>
                      <a:pPr algn="ctr">
                        <a:lnSpc>
                          <a:spcPts val="1600"/>
                        </a:lnSpc>
                        <a:spcAft>
                          <a:spcPts val="600"/>
                        </a:spcAft>
                      </a:pPr>
                      <a:r>
                        <a:rPr lang="en-GB" sz="2400" dirty="0" smtClean="0">
                          <a:effectLst/>
                        </a:rPr>
                        <a:t>In-service </a:t>
                      </a:r>
                      <a:r>
                        <a:rPr lang="en-GB" sz="2400" dirty="0">
                          <a:effectLst/>
                        </a:rPr>
                        <a:t>workshop</a:t>
                      </a:r>
                      <a:endParaRPr lang="pt-PT" sz="2400" dirty="0">
                        <a:effectLst/>
                        <a:latin typeface="Times New Roman"/>
                        <a:ea typeface="PMingLiU"/>
                      </a:endParaRPr>
                    </a:p>
                  </a:txBody>
                  <a:tcPr marL="68580" marR="68580" marT="0" marB="0"/>
                </a:tc>
                <a:tc gridSpan="3">
                  <a:txBody>
                    <a:bodyPr/>
                    <a:lstStyle/>
                    <a:p>
                      <a:pPr algn="ctr">
                        <a:lnSpc>
                          <a:spcPts val="1600"/>
                        </a:lnSpc>
                        <a:spcAft>
                          <a:spcPts val="600"/>
                        </a:spcAft>
                      </a:pPr>
                      <a:endParaRPr lang="en-GB" sz="2400" dirty="0" smtClean="0">
                        <a:effectLst/>
                      </a:endParaRPr>
                    </a:p>
                    <a:p>
                      <a:pPr algn="ctr">
                        <a:lnSpc>
                          <a:spcPts val="1600"/>
                        </a:lnSpc>
                        <a:spcAft>
                          <a:spcPts val="600"/>
                        </a:spcAft>
                      </a:pPr>
                      <a:r>
                        <a:rPr lang="en-GB" sz="2400" dirty="0" smtClean="0">
                          <a:effectLst/>
                        </a:rPr>
                        <a:t>Forms </a:t>
                      </a:r>
                      <a:r>
                        <a:rPr lang="en-GB" sz="2400" dirty="0">
                          <a:effectLst/>
                        </a:rPr>
                        <a:t>of interaction</a:t>
                      </a:r>
                      <a:endParaRPr lang="pt-PT" sz="2400" dirty="0">
                        <a:effectLst/>
                        <a:latin typeface="Times New Roman"/>
                        <a:ea typeface="PMingLiU"/>
                      </a:endParaRPr>
                    </a:p>
                  </a:txBody>
                  <a:tcPr marL="68580" marR="68580" marT="0" marB="0"/>
                </a:tc>
                <a:tc hMerge="1">
                  <a:txBody>
                    <a:bodyPr/>
                    <a:lstStyle/>
                    <a:p>
                      <a:endParaRPr lang="pt-PT"/>
                    </a:p>
                  </a:txBody>
                  <a:tcPr/>
                </a:tc>
                <a:tc hMerge="1">
                  <a:txBody>
                    <a:bodyPr/>
                    <a:lstStyle/>
                    <a:p>
                      <a:endParaRPr lang="pt-PT"/>
                    </a:p>
                  </a:txBody>
                  <a:tcPr/>
                </a:tc>
              </a:tr>
              <a:tr h="617055">
                <a:tc vMerge="1">
                  <a:txBody>
                    <a:bodyPr/>
                    <a:lstStyle/>
                    <a:p>
                      <a:endParaRPr lang="pt-PT"/>
                    </a:p>
                  </a:txBody>
                  <a:tcPr/>
                </a:tc>
                <a:tc>
                  <a:txBody>
                    <a:bodyPr/>
                    <a:lstStyle/>
                    <a:p>
                      <a:pPr algn="ctr">
                        <a:lnSpc>
                          <a:spcPts val="1600"/>
                        </a:lnSpc>
                        <a:spcAft>
                          <a:spcPts val="600"/>
                        </a:spcAft>
                      </a:pPr>
                      <a:endParaRPr lang="en-GB" sz="2400" dirty="0" smtClean="0">
                        <a:effectLst/>
                      </a:endParaRPr>
                    </a:p>
                    <a:p>
                      <a:pPr algn="ctr">
                        <a:lnSpc>
                          <a:spcPts val="1600"/>
                        </a:lnSpc>
                        <a:spcAft>
                          <a:spcPts val="600"/>
                        </a:spcAft>
                      </a:pPr>
                      <a:r>
                        <a:rPr lang="en-GB" sz="2400" dirty="0" smtClean="0">
                          <a:effectLst/>
                        </a:rPr>
                        <a:t>Offloading</a:t>
                      </a:r>
                      <a:endParaRPr lang="pt-PT" sz="2400" dirty="0">
                        <a:effectLst/>
                        <a:latin typeface="Times New Roman"/>
                        <a:ea typeface="PMingLiU"/>
                      </a:endParaRPr>
                    </a:p>
                  </a:txBody>
                  <a:tcPr marL="68580" marR="68580" marT="0" marB="0"/>
                </a:tc>
                <a:tc>
                  <a:txBody>
                    <a:bodyPr/>
                    <a:lstStyle/>
                    <a:p>
                      <a:pPr algn="ctr">
                        <a:lnSpc>
                          <a:spcPts val="1600"/>
                        </a:lnSpc>
                        <a:spcAft>
                          <a:spcPts val="600"/>
                        </a:spcAft>
                      </a:pPr>
                      <a:endParaRPr lang="en-GB" sz="2400" dirty="0" smtClean="0">
                        <a:effectLst/>
                      </a:endParaRPr>
                    </a:p>
                    <a:p>
                      <a:pPr algn="ctr">
                        <a:lnSpc>
                          <a:spcPts val="1600"/>
                        </a:lnSpc>
                        <a:spcAft>
                          <a:spcPts val="600"/>
                        </a:spcAft>
                      </a:pPr>
                      <a:r>
                        <a:rPr lang="en-GB" sz="2400" dirty="0" smtClean="0">
                          <a:effectLst/>
                        </a:rPr>
                        <a:t>Adapting</a:t>
                      </a:r>
                      <a:endParaRPr lang="pt-PT" sz="2400" dirty="0">
                        <a:effectLst/>
                        <a:latin typeface="Times New Roman"/>
                        <a:ea typeface="PMingLiU"/>
                      </a:endParaRPr>
                    </a:p>
                  </a:txBody>
                  <a:tcPr marL="68580" marR="68580" marT="0" marB="0"/>
                </a:tc>
                <a:tc>
                  <a:txBody>
                    <a:bodyPr/>
                    <a:lstStyle/>
                    <a:p>
                      <a:pPr algn="ctr">
                        <a:lnSpc>
                          <a:spcPts val="1600"/>
                        </a:lnSpc>
                        <a:spcAft>
                          <a:spcPts val="600"/>
                        </a:spcAft>
                      </a:pPr>
                      <a:endParaRPr lang="en-GB" sz="2400" dirty="0" smtClean="0">
                        <a:effectLst/>
                      </a:endParaRPr>
                    </a:p>
                    <a:p>
                      <a:pPr algn="ctr">
                        <a:lnSpc>
                          <a:spcPts val="1600"/>
                        </a:lnSpc>
                        <a:spcAft>
                          <a:spcPts val="600"/>
                        </a:spcAft>
                      </a:pPr>
                      <a:r>
                        <a:rPr lang="en-GB" sz="2400" dirty="0" smtClean="0">
                          <a:effectLst/>
                        </a:rPr>
                        <a:t>Improvising</a:t>
                      </a:r>
                      <a:endParaRPr lang="pt-PT" sz="2400" dirty="0">
                        <a:effectLst/>
                        <a:latin typeface="Times New Roman"/>
                        <a:ea typeface="PMingLiU"/>
                      </a:endParaRPr>
                    </a:p>
                  </a:txBody>
                  <a:tcPr marL="68580" marR="68580" marT="0" marB="0"/>
                </a:tc>
              </a:tr>
              <a:tr h="476729">
                <a:tc>
                  <a:txBody>
                    <a:bodyPr/>
                    <a:lstStyle/>
                    <a:p>
                      <a:pPr algn="ctr">
                        <a:lnSpc>
                          <a:spcPts val="1600"/>
                        </a:lnSpc>
                        <a:spcAft>
                          <a:spcPts val="600"/>
                        </a:spcAft>
                      </a:pPr>
                      <a:endParaRPr lang="en-GB" sz="2400" cap="all" dirty="0" smtClean="0">
                        <a:effectLst/>
                      </a:endParaRPr>
                    </a:p>
                    <a:p>
                      <a:pPr algn="ctr">
                        <a:lnSpc>
                          <a:spcPts val="1600"/>
                        </a:lnSpc>
                        <a:spcAft>
                          <a:spcPts val="600"/>
                        </a:spcAft>
                      </a:pPr>
                      <a:r>
                        <a:rPr lang="en-GB" sz="2400" cap="all" dirty="0" smtClean="0">
                          <a:effectLst/>
                        </a:rPr>
                        <a:t>A</a:t>
                      </a:r>
                      <a:endParaRPr lang="pt-PT" sz="2400" dirty="0">
                        <a:effectLst/>
                        <a:latin typeface="Times New Roman"/>
                        <a:ea typeface="PMingLiU"/>
                      </a:endParaRPr>
                    </a:p>
                  </a:txBody>
                  <a:tcPr marL="68580" marR="68580" marT="0" marB="0"/>
                </a:tc>
                <a:tc>
                  <a:txBody>
                    <a:bodyPr/>
                    <a:lstStyle/>
                    <a:p>
                      <a:pPr algn="ctr">
                        <a:lnSpc>
                          <a:spcPts val="1600"/>
                        </a:lnSpc>
                        <a:spcAft>
                          <a:spcPts val="600"/>
                        </a:spcAft>
                      </a:pPr>
                      <a:endParaRPr lang="en-GB" sz="2400" dirty="0" smtClean="0">
                        <a:effectLst/>
                      </a:endParaRPr>
                    </a:p>
                    <a:p>
                      <a:pPr algn="ctr">
                        <a:lnSpc>
                          <a:spcPts val="1600"/>
                        </a:lnSpc>
                        <a:spcAft>
                          <a:spcPts val="600"/>
                        </a:spcAft>
                      </a:pPr>
                      <a:r>
                        <a:rPr lang="en-GB" sz="2400" dirty="0" smtClean="0">
                          <a:effectLst/>
                        </a:rPr>
                        <a:t>6</a:t>
                      </a:r>
                      <a:endParaRPr lang="pt-PT" sz="2400" dirty="0">
                        <a:effectLst/>
                        <a:latin typeface="Times New Roman"/>
                        <a:ea typeface="PMingLiU"/>
                      </a:endParaRPr>
                    </a:p>
                  </a:txBody>
                  <a:tcPr marL="68580" marR="68580" marT="0" marB="0"/>
                </a:tc>
                <a:tc>
                  <a:txBody>
                    <a:bodyPr/>
                    <a:lstStyle/>
                    <a:p>
                      <a:pPr algn="ctr">
                        <a:lnSpc>
                          <a:spcPts val="1600"/>
                        </a:lnSpc>
                        <a:spcAft>
                          <a:spcPts val="600"/>
                        </a:spcAft>
                      </a:pPr>
                      <a:endParaRPr lang="en-GB" sz="2400" dirty="0" smtClean="0">
                        <a:effectLst/>
                      </a:endParaRPr>
                    </a:p>
                    <a:p>
                      <a:pPr algn="ctr">
                        <a:lnSpc>
                          <a:spcPts val="1600"/>
                        </a:lnSpc>
                        <a:spcAft>
                          <a:spcPts val="600"/>
                        </a:spcAft>
                      </a:pPr>
                      <a:r>
                        <a:rPr lang="en-GB" sz="2400" dirty="0" smtClean="0">
                          <a:effectLst/>
                        </a:rPr>
                        <a:t>5</a:t>
                      </a:r>
                      <a:endParaRPr lang="pt-PT" sz="2400" dirty="0">
                        <a:effectLst/>
                        <a:latin typeface="Times New Roman"/>
                        <a:ea typeface="PMingLiU"/>
                      </a:endParaRPr>
                    </a:p>
                  </a:txBody>
                  <a:tcPr marL="68580" marR="68580" marT="0" marB="0"/>
                </a:tc>
                <a:tc>
                  <a:txBody>
                    <a:bodyPr/>
                    <a:lstStyle/>
                    <a:p>
                      <a:pPr algn="ctr">
                        <a:lnSpc>
                          <a:spcPts val="1600"/>
                        </a:lnSpc>
                        <a:spcAft>
                          <a:spcPts val="600"/>
                        </a:spcAft>
                      </a:pPr>
                      <a:r>
                        <a:rPr lang="en-GB" sz="2400">
                          <a:effectLst/>
                        </a:rPr>
                        <a:t> </a:t>
                      </a:r>
                      <a:endParaRPr lang="pt-PT" sz="2400">
                        <a:effectLst/>
                        <a:latin typeface="Times New Roman"/>
                        <a:ea typeface="PMingLiU"/>
                      </a:endParaRPr>
                    </a:p>
                  </a:txBody>
                  <a:tcPr marL="68580" marR="68580" marT="0" marB="0"/>
                </a:tc>
              </a:tr>
              <a:tr h="579164">
                <a:tc>
                  <a:txBody>
                    <a:bodyPr/>
                    <a:lstStyle/>
                    <a:p>
                      <a:pPr algn="ctr">
                        <a:lnSpc>
                          <a:spcPts val="1600"/>
                        </a:lnSpc>
                        <a:spcAft>
                          <a:spcPts val="600"/>
                        </a:spcAft>
                      </a:pPr>
                      <a:endParaRPr lang="en-GB" sz="2400" dirty="0" smtClean="0">
                        <a:effectLst/>
                      </a:endParaRPr>
                    </a:p>
                    <a:p>
                      <a:pPr algn="ctr">
                        <a:lnSpc>
                          <a:spcPts val="1600"/>
                        </a:lnSpc>
                        <a:spcAft>
                          <a:spcPts val="600"/>
                        </a:spcAft>
                      </a:pPr>
                      <a:r>
                        <a:rPr lang="en-GB" sz="2400" dirty="0" smtClean="0">
                          <a:effectLst/>
                        </a:rPr>
                        <a:t>B</a:t>
                      </a:r>
                      <a:endParaRPr lang="pt-PT" sz="2400" dirty="0">
                        <a:effectLst/>
                        <a:latin typeface="Times New Roman"/>
                        <a:ea typeface="PMingLiU"/>
                      </a:endParaRPr>
                    </a:p>
                  </a:txBody>
                  <a:tcPr marL="68580" marR="68580" marT="0" marB="0"/>
                </a:tc>
                <a:tc>
                  <a:txBody>
                    <a:bodyPr/>
                    <a:lstStyle/>
                    <a:p>
                      <a:pPr algn="ctr">
                        <a:lnSpc>
                          <a:spcPts val="1600"/>
                        </a:lnSpc>
                        <a:spcAft>
                          <a:spcPts val="600"/>
                        </a:spcAft>
                      </a:pPr>
                      <a:r>
                        <a:rPr lang="en-GB" sz="2400" dirty="0">
                          <a:effectLst/>
                        </a:rPr>
                        <a:t> </a:t>
                      </a:r>
                      <a:endParaRPr lang="en-GB" sz="2400" dirty="0" smtClean="0">
                        <a:effectLst/>
                      </a:endParaRPr>
                    </a:p>
                    <a:p>
                      <a:pPr algn="ctr">
                        <a:lnSpc>
                          <a:spcPts val="1600"/>
                        </a:lnSpc>
                        <a:spcAft>
                          <a:spcPts val="600"/>
                        </a:spcAft>
                      </a:pPr>
                      <a:r>
                        <a:rPr lang="en-GB" sz="2400" dirty="0" smtClean="0">
                          <a:effectLst/>
                        </a:rPr>
                        <a:t>11</a:t>
                      </a:r>
                      <a:endParaRPr lang="pt-PT" sz="2400" dirty="0">
                        <a:effectLst/>
                        <a:latin typeface="Times New Roman"/>
                        <a:ea typeface="PMingLiU"/>
                      </a:endParaRPr>
                    </a:p>
                  </a:txBody>
                  <a:tcPr marL="68580" marR="68580" marT="0" marB="0"/>
                </a:tc>
                <a:tc>
                  <a:txBody>
                    <a:bodyPr/>
                    <a:lstStyle/>
                    <a:p>
                      <a:pPr algn="ctr">
                        <a:lnSpc>
                          <a:spcPts val="1600"/>
                        </a:lnSpc>
                        <a:spcAft>
                          <a:spcPts val="600"/>
                        </a:spcAft>
                      </a:pPr>
                      <a:r>
                        <a:rPr lang="en-GB" sz="2400" dirty="0">
                          <a:effectLst/>
                        </a:rPr>
                        <a:t> </a:t>
                      </a:r>
                      <a:endParaRPr lang="pt-PT" sz="2400" dirty="0">
                        <a:effectLst/>
                        <a:latin typeface="Times New Roman"/>
                        <a:ea typeface="PMingLiU"/>
                      </a:endParaRPr>
                    </a:p>
                  </a:txBody>
                  <a:tcPr marL="68580" marR="68580" marT="0" marB="0"/>
                </a:tc>
                <a:tc>
                  <a:txBody>
                    <a:bodyPr/>
                    <a:lstStyle/>
                    <a:p>
                      <a:pPr algn="ctr">
                        <a:lnSpc>
                          <a:spcPts val="1600"/>
                        </a:lnSpc>
                        <a:spcAft>
                          <a:spcPts val="600"/>
                        </a:spcAft>
                      </a:pPr>
                      <a:r>
                        <a:rPr lang="en-GB" sz="2400">
                          <a:effectLst/>
                        </a:rPr>
                        <a:t> </a:t>
                      </a:r>
                      <a:endParaRPr lang="pt-PT" sz="2400">
                        <a:effectLst/>
                        <a:latin typeface="Times New Roman"/>
                        <a:ea typeface="PMingLiU"/>
                      </a:endParaRPr>
                    </a:p>
                  </a:txBody>
                  <a:tcPr marL="68580" marR="68580" marT="0" marB="0"/>
                </a:tc>
              </a:tr>
              <a:tr h="476729">
                <a:tc>
                  <a:txBody>
                    <a:bodyPr/>
                    <a:lstStyle/>
                    <a:p>
                      <a:pPr algn="ctr">
                        <a:lnSpc>
                          <a:spcPts val="1600"/>
                        </a:lnSpc>
                        <a:spcAft>
                          <a:spcPts val="600"/>
                        </a:spcAft>
                      </a:pPr>
                      <a:endParaRPr lang="en-GB" sz="2400" dirty="0" smtClean="0">
                        <a:effectLst/>
                      </a:endParaRPr>
                    </a:p>
                    <a:p>
                      <a:pPr algn="ctr">
                        <a:lnSpc>
                          <a:spcPts val="1600"/>
                        </a:lnSpc>
                        <a:spcAft>
                          <a:spcPts val="600"/>
                        </a:spcAft>
                      </a:pPr>
                      <a:r>
                        <a:rPr lang="en-GB" sz="2400" dirty="0" smtClean="0">
                          <a:effectLst/>
                        </a:rPr>
                        <a:t>C</a:t>
                      </a:r>
                      <a:endParaRPr lang="pt-PT" sz="2400" dirty="0">
                        <a:effectLst/>
                        <a:latin typeface="Times New Roman"/>
                        <a:ea typeface="PMingLiU"/>
                      </a:endParaRPr>
                    </a:p>
                  </a:txBody>
                  <a:tcPr marL="68580" marR="68580" marT="0" marB="0"/>
                </a:tc>
                <a:tc>
                  <a:txBody>
                    <a:bodyPr/>
                    <a:lstStyle/>
                    <a:p>
                      <a:pPr algn="ctr">
                        <a:lnSpc>
                          <a:spcPts val="1600"/>
                        </a:lnSpc>
                        <a:spcAft>
                          <a:spcPts val="600"/>
                        </a:spcAft>
                      </a:pPr>
                      <a:endParaRPr lang="en-GB" sz="2400" dirty="0" smtClean="0">
                        <a:effectLst/>
                      </a:endParaRPr>
                    </a:p>
                    <a:p>
                      <a:pPr algn="ctr">
                        <a:lnSpc>
                          <a:spcPts val="1600"/>
                        </a:lnSpc>
                        <a:spcAft>
                          <a:spcPts val="600"/>
                        </a:spcAft>
                      </a:pPr>
                      <a:r>
                        <a:rPr lang="en-GB" sz="2400" dirty="0" smtClean="0">
                          <a:effectLst/>
                        </a:rPr>
                        <a:t>7</a:t>
                      </a:r>
                      <a:endParaRPr lang="pt-PT" sz="2400" dirty="0">
                        <a:effectLst/>
                        <a:latin typeface="Times New Roman"/>
                        <a:ea typeface="PMingLiU"/>
                      </a:endParaRPr>
                    </a:p>
                  </a:txBody>
                  <a:tcPr marL="68580" marR="68580" marT="0" marB="0"/>
                </a:tc>
                <a:tc>
                  <a:txBody>
                    <a:bodyPr/>
                    <a:lstStyle/>
                    <a:p>
                      <a:pPr algn="ctr">
                        <a:lnSpc>
                          <a:spcPts val="1600"/>
                        </a:lnSpc>
                        <a:spcAft>
                          <a:spcPts val="600"/>
                        </a:spcAft>
                      </a:pPr>
                      <a:endParaRPr lang="en-GB" sz="2400" dirty="0" smtClean="0">
                        <a:effectLst/>
                      </a:endParaRPr>
                    </a:p>
                    <a:p>
                      <a:pPr algn="ctr">
                        <a:lnSpc>
                          <a:spcPts val="1600"/>
                        </a:lnSpc>
                        <a:spcAft>
                          <a:spcPts val="600"/>
                        </a:spcAft>
                      </a:pPr>
                      <a:r>
                        <a:rPr lang="en-GB" sz="2400" dirty="0" smtClean="0">
                          <a:effectLst/>
                        </a:rPr>
                        <a:t>2</a:t>
                      </a:r>
                      <a:endParaRPr lang="pt-PT" sz="2400" dirty="0">
                        <a:effectLst/>
                        <a:latin typeface="Times New Roman"/>
                        <a:ea typeface="PMingLiU"/>
                      </a:endParaRPr>
                    </a:p>
                  </a:txBody>
                  <a:tcPr marL="68580" marR="68580" marT="0" marB="0"/>
                </a:tc>
                <a:tc>
                  <a:txBody>
                    <a:bodyPr/>
                    <a:lstStyle/>
                    <a:p>
                      <a:pPr algn="ctr">
                        <a:lnSpc>
                          <a:spcPts val="1600"/>
                        </a:lnSpc>
                        <a:spcAft>
                          <a:spcPts val="600"/>
                        </a:spcAft>
                      </a:pPr>
                      <a:endParaRPr lang="en-GB" sz="2400" dirty="0" smtClean="0">
                        <a:effectLst/>
                      </a:endParaRPr>
                    </a:p>
                    <a:p>
                      <a:pPr algn="ctr">
                        <a:lnSpc>
                          <a:spcPts val="1600"/>
                        </a:lnSpc>
                        <a:spcAft>
                          <a:spcPts val="600"/>
                        </a:spcAft>
                      </a:pPr>
                      <a:r>
                        <a:rPr lang="en-GB" sz="2400" dirty="0" smtClean="0">
                          <a:effectLst/>
                        </a:rPr>
                        <a:t>5</a:t>
                      </a:r>
                      <a:endParaRPr lang="pt-PT" sz="2400" dirty="0">
                        <a:effectLst/>
                        <a:latin typeface="Times New Roman"/>
                        <a:ea typeface="PMingLiU"/>
                      </a:endParaRPr>
                    </a:p>
                  </a:txBody>
                  <a:tcPr marL="68580" marR="68580" marT="0" marB="0"/>
                </a:tc>
              </a:tr>
            </a:tbl>
          </a:graphicData>
        </a:graphic>
      </p:graphicFrame>
    </p:spTree>
    <p:extLst>
      <p:ext uri="{BB962C8B-B14F-4D97-AF65-F5344CB8AC3E}">
        <p14:creationId xmlns:p14="http://schemas.microsoft.com/office/powerpoint/2010/main" val="588443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n-GB" sz="4000" dirty="0" smtClean="0"/>
              <a:t>Conclusions</a:t>
            </a:r>
            <a:endParaRPr lang="en-GB" sz="4000" dirty="0"/>
          </a:p>
        </p:txBody>
      </p:sp>
      <p:sp>
        <p:nvSpPr>
          <p:cNvPr id="4" name="Marcador de Posição do Número do Diapositivo 3"/>
          <p:cNvSpPr>
            <a:spLocks noGrp="1"/>
          </p:cNvSpPr>
          <p:nvPr>
            <p:ph type="sldNum" sz="quarter" idx="12"/>
          </p:nvPr>
        </p:nvSpPr>
        <p:spPr/>
        <p:txBody>
          <a:bodyPr/>
          <a:lstStyle/>
          <a:p>
            <a:fld id="{48E5E202-6DF5-4ACD-AB04-ADACDB42B16D}" type="slidenum">
              <a:rPr lang="pt-PT" smtClean="0"/>
              <a:t>17</a:t>
            </a:fld>
            <a:endParaRPr lang="pt-PT"/>
          </a:p>
        </p:txBody>
      </p:sp>
      <p:sp>
        <p:nvSpPr>
          <p:cNvPr id="5" name="Rectângulo 4"/>
          <p:cNvSpPr/>
          <p:nvPr/>
        </p:nvSpPr>
        <p:spPr>
          <a:xfrm>
            <a:off x="1403648" y="1268760"/>
            <a:ext cx="7272808" cy="830997"/>
          </a:xfrm>
          <a:prstGeom prst="rect">
            <a:avLst/>
          </a:prstGeom>
        </p:spPr>
        <p:txBody>
          <a:bodyPr wrap="square">
            <a:spAutoFit/>
          </a:bodyPr>
          <a:lstStyle/>
          <a:p>
            <a:pPr algn="just"/>
            <a:r>
              <a:rPr lang="en-GB" sz="2400" dirty="0" smtClean="0"/>
              <a:t>All the teachers produced utilisation schemes which showed us what happened</a:t>
            </a:r>
            <a:endParaRPr lang="pt-PT" sz="2400" dirty="0"/>
          </a:p>
        </p:txBody>
      </p:sp>
      <p:sp>
        <p:nvSpPr>
          <p:cNvPr id="7" name="CaixaDeTexto 6"/>
          <p:cNvSpPr txBox="1"/>
          <p:nvPr/>
        </p:nvSpPr>
        <p:spPr>
          <a:xfrm>
            <a:off x="1691680" y="2132856"/>
            <a:ext cx="6222216" cy="461665"/>
          </a:xfrm>
          <a:prstGeom prst="rect">
            <a:avLst/>
          </a:prstGeom>
          <a:noFill/>
        </p:spPr>
        <p:txBody>
          <a:bodyPr wrap="none" rtlCol="0">
            <a:spAutoFit/>
          </a:bodyPr>
          <a:lstStyle/>
          <a:p>
            <a:r>
              <a:rPr lang="en-US" sz="2400" dirty="0" smtClean="0"/>
              <a:t>Instrument = Scheme of </a:t>
            </a:r>
            <a:r>
              <a:rPr lang="en-GB" sz="2400" dirty="0" smtClean="0"/>
              <a:t>utilisation</a:t>
            </a:r>
            <a:r>
              <a:rPr lang="en-US" sz="2400" dirty="0" smtClean="0"/>
              <a:t> + Artefact</a:t>
            </a:r>
            <a:endParaRPr lang="en-US" sz="2400" dirty="0"/>
          </a:p>
        </p:txBody>
      </p:sp>
      <p:sp>
        <p:nvSpPr>
          <p:cNvPr id="8" name="Rectângulo 7"/>
          <p:cNvSpPr/>
          <p:nvPr/>
        </p:nvSpPr>
        <p:spPr>
          <a:xfrm>
            <a:off x="1403648" y="2564904"/>
            <a:ext cx="7272808" cy="2308324"/>
          </a:xfrm>
          <a:prstGeom prst="rect">
            <a:avLst/>
          </a:prstGeom>
        </p:spPr>
        <p:txBody>
          <a:bodyPr wrap="square">
            <a:spAutoFit/>
          </a:bodyPr>
          <a:lstStyle/>
          <a:p>
            <a:pPr algn="just"/>
            <a:r>
              <a:rPr lang="en-US" sz="2400" dirty="0"/>
              <a:t>The two processes of instrumental geneses (instrumentation and </a:t>
            </a:r>
            <a:r>
              <a:rPr lang="en-US" sz="2400" dirty="0" err="1" smtClean="0"/>
              <a:t>instrumentalisation</a:t>
            </a:r>
            <a:r>
              <a:rPr lang="en-US" sz="2400" dirty="0"/>
              <a:t>) </a:t>
            </a:r>
            <a:r>
              <a:rPr lang="en-US" sz="2400" dirty="0" smtClean="0"/>
              <a:t>occurred; </a:t>
            </a:r>
            <a:r>
              <a:rPr lang="en-US" sz="2400" dirty="0"/>
              <a:t>teachers </a:t>
            </a:r>
            <a:r>
              <a:rPr lang="en-US" sz="2400" dirty="0" smtClean="0"/>
              <a:t>took hold of </a:t>
            </a:r>
            <a:r>
              <a:rPr lang="en-US" sz="2400" dirty="0"/>
              <a:t>the resources and </a:t>
            </a:r>
            <a:r>
              <a:rPr lang="en-US" sz="2400" dirty="0" smtClean="0"/>
              <a:t>evaluated </a:t>
            </a:r>
            <a:r>
              <a:rPr lang="en-US" sz="2400" dirty="0"/>
              <a:t>their constraints and potentials, and at the same time </a:t>
            </a:r>
            <a:r>
              <a:rPr lang="en-US" sz="2400" dirty="0" smtClean="0"/>
              <a:t>integrated </a:t>
            </a:r>
            <a:r>
              <a:rPr lang="en-US" sz="2400" dirty="0"/>
              <a:t>the materials in specific didactic settings within the context of their school. </a:t>
            </a:r>
            <a:endParaRPr lang="pt-PT" sz="2400" dirty="0"/>
          </a:p>
        </p:txBody>
      </p:sp>
      <p:sp>
        <p:nvSpPr>
          <p:cNvPr id="6" name="Rectângulo 5"/>
          <p:cNvSpPr/>
          <p:nvPr/>
        </p:nvSpPr>
        <p:spPr>
          <a:xfrm>
            <a:off x="1411238" y="4915614"/>
            <a:ext cx="7265218" cy="1200329"/>
          </a:xfrm>
          <a:prstGeom prst="rect">
            <a:avLst/>
          </a:prstGeom>
        </p:spPr>
        <p:txBody>
          <a:bodyPr wrap="square">
            <a:spAutoFit/>
          </a:bodyPr>
          <a:lstStyle/>
          <a:p>
            <a:pPr algn="just"/>
            <a:r>
              <a:rPr lang="en-US" sz="2400" dirty="0"/>
              <a:t>The transformations of the action of the artefact towards the teacher and towards the action of the teacher in relation to the artefact </a:t>
            </a:r>
            <a:r>
              <a:rPr lang="en-US" sz="2400"/>
              <a:t>are </a:t>
            </a:r>
            <a:r>
              <a:rPr lang="en-US" sz="2400" smtClean="0"/>
              <a:t>complete</a:t>
            </a:r>
            <a:r>
              <a:rPr lang="en-US" sz="2400"/>
              <a:t>.</a:t>
            </a:r>
            <a:endParaRPr lang="pt-PT" sz="2400" dirty="0"/>
          </a:p>
        </p:txBody>
      </p:sp>
      <p:sp>
        <p:nvSpPr>
          <p:cNvPr id="12" name="Rectângulo 11"/>
          <p:cNvSpPr/>
          <p:nvPr/>
        </p:nvSpPr>
        <p:spPr>
          <a:xfrm>
            <a:off x="1437134" y="6063679"/>
            <a:ext cx="7239322" cy="830997"/>
          </a:xfrm>
          <a:prstGeom prst="rect">
            <a:avLst/>
          </a:prstGeom>
        </p:spPr>
        <p:txBody>
          <a:bodyPr wrap="square">
            <a:spAutoFit/>
          </a:bodyPr>
          <a:lstStyle/>
          <a:p>
            <a:pPr lvl="0" algn="just"/>
            <a:r>
              <a:rPr lang="en-US" sz="2400" dirty="0">
                <a:solidFill>
                  <a:prstClr val="black"/>
                </a:solidFill>
              </a:rPr>
              <a:t>T</a:t>
            </a:r>
            <a:r>
              <a:rPr lang="en-US" sz="2400" dirty="0" smtClean="0">
                <a:solidFill>
                  <a:prstClr val="black"/>
                </a:solidFill>
              </a:rPr>
              <a:t>he </a:t>
            </a:r>
            <a:r>
              <a:rPr lang="en-US" sz="2400" dirty="0">
                <a:solidFill>
                  <a:prstClr val="black"/>
                </a:solidFill>
              </a:rPr>
              <a:t>two processes of instrumental </a:t>
            </a:r>
            <a:r>
              <a:rPr lang="en-US" sz="2400" dirty="0" smtClean="0">
                <a:solidFill>
                  <a:prstClr val="black"/>
                </a:solidFill>
              </a:rPr>
              <a:t>geneses happened.</a:t>
            </a:r>
            <a:endParaRPr lang="pt-PT" sz="2400" dirty="0">
              <a:solidFill>
                <a:prstClr val="black"/>
              </a:solidFill>
            </a:endParaRPr>
          </a:p>
        </p:txBody>
      </p:sp>
    </p:spTree>
    <p:extLst>
      <p:ext uri="{BB962C8B-B14F-4D97-AF65-F5344CB8AC3E}">
        <p14:creationId xmlns:p14="http://schemas.microsoft.com/office/powerpoint/2010/main" val="151476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6" grpId="0"/>
      <p:bldP spid="1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n-GB" sz="4000" dirty="0" smtClean="0"/>
              <a:t>Conclusions</a:t>
            </a:r>
            <a:endParaRPr lang="en-GB" sz="4000" dirty="0"/>
          </a:p>
        </p:txBody>
      </p:sp>
      <p:sp>
        <p:nvSpPr>
          <p:cNvPr id="3" name="Marcador de Posição do Rodapé 2"/>
          <p:cNvSpPr>
            <a:spLocks noGrp="1"/>
          </p:cNvSpPr>
          <p:nvPr>
            <p:ph type="ftr" sz="quarter" idx="11"/>
          </p:nvPr>
        </p:nvSpPr>
        <p:spPr/>
        <p:txBody>
          <a:bodyPr/>
          <a:lstStyle/>
          <a:p>
            <a:r>
              <a:rPr lang="en-US" smtClean="0"/>
              <a:t>International Conference on Mathematics Textbook Research and Development 2014 (ICMT-2014)</a:t>
            </a:r>
            <a:endParaRPr lang="pt-PT"/>
          </a:p>
        </p:txBody>
      </p:sp>
      <p:sp>
        <p:nvSpPr>
          <p:cNvPr id="4" name="Marcador de Posição do Número do Diapositivo 3"/>
          <p:cNvSpPr>
            <a:spLocks noGrp="1"/>
          </p:cNvSpPr>
          <p:nvPr>
            <p:ph type="sldNum" sz="quarter" idx="12"/>
          </p:nvPr>
        </p:nvSpPr>
        <p:spPr/>
        <p:txBody>
          <a:bodyPr/>
          <a:lstStyle/>
          <a:p>
            <a:fld id="{48E5E202-6DF5-4ACD-AB04-ADACDB42B16D}" type="slidenum">
              <a:rPr lang="pt-PT" smtClean="0"/>
              <a:t>18</a:t>
            </a:fld>
            <a:endParaRPr lang="pt-PT"/>
          </a:p>
        </p:txBody>
      </p:sp>
      <p:sp>
        <p:nvSpPr>
          <p:cNvPr id="5" name="Rectângulo 4"/>
          <p:cNvSpPr/>
          <p:nvPr/>
        </p:nvSpPr>
        <p:spPr>
          <a:xfrm>
            <a:off x="1403648" y="2084655"/>
            <a:ext cx="7272808" cy="461665"/>
          </a:xfrm>
          <a:prstGeom prst="rect">
            <a:avLst/>
          </a:prstGeom>
        </p:spPr>
        <p:txBody>
          <a:bodyPr wrap="square">
            <a:spAutoFit/>
          </a:bodyPr>
          <a:lstStyle/>
          <a:p>
            <a:pPr algn="just"/>
            <a:r>
              <a:rPr lang="en-GB" sz="2400" dirty="0" smtClean="0"/>
              <a:t>But it was not easy to see</a:t>
            </a:r>
            <a:endParaRPr lang="pt-PT" sz="2400" dirty="0"/>
          </a:p>
        </p:txBody>
      </p:sp>
      <p:sp>
        <p:nvSpPr>
          <p:cNvPr id="7" name="CaixaDeTexto 6"/>
          <p:cNvSpPr txBox="1"/>
          <p:nvPr/>
        </p:nvSpPr>
        <p:spPr>
          <a:xfrm>
            <a:off x="1691680" y="2804735"/>
            <a:ext cx="6518131" cy="461665"/>
          </a:xfrm>
          <a:prstGeom prst="rect">
            <a:avLst/>
          </a:prstGeom>
          <a:noFill/>
        </p:spPr>
        <p:txBody>
          <a:bodyPr wrap="none" rtlCol="0">
            <a:spAutoFit/>
          </a:bodyPr>
          <a:lstStyle/>
          <a:p>
            <a:r>
              <a:rPr lang="en-US" sz="2400" dirty="0" smtClean="0"/>
              <a:t>Document = Scheme of </a:t>
            </a:r>
            <a:r>
              <a:rPr lang="en-GB" sz="2400" dirty="0" smtClean="0"/>
              <a:t>utilisation</a:t>
            </a:r>
            <a:r>
              <a:rPr lang="en-US" sz="2400" dirty="0" smtClean="0"/>
              <a:t> + Resource</a:t>
            </a:r>
            <a:endParaRPr lang="en-US" sz="2400" dirty="0"/>
          </a:p>
        </p:txBody>
      </p:sp>
      <p:sp>
        <p:nvSpPr>
          <p:cNvPr id="8" name="Rectângulo 7"/>
          <p:cNvSpPr/>
          <p:nvPr/>
        </p:nvSpPr>
        <p:spPr>
          <a:xfrm>
            <a:off x="1475656" y="3524815"/>
            <a:ext cx="7272808" cy="1200329"/>
          </a:xfrm>
          <a:prstGeom prst="rect">
            <a:avLst/>
          </a:prstGeom>
        </p:spPr>
        <p:txBody>
          <a:bodyPr wrap="square">
            <a:spAutoFit/>
          </a:bodyPr>
          <a:lstStyle/>
          <a:p>
            <a:pPr algn="just"/>
            <a:r>
              <a:rPr lang="en-GB" sz="2400" dirty="0"/>
              <a:t>In general teachers chose a task from the textbook or from the technological resource and only in a few cases adapted or improvised a task.</a:t>
            </a:r>
            <a:endParaRPr lang="pt-PT" sz="2400" dirty="0"/>
          </a:p>
        </p:txBody>
      </p:sp>
    </p:spTree>
    <p:extLst>
      <p:ext uri="{BB962C8B-B14F-4D97-AF65-F5344CB8AC3E}">
        <p14:creationId xmlns:p14="http://schemas.microsoft.com/office/powerpoint/2010/main" val="3859902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n-US" sz="4000" dirty="0" smtClean="0"/>
              <a:t>Conclusions</a:t>
            </a:r>
            <a:endParaRPr lang="en-US" sz="4000" dirty="0"/>
          </a:p>
        </p:txBody>
      </p:sp>
      <p:sp>
        <p:nvSpPr>
          <p:cNvPr id="5" name="Rectângulo 4"/>
          <p:cNvSpPr/>
          <p:nvPr/>
        </p:nvSpPr>
        <p:spPr>
          <a:xfrm>
            <a:off x="1436068" y="1903472"/>
            <a:ext cx="7272808" cy="2677656"/>
          </a:xfrm>
          <a:prstGeom prst="rect">
            <a:avLst/>
          </a:prstGeom>
        </p:spPr>
        <p:txBody>
          <a:bodyPr wrap="square">
            <a:spAutoFit/>
          </a:bodyPr>
          <a:lstStyle/>
          <a:p>
            <a:pPr algn="just"/>
            <a:r>
              <a:rPr lang="en-US" sz="2400" dirty="0"/>
              <a:t>The contents of technological resources, their format, the characteristics of students, the prescribed curriculum and school technological facilities, in particular, the number of computers per student and the distribution of the resources in the </a:t>
            </a:r>
            <a:r>
              <a:rPr lang="en-US" sz="2400" dirty="0" smtClean="0"/>
              <a:t>class </a:t>
            </a:r>
            <a:r>
              <a:rPr lang="en-US" sz="2400" dirty="0"/>
              <a:t>are considered in the schemes </a:t>
            </a:r>
            <a:r>
              <a:rPr lang="en-US" sz="2400" dirty="0" smtClean="0"/>
              <a:t>use by the teachers</a:t>
            </a:r>
            <a:r>
              <a:rPr lang="en-US" sz="2400" dirty="0"/>
              <a:t>.</a:t>
            </a:r>
            <a:endParaRPr lang="pt-PT" sz="2400" b="1" dirty="0"/>
          </a:p>
        </p:txBody>
      </p:sp>
    </p:spTree>
    <p:extLst>
      <p:ext uri="{BB962C8B-B14F-4D97-AF65-F5344CB8AC3E}">
        <p14:creationId xmlns:p14="http://schemas.microsoft.com/office/powerpoint/2010/main" val="1633298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n-US" sz="4000" dirty="0" smtClean="0"/>
              <a:t>Introduction</a:t>
            </a:r>
            <a:endParaRPr lang="en-US" sz="4000" dirty="0"/>
          </a:p>
        </p:txBody>
      </p:sp>
      <p:sp>
        <p:nvSpPr>
          <p:cNvPr id="3" name="Marcador de Posição do Rodapé 2"/>
          <p:cNvSpPr>
            <a:spLocks noGrp="1"/>
          </p:cNvSpPr>
          <p:nvPr>
            <p:ph type="ftr" sz="quarter" idx="11"/>
          </p:nvPr>
        </p:nvSpPr>
        <p:spPr/>
        <p:txBody>
          <a:bodyPr/>
          <a:lstStyle/>
          <a:p>
            <a:r>
              <a:rPr lang="en-US" smtClean="0"/>
              <a:t>International Conference on Mathematics Textbook Research and Development 2014 (ICMT-2014)</a:t>
            </a:r>
            <a:endParaRPr lang="pt-PT"/>
          </a:p>
        </p:txBody>
      </p:sp>
      <p:sp>
        <p:nvSpPr>
          <p:cNvPr id="4" name="CaixaDeTexto 3"/>
          <p:cNvSpPr txBox="1"/>
          <p:nvPr/>
        </p:nvSpPr>
        <p:spPr>
          <a:xfrm>
            <a:off x="1475656" y="1643316"/>
            <a:ext cx="7128792" cy="1569660"/>
          </a:xfrm>
          <a:prstGeom prst="rect">
            <a:avLst/>
          </a:prstGeom>
          <a:noFill/>
        </p:spPr>
        <p:txBody>
          <a:bodyPr wrap="square" rtlCol="0">
            <a:spAutoFit/>
          </a:bodyPr>
          <a:lstStyle/>
          <a:p>
            <a:pPr algn="just"/>
            <a:r>
              <a:rPr lang="en-US" sz="2400" dirty="0" smtClean="0"/>
              <a:t>Current </a:t>
            </a:r>
            <a:r>
              <a:rPr lang="en-GB" sz="2400" dirty="0" smtClean="0"/>
              <a:t>textbooks</a:t>
            </a:r>
            <a:r>
              <a:rPr lang="en-US" sz="2400" dirty="0" smtClean="0"/>
              <a:t> include technological resources and what teachers do with these new curriculum resources materials for the better understanding of their professional development.</a:t>
            </a:r>
            <a:endParaRPr lang="pt-PT" sz="2400" dirty="0"/>
          </a:p>
        </p:txBody>
      </p:sp>
      <p:sp>
        <p:nvSpPr>
          <p:cNvPr id="5" name="Marcador de Posição do Número do Diapositivo 4"/>
          <p:cNvSpPr>
            <a:spLocks noGrp="1"/>
          </p:cNvSpPr>
          <p:nvPr>
            <p:ph type="sldNum" sz="quarter" idx="12"/>
          </p:nvPr>
        </p:nvSpPr>
        <p:spPr/>
        <p:txBody>
          <a:bodyPr/>
          <a:lstStyle/>
          <a:p>
            <a:fld id="{48E5E202-6DF5-4ACD-AB04-ADACDB42B16D}" type="slidenum">
              <a:rPr lang="pt-PT" smtClean="0"/>
              <a:t>2</a:t>
            </a:fld>
            <a:endParaRPr lang="pt-PT"/>
          </a:p>
        </p:txBody>
      </p:sp>
      <p:sp>
        <p:nvSpPr>
          <p:cNvPr id="8" name="CaixaDeTexto 7"/>
          <p:cNvSpPr txBox="1"/>
          <p:nvPr/>
        </p:nvSpPr>
        <p:spPr>
          <a:xfrm>
            <a:off x="1475656" y="3524815"/>
            <a:ext cx="7128792" cy="1200329"/>
          </a:xfrm>
          <a:prstGeom prst="rect">
            <a:avLst/>
          </a:prstGeom>
          <a:noFill/>
        </p:spPr>
        <p:txBody>
          <a:bodyPr wrap="square" rtlCol="0">
            <a:spAutoFit/>
          </a:bodyPr>
          <a:lstStyle/>
          <a:p>
            <a:pPr algn="just"/>
            <a:r>
              <a:rPr lang="en-US" sz="2400" dirty="0"/>
              <a:t>This study </a:t>
            </a:r>
            <a:r>
              <a:rPr lang="en-US" sz="2400" dirty="0" smtClean="0"/>
              <a:t>focuses </a:t>
            </a:r>
            <a:r>
              <a:rPr lang="en-US" sz="2400" dirty="0"/>
              <a:t>on </a:t>
            </a:r>
            <a:r>
              <a:rPr lang="en-GB" sz="2400" dirty="0" smtClean="0"/>
              <a:t>recent</a:t>
            </a:r>
            <a:r>
              <a:rPr lang="en-US" sz="2400" dirty="0" smtClean="0"/>
              <a:t> </a:t>
            </a:r>
            <a:r>
              <a:rPr lang="en-US" sz="2400" dirty="0"/>
              <a:t>trends of research on teaching and learning mathematics mediated </a:t>
            </a:r>
            <a:r>
              <a:rPr lang="en-US" sz="2400" dirty="0" smtClean="0"/>
              <a:t>by artefacts</a:t>
            </a:r>
            <a:r>
              <a:rPr lang="en-US" sz="2400" dirty="0"/>
              <a:t>.</a:t>
            </a:r>
            <a:endParaRPr lang="pt-PT" sz="2400" dirty="0"/>
          </a:p>
        </p:txBody>
      </p:sp>
    </p:spTree>
    <p:extLst>
      <p:ext uri="{BB962C8B-B14F-4D97-AF65-F5344CB8AC3E}">
        <p14:creationId xmlns:p14="http://schemas.microsoft.com/office/powerpoint/2010/main" val="1135859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n-GB" sz="4000" dirty="0" smtClean="0"/>
              <a:t>Conclusion</a:t>
            </a:r>
            <a:r>
              <a:rPr lang="en-US" sz="4000" dirty="0" smtClean="0"/>
              <a:t>s</a:t>
            </a:r>
            <a:endParaRPr lang="en-US" sz="4000" dirty="0"/>
          </a:p>
        </p:txBody>
      </p:sp>
      <p:sp>
        <p:nvSpPr>
          <p:cNvPr id="3" name="Marcador de Posição do Rodapé 2"/>
          <p:cNvSpPr>
            <a:spLocks noGrp="1"/>
          </p:cNvSpPr>
          <p:nvPr>
            <p:ph type="ftr" sz="quarter" idx="11"/>
          </p:nvPr>
        </p:nvSpPr>
        <p:spPr/>
        <p:txBody>
          <a:bodyPr/>
          <a:lstStyle/>
          <a:p>
            <a:r>
              <a:rPr lang="en-US" dirty="0" smtClean="0"/>
              <a:t>International Conference on Mathematics Textbook Research and Development 2014 (ICMT-2014)</a:t>
            </a:r>
            <a:endParaRPr lang="pt-PT" dirty="0"/>
          </a:p>
        </p:txBody>
      </p:sp>
      <p:sp>
        <p:nvSpPr>
          <p:cNvPr id="4" name="Marcador de Posição do Número do Diapositivo 3"/>
          <p:cNvSpPr>
            <a:spLocks noGrp="1"/>
          </p:cNvSpPr>
          <p:nvPr>
            <p:ph type="sldNum" sz="quarter" idx="12"/>
          </p:nvPr>
        </p:nvSpPr>
        <p:spPr/>
        <p:txBody>
          <a:bodyPr/>
          <a:lstStyle/>
          <a:p>
            <a:fld id="{48E5E202-6DF5-4ACD-AB04-ADACDB42B16D}" type="slidenum">
              <a:rPr lang="pt-PT" smtClean="0"/>
              <a:t>20</a:t>
            </a:fld>
            <a:endParaRPr lang="pt-PT"/>
          </a:p>
        </p:txBody>
      </p:sp>
      <p:sp>
        <p:nvSpPr>
          <p:cNvPr id="9" name="Rectângulo 8"/>
          <p:cNvSpPr/>
          <p:nvPr/>
        </p:nvSpPr>
        <p:spPr>
          <a:xfrm>
            <a:off x="1436068" y="1268760"/>
            <a:ext cx="7272808" cy="1200329"/>
          </a:xfrm>
          <a:prstGeom prst="rect">
            <a:avLst/>
          </a:prstGeom>
        </p:spPr>
        <p:txBody>
          <a:bodyPr wrap="square">
            <a:spAutoFit/>
          </a:bodyPr>
          <a:lstStyle/>
          <a:p>
            <a:pPr algn="just"/>
            <a:r>
              <a:rPr lang="en-GB" sz="2400" dirty="0"/>
              <a:t>Instrumented action schemes obtained from written productions of teachers about their teaching performance were </a:t>
            </a:r>
            <a:r>
              <a:rPr lang="en-GB" sz="2400" dirty="0" smtClean="0"/>
              <a:t>organised </a:t>
            </a:r>
            <a:r>
              <a:rPr lang="en-GB" sz="2400" dirty="0"/>
              <a:t>into six categories</a:t>
            </a:r>
            <a:r>
              <a:rPr lang="en-GB" sz="2400" dirty="0" smtClean="0"/>
              <a:t>:</a:t>
            </a:r>
            <a:endParaRPr lang="pt-PT" sz="2400" dirty="0"/>
          </a:p>
        </p:txBody>
      </p:sp>
      <p:sp>
        <p:nvSpPr>
          <p:cNvPr id="6" name="Rectângulo 5"/>
          <p:cNvSpPr/>
          <p:nvPr/>
        </p:nvSpPr>
        <p:spPr>
          <a:xfrm>
            <a:off x="1439094" y="2778910"/>
            <a:ext cx="6805314" cy="400110"/>
          </a:xfrm>
          <a:prstGeom prst="rect">
            <a:avLst/>
          </a:prstGeom>
        </p:spPr>
        <p:txBody>
          <a:bodyPr wrap="square">
            <a:spAutoFit/>
          </a:bodyPr>
          <a:lstStyle/>
          <a:p>
            <a:r>
              <a:rPr lang="en-GB" sz="2000" dirty="0"/>
              <a:t>1) the teacher reflects on the technological artefact, </a:t>
            </a:r>
            <a:endParaRPr lang="pt-PT" sz="2000" dirty="0"/>
          </a:p>
        </p:txBody>
      </p:sp>
      <p:sp>
        <p:nvSpPr>
          <p:cNvPr id="10" name="Rectângulo 9"/>
          <p:cNvSpPr/>
          <p:nvPr/>
        </p:nvSpPr>
        <p:spPr>
          <a:xfrm>
            <a:off x="1439094" y="3212976"/>
            <a:ext cx="6805314" cy="400110"/>
          </a:xfrm>
          <a:prstGeom prst="rect">
            <a:avLst/>
          </a:prstGeom>
        </p:spPr>
        <p:txBody>
          <a:bodyPr wrap="square">
            <a:spAutoFit/>
          </a:bodyPr>
          <a:lstStyle/>
          <a:p>
            <a:r>
              <a:rPr lang="en-GB" sz="2000" dirty="0"/>
              <a:t>2) the teacher reflects on the artefact produced, </a:t>
            </a:r>
            <a:endParaRPr lang="pt-PT" sz="2000" dirty="0"/>
          </a:p>
        </p:txBody>
      </p:sp>
      <p:sp>
        <p:nvSpPr>
          <p:cNvPr id="11" name="Rectângulo 10"/>
          <p:cNvSpPr/>
          <p:nvPr/>
        </p:nvSpPr>
        <p:spPr>
          <a:xfrm>
            <a:off x="1439094" y="3645024"/>
            <a:ext cx="6805314" cy="400110"/>
          </a:xfrm>
          <a:prstGeom prst="rect">
            <a:avLst/>
          </a:prstGeom>
        </p:spPr>
        <p:txBody>
          <a:bodyPr wrap="square">
            <a:spAutoFit/>
          </a:bodyPr>
          <a:lstStyle/>
          <a:p>
            <a:r>
              <a:rPr lang="en-GB" sz="2000" dirty="0"/>
              <a:t>3) the teacher reflects on </a:t>
            </a:r>
            <a:r>
              <a:rPr lang="en-GB" sz="2000" dirty="0" smtClean="0"/>
              <a:t>her/his </a:t>
            </a:r>
            <a:r>
              <a:rPr lang="en-GB" sz="2000" dirty="0"/>
              <a:t>role, </a:t>
            </a:r>
            <a:endParaRPr lang="pt-PT" sz="2000" dirty="0"/>
          </a:p>
        </p:txBody>
      </p:sp>
      <p:sp>
        <p:nvSpPr>
          <p:cNvPr id="12" name="Rectângulo 11"/>
          <p:cNvSpPr/>
          <p:nvPr/>
        </p:nvSpPr>
        <p:spPr>
          <a:xfrm>
            <a:off x="1456606" y="4014356"/>
            <a:ext cx="7252270" cy="707886"/>
          </a:xfrm>
          <a:prstGeom prst="rect">
            <a:avLst/>
          </a:prstGeom>
        </p:spPr>
        <p:txBody>
          <a:bodyPr wrap="square">
            <a:spAutoFit/>
          </a:bodyPr>
          <a:lstStyle/>
          <a:p>
            <a:r>
              <a:rPr lang="en-GB" sz="2000" dirty="0"/>
              <a:t>4) the teacher reflects on the students' productions obtained in class, </a:t>
            </a:r>
            <a:endParaRPr lang="pt-PT" sz="2000" dirty="0"/>
          </a:p>
        </p:txBody>
      </p:sp>
      <p:sp>
        <p:nvSpPr>
          <p:cNvPr id="13" name="Rectângulo 12"/>
          <p:cNvSpPr/>
          <p:nvPr/>
        </p:nvSpPr>
        <p:spPr>
          <a:xfrm>
            <a:off x="1456606" y="4770178"/>
            <a:ext cx="7003826" cy="400110"/>
          </a:xfrm>
          <a:prstGeom prst="rect">
            <a:avLst/>
          </a:prstGeom>
        </p:spPr>
        <p:txBody>
          <a:bodyPr wrap="square">
            <a:spAutoFit/>
          </a:bodyPr>
          <a:lstStyle/>
          <a:p>
            <a:r>
              <a:rPr lang="en-GB" sz="2000" dirty="0"/>
              <a:t>5) the teacher reflects on the prescribed curriculum, </a:t>
            </a:r>
            <a:r>
              <a:rPr lang="en-GB" sz="2000" dirty="0" smtClean="0"/>
              <a:t>and</a:t>
            </a:r>
            <a:endParaRPr lang="pt-PT" sz="2000" dirty="0"/>
          </a:p>
        </p:txBody>
      </p:sp>
      <p:sp>
        <p:nvSpPr>
          <p:cNvPr id="14" name="Rectângulo 13"/>
          <p:cNvSpPr/>
          <p:nvPr/>
        </p:nvSpPr>
        <p:spPr>
          <a:xfrm>
            <a:off x="1466106" y="5169386"/>
            <a:ext cx="7242770" cy="707886"/>
          </a:xfrm>
          <a:prstGeom prst="rect">
            <a:avLst/>
          </a:prstGeom>
        </p:spPr>
        <p:txBody>
          <a:bodyPr wrap="square">
            <a:spAutoFit/>
          </a:bodyPr>
          <a:lstStyle/>
          <a:p>
            <a:r>
              <a:rPr lang="en-GB" sz="2000" dirty="0"/>
              <a:t>6) teacher presents students' productions. </a:t>
            </a:r>
            <a:endParaRPr lang="en-GB" sz="2000" dirty="0" smtClean="0"/>
          </a:p>
          <a:p>
            <a:r>
              <a:rPr lang="en-GB" sz="2000" dirty="0" smtClean="0"/>
              <a:t>Sometimes </a:t>
            </a:r>
            <a:r>
              <a:rPr lang="en-GB" sz="2000" dirty="0"/>
              <a:t>written reflections involve more than one category.</a:t>
            </a:r>
            <a:endParaRPr lang="pt-PT" sz="2000" dirty="0"/>
          </a:p>
        </p:txBody>
      </p:sp>
    </p:spTree>
    <p:extLst>
      <p:ext uri="{BB962C8B-B14F-4D97-AF65-F5344CB8AC3E}">
        <p14:creationId xmlns:p14="http://schemas.microsoft.com/office/powerpoint/2010/main" val="3261478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P spid="10" grpId="0"/>
      <p:bldP spid="11" grpId="0"/>
      <p:bldP spid="12" grpId="0"/>
      <p:bldP spid="13" grpId="0"/>
      <p:bldP spid="1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n-US" sz="4000" dirty="0" smtClean="0"/>
              <a:t>Conclusions</a:t>
            </a:r>
            <a:endParaRPr lang="en-US" sz="4000" dirty="0"/>
          </a:p>
        </p:txBody>
      </p:sp>
      <p:sp>
        <p:nvSpPr>
          <p:cNvPr id="3" name="Marcador de Posição do Rodapé 2"/>
          <p:cNvSpPr>
            <a:spLocks noGrp="1"/>
          </p:cNvSpPr>
          <p:nvPr>
            <p:ph type="ftr" sz="quarter" idx="11"/>
          </p:nvPr>
        </p:nvSpPr>
        <p:spPr/>
        <p:txBody>
          <a:bodyPr/>
          <a:lstStyle/>
          <a:p>
            <a:r>
              <a:rPr lang="en-US" smtClean="0"/>
              <a:t>International Conference on Mathematics Textbook Research and Development 2014 (ICMT-2014)</a:t>
            </a:r>
            <a:endParaRPr lang="pt-PT"/>
          </a:p>
        </p:txBody>
      </p:sp>
      <p:sp>
        <p:nvSpPr>
          <p:cNvPr id="4" name="Marcador de Posição do Número do Diapositivo 3"/>
          <p:cNvSpPr>
            <a:spLocks noGrp="1"/>
          </p:cNvSpPr>
          <p:nvPr>
            <p:ph type="sldNum" sz="quarter" idx="12"/>
          </p:nvPr>
        </p:nvSpPr>
        <p:spPr/>
        <p:txBody>
          <a:bodyPr/>
          <a:lstStyle/>
          <a:p>
            <a:fld id="{48E5E202-6DF5-4ACD-AB04-ADACDB42B16D}" type="slidenum">
              <a:rPr lang="pt-PT" smtClean="0"/>
              <a:t>21</a:t>
            </a:fld>
            <a:endParaRPr lang="pt-PT"/>
          </a:p>
        </p:txBody>
      </p:sp>
      <p:sp>
        <p:nvSpPr>
          <p:cNvPr id="5" name="Rectângulo 4"/>
          <p:cNvSpPr/>
          <p:nvPr/>
        </p:nvSpPr>
        <p:spPr>
          <a:xfrm>
            <a:off x="1403648" y="3424932"/>
            <a:ext cx="7272808" cy="2308324"/>
          </a:xfrm>
          <a:prstGeom prst="rect">
            <a:avLst/>
          </a:prstGeom>
        </p:spPr>
        <p:txBody>
          <a:bodyPr wrap="square">
            <a:spAutoFit/>
          </a:bodyPr>
          <a:lstStyle/>
          <a:p>
            <a:pPr algn="just"/>
            <a:r>
              <a:rPr lang="en-GB" sz="2400" dirty="0" smtClean="0"/>
              <a:t>Some </a:t>
            </a:r>
            <a:r>
              <a:rPr lang="en-GB" sz="2400" dirty="0"/>
              <a:t>teachers developed limited instrumented action schemes. Some reflections about the didactical exploitation scenarios in practice were essentially descriptive of the actions developed in the classroom rather than reflective teaching experiences.</a:t>
            </a:r>
            <a:endParaRPr lang="pt-PT" sz="2400" b="1" dirty="0"/>
          </a:p>
        </p:txBody>
      </p:sp>
      <p:sp>
        <p:nvSpPr>
          <p:cNvPr id="6" name="Rectângulo 5"/>
          <p:cNvSpPr/>
          <p:nvPr/>
        </p:nvSpPr>
        <p:spPr>
          <a:xfrm>
            <a:off x="1413912" y="1556792"/>
            <a:ext cx="7272808" cy="1569660"/>
          </a:xfrm>
          <a:prstGeom prst="rect">
            <a:avLst/>
          </a:prstGeom>
        </p:spPr>
        <p:txBody>
          <a:bodyPr wrap="square">
            <a:spAutoFit/>
          </a:bodyPr>
          <a:lstStyle/>
          <a:p>
            <a:pPr algn="just"/>
            <a:r>
              <a:rPr lang="en-US" sz="2400" dirty="0"/>
              <a:t>Despite the detailed </a:t>
            </a:r>
            <a:r>
              <a:rPr lang="en-US" sz="2400" dirty="0" smtClean="0"/>
              <a:t>of the </a:t>
            </a:r>
            <a:r>
              <a:rPr lang="en-GB" sz="2400" dirty="0" smtClean="0"/>
              <a:t>didactical </a:t>
            </a:r>
            <a:r>
              <a:rPr lang="en-GB" sz="2400" dirty="0"/>
              <a:t>exploitation </a:t>
            </a:r>
            <a:r>
              <a:rPr lang="en-GB" sz="2400" dirty="0" smtClean="0"/>
              <a:t>scenarios</a:t>
            </a:r>
            <a:r>
              <a:rPr lang="en-US" sz="2400" dirty="0" smtClean="0"/>
              <a:t>, </a:t>
            </a:r>
            <a:r>
              <a:rPr lang="en-US" sz="2400" dirty="0"/>
              <a:t>with the design of the task and the instrumental orchestration </a:t>
            </a:r>
            <a:r>
              <a:rPr lang="en-US" sz="2400" dirty="0" smtClean="0"/>
              <a:t>artefacts </a:t>
            </a:r>
            <a:r>
              <a:rPr lang="en-US" sz="2400" dirty="0"/>
              <a:t>adjusted to the conditions of schools and classrooms.</a:t>
            </a:r>
            <a:endParaRPr lang="pt-PT" sz="2400" dirty="0"/>
          </a:p>
        </p:txBody>
      </p:sp>
    </p:spTree>
    <p:extLst>
      <p:ext uri="{BB962C8B-B14F-4D97-AF65-F5344CB8AC3E}">
        <p14:creationId xmlns:p14="http://schemas.microsoft.com/office/powerpoint/2010/main" val="3291247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n-US" sz="4000" dirty="0" smtClean="0"/>
              <a:t>Conclusions</a:t>
            </a:r>
            <a:endParaRPr lang="en-US" sz="4000" dirty="0"/>
          </a:p>
        </p:txBody>
      </p:sp>
      <p:sp>
        <p:nvSpPr>
          <p:cNvPr id="3" name="Marcador de Posição do Rodapé 2"/>
          <p:cNvSpPr>
            <a:spLocks noGrp="1"/>
          </p:cNvSpPr>
          <p:nvPr>
            <p:ph type="ftr" sz="quarter" idx="11"/>
          </p:nvPr>
        </p:nvSpPr>
        <p:spPr/>
        <p:txBody>
          <a:bodyPr/>
          <a:lstStyle/>
          <a:p>
            <a:r>
              <a:rPr lang="en-US" smtClean="0"/>
              <a:t>International Conference on Mathematics Textbook Research and Development 2014 (ICMT-2014)</a:t>
            </a:r>
            <a:endParaRPr lang="pt-PT"/>
          </a:p>
        </p:txBody>
      </p:sp>
      <p:sp>
        <p:nvSpPr>
          <p:cNvPr id="4" name="Marcador de Posição do Número do Diapositivo 3"/>
          <p:cNvSpPr>
            <a:spLocks noGrp="1"/>
          </p:cNvSpPr>
          <p:nvPr>
            <p:ph type="sldNum" sz="quarter" idx="12"/>
          </p:nvPr>
        </p:nvSpPr>
        <p:spPr/>
        <p:txBody>
          <a:bodyPr/>
          <a:lstStyle/>
          <a:p>
            <a:fld id="{48E5E202-6DF5-4ACD-AB04-ADACDB42B16D}" type="slidenum">
              <a:rPr lang="pt-PT" smtClean="0"/>
              <a:t>22</a:t>
            </a:fld>
            <a:endParaRPr lang="pt-PT"/>
          </a:p>
        </p:txBody>
      </p:sp>
      <p:sp>
        <p:nvSpPr>
          <p:cNvPr id="7" name="Rectângulo 6"/>
          <p:cNvSpPr/>
          <p:nvPr/>
        </p:nvSpPr>
        <p:spPr>
          <a:xfrm>
            <a:off x="1425886" y="2492896"/>
            <a:ext cx="7106553" cy="1569660"/>
          </a:xfrm>
          <a:prstGeom prst="rect">
            <a:avLst/>
          </a:prstGeom>
        </p:spPr>
        <p:txBody>
          <a:bodyPr wrap="square">
            <a:spAutoFit/>
          </a:bodyPr>
          <a:lstStyle/>
          <a:p>
            <a:pPr algn="just"/>
            <a:r>
              <a:rPr lang="en-US" sz="2400" dirty="0"/>
              <a:t>In most cases the teacher reflects on a few aspects of the task proposed and in a few cases presents teacher-student dialogues that support the evidence of student learning.</a:t>
            </a:r>
            <a:endParaRPr lang="pt-PT" sz="2400" dirty="0"/>
          </a:p>
        </p:txBody>
      </p:sp>
    </p:spTree>
    <p:extLst>
      <p:ext uri="{BB962C8B-B14F-4D97-AF65-F5344CB8AC3E}">
        <p14:creationId xmlns:p14="http://schemas.microsoft.com/office/powerpoint/2010/main" val="1845528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31640" y="2564904"/>
            <a:ext cx="7498080" cy="1143000"/>
          </a:xfrm>
        </p:spPr>
        <p:txBody>
          <a:bodyPr/>
          <a:lstStyle/>
          <a:p>
            <a:r>
              <a:rPr lang="en-US" dirty="0" smtClean="0"/>
              <a:t>Thank you for your attention!</a:t>
            </a:r>
            <a:endParaRPr lang="en-US" dirty="0"/>
          </a:p>
        </p:txBody>
      </p:sp>
      <p:sp>
        <p:nvSpPr>
          <p:cNvPr id="3" name="Marcador de Posição do Rodapé 2"/>
          <p:cNvSpPr>
            <a:spLocks noGrp="1"/>
          </p:cNvSpPr>
          <p:nvPr>
            <p:ph type="ftr" sz="quarter" idx="11"/>
          </p:nvPr>
        </p:nvSpPr>
        <p:spPr/>
        <p:txBody>
          <a:bodyPr/>
          <a:lstStyle/>
          <a:p>
            <a:r>
              <a:rPr lang="en-US" smtClean="0"/>
              <a:t>International Conference on Mathematics Textbook Research and Development 2014 (ICMT-2014)</a:t>
            </a:r>
            <a:endParaRPr lang="pt-PT"/>
          </a:p>
        </p:txBody>
      </p:sp>
      <p:sp>
        <p:nvSpPr>
          <p:cNvPr id="4" name="Marcador de Posição do Número do Diapositivo 3"/>
          <p:cNvSpPr>
            <a:spLocks noGrp="1"/>
          </p:cNvSpPr>
          <p:nvPr>
            <p:ph type="sldNum" sz="quarter" idx="12"/>
          </p:nvPr>
        </p:nvSpPr>
        <p:spPr/>
        <p:txBody>
          <a:bodyPr/>
          <a:lstStyle/>
          <a:p>
            <a:fld id="{48E5E202-6DF5-4ACD-AB04-ADACDB42B16D}" type="slidenum">
              <a:rPr lang="pt-PT" smtClean="0"/>
              <a:t>23</a:t>
            </a:fld>
            <a:endParaRPr lang="pt-PT"/>
          </a:p>
        </p:txBody>
      </p:sp>
    </p:spTree>
    <p:extLst>
      <p:ext uri="{BB962C8B-B14F-4D97-AF65-F5344CB8AC3E}">
        <p14:creationId xmlns:p14="http://schemas.microsoft.com/office/powerpoint/2010/main" val="8367117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o Rodapé 2"/>
          <p:cNvSpPr>
            <a:spLocks noGrp="1"/>
          </p:cNvSpPr>
          <p:nvPr>
            <p:ph type="ftr" sz="quarter" idx="11"/>
          </p:nvPr>
        </p:nvSpPr>
        <p:spPr/>
        <p:txBody>
          <a:bodyPr/>
          <a:lstStyle/>
          <a:p>
            <a:r>
              <a:rPr lang="en-US" smtClean="0"/>
              <a:t>International Conference on Mathematics Textbook Research and Development 2014 (ICMT-2014)</a:t>
            </a:r>
            <a:endParaRPr lang="pt-PT"/>
          </a:p>
        </p:txBody>
      </p:sp>
      <p:sp>
        <p:nvSpPr>
          <p:cNvPr id="4" name="CaixaDeTexto 3"/>
          <p:cNvSpPr txBox="1"/>
          <p:nvPr/>
        </p:nvSpPr>
        <p:spPr>
          <a:xfrm>
            <a:off x="1475656" y="1484784"/>
            <a:ext cx="7128792" cy="1938992"/>
          </a:xfrm>
          <a:prstGeom prst="rect">
            <a:avLst/>
          </a:prstGeom>
          <a:noFill/>
        </p:spPr>
        <p:txBody>
          <a:bodyPr wrap="square" rtlCol="0">
            <a:spAutoFit/>
          </a:bodyPr>
          <a:lstStyle/>
          <a:p>
            <a:pPr algn="just"/>
            <a:r>
              <a:rPr lang="en-GB" sz="2400" dirty="0" err="1" smtClean="0"/>
              <a:t>Gueudet</a:t>
            </a:r>
            <a:r>
              <a:rPr lang="en-GB" sz="2400" dirty="0" smtClean="0"/>
              <a:t> et </a:t>
            </a:r>
            <a:r>
              <a:rPr lang="en-GB" sz="2400" dirty="0" err="1" smtClean="0"/>
              <a:t>Trouche</a:t>
            </a:r>
            <a:r>
              <a:rPr lang="en-GB" sz="2400" dirty="0" smtClean="0"/>
              <a:t> (2012) distinguish a set of concepts associated with </a:t>
            </a:r>
            <a:r>
              <a:rPr lang="en-GB" sz="2400" i="1" dirty="0" err="1" smtClean="0"/>
              <a:t>documentational</a:t>
            </a:r>
            <a:r>
              <a:rPr lang="en-GB" sz="2400" i="1" dirty="0" smtClean="0"/>
              <a:t> approach</a:t>
            </a:r>
            <a:r>
              <a:rPr lang="en-GB" sz="2400" dirty="0" smtClean="0"/>
              <a:t>, namely: </a:t>
            </a:r>
            <a:r>
              <a:rPr lang="en-GB" sz="2400" i="1" dirty="0" smtClean="0"/>
              <a:t>documentation work, teachers’ documentation</a:t>
            </a:r>
            <a:r>
              <a:rPr lang="en-GB" sz="2400" dirty="0" smtClean="0"/>
              <a:t>, </a:t>
            </a:r>
            <a:r>
              <a:rPr lang="en-GB" sz="2400" i="1" dirty="0" smtClean="0"/>
              <a:t>resource/document dialectics</a:t>
            </a:r>
            <a:r>
              <a:rPr lang="en-GB" sz="2400" dirty="0" smtClean="0"/>
              <a:t> and </a:t>
            </a:r>
            <a:r>
              <a:rPr lang="en-GB" sz="2400" i="1" dirty="0" err="1" smtClean="0"/>
              <a:t>documentational</a:t>
            </a:r>
            <a:r>
              <a:rPr lang="en-GB" sz="2400" i="1" dirty="0" smtClean="0"/>
              <a:t> genesis</a:t>
            </a:r>
            <a:r>
              <a:rPr lang="en-GB" sz="2400" dirty="0" smtClean="0"/>
              <a:t>.</a:t>
            </a:r>
            <a:endParaRPr lang="en-GB" sz="2400" dirty="0"/>
          </a:p>
        </p:txBody>
      </p:sp>
      <p:sp>
        <p:nvSpPr>
          <p:cNvPr id="5" name="Marcador de Posição do Número do Diapositivo 4"/>
          <p:cNvSpPr>
            <a:spLocks noGrp="1"/>
          </p:cNvSpPr>
          <p:nvPr>
            <p:ph type="sldNum" sz="quarter" idx="12"/>
          </p:nvPr>
        </p:nvSpPr>
        <p:spPr/>
        <p:txBody>
          <a:bodyPr/>
          <a:lstStyle/>
          <a:p>
            <a:fld id="{48E5E202-6DF5-4ACD-AB04-ADACDB42B16D}" type="slidenum">
              <a:rPr lang="pt-PT" smtClean="0"/>
              <a:t>3</a:t>
            </a:fld>
            <a:endParaRPr lang="pt-PT"/>
          </a:p>
        </p:txBody>
      </p:sp>
      <p:sp>
        <p:nvSpPr>
          <p:cNvPr id="13" name="Título 1"/>
          <p:cNvSpPr>
            <a:spLocks noGrp="1"/>
          </p:cNvSpPr>
          <p:nvPr>
            <p:ph type="title"/>
          </p:nvPr>
        </p:nvSpPr>
        <p:spPr/>
        <p:txBody>
          <a:bodyPr>
            <a:normAutofit/>
          </a:bodyPr>
          <a:lstStyle/>
          <a:p>
            <a:r>
              <a:rPr lang="pt-PT" sz="4000" dirty="0" smtClean="0"/>
              <a:t>Framework</a:t>
            </a:r>
            <a:endParaRPr lang="pt-PT" sz="4000" dirty="0"/>
          </a:p>
        </p:txBody>
      </p:sp>
      <p:sp>
        <p:nvSpPr>
          <p:cNvPr id="14" name="Rectângulo 13"/>
          <p:cNvSpPr/>
          <p:nvPr/>
        </p:nvSpPr>
        <p:spPr>
          <a:xfrm>
            <a:off x="1475656" y="3573016"/>
            <a:ext cx="7128792" cy="1200329"/>
          </a:xfrm>
          <a:prstGeom prst="rect">
            <a:avLst/>
          </a:prstGeom>
        </p:spPr>
        <p:txBody>
          <a:bodyPr wrap="square">
            <a:spAutoFit/>
          </a:bodyPr>
          <a:lstStyle/>
          <a:p>
            <a:pPr algn="just"/>
            <a:r>
              <a:rPr lang="en-GB" sz="2400" dirty="0" smtClean="0">
                <a:latin typeface="+mj-lt"/>
                <a:cs typeface="Times New Roman" panose="02020603050405020304" pitchFamily="18" charset="0"/>
              </a:rPr>
              <a:t>In the </a:t>
            </a:r>
            <a:r>
              <a:rPr lang="en-GB" sz="2400" i="1" dirty="0" err="1" smtClean="0">
                <a:latin typeface="+mj-lt"/>
                <a:cs typeface="Times New Roman" panose="02020603050405020304" pitchFamily="18" charset="0"/>
              </a:rPr>
              <a:t>documentational</a:t>
            </a:r>
            <a:r>
              <a:rPr lang="en-GB" sz="2400" i="1" dirty="0" smtClean="0">
                <a:latin typeface="+mj-lt"/>
                <a:cs typeface="Times New Roman" panose="02020603050405020304" pitchFamily="18" charset="0"/>
              </a:rPr>
              <a:t> genesis</a:t>
            </a:r>
            <a:r>
              <a:rPr lang="en-GB" sz="2400" dirty="0" smtClean="0">
                <a:latin typeface="+mj-lt"/>
                <a:cs typeface="Times New Roman" panose="02020603050405020304" pitchFamily="18" charset="0"/>
              </a:rPr>
              <a:t> not only is the role of teaching resources through the analysis of the artefact </a:t>
            </a:r>
            <a:r>
              <a:rPr lang="en-GB" sz="2400" dirty="0" smtClean="0">
                <a:cs typeface="Times New Roman" panose="02020603050405020304" pitchFamily="18" charset="0"/>
              </a:rPr>
              <a:t>discussed</a:t>
            </a:r>
            <a:r>
              <a:rPr lang="en-GB" sz="2400" dirty="0" smtClean="0">
                <a:latin typeface="+mj-lt"/>
                <a:cs typeface="Times New Roman" panose="02020603050405020304" pitchFamily="18" charset="0"/>
              </a:rPr>
              <a:t>,</a:t>
            </a:r>
            <a:endParaRPr lang="en-GB" sz="2400" dirty="0">
              <a:latin typeface="+mj-lt"/>
              <a:cs typeface="Times New Roman" panose="02020603050405020304" pitchFamily="18" charset="0"/>
            </a:endParaRPr>
          </a:p>
        </p:txBody>
      </p:sp>
      <p:sp>
        <p:nvSpPr>
          <p:cNvPr id="15" name="Rectângulo 14"/>
          <p:cNvSpPr/>
          <p:nvPr/>
        </p:nvSpPr>
        <p:spPr>
          <a:xfrm>
            <a:off x="1500014" y="4892968"/>
            <a:ext cx="7104434" cy="1200328"/>
          </a:xfrm>
          <a:prstGeom prst="rect">
            <a:avLst/>
          </a:prstGeom>
        </p:spPr>
        <p:txBody>
          <a:bodyPr wrap="square">
            <a:spAutoFit/>
          </a:bodyPr>
          <a:lstStyle/>
          <a:p>
            <a:pPr algn="just"/>
            <a:r>
              <a:rPr lang="en-GB" sz="2400" dirty="0" smtClean="0">
                <a:cs typeface="Times New Roman" panose="02020603050405020304" pitchFamily="18" charset="0"/>
              </a:rPr>
              <a:t>but also the notion of document as building utilisation schemes in action by the teachers teaching mediated by resources.</a:t>
            </a:r>
            <a:endParaRPr lang="en-GB" sz="2400" dirty="0">
              <a:cs typeface="Times New Roman" panose="02020603050405020304" pitchFamily="18" charset="0"/>
            </a:endParaRPr>
          </a:p>
        </p:txBody>
      </p:sp>
    </p:spTree>
    <p:extLst>
      <p:ext uri="{BB962C8B-B14F-4D97-AF65-F5344CB8AC3E}">
        <p14:creationId xmlns:p14="http://schemas.microsoft.com/office/powerpoint/2010/main" val="1988469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4" grpId="0"/>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o Rodapé 2"/>
          <p:cNvSpPr>
            <a:spLocks noGrp="1"/>
          </p:cNvSpPr>
          <p:nvPr>
            <p:ph type="ftr" sz="quarter" idx="11"/>
          </p:nvPr>
        </p:nvSpPr>
        <p:spPr/>
        <p:txBody>
          <a:bodyPr/>
          <a:lstStyle/>
          <a:p>
            <a:r>
              <a:rPr lang="en-US" smtClean="0"/>
              <a:t>International Conference on Mathematics Textbook Research and Development 2014 (ICMT-2014)</a:t>
            </a:r>
            <a:endParaRPr lang="pt-PT"/>
          </a:p>
        </p:txBody>
      </p:sp>
      <p:sp>
        <p:nvSpPr>
          <p:cNvPr id="9" name="Rectângulo 8"/>
          <p:cNvSpPr/>
          <p:nvPr/>
        </p:nvSpPr>
        <p:spPr>
          <a:xfrm>
            <a:off x="1444401" y="2093947"/>
            <a:ext cx="7094365" cy="461665"/>
          </a:xfrm>
          <a:prstGeom prst="rect">
            <a:avLst/>
          </a:prstGeom>
        </p:spPr>
        <p:txBody>
          <a:bodyPr wrap="square">
            <a:spAutoFit/>
          </a:bodyPr>
          <a:lstStyle/>
          <a:p>
            <a:pPr algn="just"/>
            <a:r>
              <a:rPr lang="en-GB" sz="2400" i="1" dirty="0"/>
              <a:t>usage </a:t>
            </a:r>
            <a:r>
              <a:rPr lang="en-GB" sz="2400" i="1" dirty="0" smtClean="0"/>
              <a:t>schemes — </a:t>
            </a:r>
            <a:r>
              <a:rPr lang="en-GB" sz="2400" dirty="0" smtClean="0"/>
              <a:t>oriented </a:t>
            </a:r>
            <a:r>
              <a:rPr lang="en-GB" sz="2400" dirty="0"/>
              <a:t>management of artefact </a:t>
            </a:r>
            <a:endParaRPr lang="pt-PT" sz="2400" dirty="0"/>
          </a:p>
        </p:txBody>
      </p:sp>
      <p:sp>
        <p:nvSpPr>
          <p:cNvPr id="5" name="Marcador de Posição do Número do Diapositivo 4"/>
          <p:cNvSpPr>
            <a:spLocks noGrp="1"/>
          </p:cNvSpPr>
          <p:nvPr>
            <p:ph type="sldNum" sz="quarter" idx="12"/>
          </p:nvPr>
        </p:nvSpPr>
        <p:spPr/>
        <p:txBody>
          <a:bodyPr/>
          <a:lstStyle/>
          <a:p>
            <a:fld id="{48E5E202-6DF5-4ACD-AB04-ADACDB42B16D}" type="slidenum">
              <a:rPr lang="pt-PT" smtClean="0"/>
              <a:t>4</a:t>
            </a:fld>
            <a:endParaRPr lang="pt-PT"/>
          </a:p>
        </p:txBody>
      </p:sp>
      <p:sp>
        <p:nvSpPr>
          <p:cNvPr id="8" name="Título 1"/>
          <p:cNvSpPr>
            <a:spLocks noGrp="1"/>
          </p:cNvSpPr>
          <p:nvPr>
            <p:ph type="title"/>
          </p:nvPr>
        </p:nvSpPr>
        <p:spPr>
          <a:xfrm>
            <a:off x="1435608" y="44624"/>
            <a:ext cx="7498080" cy="1143000"/>
          </a:xfrm>
        </p:spPr>
        <p:txBody>
          <a:bodyPr>
            <a:normAutofit/>
          </a:bodyPr>
          <a:lstStyle/>
          <a:p>
            <a:r>
              <a:rPr lang="pt-PT" sz="4000" dirty="0" smtClean="0"/>
              <a:t>Framework</a:t>
            </a:r>
            <a:endParaRPr lang="pt-PT" sz="4000" dirty="0"/>
          </a:p>
        </p:txBody>
      </p:sp>
      <p:sp>
        <p:nvSpPr>
          <p:cNvPr id="4" name="Rectângulo 3"/>
          <p:cNvSpPr/>
          <p:nvPr/>
        </p:nvSpPr>
        <p:spPr>
          <a:xfrm>
            <a:off x="1444401" y="2742019"/>
            <a:ext cx="7304063" cy="1200329"/>
          </a:xfrm>
          <a:prstGeom prst="rect">
            <a:avLst/>
          </a:prstGeom>
        </p:spPr>
        <p:txBody>
          <a:bodyPr wrap="square">
            <a:spAutoFit/>
          </a:bodyPr>
          <a:lstStyle/>
          <a:p>
            <a:pPr lvl="1" algn="just"/>
            <a:r>
              <a:rPr lang="en-GB" sz="2400" dirty="0"/>
              <a:t>for </a:t>
            </a:r>
            <a:r>
              <a:rPr lang="en-GB" sz="2400" dirty="0" smtClean="0"/>
              <a:t>example: </a:t>
            </a:r>
            <a:r>
              <a:rPr lang="en-US" sz="2400" dirty="0"/>
              <a:t>turn on a calculator, adjust the contrast of a computer screen, distribute the number of computers available in the classroom for </a:t>
            </a:r>
            <a:r>
              <a:rPr lang="en-US" sz="2400" dirty="0" smtClean="0"/>
              <a:t>students;</a:t>
            </a:r>
            <a:endParaRPr lang="pt-PT" sz="2400" dirty="0"/>
          </a:p>
        </p:txBody>
      </p:sp>
      <p:sp>
        <p:nvSpPr>
          <p:cNvPr id="10" name="Rectângulo 9"/>
          <p:cNvSpPr/>
          <p:nvPr/>
        </p:nvSpPr>
        <p:spPr>
          <a:xfrm>
            <a:off x="1547664" y="4326195"/>
            <a:ext cx="7094365" cy="830997"/>
          </a:xfrm>
          <a:prstGeom prst="rect">
            <a:avLst/>
          </a:prstGeom>
        </p:spPr>
        <p:txBody>
          <a:bodyPr wrap="square">
            <a:spAutoFit/>
          </a:bodyPr>
          <a:lstStyle/>
          <a:p>
            <a:pPr algn="just"/>
            <a:r>
              <a:rPr lang="en-GB" sz="2400" i="1" dirty="0"/>
              <a:t>instrumented action </a:t>
            </a:r>
            <a:r>
              <a:rPr lang="en-GB" sz="2400" i="1" dirty="0" smtClean="0"/>
              <a:t>schemes</a:t>
            </a:r>
            <a:r>
              <a:rPr lang="en-GB" sz="2400" dirty="0" smtClean="0"/>
              <a:t> — oriented </a:t>
            </a:r>
            <a:r>
              <a:rPr lang="en-GB" sz="2400" dirty="0"/>
              <a:t>to perform specific tasks</a:t>
            </a:r>
            <a:endParaRPr lang="pt-PT" sz="2400" dirty="0"/>
          </a:p>
        </p:txBody>
      </p:sp>
      <p:sp>
        <p:nvSpPr>
          <p:cNvPr id="11" name="Rectângulo 10"/>
          <p:cNvSpPr/>
          <p:nvPr/>
        </p:nvSpPr>
        <p:spPr>
          <a:xfrm>
            <a:off x="1547664" y="5334307"/>
            <a:ext cx="7304063" cy="830997"/>
          </a:xfrm>
          <a:prstGeom prst="rect">
            <a:avLst/>
          </a:prstGeom>
        </p:spPr>
        <p:txBody>
          <a:bodyPr wrap="square">
            <a:spAutoFit/>
          </a:bodyPr>
          <a:lstStyle/>
          <a:p>
            <a:pPr lvl="1" algn="just"/>
            <a:r>
              <a:rPr lang="en-US" sz="2400" dirty="0"/>
              <a:t>for </a:t>
            </a:r>
            <a:r>
              <a:rPr lang="en-US" sz="2400" dirty="0" smtClean="0"/>
              <a:t>example: </a:t>
            </a:r>
            <a:r>
              <a:rPr lang="en-US" sz="2400" dirty="0"/>
              <a:t>study the limit of a function with the computer, create </a:t>
            </a:r>
            <a:r>
              <a:rPr lang="en-GB" sz="2400" i="1" dirty="0"/>
              <a:t>didactical </a:t>
            </a:r>
            <a:r>
              <a:rPr lang="en-GB" sz="2400" i="1" dirty="0" smtClean="0"/>
              <a:t>exploitation scenario</a:t>
            </a:r>
            <a:r>
              <a:rPr lang="en-US" sz="2400" dirty="0" smtClean="0"/>
              <a:t>.</a:t>
            </a:r>
            <a:endParaRPr lang="pt-PT" sz="2400" dirty="0"/>
          </a:p>
        </p:txBody>
      </p:sp>
      <p:sp>
        <p:nvSpPr>
          <p:cNvPr id="2" name="Rectângulo 1"/>
          <p:cNvSpPr/>
          <p:nvPr/>
        </p:nvSpPr>
        <p:spPr>
          <a:xfrm>
            <a:off x="1527076" y="1170617"/>
            <a:ext cx="7011690" cy="830997"/>
          </a:xfrm>
          <a:prstGeom prst="rect">
            <a:avLst/>
          </a:prstGeom>
        </p:spPr>
        <p:txBody>
          <a:bodyPr wrap="square">
            <a:spAutoFit/>
          </a:bodyPr>
          <a:lstStyle/>
          <a:p>
            <a:pPr algn="just"/>
            <a:r>
              <a:rPr lang="en-US" sz="2400" dirty="0" err="1"/>
              <a:t>Drijvers</a:t>
            </a:r>
            <a:r>
              <a:rPr lang="en-US" sz="2400" dirty="0"/>
              <a:t> and </a:t>
            </a:r>
            <a:r>
              <a:rPr lang="en-US" sz="2400" dirty="0" err="1"/>
              <a:t>Trouche</a:t>
            </a:r>
            <a:r>
              <a:rPr lang="en-US" sz="2400" dirty="0"/>
              <a:t> (2008) go further and </a:t>
            </a:r>
            <a:r>
              <a:rPr lang="en-GB" sz="2400" dirty="0"/>
              <a:t>distinguish two types of schemes of utilisation: </a:t>
            </a:r>
            <a:endParaRPr lang="pt-PT" sz="2400" dirty="0"/>
          </a:p>
        </p:txBody>
      </p:sp>
    </p:spTree>
    <p:extLst>
      <p:ext uri="{BB962C8B-B14F-4D97-AF65-F5344CB8AC3E}">
        <p14:creationId xmlns:p14="http://schemas.microsoft.com/office/powerpoint/2010/main" val="694604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4" grpId="0"/>
      <p:bldP spid="10" grpId="0"/>
      <p:bldP spid="11" grpId="0"/>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n-US" sz="4000" dirty="0"/>
              <a:t>Methodology and Data</a:t>
            </a:r>
          </a:p>
        </p:txBody>
      </p:sp>
      <p:sp>
        <p:nvSpPr>
          <p:cNvPr id="3" name="Marcador de Posição do Rodapé 2"/>
          <p:cNvSpPr>
            <a:spLocks noGrp="1"/>
          </p:cNvSpPr>
          <p:nvPr>
            <p:ph type="ftr" sz="quarter" idx="11"/>
          </p:nvPr>
        </p:nvSpPr>
        <p:spPr/>
        <p:txBody>
          <a:bodyPr/>
          <a:lstStyle/>
          <a:p>
            <a:r>
              <a:rPr lang="en-US" smtClean="0"/>
              <a:t>International Conference on Mathematics Textbook Research and Development 2014 (ICMT-2014)</a:t>
            </a:r>
            <a:endParaRPr lang="pt-PT"/>
          </a:p>
        </p:txBody>
      </p:sp>
      <p:sp>
        <p:nvSpPr>
          <p:cNvPr id="4" name="Marcador de Posição do Número do Diapositivo 3"/>
          <p:cNvSpPr>
            <a:spLocks noGrp="1"/>
          </p:cNvSpPr>
          <p:nvPr>
            <p:ph type="sldNum" sz="quarter" idx="12"/>
          </p:nvPr>
        </p:nvSpPr>
        <p:spPr/>
        <p:txBody>
          <a:bodyPr/>
          <a:lstStyle/>
          <a:p>
            <a:fld id="{48E5E202-6DF5-4ACD-AB04-ADACDB42B16D}" type="slidenum">
              <a:rPr lang="pt-PT" smtClean="0"/>
              <a:t>5</a:t>
            </a:fld>
            <a:endParaRPr lang="pt-PT"/>
          </a:p>
        </p:txBody>
      </p:sp>
      <p:sp>
        <p:nvSpPr>
          <p:cNvPr id="5" name="Rectângulo 4"/>
          <p:cNvSpPr/>
          <p:nvPr/>
        </p:nvSpPr>
        <p:spPr>
          <a:xfrm>
            <a:off x="1547664" y="1166843"/>
            <a:ext cx="7200800" cy="4154983"/>
          </a:xfrm>
          <a:prstGeom prst="rect">
            <a:avLst/>
          </a:prstGeom>
        </p:spPr>
        <p:txBody>
          <a:bodyPr wrap="square">
            <a:spAutoFit/>
          </a:bodyPr>
          <a:lstStyle/>
          <a:p>
            <a:pPr algn="just"/>
            <a:endParaRPr lang="en-US" sz="2400" dirty="0"/>
          </a:p>
          <a:p>
            <a:pPr algn="just"/>
            <a:r>
              <a:rPr lang="en-US" sz="2400" dirty="0" smtClean="0"/>
              <a:t>These resources </a:t>
            </a:r>
            <a:r>
              <a:rPr lang="en-US" sz="1600" dirty="0" smtClean="0"/>
              <a:t>(CD-ROM and web portals)</a:t>
            </a:r>
            <a:r>
              <a:rPr lang="en-US" sz="2400" dirty="0" smtClean="0"/>
              <a:t> are </a:t>
            </a:r>
            <a:r>
              <a:rPr lang="en-US" sz="2400" dirty="0"/>
              <a:t>presented in a form which facilitates their application in the </a:t>
            </a:r>
            <a:r>
              <a:rPr lang="en-US" sz="2400" dirty="0" smtClean="0"/>
              <a:t>classroom </a:t>
            </a:r>
            <a:r>
              <a:rPr lang="en-US" sz="2400" dirty="0"/>
              <a:t>by teachers who do not have much knowledge </a:t>
            </a:r>
            <a:r>
              <a:rPr lang="en-US" sz="2400" dirty="0" smtClean="0"/>
              <a:t>about computers.</a:t>
            </a:r>
          </a:p>
          <a:p>
            <a:pPr algn="just"/>
            <a:endParaRPr lang="en-US" sz="2400" dirty="0" smtClean="0"/>
          </a:p>
          <a:p>
            <a:pPr algn="just"/>
            <a:r>
              <a:rPr lang="en-US" sz="2400" dirty="0" smtClean="0"/>
              <a:t>Special resources are made available:</a:t>
            </a:r>
          </a:p>
          <a:p>
            <a:pPr marL="342900" indent="-342900" algn="just">
              <a:buFont typeface="Arial"/>
              <a:buChar char="•"/>
            </a:pPr>
            <a:r>
              <a:rPr lang="en-US" sz="2400" dirty="0" smtClean="0"/>
              <a:t>applets built </a:t>
            </a:r>
            <a:r>
              <a:rPr lang="en-US" sz="2400" dirty="0"/>
              <a:t>in dynamic geometry </a:t>
            </a:r>
            <a:r>
              <a:rPr lang="en-US" sz="2400" dirty="0" smtClean="0"/>
              <a:t>programs;</a:t>
            </a:r>
          </a:p>
          <a:p>
            <a:pPr marL="342900" indent="-342900" algn="just">
              <a:buFont typeface="Arial"/>
              <a:buChar char="•"/>
            </a:pPr>
            <a:r>
              <a:rPr lang="en-US" sz="2400" dirty="0" smtClean="0"/>
              <a:t>programs </a:t>
            </a:r>
            <a:r>
              <a:rPr lang="en-US" sz="2400" dirty="0"/>
              <a:t>in </a:t>
            </a:r>
            <a:r>
              <a:rPr lang="en-US" sz="2400" dirty="0" smtClean="0"/>
              <a:t>flash;</a:t>
            </a:r>
          </a:p>
          <a:p>
            <a:pPr marL="342900" indent="-342900" algn="just">
              <a:buFont typeface="Arial"/>
              <a:buChar char="•"/>
            </a:pPr>
            <a:r>
              <a:rPr lang="en-US" sz="2400" dirty="0" smtClean="0"/>
              <a:t>multiple </a:t>
            </a:r>
            <a:r>
              <a:rPr lang="en-US" sz="2400" dirty="0"/>
              <a:t>choice questions involving the verification and evaluation of knowledge.</a:t>
            </a:r>
            <a:endParaRPr lang="pt-PT" sz="2400" dirty="0"/>
          </a:p>
        </p:txBody>
      </p:sp>
    </p:spTree>
    <p:extLst>
      <p:ext uri="{BB962C8B-B14F-4D97-AF65-F5344CB8AC3E}">
        <p14:creationId xmlns:p14="http://schemas.microsoft.com/office/powerpoint/2010/main" val="318706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o Rodapé 2"/>
          <p:cNvSpPr>
            <a:spLocks noGrp="1"/>
          </p:cNvSpPr>
          <p:nvPr>
            <p:ph type="ftr" sz="quarter" idx="11"/>
          </p:nvPr>
        </p:nvSpPr>
        <p:spPr/>
        <p:txBody>
          <a:bodyPr/>
          <a:lstStyle/>
          <a:p>
            <a:r>
              <a:rPr lang="en-US" smtClean="0"/>
              <a:t>International Conference on Mathematics Textbook Research and Development 2014 (ICMT-2014)</a:t>
            </a:r>
            <a:endParaRPr lang="pt-PT"/>
          </a:p>
        </p:txBody>
      </p:sp>
      <p:sp>
        <p:nvSpPr>
          <p:cNvPr id="4" name="Marcador de Posição do Número do Diapositivo 3"/>
          <p:cNvSpPr>
            <a:spLocks noGrp="1"/>
          </p:cNvSpPr>
          <p:nvPr>
            <p:ph type="sldNum" sz="quarter" idx="12"/>
          </p:nvPr>
        </p:nvSpPr>
        <p:spPr/>
        <p:txBody>
          <a:bodyPr/>
          <a:lstStyle/>
          <a:p>
            <a:fld id="{48E5E202-6DF5-4ACD-AB04-ADACDB42B16D}" type="slidenum">
              <a:rPr lang="pt-PT" smtClean="0"/>
              <a:t>6</a:t>
            </a:fld>
            <a:endParaRPr lang="pt-PT"/>
          </a:p>
        </p:txBody>
      </p:sp>
      <p:sp>
        <p:nvSpPr>
          <p:cNvPr id="5" name="Rectângulo 4"/>
          <p:cNvSpPr/>
          <p:nvPr/>
        </p:nvSpPr>
        <p:spPr>
          <a:xfrm>
            <a:off x="1331641" y="1543432"/>
            <a:ext cx="7172442" cy="3785652"/>
          </a:xfrm>
          <a:prstGeom prst="rect">
            <a:avLst/>
          </a:prstGeom>
        </p:spPr>
        <p:txBody>
          <a:bodyPr wrap="square">
            <a:spAutoFit/>
          </a:bodyPr>
          <a:lstStyle/>
          <a:p>
            <a:pPr algn="just"/>
            <a:r>
              <a:rPr lang="en-US" sz="2400" dirty="0" smtClean="0"/>
              <a:t>Collected from three </a:t>
            </a:r>
            <a:r>
              <a:rPr lang="en-US" sz="2400" dirty="0"/>
              <a:t>in-service training workshops during the years 2009 and 2011 </a:t>
            </a:r>
            <a:r>
              <a:rPr lang="en-US" sz="2000" dirty="0" smtClean="0"/>
              <a:t>(totaling </a:t>
            </a:r>
            <a:r>
              <a:rPr lang="en-US" sz="2000" dirty="0"/>
              <a:t>95 sessions)</a:t>
            </a:r>
            <a:r>
              <a:rPr lang="en-US" sz="2400" dirty="0"/>
              <a:t> led by two of </a:t>
            </a:r>
            <a:r>
              <a:rPr lang="en-US" sz="2400" dirty="0" smtClean="0"/>
              <a:t>us.</a:t>
            </a:r>
          </a:p>
          <a:p>
            <a:pPr algn="just"/>
            <a:endParaRPr lang="en-US" sz="2400" dirty="0" smtClean="0"/>
          </a:p>
          <a:p>
            <a:pPr algn="just"/>
            <a:r>
              <a:rPr lang="en-US" sz="2400" dirty="0" smtClean="0"/>
              <a:t>63 </a:t>
            </a:r>
            <a:r>
              <a:rPr lang="en-US" sz="2400" dirty="0"/>
              <a:t>teachers from 24 basic and secondary schools volunteered </a:t>
            </a:r>
            <a:r>
              <a:rPr lang="en-US" sz="2400" dirty="0" smtClean="0"/>
              <a:t>to participate </a:t>
            </a:r>
            <a:r>
              <a:rPr lang="en-US" sz="2400" dirty="0"/>
              <a:t>in the sessions.</a:t>
            </a:r>
          </a:p>
          <a:p>
            <a:pPr algn="just"/>
            <a:endParaRPr lang="en-US" sz="2400" dirty="0" smtClean="0"/>
          </a:p>
          <a:p>
            <a:pPr algn="just"/>
            <a:r>
              <a:rPr lang="en-US" sz="2400" dirty="0" smtClean="0"/>
              <a:t>In these workshops participant teachers </a:t>
            </a:r>
            <a:r>
              <a:rPr lang="en-US" sz="2400" dirty="0" err="1" smtClean="0"/>
              <a:t>analysed</a:t>
            </a:r>
            <a:r>
              <a:rPr lang="en-US" sz="2400" dirty="0" smtClean="0"/>
              <a:t> technological </a:t>
            </a:r>
            <a:r>
              <a:rPr lang="en-US" sz="2400" dirty="0"/>
              <a:t>materials that come with Portuguese mathematics textbooks from six different publishers. </a:t>
            </a:r>
          </a:p>
        </p:txBody>
      </p:sp>
      <p:sp>
        <p:nvSpPr>
          <p:cNvPr id="6" name="Título 1"/>
          <p:cNvSpPr>
            <a:spLocks noGrp="1"/>
          </p:cNvSpPr>
          <p:nvPr>
            <p:ph type="title"/>
          </p:nvPr>
        </p:nvSpPr>
        <p:spPr>
          <a:xfrm>
            <a:off x="1331913" y="188913"/>
            <a:ext cx="7497762" cy="1143000"/>
          </a:xfrm>
        </p:spPr>
        <p:txBody>
          <a:bodyPr>
            <a:normAutofit/>
          </a:bodyPr>
          <a:lstStyle/>
          <a:p>
            <a:r>
              <a:rPr lang="en-US" sz="4000" dirty="0"/>
              <a:t>Methodology and Data</a:t>
            </a:r>
          </a:p>
        </p:txBody>
      </p:sp>
    </p:spTree>
    <p:extLst>
      <p:ext uri="{BB962C8B-B14F-4D97-AF65-F5344CB8AC3E}">
        <p14:creationId xmlns:p14="http://schemas.microsoft.com/office/powerpoint/2010/main" val="1562353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o Rodapé 2"/>
          <p:cNvSpPr>
            <a:spLocks noGrp="1"/>
          </p:cNvSpPr>
          <p:nvPr>
            <p:ph type="ftr" sz="quarter" idx="11"/>
          </p:nvPr>
        </p:nvSpPr>
        <p:spPr/>
        <p:txBody>
          <a:bodyPr/>
          <a:lstStyle/>
          <a:p>
            <a:r>
              <a:rPr lang="en-US" smtClean="0"/>
              <a:t>International Conference on Mathematics Textbook Research and Development 2014 (ICMT-2014)</a:t>
            </a:r>
            <a:endParaRPr lang="pt-PT"/>
          </a:p>
        </p:txBody>
      </p:sp>
      <p:sp>
        <p:nvSpPr>
          <p:cNvPr id="4" name="Marcador de Posição do Número do Diapositivo 3"/>
          <p:cNvSpPr>
            <a:spLocks noGrp="1"/>
          </p:cNvSpPr>
          <p:nvPr>
            <p:ph type="sldNum" sz="quarter" idx="12"/>
          </p:nvPr>
        </p:nvSpPr>
        <p:spPr/>
        <p:txBody>
          <a:bodyPr/>
          <a:lstStyle/>
          <a:p>
            <a:fld id="{48E5E202-6DF5-4ACD-AB04-ADACDB42B16D}" type="slidenum">
              <a:rPr lang="pt-PT" smtClean="0"/>
              <a:t>7</a:t>
            </a:fld>
            <a:endParaRPr lang="pt-PT"/>
          </a:p>
        </p:txBody>
      </p:sp>
      <p:sp>
        <p:nvSpPr>
          <p:cNvPr id="5" name="Rectângulo 4"/>
          <p:cNvSpPr/>
          <p:nvPr/>
        </p:nvSpPr>
        <p:spPr>
          <a:xfrm>
            <a:off x="1403648" y="1484784"/>
            <a:ext cx="7344816" cy="1569660"/>
          </a:xfrm>
          <a:prstGeom prst="rect">
            <a:avLst/>
          </a:prstGeom>
        </p:spPr>
        <p:txBody>
          <a:bodyPr wrap="square">
            <a:spAutoFit/>
          </a:bodyPr>
          <a:lstStyle/>
          <a:p>
            <a:pPr algn="just"/>
            <a:r>
              <a:rPr lang="en-US" sz="2400" dirty="0"/>
              <a:t>Data included oral and written productions of teachers required during the workshops together with written accounts of the sessions produced by the researchers. </a:t>
            </a:r>
            <a:endParaRPr lang="pt-PT" sz="2400" dirty="0"/>
          </a:p>
        </p:txBody>
      </p:sp>
      <p:sp>
        <p:nvSpPr>
          <p:cNvPr id="6" name="Rectângulo 5"/>
          <p:cNvSpPr/>
          <p:nvPr/>
        </p:nvSpPr>
        <p:spPr>
          <a:xfrm>
            <a:off x="1403648" y="3356992"/>
            <a:ext cx="7344816" cy="2308324"/>
          </a:xfrm>
          <a:prstGeom prst="rect">
            <a:avLst/>
          </a:prstGeom>
        </p:spPr>
        <p:txBody>
          <a:bodyPr wrap="square">
            <a:spAutoFit/>
          </a:bodyPr>
          <a:lstStyle/>
          <a:p>
            <a:pPr algn="just"/>
            <a:r>
              <a:rPr lang="en-US" sz="2400" dirty="0"/>
              <a:t>Special attention was paid to feedback, which is defined by Hattie and </a:t>
            </a:r>
            <a:r>
              <a:rPr lang="en-US" sz="2400" dirty="0" err="1"/>
              <a:t>Timperley</a:t>
            </a:r>
            <a:r>
              <a:rPr lang="en-US" sz="2400" dirty="0"/>
              <a:t> (2007) as information provided to a student by an agent (e.g., a teacher, a colleague, a book, curriculum materials, by </a:t>
            </a:r>
            <a:r>
              <a:rPr lang="en-US" sz="2400" dirty="0" smtClean="0"/>
              <a:t>themselves, an </a:t>
            </a:r>
            <a:r>
              <a:rPr lang="en-US" sz="2400" dirty="0"/>
              <a:t>experience) about aspects of their learning, their performance or their understanding. </a:t>
            </a:r>
            <a:endParaRPr lang="pt-PT" sz="2400" dirty="0"/>
          </a:p>
        </p:txBody>
      </p:sp>
      <p:sp>
        <p:nvSpPr>
          <p:cNvPr id="7" name="Título 1"/>
          <p:cNvSpPr>
            <a:spLocks noGrp="1"/>
          </p:cNvSpPr>
          <p:nvPr>
            <p:ph type="title"/>
          </p:nvPr>
        </p:nvSpPr>
        <p:spPr/>
        <p:txBody>
          <a:bodyPr>
            <a:normAutofit/>
          </a:bodyPr>
          <a:lstStyle/>
          <a:p>
            <a:r>
              <a:rPr lang="en-US" sz="4000" dirty="0"/>
              <a:t>Methodology and Data</a:t>
            </a:r>
          </a:p>
        </p:txBody>
      </p:sp>
    </p:spTree>
    <p:extLst>
      <p:ext uri="{BB962C8B-B14F-4D97-AF65-F5344CB8AC3E}">
        <p14:creationId xmlns:p14="http://schemas.microsoft.com/office/powerpoint/2010/main" val="991896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o Rodapé 2"/>
          <p:cNvSpPr>
            <a:spLocks noGrp="1"/>
          </p:cNvSpPr>
          <p:nvPr>
            <p:ph type="ftr" sz="quarter" idx="11"/>
          </p:nvPr>
        </p:nvSpPr>
        <p:spPr/>
        <p:txBody>
          <a:bodyPr/>
          <a:lstStyle/>
          <a:p>
            <a:r>
              <a:rPr lang="en-US" smtClean="0"/>
              <a:t>International Conference on Mathematics Textbook Research and Development 2014 (ICMT-2014)</a:t>
            </a:r>
            <a:endParaRPr lang="pt-PT"/>
          </a:p>
        </p:txBody>
      </p:sp>
      <p:sp>
        <p:nvSpPr>
          <p:cNvPr id="4" name="Marcador de Posição do Número do Diapositivo 3"/>
          <p:cNvSpPr>
            <a:spLocks noGrp="1"/>
          </p:cNvSpPr>
          <p:nvPr>
            <p:ph type="sldNum" sz="quarter" idx="12"/>
          </p:nvPr>
        </p:nvSpPr>
        <p:spPr/>
        <p:txBody>
          <a:bodyPr/>
          <a:lstStyle/>
          <a:p>
            <a:fld id="{48E5E202-6DF5-4ACD-AB04-ADACDB42B16D}" type="slidenum">
              <a:rPr lang="pt-PT" smtClean="0"/>
              <a:t>8</a:t>
            </a:fld>
            <a:endParaRPr lang="pt-PT"/>
          </a:p>
        </p:txBody>
      </p:sp>
      <p:graphicFrame>
        <p:nvGraphicFramePr>
          <p:cNvPr id="7" name="Tabela 6"/>
          <p:cNvGraphicFramePr>
            <a:graphicFrameLocks noGrp="1"/>
          </p:cNvGraphicFramePr>
          <p:nvPr>
            <p:extLst>
              <p:ext uri="{D42A27DB-BD31-4B8C-83A1-F6EECF244321}">
                <p14:modId xmlns:p14="http://schemas.microsoft.com/office/powerpoint/2010/main" val="1856466207"/>
              </p:ext>
            </p:extLst>
          </p:nvPr>
        </p:nvGraphicFramePr>
        <p:xfrm>
          <a:off x="971600" y="2204864"/>
          <a:ext cx="7628158" cy="2260600"/>
        </p:xfrm>
        <a:graphic>
          <a:graphicData uri="http://schemas.openxmlformats.org/drawingml/2006/table">
            <a:tbl>
              <a:tblPr firstRow="1" bandRow="1">
                <a:tableStyleId>{9D7B26C5-4107-4FEC-AEDC-1716B250A1EF}</a:tableStyleId>
              </a:tblPr>
              <a:tblGrid>
                <a:gridCol w="1584176"/>
                <a:gridCol w="1432047"/>
                <a:gridCol w="1705396"/>
                <a:gridCol w="2101964"/>
                <a:gridCol w="804575"/>
              </a:tblGrid>
              <a:tr h="370840">
                <a:tc>
                  <a:txBody>
                    <a:bodyPr/>
                    <a:lstStyle/>
                    <a:p>
                      <a:endParaRPr lang="pt-PT" dirty="0"/>
                    </a:p>
                  </a:txBody>
                  <a:tcPr/>
                </a:tc>
                <a:tc>
                  <a:txBody>
                    <a:bodyPr/>
                    <a:lstStyle/>
                    <a:p>
                      <a:pPr algn="ctr">
                        <a:lnSpc>
                          <a:spcPts val="1600"/>
                        </a:lnSpc>
                        <a:spcAft>
                          <a:spcPts val="600"/>
                        </a:spcAft>
                      </a:pPr>
                      <a:r>
                        <a:rPr lang="en-GB" sz="2000" dirty="0" smtClean="0">
                          <a:effectLst/>
                        </a:rPr>
                        <a:t>In-service workshop</a:t>
                      </a:r>
                    </a:p>
                    <a:p>
                      <a:pPr algn="ctr">
                        <a:lnSpc>
                          <a:spcPts val="1600"/>
                        </a:lnSpc>
                        <a:spcAft>
                          <a:spcPts val="600"/>
                        </a:spcAft>
                      </a:pPr>
                      <a:r>
                        <a:rPr lang="en-GB" sz="2000" dirty="0" smtClean="0">
                          <a:effectLst/>
                          <a:latin typeface="Times New Roman"/>
                          <a:ea typeface="PMingLiU"/>
                        </a:rPr>
                        <a:t>A</a:t>
                      </a:r>
                      <a:endParaRPr lang="pt-PT" sz="2000" dirty="0">
                        <a:effectLst/>
                        <a:latin typeface="Times New Roman"/>
                        <a:ea typeface="PMingLiU"/>
                      </a:endParaRPr>
                    </a:p>
                  </a:txBody>
                  <a:tcPr/>
                </a:tc>
                <a:tc>
                  <a:txBody>
                    <a:bodyPr/>
                    <a:lstStyle/>
                    <a:p>
                      <a:pPr algn="ctr">
                        <a:lnSpc>
                          <a:spcPts val="1600"/>
                        </a:lnSpc>
                        <a:spcAft>
                          <a:spcPts val="600"/>
                        </a:spcAft>
                      </a:pPr>
                      <a:r>
                        <a:rPr lang="en-GB" sz="2000" dirty="0" smtClean="0">
                          <a:effectLst/>
                        </a:rPr>
                        <a:t>In-service workshop</a:t>
                      </a:r>
                    </a:p>
                    <a:p>
                      <a:pPr algn="ctr">
                        <a:lnSpc>
                          <a:spcPts val="1600"/>
                        </a:lnSpc>
                        <a:spcAft>
                          <a:spcPts val="600"/>
                        </a:spcAft>
                      </a:pPr>
                      <a:r>
                        <a:rPr lang="en-GB" sz="2000" dirty="0" smtClean="0">
                          <a:effectLst/>
                          <a:latin typeface="Times New Roman"/>
                          <a:ea typeface="PMingLiU"/>
                        </a:rPr>
                        <a:t>B</a:t>
                      </a:r>
                      <a:endParaRPr lang="pt-PT" sz="2000" dirty="0">
                        <a:effectLst/>
                        <a:latin typeface="Times New Roman"/>
                        <a:ea typeface="PMingLiU"/>
                      </a:endParaRPr>
                    </a:p>
                  </a:txBody>
                  <a:tcPr/>
                </a:tc>
                <a:tc>
                  <a:txBody>
                    <a:bodyPr/>
                    <a:lstStyle/>
                    <a:p>
                      <a:pPr algn="ctr">
                        <a:lnSpc>
                          <a:spcPts val="1600"/>
                        </a:lnSpc>
                        <a:spcAft>
                          <a:spcPts val="600"/>
                        </a:spcAft>
                      </a:pPr>
                      <a:r>
                        <a:rPr lang="en-GB" sz="2000" dirty="0" smtClean="0">
                          <a:effectLst/>
                        </a:rPr>
                        <a:t>In-service workshop</a:t>
                      </a:r>
                    </a:p>
                    <a:p>
                      <a:pPr algn="ctr">
                        <a:lnSpc>
                          <a:spcPts val="1600"/>
                        </a:lnSpc>
                        <a:spcAft>
                          <a:spcPts val="600"/>
                        </a:spcAft>
                      </a:pPr>
                      <a:r>
                        <a:rPr lang="en-GB" sz="2000" dirty="0" smtClean="0">
                          <a:effectLst/>
                          <a:latin typeface="Times New Roman"/>
                          <a:ea typeface="PMingLiU"/>
                        </a:rPr>
                        <a:t>C</a:t>
                      </a:r>
                      <a:endParaRPr lang="pt-PT" sz="2000" dirty="0">
                        <a:effectLst/>
                        <a:latin typeface="Times New Roman"/>
                        <a:ea typeface="PMingLiU"/>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PT" dirty="0" smtClean="0"/>
                        <a:t>T</a:t>
                      </a:r>
                    </a:p>
                  </a:txBody>
                  <a:tcPr/>
                </a:tc>
              </a:tr>
              <a:tr h="370840">
                <a:tc>
                  <a:txBody>
                    <a:bodyPr/>
                    <a:lstStyle/>
                    <a:p>
                      <a:r>
                        <a:rPr lang="en-GB" noProof="0" dirty="0" smtClean="0"/>
                        <a:t>Contractors</a:t>
                      </a:r>
                      <a:endParaRPr lang="en-GB" noProof="0" dirty="0"/>
                    </a:p>
                  </a:txBody>
                  <a:tcPr/>
                </a:tc>
                <a:tc>
                  <a:txBody>
                    <a:bodyPr/>
                    <a:lstStyle/>
                    <a:p>
                      <a:pPr algn="ctr"/>
                      <a:r>
                        <a:rPr lang="pt-PT" dirty="0" smtClean="0"/>
                        <a:t>2</a:t>
                      </a:r>
                      <a:endParaRPr lang="pt-PT" dirty="0"/>
                    </a:p>
                  </a:txBody>
                  <a:tcPr/>
                </a:tc>
                <a:tc>
                  <a:txBody>
                    <a:bodyPr/>
                    <a:lstStyle/>
                    <a:p>
                      <a:pPr algn="ctr"/>
                      <a:r>
                        <a:rPr lang="pt-PT" dirty="0" smtClean="0"/>
                        <a:t>5</a:t>
                      </a:r>
                      <a:endParaRPr lang="pt-PT" dirty="0"/>
                    </a:p>
                  </a:txBody>
                  <a:tcPr/>
                </a:tc>
                <a:tc>
                  <a:txBody>
                    <a:bodyPr/>
                    <a:lstStyle/>
                    <a:p>
                      <a:pPr algn="ctr"/>
                      <a:r>
                        <a:rPr lang="pt-PT" dirty="0" smtClean="0"/>
                        <a:t>10</a:t>
                      </a:r>
                      <a:endParaRPr lang="pt-PT" dirty="0"/>
                    </a:p>
                  </a:txBody>
                  <a:tcPr/>
                </a:tc>
                <a:tc>
                  <a:txBody>
                    <a:bodyPr/>
                    <a:lstStyle/>
                    <a:p>
                      <a:pPr algn="ctr"/>
                      <a:r>
                        <a:rPr lang="pt-PT" dirty="0" smtClean="0"/>
                        <a:t>17</a:t>
                      </a:r>
                      <a:endParaRPr lang="pt-PT" dirty="0"/>
                    </a:p>
                  </a:txBody>
                  <a:tcPr/>
                </a:tc>
              </a:tr>
              <a:tr h="370840">
                <a:tc>
                  <a:txBody>
                    <a:bodyPr/>
                    <a:lstStyle/>
                    <a:p>
                      <a:r>
                        <a:rPr lang="pt-PT" dirty="0" smtClean="0"/>
                        <a:t>QZP</a:t>
                      </a:r>
                      <a:endParaRPr lang="pt-PT" dirty="0"/>
                    </a:p>
                  </a:txBody>
                  <a:tcPr/>
                </a:tc>
                <a:tc>
                  <a:txBody>
                    <a:bodyPr/>
                    <a:lstStyle/>
                    <a:p>
                      <a:pPr algn="ctr"/>
                      <a:r>
                        <a:rPr lang="pt-PT" dirty="0" smtClean="0"/>
                        <a:t>5</a:t>
                      </a:r>
                      <a:endParaRPr lang="pt-PT" dirty="0"/>
                    </a:p>
                  </a:txBody>
                  <a:tcPr/>
                </a:tc>
                <a:tc>
                  <a:txBody>
                    <a:bodyPr/>
                    <a:lstStyle/>
                    <a:p>
                      <a:pPr algn="ctr"/>
                      <a:r>
                        <a:rPr lang="pt-PT" dirty="0" smtClean="0"/>
                        <a:t>5</a:t>
                      </a:r>
                      <a:endParaRPr lang="pt-PT" dirty="0"/>
                    </a:p>
                  </a:txBody>
                  <a:tcPr/>
                </a:tc>
                <a:tc>
                  <a:txBody>
                    <a:bodyPr/>
                    <a:lstStyle/>
                    <a:p>
                      <a:pPr algn="ctr"/>
                      <a:r>
                        <a:rPr lang="pt-PT" dirty="0" smtClean="0"/>
                        <a:t>0</a:t>
                      </a:r>
                      <a:endParaRPr lang="pt-PT" dirty="0"/>
                    </a:p>
                  </a:txBody>
                  <a:tcPr/>
                </a:tc>
                <a:tc>
                  <a:txBody>
                    <a:bodyPr/>
                    <a:lstStyle/>
                    <a:p>
                      <a:pPr algn="ctr"/>
                      <a:r>
                        <a:rPr lang="pt-PT" dirty="0" smtClean="0"/>
                        <a:t>10</a:t>
                      </a:r>
                      <a:endParaRPr lang="pt-PT" dirty="0"/>
                    </a:p>
                  </a:txBody>
                  <a:tcPr/>
                </a:tc>
              </a:tr>
              <a:tr h="370840">
                <a:tc>
                  <a:txBody>
                    <a:bodyPr/>
                    <a:lstStyle/>
                    <a:p>
                      <a:r>
                        <a:rPr lang="pt-PT" dirty="0" smtClean="0"/>
                        <a:t>QE</a:t>
                      </a:r>
                      <a:endParaRPr lang="pt-PT" dirty="0"/>
                    </a:p>
                  </a:txBody>
                  <a:tcPr/>
                </a:tc>
                <a:tc>
                  <a:txBody>
                    <a:bodyPr/>
                    <a:lstStyle/>
                    <a:p>
                      <a:pPr algn="ctr"/>
                      <a:r>
                        <a:rPr lang="pt-PT" dirty="0" smtClean="0"/>
                        <a:t>14</a:t>
                      </a:r>
                      <a:endParaRPr lang="pt-PT" dirty="0"/>
                    </a:p>
                  </a:txBody>
                  <a:tcPr/>
                </a:tc>
                <a:tc>
                  <a:txBody>
                    <a:bodyPr/>
                    <a:lstStyle/>
                    <a:p>
                      <a:pPr algn="ctr"/>
                      <a:r>
                        <a:rPr lang="pt-PT" dirty="0" smtClean="0"/>
                        <a:t>12</a:t>
                      </a:r>
                      <a:endParaRPr lang="pt-PT" dirty="0"/>
                    </a:p>
                  </a:txBody>
                  <a:tcPr/>
                </a:tc>
                <a:tc>
                  <a:txBody>
                    <a:bodyPr/>
                    <a:lstStyle/>
                    <a:p>
                      <a:pPr algn="ctr"/>
                      <a:r>
                        <a:rPr lang="pt-PT" dirty="0" smtClean="0"/>
                        <a:t>10</a:t>
                      </a:r>
                      <a:endParaRPr lang="pt-PT" dirty="0"/>
                    </a:p>
                  </a:txBody>
                  <a:tcPr/>
                </a:tc>
                <a:tc>
                  <a:txBody>
                    <a:bodyPr/>
                    <a:lstStyle/>
                    <a:p>
                      <a:pPr algn="ctr"/>
                      <a:r>
                        <a:rPr lang="pt-PT" dirty="0" smtClean="0"/>
                        <a:t>36</a:t>
                      </a:r>
                      <a:endParaRPr lang="pt-PT" dirty="0"/>
                    </a:p>
                  </a:txBody>
                  <a:tcPr/>
                </a:tc>
              </a:tr>
              <a:tr h="370840">
                <a:tc>
                  <a:txBody>
                    <a:bodyPr/>
                    <a:lstStyle/>
                    <a:p>
                      <a:r>
                        <a:rPr lang="pt-PT" dirty="0" smtClean="0"/>
                        <a:t>Total </a:t>
                      </a:r>
                      <a:endParaRPr lang="pt-PT" dirty="0"/>
                    </a:p>
                  </a:txBody>
                  <a:tcPr/>
                </a:tc>
                <a:tc>
                  <a:txBody>
                    <a:bodyPr/>
                    <a:lstStyle/>
                    <a:p>
                      <a:pPr algn="ctr"/>
                      <a:r>
                        <a:rPr lang="pt-PT" dirty="0" smtClean="0"/>
                        <a:t>21</a:t>
                      </a:r>
                      <a:endParaRPr lang="pt-PT" dirty="0"/>
                    </a:p>
                  </a:txBody>
                  <a:tcPr/>
                </a:tc>
                <a:tc>
                  <a:txBody>
                    <a:bodyPr/>
                    <a:lstStyle/>
                    <a:p>
                      <a:pPr algn="ctr"/>
                      <a:r>
                        <a:rPr lang="pt-PT" dirty="0" smtClean="0"/>
                        <a:t>22</a:t>
                      </a:r>
                      <a:endParaRPr lang="pt-PT" dirty="0"/>
                    </a:p>
                  </a:txBody>
                  <a:tcPr/>
                </a:tc>
                <a:tc>
                  <a:txBody>
                    <a:bodyPr/>
                    <a:lstStyle/>
                    <a:p>
                      <a:pPr algn="ctr"/>
                      <a:r>
                        <a:rPr lang="pt-PT" dirty="0" smtClean="0"/>
                        <a:t>20</a:t>
                      </a:r>
                      <a:endParaRPr lang="pt-PT" dirty="0"/>
                    </a:p>
                  </a:txBody>
                  <a:tcPr/>
                </a:tc>
                <a:tc>
                  <a:txBody>
                    <a:bodyPr/>
                    <a:lstStyle/>
                    <a:p>
                      <a:pPr algn="ctr"/>
                      <a:r>
                        <a:rPr lang="pt-PT" dirty="0" smtClean="0"/>
                        <a:t>63</a:t>
                      </a:r>
                      <a:endParaRPr lang="pt-PT" dirty="0"/>
                    </a:p>
                  </a:txBody>
                  <a:tcPr/>
                </a:tc>
              </a:tr>
            </a:tbl>
          </a:graphicData>
        </a:graphic>
      </p:graphicFrame>
      <p:sp>
        <p:nvSpPr>
          <p:cNvPr id="8" name="Título 1"/>
          <p:cNvSpPr>
            <a:spLocks noGrp="1"/>
          </p:cNvSpPr>
          <p:nvPr>
            <p:ph type="title"/>
          </p:nvPr>
        </p:nvSpPr>
        <p:spPr/>
        <p:txBody>
          <a:bodyPr>
            <a:normAutofit/>
          </a:bodyPr>
          <a:lstStyle/>
          <a:p>
            <a:r>
              <a:rPr lang="en-US" sz="4000" dirty="0"/>
              <a:t>Methodology and Data</a:t>
            </a:r>
          </a:p>
        </p:txBody>
      </p:sp>
    </p:spTree>
    <p:extLst>
      <p:ext uri="{BB962C8B-B14F-4D97-AF65-F5344CB8AC3E}">
        <p14:creationId xmlns:p14="http://schemas.microsoft.com/office/powerpoint/2010/main" val="335701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n-US" sz="4000" dirty="0" smtClean="0"/>
              <a:t/>
            </a:r>
            <a:br>
              <a:rPr lang="en-US" sz="4000" dirty="0" smtClean="0"/>
            </a:br>
            <a:r>
              <a:rPr lang="en-US" sz="4000" dirty="0" smtClean="0"/>
              <a:t>Data analysis</a:t>
            </a:r>
            <a:br>
              <a:rPr lang="en-US" sz="4000" dirty="0" smtClean="0"/>
            </a:br>
            <a:r>
              <a:rPr lang="en-US" sz="4000" i="1" dirty="0" smtClean="0"/>
              <a:t>Instrumental dimension</a:t>
            </a:r>
            <a:r>
              <a:rPr lang="en-US" sz="4000" dirty="0" smtClean="0"/>
              <a:t/>
            </a:r>
            <a:br>
              <a:rPr lang="en-US" sz="4000" dirty="0" smtClean="0"/>
            </a:br>
            <a:endParaRPr lang="en-US" sz="4000" dirty="0"/>
          </a:p>
        </p:txBody>
      </p:sp>
      <p:sp>
        <p:nvSpPr>
          <p:cNvPr id="3" name="Marcador de Posição do Rodapé 2"/>
          <p:cNvSpPr>
            <a:spLocks noGrp="1"/>
          </p:cNvSpPr>
          <p:nvPr>
            <p:ph type="ftr" sz="quarter" idx="11"/>
          </p:nvPr>
        </p:nvSpPr>
        <p:spPr/>
        <p:txBody>
          <a:bodyPr/>
          <a:lstStyle/>
          <a:p>
            <a:r>
              <a:rPr lang="en-US" smtClean="0"/>
              <a:t>International Conference on Mathematics Textbook Research and Development 2014 (ICMT-2014)</a:t>
            </a:r>
            <a:endParaRPr lang="pt-PT"/>
          </a:p>
        </p:txBody>
      </p:sp>
      <p:sp>
        <p:nvSpPr>
          <p:cNvPr id="5" name="Marcador de Posição do Número do Diapositivo 4"/>
          <p:cNvSpPr>
            <a:spLocks noGrp="1"/>
          </p:cNvSpPr>
          <p:nvPr>
            <p:ph type="sldNum" sz="quarter" idx="12"/>
          </p:nvPr>
        </p:nvSpPr>
        <p:spPr/>
        <p:txBody>
          <a:bodyPr/>
          <a:lstStyle/>
          <a:p>
            <a:fld id="{48E5E202-6DF5-4ACD-AB04-ADACDB42B16D}" type="slidenum">
              <a:rPr lang="pt-PT" smtClean="0"/>
              <a:t>9</a:t>
            </a:fld>
            <a:endParaRPr lang="pt-PT"/>
          </a:p>
        </p:txBody>
      </p:sp>
      <p:sp>
        <p:nvSpPr>
          <p:cNvPr id="4" name="Rectângulo 3"/>
          <p:cNvSpPr/>
          <p:nvPr/>
        </p:nvSpPr>
        <p:spPr>
          <a:xfrm>
            <a:off x="1547664" y="1772816"/>
            <a:ext cx="7128792" cy="1569660"/>
          </a:xfrm>
          <a:prstGeom prst="rect">
            <a:avLst/>
          </a:prstGeom>
        </p:spPr>
        <p:txBody>
          <a:bodyPr wrap="square">
            <a:spAutoFit/>
          </a:bodyPr>
          <a:lstStyle/>
          <a:p>
            <a:pPr algn="just"/>
            <a:r>
              <a:rPr lang="en-US" sz="2400" dirty="0"/>
              <a:t>Usage schemes arise from teachers’ analysis of the strengths and limitations of the resources per se, before any conjecture about their relevance to the program or their usage in the classroom. </a:t>
            </a:r>
            <a:endParaRPr lang="pt-PT" sz="2400" dirty="0"/>
          </a:p>
        </p:txBody>
      </p:sp>
      <p:sp>
        <p:nvSpPr>
          <p:cNvPr id="7" name="Rectângulo 6"/>
          <p:cNvSpPr/>
          <p:nvPr/>
        </p:nvSpPr>
        <p:spPr>
          <a:xfrm>
            <a:off x="1547664" y="3801814"/>
            <a:ext cx="7128792" cy="1200329"/>
          </a:xfrm>
          <a:prstGeom prst="rect">
            <a:avLst/>
          </a:prstGeom>
        </p:spPr>
        <p:txBody>
          <a:bodyPr wrap="square">
            <a:spAutoFit/>
          </a:bodyPr>
          <a:lstStyle/>
          <a:p>
            <a:pPr algn="just"/>
            <a:r>
              <a:rPr lang="en-US" sz="2400" dirty="0"/>
              <a:t>The notion of usage here does not imply a teaching practice, but just an observation resulting from the first contact with the materials.</a:t>
            </a:r>
            <a:endParaRPr lang="pt-PT" sz="2400" dirty="0"/>
          </a:p>
        </p:txBody>
      </p:sp>
    </p:spTree>
    <p:extLst>
      <p:ext uri="{BB962C8B-B14F-4D97-AF65-F5344CB8AC3E}">
        <p14:creationId xmlns:p14="http://schemas.microsoft.com/office/powerpoint/2010/main" val="900157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ício">
  <a:themeElements>
    <a:clrScheme name="Solstí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í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í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441</TotalTime>
  <Words>1535</Words>
  <Application>Microsoft Office PowerPoint</Application>
  <PresentationFormat>On-screen Show (4:3)</PresentationFormat>
  <Paragraphs>209</Paragraphs>
  <Slides>23</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新細明體</vt:lpstr>
      <vt:lpstr>Arial</vt:lpstr>
      <vt:lpstr>Calibri</vt:lpstr>
      <vt:lpstr>Gill Sans MT</vt:lpstr>
      <vt:lpstr>Times New Roman</vt:lpstr>
      <vt:lpstr>Verdana</vt:lpstr>
      <vt:lpstr>Wingdings 2</vt:lpstr>
      <vt:lpstr>Solstício</vt:lpstr>
      <vt:lpstr>Building new teaching tools in mathematics: teacher and technology resources</vt:lpstr>
      <vt:lpstr>Introduction</vt:lpstr>
      <vt:lpstr>Framework</vt:lpstr>
      <vt:lpstr>Framework</vt:lpstr>
      <vt:lpstr>Methodology and Data</vt:lpstr>
      <vt:lpstr>Methodology and Data</vt:lpstr>
      <vt:lpstr>Methodology and Data</vt:lpstr>
      <vt:lpstr>Methodology and Data</vt:lpstr>
      <vt:lpstr> Data analysis Instrumental dimension </vt:lpstr>
      <vt:lpstr> Data analysis Instrumental dimension </vt:lpstr>
      <vt:lpstr> Data analysis Instrumental dimension </vt:lpstr>
      <vt:lpstr> Data analysis Instrumental dimension </vt:lpstr>
      <vt:lpstr> Data analysis Instrumental dimension </vt:lpstr>
      <vt:lpstr>Data analysis Documentational dimension</vt:lpstr>
      <vt:lpstr>Data analysis Documentational dimension</vt:lpstr>
      <vt:lpstr>Data analysis Documentational dimension</vt:lpstr>
      <vt:lpstr>Conclusions</vt:lpstr>
      <vt:lpstr>Conclusions</vt:lpstr>
      <vt:lpstr>Conclusions</vt:lpstr>
      <vt:lpstr>Conclusions</vt:lpstr>
      <vt:lpstr>Conclusions</vt:lpstr>
      <vt:lpstr>Conclusions</vt:lpstr>
      <vt:lpstr>Thank you for your attention!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Paula Teixeira</dc:creator>
  <cp:lastModifiedBy>bkh</cp:lastModifiedBy>
  <cp:revision>54</cp:revision>
  <dcterms:created xsi:type="dcterms:W3CDTF">2014-07-19T09:46:00Z</dcterms:created>
  <dcterms:modified xsi:type="dcterms:W3CDTF">2014-10-14T20:04:01Z</dcterms:modified>
</cp:coreProperties>
</file>