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l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69" r:id="rId6"/>
    <p:sldId id="259" r:id="rId7"/>
    <p:sldId id="270" r:id="rId8"/>
    <p:sldId id="260" r:id="rId9"/>
    <p:sldId id="271" r:id="rId10"/>
    <p:sldId id="272" r:id="rId11"/>
    <p:sldId id="273" r:id="rId12"/>
    <p:sldId id="262" r:id="rId13"/>
    <p:sldId id="263" r:id="rId14"/>
    <p:sldId id="274" r:id="rId15"/>
    <p:sldId id="275" r:id="rId16"/>
    <p:sldId id="266" r:id="rId17"/>
    <p:sldId id="276" r:id="rId18"/>
    <p:sldId id="277" r:id="rId19"/>
    <p:sldId id="279" r:id="rId20"/>
    <p:sldId id="278" r:id="rId21"/>
    <p:sldId id="280" r:id="rId22"/>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56"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75B612-25EB-4E56-BA74-EB1AC54515F4}" type="doc">
      <dgm:prSet loTypeId="urn:microsoft.com/office/officeart/2005/8/layout/radial3" loCatId="relationship" qsTypeId="urn:microsoft.com/office/officeart/2005/8/quickstyle/simple1" qsCatId="simple" csTypeId="urn:microsoft.com/office/officeart/2005/8/colors/accent0_2" csCatId="mainScheme" phldr="1"/>
      <dgm:spPr/>
      <dgm:t>
        <a:bodyPr/>
        <a:lstStyle/>
        <a:p>
          <a:endParaRPr lang="lt-LT"/>
        </a:p>
      </dgm:t>
    </dgm:pt>
    <dgm:pt modelId="{F0CE2337-80F2-4477-949E-9BB2005722FC}">
      <dgm:prSet phldrT="[Text]" custT="1"/>
      <dgm:spPr/>
      <dgm:t>
        <a:bodyPr/>
        <a:lstStyle/>
        <a:p>
          <a:r>
            <a:rPr lang="lt-LT" sz="3200" b="1" dirty="0" smtClean="0"/>
            <a:t>Introduction to the world</a:t>
          </a:r>
          <a:endParaRPr lang="lt-LT" sz="3200" b="1" dirty="0"/>
        </a:p>
      </dgm:t>
    </dgm:pt>
    <dgm:pt modelId="{6358499E-126B-4777-A4EE-A51E14AC2176}" type="parTrans" cxnId="{F48FD92A-438B-472F-AA36-F9A0DD5991C2}">
      <dgm:prSet/>
      <dgm:spPr/>
      <dgm:t>
        <a:bodyPr/>
        <a:lstStyle/>
        <a:p>
          <a:endParaRPr lang="lt-LT"/>
        </a:p>
      </dgm:t>
    </dgm:pt>
    <dgm:pt modelId="{A4946235-57BF-4B47-82A6-6421DE49A307}" type="sibTrans" cxnId="{F48FD92A-438B-472F-AA36-F9A0DD5991C2}">
      <dgm:prSet/>
      <dgm:spPr/>
      <dgm:t>
        <a:bodyPr/>
        <a:lstStyle/>
        <a:p>
          <a:endParaRPr lang="lt-LT"/>
        </a:p>
      </dgm:t>
    </dgm:pt>
    <dgm:pt modelId="{F5666F67-FB5D-4392-A3FE-37E93373087D}">
      <dgm:prSet phldrT="[Text]"/>
      <dgm:spPr/>
      <dgm:t>
        <a:bodyPr/>
        <a:lstStyle/>
        <a:p>
          <a:r>
            <a:rPr lang="lt-LT" dirty="0" smtClean="0"/>
            <a:t>Native language</a:t>
          </a:r>
          <a:endParaRPr lang="lt-LT" dirty="0"/>
        </a:p>
      </dgm:t>
    </dgm:pt>
    <dgm:pt modelId="{155887AB-D4E1-4E85-9936-83DBA41F67FA}" type="parTrans" cxnId="{5BAEE1C1-4C46-47FF-BB5E-095F425D75EA}">
      <dgm:prSet/>
      <dgm:spPr/>
      <dgm:t>
        <a:bodyPr/>
        <a:lstStyle/>
        <a:p>
          <a:endParaRPr lang="lt-LT"/>
        </a:p>
      </dgm:t>
    </dgm:pt>
    <dgm:pt modelId="{EAA8650D-3112-461D-8654-CCB270E22BAA}" type="sibTrans" cxnId="{5BAEE1C1-4C46-47FF-BB5E-095F425D75EA}">
      <dgm:prSet/>
      <dgm:spPr/>
      <dgm:t>
        <a:bodyPr/>
        <a:lstStyle/>
        <a:p>
          <a:endParaRPr lang="lt-LT"/>
        </a:p>
      </dgm:t>
    </dgm:pt>
    <dgm:pt modelId="{BE3D3164-AF43-4880-B742-7E1903B94FB0}">
      <dgm:prSet phldrT="[Text]"/>
      <dgm:spPr/>
      <dgm:t>
        <a:bodyPr/>
        <a:lstStyle/>
        <a:p>
          <a:r>
            <a:rPr lang="lt-LT" dirty="0" smtClean="0"/>
            <a:t>Mathematics</a:t>
          </a:r>
          <a:endParaRPr lang="lt-LT" dirty="0"/>
        </a:p>
      </dgm:t>
    </dgm:pt>
    <dgm:pt modelId="{6C0C0888-7A6B-4427-8E49-69D32C9FDBE9}" type="parTrans" cxnId="{4197AF0C-EF6F-45EC-B3D3-5E28A79D76A9}">
      <dgm:prSet/>
      <dgm:spPr/>
      <dgm:t>
        <a:bodyPr/>
        <a:lstStyle/>
        <a:p>
          <a:endParaRPr lang="lt-LT"/>
        </a:p>
      </dgm:t>
    </dgm:pt>
    <dgm:pt modelId="{AE082F61-919E-47F6-B609-89A31DAA0020}" type="sibTrans" cxnId="{4197AF0C-EF6F-45EC-B3D3-5E28A79D76A9}">
      <dgm:prSet/>
      <dgm:spPr/>
      <dgm:t>
        <a:bodyPr/>
        <a:lstStyle/>
        <a:p>
          <a:endParaRPr lang="lt-LT"/>
        </a:p>
      </dgm:t>
    </dgm:pt>
    <dgm:pt modelId="{12A2369F-11DF-47E8-99C5-B9CB54829370}">
      <dgm:prSet phldrT="[Text]"/>
      <dgm:spPr/>
      <dgm:t>
        <a:bodyPr/>
        <a:lstStyle/>
        <a:p>
          <a:r>
            <a:rPr lang="lt-LT" dirty="0" smtClean="0"/>
            <a:t>English language</a:t>
          </a:r>
          <a:endParaRPr lang="lt-LT" dirty="0"/>
        </a:p>
      </dgm:t>
    </dgm:pt>
    <dgm:pt modelId="{8D7FB17A-5C46-4C85-8340-AD782C31810F}" type="parTrans" cxnId="{CF6834F4-F203-40A9-B342-01E5D77EA7EB}">
      <dgm:prSet/>
      <dgm:spPr/>
      <dgm:t>
        <a:bodyPr/>
        <a:lstStyle/>
        <a:p>
          <a:endParaRPr lang="lt-LT"/>
        </a:p>
      </dgm:t>
    </dgm:pt>
    <dgm:pt modelId="{40C86A39-B983-4646-A64C-C166CCFFDA90}" type="sibTrans" cxnId="{CF6834F4-F203-40A9-B342-01E5D77EA7EB}">
      <dgm:prSet/>
      <dgm:spPr/>
      <dgm:t>
        <a:bodyPr/>
        <a:lstStyle/>
        <a:p>
          <a:endParaRPr lang="lt-LT"/>
        </a:p>
      </dgm:t>
    </dgm:pt>
    <dgm:pt modelId="{194E3781-A6B6-4F8F-AB3E-F4BC235465E6}">
      <dgm:prSet phldrT="[Text]"/>
      <dgm:spPr/>
      <dgm:t>
        <a:bodyPr/>
        <a:lstStyle/>
        <a:p>
          <a:r>
            <a:rPr lang="lt-LT" dirty="0" smtClean="0"/>
            <a:t>Arts and crafts</a:t>
          </a:r>
          <a:endParaRPr lang="lt-LT" dirty="0"/>
        </a:p>
      </dgm:t>
    </dgm:pt>
    <dgm:pt modelId="{3949A696-267A-4E05-A7F0-E57768B4BA12}" type="parTrans" cxnId="{EC701C77-B65A-4732-8845-6B9C2B8AB405}">
      <dgm:prSet/>
      <dgm:spPr/>
      <dgm:t>
        <a:bodyPr/>
        <a:lstStyle/>
        <a:p>
          <a:endParaRPr lang="lt-LT"/>
        </a:p>
      </dgm:t>
    </dgm:pt>
    <dgm:pt modelId="{9C29F53C-9392-409E-A7BA-F2B83A462655}" type="sibTrans" cxnId="{EC701C77-B65A-4732-8845-6B9C2B8AB405}">
      <dgm:prSet/>
      <dgm:spPr/>
      <dgm:t>
        <a:bodyPr/>
        <a:lstStyle/>
        <a:p>
          <a:endParaRPr lang="lt-LT"/>
        </a:p>
      </dgm:t>
    </dgm:pt>
    <dgm:pt modelId="{2D29C61B-DCA7-4118-9B7D-4E02AEEFFDF9}">
      <dgm:prSet/>
      <dgm:spPr/>
      <dgm:t>
        <a:bodyPr/>
        <a:lstStyle/>
        <a:p>
          <a:r>
            <a:rPr lang="lt-LT" dirty="0" smtClean="0"/>
            <a:t>Music</a:t>
          </a:r>
          <a:endParaRPr lang="lt-LT" dirty="0"/>
        </a:p>
      </dgm:t>
    </dgm:pt>
    <dgm:pt modelId="{005624C9-0FE1-4935-84B2-B204B7A86BA9}" type="parTrans" cxnId="{1BBDDAAE-26F2-4FF8-9AD0-DB8C91869F4B}">
      <dgm:prSet/>
      <dgm:spPr/>
      <dgm:t>
        <a:bodyPr/>
        <a:lstStyle/>
        <a:p>
          <a:endParaRPr lang="lt-LT"/>
        </a:p>
      </dgm:t>
    </dgm:pt>
    <dgm:pt modelId="{58904131-A373-409D-97CC-A0EBEE9A312E}" type="sibTrans" cxnId="{1BBDDAAE-26F2-4FF8-9AD0-DB8C91869F4B}">
      <dgm:prSet/>
      <dgm:spPr/>
      <dgm:t>
        <a:bodyPr/>
        <a:lstStyle/>
        <a:p>
          <a:endParaRPr lang="lt-LT"/>
        </a:p>
      </dgm:t>
    </dgm:pt>
    <dgm:pt modelId="{34A499F3-4861-423D-B6D4-18EF004159C7}">
      <dgm:prSet/>
      <dgm:spPr/>
      <dgm:t>
        <a:bodyPr/>
        <a:lstStyle/>
        <a:p>
          <a:r>
            <a:rPr lang="lt-LT" dirty="0" smtClean="0"/>
            <a:t>Dance</a:t>
          </a:r>
          <a:endParaRPr lang="lt-LT" dirty="0"/>
        </a:p>
      </dgm:t>
    </dgm:pt>
    <dgm:pt modelId="{01E10567-DC42-455B-A7C0-8A7575C359D4}" type="parTrans" cxnId="{809B8CFB-CAA9-417F-A6F1-0DB6C06B6A03}">
      <dgm:prSet/>
      <dgm:spPr/>
      <dgm:t>
        <a:bodyPr/>
        <a:lstStyle/>
        <a:p>
          <a:endParaRPr lang="lt-LT"/>
        </a:p>
      </dgm:t>
    </dgm:pt>
    <dgm:pt modelId="{275A7090-5A7F-4D52-99D2-6D3823E0926B}" type="sibTrans" cxnId="{809B8CFB-CAA9-417F-A6F1-0DB6C06B6A03}">
      <dgm:prSet/>
      <dgm:spPr/>
      <dgm:t>
        <a:bodyPr/>
        <a:lstStyle/>
        <a:p>
          <a:endParaRPr lang="lt-LT"/>
        </a:p>
      </dgm:t>
    </dgm:pt>
    <dgm:pt modelId="{3CD33500-A428-48BF-8655-73769C63E7BE}">
      <dgm:prSet/>
      <dgm:spPr/>
      <dgm:t>
        <a:bodyPr/>
        <a:lstStyle/>
        <a:p>
          <a:r>
            <a:rPr lang="lt-LT" dirty="0" smtClean="0"/>
            <a:t>Ethics</a:t>
          </a:r>
          <a:endParaRPr lang="lt-LT" dirty="0"/>
        </a:p>
      </dgm:t>
    </dgm:pt>
    <dgm:pt modelId="{3CA0BB4F-3ECF-41A7-8102-23A646237E4D}" type="parTrans" cxnId="{E4F6A352-DFEA-4DDB-A74D-E8DBD1A43F61}">
      <dgm:prSet/>
      <dgm:spPr/>
      <dgm:t>
        <a:bodyPr/>
        <a:lstStyle/>
        <a:p>
          <a:endParaRPr lang="lt-LT"/>
        </a:p>
      </dgm:t>
    </dgm:pt>
    <dgm:pt modelId="{4B5F9AB3-3DF9-48B0-877C-C38756543971}" type="sibTrans" cxnId="{E4F6A352-DFEA-4DDB-A74D-E8DBD1A43F61}">
      <dgm:prSet/>
      <dgm:spPr/>
      <dgm:t>
        <a:bodyPr/>
        <a:lstStyle/>
        <a:p>
          <a:endParaRPr lang="lt-LT"/>
        </a:p>
      </dgm:t>
    </dgm:pt>
    <dgm:pt modelId="{371BF84C-D3EC-4A7E-8513-6C4A126E6D68}" type="pres">
      <dgm:prSet presAssocID="{3575B612-25EB-4E56-BA74-EB1AC54515F4}" presName="composite" presStyleCnt="0">
        <dgm:presLayoutVars>
          <dgm:chMax val="1"/>
          <dgm:dir/>
          <dgm:resizeHandles val="exact"/>
        </dgm:presLayoutVars>
      </dgm:prSet>
      <dgm:spPr/>
      <dgm:t>
        <a:bodyPr/>
        <a:lstStyle/>
        <a:p>
          <a:endParaRPr lang="lt-LT"/>
        </a:p>
      </dgm:t>
    </dgm:pt>
    <dgm:pt modelId="{C68D532A-8EC5-4AAA-B253-2D0136DD2D45}" type="pres">
      <dgm:prSet presAssocID="{3575B612-25EB-4E56-BA74-EB1AC54515F4}" presName="radial" presStyleCnt="0">
        <dgm:presLayoutVars>
          <dgm:animLvl val="ctr"/>
        </dgm:presLayoutVars>
      </dgm:prSet>
      <dgm:spPr/>
    </dgm:pt>
    <dgm:pt modelId="{26F88534-C97B-42F8-B85B-32640691BD24}" type="pres">
      <dgm:prSet presAssocID="{F0CE2337-80F2-4477-949E-9BB2005722FC}" presName="centerShape" presStyleLbl="vennNode1" presStyleIdx="0" presStyleCnt="8"/>
      <dgm:spPr/>
      <dgm:t>
        <a:bodyPr/>
        <a:lstStyle/>
        <a:p>
          <a:endParaRPr lang="lt-LT"/>
        </a:p>
      </dgm:t>
    </dgm:pt>
    <dgm:pt modelId="{5376CFB5-7840-41B7-8F2F-591D265A0F60}" type="pres">
      <dgm:prSet presAssocID="{F5666F67-FB5D-4392-A3FE-37E93373087D}" presName="node" presStyleLbl="vennNode1" presStyleIdx="1" presStyleCnt="8" custScaleX="116327" custScaleY="119220">
        <dgm:presLayoutVars>
          <dgm:bulletEnabled val="1"/>
        </dgm:presLayoutVars>
      </dgm:prSet>
      <dgm:spPr/>
      <dgm:t>
        <a:bodyPr/>
        <a:lstStyle/>
        <a:p>
          <a:endParaRPr lang="lt-LT"/>
        </a:p>
      </dgm:t>
    </dgm:pt>
    <dgm:pt modelId="{7A1A9EDC-1657-42EF-82C6-1E78049FDB0C}" type="pres">
      <dgm:prSet presAssocID="{BE3D3164-AF43-4880-B742-7E1903B94FB0}" presName="node" presStyleLbl="vennNode1" presStyleIdx="2" presStyleCnt="8" custScaleX="116327" custScaleY="119220">
        <dgm:presLayoutVars>
          <dgm:bulletEnabled val="1"/>
        </dgm:presLayoutVars>
      </dgm:prSet>
      <dgm:spPr/>
      <dgm:t>
        <a:bodyPr/>
        <a:lstStyle/>
        <a:p>
          <a:endParaRPr lang="lt-LT"/>
        </a:p>
      </dgm:t>
    </dgm:pt>
    <dgm:pt modelId="{9687D0B2-C2BE-44AA-88A5-2E03C59D658A}" type="pres">
      <dgm:prSet presAssocID="{12A2369F-11DF-47E8-99C5-B9CB54829370}" presName="node" presStyleLbl="vennNode1" presStyleIdx="3" presStyleCnt="8" custScaleX="116327" custScaleY="119220">
        <dgm:presLayoutVars>
          <dgm:bulletEnabled val="1"/>
        </dgm:presLayoutVars>
      </dgm:prSet>
      <dgm:spPr/>
      <dgm:t>
        <a:bodyPr/>
        <a:lstStyle/>
        <a:p>
          <a:endParaRPr lang="lt-LT"/>
        </a:p>
      </dgm:t>
    </dgm:pt>
    <dgm:pt modelId="{5E4A6737-FBEB-43B7-A118-19D02A4F4653}" type="pres">
      <dgm:prSet presAssocID="{194E3781-A6B6-4F8F-AB3E-F4BC235465E6}" presName="node" presStyleLbl="vennNode1" presStyleIdx="4" presStyleCnt="8" custScaleX="116327" custScaleY="119220">
        <dgm:presLayoutVars>
          <dgm:bulletEnabled val="1"/>
        </dgm:presLayoutVars>
      </dgm:prSet>
      <dgm:spPr/>
      <dgm:t>
        <a:bodyPr/>
        <a:lstStyle/>
        <a:p>
          <a:endParaRPr lang="lt-LT"/>
        </a:p>
      </dgm:t>
    </dgm:pt>
    <dgm:pt modelId="{1575E2B8-FB57-4FDF-ADAA-8BD67984870C}" type="pres">
      <dgm:prSet presAssocID="{2D29C61B-DCA7-4118-9B7D-4E02AEEFFDF9}" presName="node" presStyleLbl="vennNode1" presStyleIdx="5" presStyleCnt="8" custScaleX="116327" custScaleY="119220">
        <dgm:presLayoutVars>
          <dgm:bulletEnabled val="1"/>
        </dgm:presLayoutVars>
      </dgm:prSet>
      <dgm:spPr/>
      <dgm:t>
        <a:bodyPr/>
        <a:lstStyle/>
        <a:p>
          <a:endParaRPr lang="lt-LT"/>
        </a:p>
      </dgm:t>
    </dgm:pt>
    <dgm:pt modelId="{6B17721A-CBE3-40E9-ACA4-FD96F1BF9133}" type="pres">
      <dgm:prSet presAssocID="{34A499F3-4861-423D-B6D4-18EF004159C7}" presName="node" presStyleLbl="vennNode1" presStyleIdx="6" presStyleCnt="8" custScaleX="116327" custScaleY="119220">
        <dgm:presLayoutVars>
          <dgm:bulletEnabled val="1"/>
        </dgm:presLayoutVars>
      </dgm:prSet>
      <dgm:spPr/>
      <dgm:t>
        <a:bodyPr/>
        <a:lstStyle/>
        <a:p>
          <a:endParaRPr lang="lt-LT"/>
        </a:p>
      </dgm:t>
    </dgm:pt>
    <dgm:pt modelId="{863B87D3-42AC-44F8-9220-D569C8C7F0ED}" type="pres">
      <dgm:prSet presAssocID="{3CD33500-A428-48BF-8655-73769C63E7BE}" presName="node" presStyleLbl="vennNode1" presStyleIdx="7" presStyleCnt="8" custScaleX="116306" custScaleY="119250">
        <dgm:presLayoutVars>
          <dgm:bulletEnabled val="1"/>
        </dgm:presLayoutVars>
      </dgm:prSet>
      <dgm:spPr/>
      <dgm:t>
        <a:bodyPr/>
        <a:lstStyle/>
        <a:p>
          <a:endParaRPr lang="lt-LT"/>
        </a:p>
      </dgm:t>
    </dgm:pt>
  </dgm:ptLst>
  <dgm:cxnLst>
    <dgm:cxn modelId="{AFF8A431-0FE7-47F6-88D4-E17C3BBEA859}" type="presOf" srcId="{194E3781-A6B6-4F8F-AB3E-F4BC235465E6}" destId="{5E4A6737-FBEB-43B7-A118-19D02A4F4653}" srcOrd="0" destOrd="0" presId="urn:microsoft.com/office/officeart/2005/8/layout/radial3"/>
    <dgm:cxn modelId="{7540F764-8F05-46F5-A091-7413013273AB}" type="presOf" srcId="{12A2369F-11DF-47E8-99C5-B9CB54829370}" destId="{9687D0B2-C2BE-44AA-88A5-2E03C59D658A}" srcOrd="0" destOrd="0" presId="urn:microsoft.com/office/officeart/2005/8/layout/radial3"/>
    <dgm:cxn modelId="{BF2894A1-377E-4909-A44D-951CAC4E3E09}" type="presOf" srcId="{2D29C61B-DCA7-4118-9B7D-4E02AEEFFDF9}" destId="{1575E2B8-FB57-4FDF-ADAA-8BD67984870C}" srcOrd="0" destOrd="0" presId="urn:microsoft.com/office/officeart/2005/8/layout/radial3"/>
    <dgm:cxn modelId="{4197AF0C-EF6F-45EC-B3D3-5E28A79D76A9}" srcId="{F0CE2337-80F2-4477-949E-9BB2005722FC}" destId="{BE3D3164-AF43-4880-B742-7E1903B94FB0}" srcOrd="1" destOrd="0" parTransId="{6C0C0888-7A6B-4427-8E49-69D32C9FDBE9}" sibTransId="{AE082F61-919E-47F6-B609-89A31DAA0020}"/>
    <dgm:cxn modelId="{5BAEE1C1-4C46-47FF-BB5E-095F425D75EA}" srcId="{F0CE2337-80F2-4477-949E-9BB2005722FC}" destId="{F5666F67-FB5D-4392-A3FE-37E93373087D}" srcOrd="0" destOrd="0" parTransId="{155887AB-D4E1-4E85-9936-83DBA41F67FA}" sibTransId="{EAA8650D-3112-461D-8654-CCB270E22BAA}"/>
    <dgm:cxn modelId="{12B28611-3E10-4786-9B86-2EE1B57FDB80}" type="presOf" srcId="{F0CE2337-80F2-4477-949E-9BB2005722FC}" destId="{26F88534-C97B-42F8-B85B-32640691BD24}" srcOrd="0" destOrd="0" presId="urn:microsoft.com/office/officeart/2005/8/layout/radial3"/>
    <dgm:cxn modelId="{CF6834F4-F203-40A9-B342-01E5D77EA7EB}" srcId="{F0CE2337-80F2-4477-949E-9BB2005722FC}" destId="{12A2369F-11DF-47E8-99C5-B9CB54829370}" srcOrd="2" destOrd="0" parTransId="{8D7FB17A-5C46-4C85-8340-AD782C31810F}" sibTransId="{40C86A39-B983-4646-A64C-C166CCFFDA90}"/>
    <dgm:cxn modelId="{1BBDDAAE-26F2-4FF8-9AD0-DB8C91869F4B}" srcId="{F0CE2337-80F2-4477-949E-9BB2005722FC}" destId="{2D29C61B-DCA7-4118-9B7D-4E02AEEFFDF9}" srcOrd="4" destOrd="0" parTransId="{005624C9-0FE1-4935-84B2-B204B7A86BA9}" sibTransId="{58904131-A373-409D-97CC-A0EBEE9A312E}"/>
    <dgm:cxn modelId="{940868BA-3454-4869-A9FE-C62B08291AB8}" type="presOf" srcId="{3CD33500-A428-48BF-8655-73769C63E7BE}" destId="{863B87D3-42AC-44F8-9220-D569C8C7F0ED}" srcOrd="0" destOrd="0" presId="urn:microsoft.com/office/officeart/2005/8/layout/radial3"/>
    <dgm:cxn modelId="{AC595236-36DB-4DA2-9930-E32160DF95B0}" type="presOf" srcId="{F5666F67-FB5D-4392-A3FE-37E93373087D}" destId="{5376CFB5-7840-41B7-8F2F-591D265A0F60}" srcOrd="0" destOrd="0" presId="urn:microsoft.com/office/officeart/2005/8/layout/radial3"/>
    <dgm:cxn modelId="{E4F6A352-DFEA-4DDB-A74D-E8DBD1A43F61}" srcId="{F0CE2337-80F2-4477-949E-9BB2005722FC}" destId="{3CD33500-A428-48BF-8655-73769C63E7BE}" srcOrd="6" destOrd="0" parTransId="{3CA0BB4F-3ECF-41A7-8102-23A646237E4D}" sibTransId="{4B5F9AB3-3DF9-48B0-877C-C38756543971}"/>
    <dgm:cxn modelId="{F48FD92A-438B-472F-AA36-F9A0DD5991C2}" srcId="{3575B612-25EB-4E56-BA74-EB1AC54515F4}" destId="{F0CE2337-80F2-4477-949E-9BB2005722FC}" srcOrd="0" destOrd="0" parTransId="{6358499E-126B-4777-A4EE-A51E14AC2176}" sibTransId="{A4946235-57BF-4B47-82A6-6421DE49A307}"/>
    <dgm:cxn modelId="{727BF987-BAF9-44DB-BF94-36174A104F11}" type="presOf" srcId="{34A499F3-4861-423D-B6D4-18EF004159C7}" destId="{6B17721A-CBE3-40E9-ACA4-FD96F1BF9133}" srcOrd="0" destOrd="0" presId="urn:microsoft.com/office/officeart/2005/8/layout/radial3"/>
    <dgm:cxn modelId="{809B8CFB-CAA9-417F-A6F1-0DB6C06B6A03}" srcId="{F0CE2337-80F2-4477-949E-9BB2005722FC}" destId="{34A499F3-4861-423D-B6D4-18EF004159C7}" srcOrd="5" destOrd="0" parTransId="{01E10567-DC42-455B-A7C0-8A7575C359D4}" sibTransId="{275A7090-5A7F-4D52-99D2-6D3823E0926B}"/>
    <dgm:cxn modelId="{EC701C77-B65A-4732-8845-6B9C2B8AB405}" srcId="{F0CE2337-80F2-4477-949E-9BB2005722FC}" destId="{194E3781-A6B6-4F8F-AB3E-F4BC235465E6}" srcOrd="3" destOrd="0" parTransId="{3949A696-267A-4E05-A7F0-E57768B4BA12}" sibTransId="{9C29F53C-9392-409E-A7BA-F2B83A462655}"/>
    <dgm:cxn modelId="{47347955-57D3-4139-A511-82687D58C265}" type="presOf" srcId="{BE3D3164-AF43-4880-B742-7E1903B94FB0}" destId="{7A1A9EDC-1657-42EF-82C6-1E78049FDB0C}" srcOrd="0" destOrd="0" presId="urn:microsoft.com/office/officeart/2005/8/layout/radial3"/>
    <dgm:cxn modelId="{18C0F020-354E-4021-9C4C-EEA527FEA883}" type="presOf" srcId="{3575B612-25EB-4E56-BA74-EB1AC54515F4}" destId="{371BF84C-D3EC-4A7E-8513-6C4A126E6D68}" srcOrd="0" destOrd="0" presId="urn:microsoft.com/office/officeart/2005/8/layout/radial3"/>
    <dgm:cxn modelId="{78F0BDCF-521D-4021-B525-CF7956618B57}" type="presParOf" srcId="{371BF84C-D3EC-4A7E-8513-6C4A126E6D68}" destId="{C68D532A-8EC5-4AAA-B253-2D0136DD2D45}" srcOrd="0" destOrd="0" presId="urn:microsoft.com/office/officeart/2005/8/layout/radial3"/>
    <dgm:cxn modelId="{759DB625-A7E0-45A1-85A3-C3380CC310E0}" type="presParOf" srcId="{C68D532A-8EC5-4AAA-B253-2D0136DD2D45}" destId="{26F88534-C97B-42F8-B85B-32640691BD24}" srcOrd="0" destOrd="0" presId="urn:microsoft.com/office/officeart/2005/8/layout/radial3"/>
    <dgm:cxn modelId="{73776AA2-2D16-4753-A3FB-E40AE36FD24E}" type="presParOf" srcId="{C68D532A-8EC5-4AAA-B253-2D0136DD2D45}" destId="{5376CFB5-7840-41B7-8F2F-591D265A0F60}" srcOrd="1" destOrd="0" presId="urn:microsoft.com/office/officeart/2005/8/layout/radial3"/>
    <dgm:cxn modelId="{1DAF8D12-0FC9-4C0D-AA9F-5D48BD7CDF2E}" type="presParOf" srcId="{C68D532A-8EC5-4AAA-B253-2D0136DD2D45}" destId="{7A1A9EDC-1657-42EF-82C6-1E78049FDB0C}" srcOrd="2" destOrd="0" presId="urn:microsoft.com/office/officeart/2005/8/layout/radial3"/>
    <dgm:cxn modelId="{B7BAC4B7-5AC3-495F-9358-6163494DDC3A}" type="presParOf" srcId="{C68D532A-8EC5-4AAA-B253-2D0136DD2D45}" destId="{9687D0B2-C2BE-44AA-88A5-2E03C59D658A}" srcOrd="3" destOrd="0" presId="urn:microsoft.com/office/officeart/2005/8/layout/radial3"/>
    <dgm:cxn modelId="{6DA89166-0152-45C7-AE17-0B499BFF62B6}" type="presParOf" srcId="{C68D532A-8EC5-4AAA-B253-2D0136DD2D45}" destId="{5E4A6737-FBEB-43B7-A118-19D02A4F4653}" srcOrd="4" destOrd="0" presId="urn:microsoft.com/office/officeart/2005/8/layout/radial3"/>
    <dgm:cxn modelId="{731A99BA-4133-4A43-ACB1-2C8E6848F4E1}" type="presParOf" srcId="{C68D532A-8EC5-4AAA-B253-2D0136DD2D45}" destId="{1575E2B8-FB57-4FDF-ADAA-8BD67984870C}" srcOrd="5" destOrd="0" presId="urn:microsoft.com/office/officeart/2005/8/layout/radial3"/>
    <dgm:cxn modelId="{73B5C809-7D35-4E3B-8A78-ACF24280C719}" type="presParOf" srcId="{C68D532A-8EC5-4AAA-B253-2D0136DD2D45}" destId="{6B17721A-CBE3-40E9-ACA4-FD96F1BF9133}" srcOrd="6" destOrd="0" presId="urn:microsoft.com/office/officeart/2005/8/layout/radial3"/>
    <dgm:cxn modelId="{5332C0CA-62FC-42FA-BE62-380CBE908731}" type="presParOf" srcId="{C68D532A-8EC5-4AAA-B253-2D0136DD2D45}" destId="{863B87D3-42AC-44F8-9220-D569C8C7F0ED}"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88534-C97B-42F8-B85B-32640691BD24}">
      <dsp:nvSpPr>
        <dsp:cNvPr id="0" name=""/>
        <dsp:cNvSpPr/>
      </dsp:nvSpPr>
      <dsp:spPr>
        <a:xfrm>
          <a:off x="2783613" y="1495367"/>
          <a:ext cx="3576772" cy="3576772"/>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lt-LT" sz="3200" b="1" kern="1200" dirty="0" smtClean="0"/>
            <a:t>Introduction to the world</a:t>
          </a:r>
          <a:endParaRPr lang="lt-LT" sz="3200" b="1" kern="1200" dirty="0"/>
        </a:p>
      </dsp:txBody>
      <dsp:txXfrm>
        <a:off x="3307419" y="2019173"/>
        <a:ext cx="2529160" cy="2529160"/>
      </dsp:txXfrm>
    </dsp:sp>
    <dsp:sp modelId="{5376CFB5-7840-41B7-8F2F-591D265A0F60}">
      <dsp:nvSpPr>
        <dsp:cNvPr id="0" name=""/>
        <dsp:cNvSpPr/>
      </dsp:nvSpPr>
      <dsp:spPr>
        <a:xfrm>
          <a:off x="3531811" y="-112918"/>
          <a:ext cx="2080376" cy="2132114"/>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Native language</a:t>
          </a:r>
          <a:endParaRPr lang="lt-LT" sz="2000" kern="1200" dirty="0"/>
        </a:p>
      </dsp:txBody>
      <dsp:txXfrm>
        <a:off x="3836475" y="199323"/>
        <a:ext cx="1471048" cy="1507632"/>
      </dsp:txXfrm>
    </dsp:sp>
    <dsp:sp modelId="{7A1A9EDC-1657-42EF-82C6-1E78049FDB0C}">
      <dsp:nvSpPr>
        <dsp:cNvPr id="0" name=""/>
        <dsp:cNvSpPr/>
      </dsp:nvSpPr>
      <dsp:spPr>
        <a:xfrm>
          <a:off x="5353960" y="764581"/>
          <a:ext cx="2080376" cy="2132114"/>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Mathematics</a:t>
          </a:r>
          <a:endParaRPr lang="lt-LT" sz="2000" kern="1200" dirty="0"/>
        </a:p>
      </dsp:txBody>
      <dsp:txXfrm>
        <a:off x="5658624" y="1076822"/>
        <a:ext cx="1471048" cy="1507632"/>
      </dsp:txXfrm>
    </dsp:sp>
    <dsp:sp modelId="{9687D0B2-C2BE-44AA-88A5-2E03C59D658A}">
      <dsp:nvSpPr>
        <dsp:cNvPr id="0" name=""/>
        <dsp:cNvSpPr/>
      </dsp:nvSpPr>
      <dsp:spPr>
        <a:xfrm>
          <a:off x="5803994" y="2736307"/>
          <a:ext cx="2080376" cy="2132114"/>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English language</a:t>
          </a:r>
          <a:endParaRPr lang="lt-LT" sz="2000" kern="1200" dirty="0"/>
        </a:p>
      </dsp:txBody>
      <dsp:txXfrm>
        <a:off x="6108658" y="3048548"/>
        <a:ext cx="1471048" cy="1507632"/>
      </dsp:txXfrm>
    </dsp:sp>
    <dsp:sp modelId="{5E4A6737-FBEB-43B7-A118-19D02A4F4653}">
      <dsp:nvSpPr>
        <dsp:cNvPr id="0" name=""/>
        <dsp:cNvSpPr/>
      </dsp:nvSpPr>
      <dsp:spPr>
        <a:xfrm>
          <a:off x="4543028" y="4317508"/>
          <a:ext cx="2080376" cy="2132114"/>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Arts and crafts</a:t>
          </a:r>
          <a:endParaRPr lang="lt-LT" sz="2000" kern="1200" dirty="0"/>
        </a:p>
      </dsp:txBody>
      <dsp:txXfrm>
        <a:off x="4847692" y="4629749"/>
        <a:ext cx="1471048" cy="1507632"/>
      </dsp:txXfrm>
    </dsp:sp>
    <dsp:sp modelId="{1575E2B8-FB57-4FDF-ADAA-8BD67984870C}">
      <dsp:nvSpPr>
        <dsp:cNvPr id="0" name=""/>
        <dsp:cNvSpPr/>
      </dsp:nvSpPr>
      <dsp:spPr>
        <a:xfrm>
          <a:off x="2520595" y="4317508"/>
          <a:ext cx="2080376" cy="2132114"/>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Music</a:t>
          </a:r>
          <a:endParaRPr lang="lt-LT" sz="2000" kern="1200" dirty="0"/>
        </a:p>
      </dsp:txBody>
      <dsp:txXfrm>
        <a:off x="2825259" y="4629749"/>
        <a:ext cx="1471048" cy="1507632"/>
      </dsp:txXfrm>
    </dsp:sp>
    <dsp:sp modelId="{6B17721A-CBE3-40E9-ACA4-FD96F1BF9133}">
      <dsp:nvSpPr>
        <dsp:cNvPr id="0" name=""/>
        <dsp:cNvSpPr/>
      </dsp:nvSpPr>
      <dsp:spPr>
        <a:xfrm>
          <a:off x="1259629" y="2736307"/>
          <a:ext cx="2080376" cy="2132114"/>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Dance</a:t>
          </a:r>
          <a:endParaRPr lang="lt-LT" sz="2000" kern="1200" dirty="0"/>
        </a:p>
      </dsp:txBody>
      <dsp:txXfrm>
        <a:off x="1564293" y="3048548"/>
        <a:ext cx="1471048" cy="1507632"/>
      </dsp:txXfrm>
    </dsp:sp>
    <dsp:sp modelId="{863B87D3-42AC-44F8-9220-D569C8C7F0ED}">
      <dsp:nvSpPr>
        <dsp:cNvPr id="0" name=""/>
        <dsp:cNvSpPr/>
      </dsp:nvSpPr>
      <dsp:spPr>
        <a:xfrm>
          <a:off x="1709851" y="764313"/>
          <a:ext cx="2080000" cy="2132650"/>
        </a:xfrm>
        <a:prstGeom prst="ellipse">
          <a:avLst/>
        </a:prstGeom>
        <a:solidFill>
          <a:schemeClr val="lt1">
            <a:alpha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lt-LT" sz="2000" kern="1200" dirty="0" smtClean="0"/>
            <a:t>Ethics</a:t>
          </a:r>
          <a:endParaRPr lang="lt-LT" sz="2000" kern="1200" dirty="0"/>
        </a:p>
      </dsp:txBody>
      <dsp:txXfrm>
        <a:off x="2014460" y="1076632"/>
        <a:ext cx="1470782" cy="150801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t-LT"/>
          </a:p>
        </p:txBody>
      </p:sp>
      <p:sp>
        <p:nvSpPr>
          <p:cNvPr id="4" name="Date Placeholder 3"/>
          <p:cNvSpPr>
            <a:spLocks noGrp="1"/>
          </p:cNvSpPr>
          <p:nvPr>
            <p:ph type="dt" sz="half" idx="10"/>
          </p:nvPr>
        </p:nvSpPr>
        <p:spPr/>
        <p:txBody>
          <a:bodyPr/>
          <a:lstStyle/>
          <a:p>
            <a:fld id="{718ED37F-8154-48F3-A1D3-0F97B0C89465}" type="datetimeFigureOut">
              <a:rPr lang="lt-LT" smtClean="0"/>
              <a:t>2014.10.15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110780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p>
            <a:fld id="{718ED37F-8154-48F3-A1D3-0F97B0C89465}" type="datetimeFigureOut">
              <a:rPr lang="lt-LT" smtClean="0"/>
              <a:t>2014.10.15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365739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p>
            <a:fld id="{718ED37F-8154-48F3-A1D3-0F97B0C89465}" type="datetimeFigureOut">
              <a:rPr lang="lt-LT" smtClean="0"/>
              <a:t>2014.10.15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709484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p:txBody>
          <a:bodyPr/>
          <a:lstStyle/>
          <a:p>
            <a:fld id="{718ED37F-8154-48F3-A1D3-0F97B0C89465}" type="datetimeFigureOut">
              <a:rPr lang="lt-LT" smtClean="0"/>
              <a:t>2014.10.15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2480835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8ED37F-8154-48F3-A1D3-0F97B0C89465}" type="datetimeFigureOut">
              <a:rPr lang="lt-LT" smtClean="0"/>
              <a:t>2014.10.15</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377266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p:txBody>
          <a:bodyPr/>
          <a:lstStyle/>
          <a:p>
            <a:fld id="{718ED37F-8154-48F3-A1D3-0F97B0C89465}" type="datetimeFigureOut">
              <a:rPr lang="lt-LT" smtClean="0"/>
              <a:t>2014.10.15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312755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p:txBody>
          <a:bodyPr/>
          <a:lstStyle/>
          <a:p>
            <a:fld id="{718ED37F-8154-48F3-A1D3-0F97B0C89465}" type="datetimeFigureOut">
              <a:rPr lang="lt-LT" smtClean="0"/>
              <a:t>2014.10.15</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184936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p:txBody>
          <a:bodyPr/>
          <a:lstStyle/>
          <a:p>
            <a:fld id="{718ED37F-8154-48F3-A1D3-0F97B0C89465}" type="datetimeFigureOut">
              <a:rPr lang="lt-LT" smtClean="0"/>
              <a:t>2014.10.15</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785822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ED37F-8154-48F3-A1D3-0F97B0C89465}" type="datetimeFigureOut">
              <a:rPr lang="lt-LT" smtClean="0"/>
              <a:t>2014.10.15</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202982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ED37F-8154-48F3-A1D3-0F97B0C89465}" type="datetimeFigureOut">
              <a:rPr lang="lt-LT" smtClean="0"/>
              <a:t>2014.10.15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411207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ED37F-8154-48F3-A1D3-0F97B0C89465}" type="datetimeFigureOut">
              <a:rPr lang="lt-LT" smtClean="0"/>
              <a:t>2014.10.15</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C6DD0E57-EA3C-4C48-945C-6ADD98110BF7}" type="slidenum">
              <a:rPr lang="lt-LT" smtClean="0"/>
              <a:t>‹#›</a:t>
            </a:fld>
            <a:endParaRPr lang="lt-LT"/>
          </a:p>
        </p:txBody>
      </p:sp>
    </p:spTree>
    <p:extLst>
      <p:ext uri="{BB962C8B-B14F-4D97-AF65-F5344CB8AC3E}">
        <p14:creationId xmlns:p14="http://schemas.microsoft.com/office/powerpoint/2010/main" val="144770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20000"/>
                <a:lumOff val="80000"/>
              </a:schemeClr>
            </a:gs>
            <a:gs pos="99000">
              <a:schemeClr val="bg1"/>
            </a:gs>
            <a:gs pos="69000">
              <a:schemeClr val="accent1">
                <a:tint val="23500"/>
                <a:satMod val="160000"/>
              </a:schemeClr>
            </a:gs>
          </a:gsLst>
          <a:path path="circle">
            <a:fillToRect t="100000" r="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lt-L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ED37F-8154-48F3-A1D3-0F97B0C89465}" type="datetimeFigureOut">
              <a:rPr lang="lt-LT" smtClean="0"/>
              <a:t>2014.10.15</a:t>
            </a:fld>
            <a:endParaRPr lang="lt-L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D0E57-EA3C-4C48-945C-6ADD98110BF7}" type="slidenum">
              <a:rPr lang="lt-LT" smtClean="0"/>
              <a:t>‹#›</a:t>
            </a:fld>
            <a:endParaRPr lang="lt-LT"/>
          </a:p>
        </p:txBody>
      </p:sp>
    </p:spTree>
    <p:extLst>
      <p:ext uri="{BB962C8B-B14F-4D97-AF65-F5344CB8AC3E}">
        <p14:creationId xmlns:p14="http://schemas.microsoft.com/office/powerpoint/2010/main" val="158616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flv"/><Relationship Id="rId1" Type="http://schemas.microsoft.com/office/2007/relationships/media" Target="../media/media1.fl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3933056"/>
            <a:ext cx="8640960" cy="1470025"/>
          </a:xfrm>
        </p:spPr>
        <p:txBody>
          <a:bodyPr/>
          <a:lstStyle/>
          <a:p>
            <a:r>
              <a:rPr lang="en-US" dirty="0" smtClean="0"/>
              <a:t>INTEGRATED EDUCATION AT PRIMARY SCHOOLS IN LITHUANIA</a:t>
            </a:r>
            <a:endParaRPr lang="lt-LT" dirty="0"/>
          </a:p>
        </p:txBody>
      </p:sp>
      <p:sp>
        <p:nvSpPr>
          <p:cNvPr id="4" name="TextBox 3"/>
          <p:cNvSpPr txBox="1"/>
          <p:nvPr/>
        </p:nvSpPr>
        <p:spPr>
          <a:xfrm>
            <a:off x="971600" y="5674022"/>
            <a:ext cx="3600400" cy="646331"/>
          </a:xfrm>
          <a:prstGeom prst="rect">
            <a:avLst/>
          </a:prstGeom>
          <a:noFill/>
          <a:ln>
            <a:solidFill>
              <a:schemeClr val="tx2">
                <a:lumMod val="20000"/>
                <a:lumOff val="80000"/>
              </a:schemeClr>
            </a:solidFill>
          </a:ln>
        </p:spPr>
        <p:txBody>
          <a:bodyPr wrap="square" rtlCol="0">
            <a:spAutoFit/>
          </a:bodyPr>
          <a:lstStyle/>
          <a:p>
            <a:pPr algn="ctr"/>
            <a:r>
              <a:rPr lang="en-US" dirty="0" smtClean="0"/>
              <a:t>Saulius </a:t>
            </a:r>
            <a:r>
              <a:rPr lang="lt-LT" dirty="0" smtClean="0"/>
              <a:t>Žukas</a:t>
            </a:r>
          </a:p>
          <a:p>
            <a:pPr algn="ctr"/>
            <a:r>
              <a:rPr lang="lt-LT" dirty="0" smtClean="0"/>
              <a:t>Baltos Lankos publishing house</a:t>
            </a:r>
          </a:p>
        </p:txBody>
      </p:sp>
      <p:sp>
        <p:nvSpPr>
          <p:cNvPr id="5" name="TextBox 4"/>
          <p:cNvSpPr txBox="1"/>
          <p:nvPr/>
        </p:nvSpPr>
        <p:spPr>
          <a:xfrm>
            <a:off x="4572000" y="5674022"/>
            <a:ext cx="3600400" cy="646331"/>
          </a:xfrm>
          <a:prstGeom prst="rect">
            <a:avLst/>
          </a:prstGeom>
          <a:noFill/>
          <a:ln>
            <a:solidFill>
              <a:schemeClr val="tx2">
                <a:lumMod val="20000"/>
                <a:lumOff val="80000"/>
              </a:schemeClr>
            </a:solidFill>
          </a:ln>
        </p:spPr>
        <p:txBody>
          <a:bodyPr wrap="square" rtlCol="0">
            <a:spAutoFit/>
          </a:bodyPr>
          <a:lstStyle/>
          <a:p>
            <a:pPr algn="ctr"/>
            <a:r>
              <a:rPr lang="lt-LT" dirty="0" smtClean="0"/>
              <a:t>Ričardas Kudžma</a:t>
            </a:r>
          </a:p>
          <a:p>
            <a:pPr algn="ctr"/>
            <a:r>
              <a:rPr lang="lt-LT" dirty="0" smtClean="0"/>
              <a:t>Vilnius University, Lithuania</a:t>
            </a:r>
          </a:p>
        </p:txBody>
      </p:sp>
    </p:spTree>
    <p:extLst>
      <p:ext uri="{BB962C8B-B14F-4D97-AF65-F5344CB8AC3E}">
        <p14:creationId xmlns:p14="http://schemas.microsoft.com/office/powerpoint/2010/main" val="136755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92500"/>
          </a:bodyPr>
          <a:lstStyle/>
          <a:p>
            <a:pPr lvl="0"/>
            <a:r>
              <a:rPr lang="en-GB" dirty="0"/>
              <a:t>There is no doubt that such a grouping of the different disciplines into one theme shape a tree as a multidimensional object of understanding. This all leads to a holistic understanding of the world being formed in the minds of children. </a:t>
            </a:r>
            <a:endParaRPr lang="en-GB" dirty="0" smtClean="0"/>
          </a:p>
          <a:p>
            <a:pPr marL="0" lvl="0" indent="0">
              <a:buNone/>
            </a:pPr>
            <a:endParaRPr lang="lt-LT" dirty="0"/>
          </a:p>
          <a:p>
            <a:pPr lvl="0"/>
            <a:r>
              <a:rPr lang="en-GB" dirty="0"/>
              <a:t>In traditional teaching, trees would also be discussed, but in different classes, and certainly not at the same time. Practice shows that in integrated teaching students learn more in a broader context, and in greater depth.</a:t>
            </a:r>
            <a:endParaRPr lang="lt-LT" dirty="0"/>
          </a:p>
        </p:txBody>
      </p:sp>
    </p:spTree>
    <p:extLst>
      <p:ext uri="{BB962C8B-B14F-4D97-AF65-F5344CB8AC3E}">
        <p14:creationId xmlns:p14="http://schemas.microsoft.com/office/powerpoint/2010/main" val="3391105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77500" lnSpcReduction="20000"/>
          </a:bodyPr>
          <a:lstStyle/>
          <a:p>
            <a:pPr lvl="0"/>
            <a:r>
              <a:rPr lang="en-GB" dirty="0"/>
              <a:t>Our set of textbooks is based on the principle of thematic connection. We divided the teaching materials dictated by the introduction to the world into nine topics of more abstract months. These themes, depending on the amount of school weeks, were divided into three or four more specific topics </a:t>
            </a:r>
            <a:r>
              <a:rPr lang="en-GB" dirty="0" smtClean="0"/>
              <a:t>accordingly</a:t>
            </a:r>
          </a:p>
          <a:p>
            <a:pPr marL="0" lvl="0" indent="0">
              <a:buNone/>
            </a:pPr>
            <a:endParaRPr lang="lt-LT" dirty="0"/>
          </a:p>
          <a:p>
            <a:pPr lvl="0"/>
            <a:r>
              <a:rPr lang="en-GB" dirty="0"/>
              <a:t>During a school year, we cover about 30 similar themes; during the four years of primary education we cover up to 130 themes. </a:t>
            </a:r>
            <a:endParaRPr lang="en-GB" dirty="0" smtClean="0"/>
          </a:p>
          <a:p>
            <a:pPr marL="0" lvl="0" indent="0">
              <a:buNone/>
            </a:pPr>
            <a:endParaRPr lang="lt-LT" dirty="0"/>
          </a:p>
          <a:p>
            <a:pPr lvl="0"/>
            <a:r>
              <a:rPr lang="en-GB" dirty="0"/>
              <a:t>Each of these specific topics, in turn, becomes the pivot around which all the disciplines of formal education revolve. So our goal was to combine the two grids: the introduction to the world dictated the topics of conversation, and each discipline, consistent with this topic, sought their own methodological </a:t>
            </a:r>
            <a:r>
              <a:rPr lang="en-GB" dirty="0" smtClean="0"/>
              <a:t>purposes.</a:t>
            </a:r>
            <a:endParaRPr lang="lt-LT" dirty="0"/>
          </a:p>
        </p:txBody>
      </p:sp>
    </p:spTree>
    <p:extLst>
      <p:ext uri="{BB962C8B-B14F-4D97-AF65-F5344CB8AC3E}">
        <p14:creationId xmlns:p14="http://schemas.microsoft.com/office/powerpoint/2010/main" val="3991737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msung\Desktop\PROJEKTAI\VAIVORYKSTE\Prezentacijos\sunderland\1sept.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539079"/>
            <a:ext cx="3960440" cy="5742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11960" y="1844824"/>
            <a:ext cx="4702224" cy="646331"/>
          </a:xfrm>
          <a:prstGeom prst="rect">
            <a:avLst/>
          </a:prstGeom>
          <a:solidFill>
            <a:schemeClr val="accent5">
              <a:lumMod val="40000"/>
              <a:lumOff val="60000"/>
            </a:schemeClr>
          </a:solidFill>
        </p:spPr>
        <p:txBody>
          <a:bodyPr wrap="square" rtlCol="0">
            <a:spAutoFit/>
          </a:bodyPr>
          <a:lstStyle/>
          <a:p>
            <a:pPr algn="ctr"/>
            <a:r>
              <a:rPr lang="lt-LT" sz="3600" dirty="0" smtClean="0"/>
              <a:t>Weekly topics</a:t>
            </a:r>
            <a:endParaRPr lang="lt-LT" sz="3600" dirty="0"/>
          </a:p>
        </p:txBody>
      </p:sp>
      <p:sp>
        <p:nvSpPr>
          <p:cNvPr id="4" name="TextBox 3"/>
          <p:cNvSpPr txBox="1"/>
          <p:nvPr/>
        </p:nvSpPr>
        <p:spPr>
          <a:xfrm>
            <a:off x="4246422" y="2636912"/>
            <a:ext cx="4674141" cy="2062103"/>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lt-LT" sz="3200" dirty="0" smtClean="0"/>
              <a:t>Let‘s introduce</a:t>
            </a:r>
          </a:p>
          <a:p>
            <a:pPr marL="285750" indent="-285750">
              <a:buFont typeface="Arial" panose="020B0604020202020204" pitchFamily="34" charset="0"/>
              <a:buChar char="•"/>
            </a:pPr>
            <a:r>
              <a:rPr lang="lt-LT" sz="3200" dirty="0" smtClean="0"/>
              <a:t>My family</a:t>
            </a:r>
          </a:p>
          <a:p>
            <a:pPr marL="285750" indent="-285750">
              <a:buFont typeface="Arial" panose="020B0604020202020204" pitchFamily="34" charset="0"/>
              <a:buChar char="•"/>
            </a:pPr>
            <a:r>
              <a:rPr lang="lt-LT" sz="3200" dirty="0" smtClean="0"/>
              <a:t>How to cross the street</a:t>
            </a:r>
          </a:p>
          <a:p>
            <a:pPr marL="285750" indent="-285750">
              <a:buFont typeface="Arial" panose="020B0604020202020204" pitchFamily="34" charset="0"/>
              <a:buChar char="•"/>
            </a:pPr>
            <a:r>
              <a:rPr lang="lt-LT" sz="3200" dirty="0" smtClean="0"/>
              <a:t>My school</a:t>
            </a:r>
            <a:endParaRPr lang="lt-LT" sz="3200" dirty="0"/>
          </a:p>
        </p:txBody>
      </p:sp>
    </p:spTree>
    <p:extLst>
      <p:ext uri="{BB962C8B-B14F-4D97-AF65-F5344CB8AC3E}">
        <p14:creationId xmlns:p14="http://schemas.microsoft.com/office/powerpoint/2010/main" val="1297902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31449663"/>
              </p:ext>
            </p:extLst>
          </p:nvPr>
        </p:nvGraphicFramePr>
        <p:xfrm>
          <a:off x="0" y="188640"/>
          <a:ext cx="9144000"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4439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I January  – “Wheel of time”</a:t>
            </a:r>
            <a:endParaRPr lang="lt-LT" dirty="0"/>
          </a:p>
        </p:txBody>
      </p:sp>
      <p:sp>
        <p:nvSpPr>
          <p:cNvPr id="3" name="Content Placeholder 2"/>
          <p:cNvSpPr>
            <a:spLocks noGrp="1"/>
          </p:cNvSpPr>
          <p:nvPr>
            <p:ph idx="1"/>
          </p:nvPr>
        </p:nvSpPr>
        <p:spPr/>
        <p:txBody>
          <a:bodyPr>
            <a:noAutofit/>
          </a:bodyPr>
          <a:lstStyle/>
          <a:p>
            <a:pPr lvl="0"/>
            <a:r>
              <a:rPr lang="en-GB" sz="1800" b="1" dirty="0"/>
              <a:t>Introduction to the world</a:t>
            </a:r>
            <a:r>
              <a:rPr lang="en-GB" sz="1800" dirty="0"/>
              <a:t>. The principles of timing (seconds, minutes, hours, days, etc.), the history of clocks, types of clocks, elementary antique clocks structure (sun, sand, mechanical and other clocks) are discussed.</a:t>
            </a:r>
            <a:endParaRPr lang="lt-LT" sz="1800" dirty="0"/>
          </a:p>
          <a:p>
            <a:pPr lvl="0"/>
            <a:r>
              <a:rPr lang="en-GB" sz="1800" b="1" dirty="0"/>
              <a:t>Native language</a:t>
            </a:r>
            <a:r>
              <a:rPr lang="en-GB" sz="1800" dirty="0"/>
              <a:t>. How to say, how to ask the time.</a:t>
            </a:r>
            <a:endParaRPr lang="lt-LT" sz="1800" dirty="0"/>
          </a:p>
          <a:p>
            <a:pPr lvl="0"/>
            <a:r>
              <a:rPr lang="en-GB" sz="1800" b="1" dirty="0"/>
              <a:t>Mathematics</a:t>
            </a:r>
            <a:r>
              <a:rPr lang="en-GB" sz="1800" dirty="0"/>
              <a:t>. How to count seconds, minutes, hours, how to add, subtract.</a:t>
            </a:r>
            <a:endParaRPr lang="lt-LT" sz="1800" dirty="0"/>
          </a:p>
          <a:p>
            <a:pPr lvl="0"/>
            <a:r>
              <a:rPr lang="en-GB" sz="1800" b="1" dirty="0"/>
              <a:t>Design and Technology</a:t>
            </a:r>
            <a:r>
              <a:rPr lang="en-GB" sz="1800" dirty="0"/>
              <a:t>. What clocks can look like; students create a paper clock and decorate it.</a:t>
            </a:r>
            <a:endParaRPr lang="lt-LT" sz="1800" dirty="0"/>
          </a:p>
          <a:p>
            <a:pPr lvl="0"/>
            <a:r>
              <a:rPr lang="en-GB" sz="1800" b="1" dirty="0"/>
              <a:t>Music</a:t>
            </a:r>
            <a:r>
              <a:rPr lang="en-GB" sz="1800" dirty="0"/>
              <a:t>. By comparing the rhythm of different time units and different musical rhythms, the pulse of the music is analysed (</a:t>
            </a:r>
            <a:r>
              <a:rPr lang="en-GB" sz="1800" dirty="0" err="1"/>
              <a:t>dainoje</a:t>
            </a:r>
            <a:r>
              <a:rPr lang="en-GB" sz="1800" dirty="0"/>
              <a:t> </a:t>
            </a:r>
            <a:r>
              <a:rPr lang="en-GB" sz="1800" dirty="0" err="1"/>
              <a:t>valandų</a:t>
            </a:r>
            <a:r>
              <a:rPr lang="en-GB" sz="1800" dirty="0"/>
              <a:t> </a:t>
            </a:r>
            <a:r>
              <a:rPr lang="en-GB" sz="1800" dirty="0" err="1"/>
              <a:t>ritmas</a:t>
            </a:r>
            <a:r>
              <a:rPr lang="en-GB" sz="1800" dirty="0"/>
              <a:t> </a:t>
            </a:r>
            <a:r>
              <a:rPr lang="en-GB" sz="1800" dirty="0" err="1"/>
              <a:t>tampa</a:t>
            </a:r>
            <a:r>
              <a:rPr lang="en-GB" sz="1800" dirty="0"/>
              <a:t> </a:t>
            </a:r>
            <a:r>
              <a:rPr lang="en-GB" sz="1800" dirty="0" err="1"/>
              <a:t>bokšto</a:t>
            </a:r>
            <a:r>
              <a:rPr lang="en-GB" sz="1800" dirty="0"/>
              <a:t> </a:t>
            </a:r>
            <a:r>
              <a:rPr lang="en-GB" sz="1800" dirty="0" err="1"/>
              <a:t>laikrodžiu</a:t>
            </a:r>
            <a:r>
              <a:rPr lang="en-GB" sz="1800" dirty="0"/>
              <a:t>, </a:t>
            </a:r>
            <a:r>
              <a:rPr lang="en-GB" sz="1800" dirty="0" err="1"/>
              <a:t>minučių</a:t>
            </a:r>
            <a:r>
              <a:rPr lang="en-GB" sz="1800" dirty="0"/>
              <a:t> </a:t>
            </a:r>
            <a:r>
              <a:rPr lang="en-GB" sz="1800" dirty="0" err="1"/>
              <a:t>ritmas</a:t>
            </a:r>
            <a:r>
              <a:rPr lang="en-GB" sz="1800" dirty="0"/>
              <a:t> – </a:t>
            </a:r>
            <a:r>
              <a:rPr lang="en-GB" sz="1800" dirty="0" err="1"/>
              <a:t>namų</a:t>
            </a:r>
            <a:r>
              <a:rPr lang="en-GB" sz="1800" dirty="0"/>
              <a:t> </a:t>
            </a:r>
            <a:r>
              <a:rPr lang="en-GB" sz="1800" dirty="0" err="1"/>
              <a:t>laikrodžiu</a:t>
            </a:r>
            <a:r>
              <a:rPr lang="en-GB" sz="1800" dirty="0"/>
              <a:t>, </a:t>
            </a:r>
            <a:r>
              <a:rPr lang="en-GB" sz="1800" dirty="0" err="1"/>
              <a:t>sekundžių</a:t>
            </a:r>
            <a:r>
              <a:rPr lang="en-GB" sz="1800" dirty="0"/>
              <a:t> – </a:t>
            </a:r>
            <a:r>
              <a:rPr lang="en-GB" sz="1800" dirty="0" err="1"/>
              <a:t>rankiniu</a:t>
            </a:r>
            <a:r>
              <a:rPr lang="en-GB" sz="1800" dirty="0"/>
              <a:t> </a:t>
            </a:r>
            <a:r>
              <a:rPr lang="en-GB" sz="1800" dirty="0" err="1"/>
              <a:t>laikrodėliu</a:t>
            </a:r>
            <a:r>
              <a:rPr lang="en-GB" sz="1800" dirty="0"/>
              <a:t>).</a:t>
            </a:r>
            <a:endParaRPr lang="lt-LT" sz="1800" dirty="0"/>
          </a:p>
          <a:p>
            <a:pPr lvl="0"/>
            <a:r>
              <a:rPr lang="en-GB" sz="1800" b="1" dirty="0"/>
              <a:t>Dance</a:t>
            </a:r>
            <a:r>
              <a:rPr lang="en-GB" sz="1800" dirty="0"/>
              <a:t>. The rhythm of different time units, as discussed in the music lessons, becomes the basis for creating a dance with three rhythms</a:t>
            </a:r>
            <a:r>
              <a:rPr lang="en-GB" sz="1800" dirty="0" smtClean="0"/>
              <a:t>.</a:t>
            </a:r>
          </a:p>
          <a:p>
            <a:r>
              <a:rPr lang="en-GB" sz="1800" b="1" dirty="0"/>
              <a:t>Ethics</a:t>
            </a:r>
            <a:r>
              <a:rPr lang="en-GB" sz="1800" dirty="0"/>
              <a:t>. What a schedule means, why it is inappropriate to be late, how you feel if you are late</a:t>
            </a:r>
            <a:r>
              <a:rPr lang="en-GB" sz="1800" dirty="0" smtClean="0"/>
              <a:t>.</a:t>
            </a:r>
            <a:endParaRPr lang="lt-LT" sz="1800" dirty="0"/>
          </a:p>
        </p:txBody>
      </p:sp>
    </p:spTree>
    <p:extLst>
      <p:ext uri="{BB962C8B-B14F-4D97-AF65-F5344CB8AC3E}">
        <p14:creationId xmlns:p14="http://schemas.microsoft.com/office/powerpoint/2010/main" val="1399202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GB" dirty="0"/>
              <a:t>In the discussion of the transfer of information at the train station, we saw that the information senders want to transmit the same information in different ways, in different “languages”, including different sensory channels (visual, auditory). Meanwhile, when we talk about the transition of different rhythms of the clock (seconds, minutes and hours) to the rhythm of music or dance, we already have a clear</a:t>
            </a:r>
            <a:r>
              <a:rPr lang="en-GB" b="1" dirty="0"/>
              <a:t> </a:t>
            </a:r>
            <a:r>
              <a:rPr lang="en-GB" dirty="0"/>
              <a:t>increase of knowledge – the perception of time helps to understand the different nature of music and dance rhythms. </a:t>
            </a:r>
            <a:endParaRPr lang="lt-LT" dirty="0"/>
          </a:p>
          <a:p>
            <a:endParaRPr lang="lt-LT" dirty="0"/>
          </a:p>
        </p:txBody>
      </p:sp>
    </p:spTree>
    <p:extLst>
      <p:ext uri="{BB962C8B-B14F-4D97-AF65-F5344CB8AC3E}">
        <p14:creationId xmlns:p14="http://schemas.microsoft.com/office/powerpoint/2010/main" val="2632453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6213" y="355303"/>
            <a:ext cx="8708275" cy="769441"/>
          </a:xfrm>
          <a:prstGeom prst="rect">
            <a:avLst/>
          </a:prstGeom>
          <a:noFill/>
        </p:spPr>
        <p:txBody>
          <a:bodyPr wrap="square" rtlCol="0">
            <a:spAutoFit/>
          </a:bodyPr>
          <a:lstStyle/>
          <a:p>
            <a:pPr algn="ctr"/>
            <a:r>
              <a:rPr lang="en-US" sz="4400" dirty="0" smtClean="0"/>
              <a:t>Hourglass</a:t>
            </a:r>
          </a:p>
        </p:txBody>
      </p:sp>
      <p:pic>
        <p:nvPicPr>
          <p:cNvPr id="2" name="smelio_laikrodis.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696" y="1268760"/>
            <a:ext cx="8704967" cy="4896544"/>
          </a:xfrm>
          <a:prstGeom prst="rect">
            <a:avLst/>
          </a:prstGeom>
        </p:spPr>
      </p:pic>
    </p:spTree>
    <p:extLst>
      <p:ext uri="{BB962C8B-B14F-4D97-AF65-F5344CB8AC3E}">
        <p14:creationId xmlns:p14="http://schemas.microsoft.com/office/powerpoint/2010/main" val="116489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pPr lvl="0"/>
            <a:r>
              <a:rPr lang="en-GB" dirty="0"/>
              <a:t>Teaching to understand the flow of time, count time is associated with ambiguity, which is not easy for children to understand. At first, counting is learned in the decimal system, while time is calculated in the sixty decimal, though the same numbers are added and subtracted. Things get more complicated during sports events, for example, swimming, when time is counted in a mixed system, i.e. both in minutes, seconds and in tenths and hundredths of a second.</a:t>
            </a:r>
            <a:endParaRPr lang="lt-LT" dirty="0"/>
          </a:p>
          <a:p>
            <a:endParaRPr lang="lt-LT" dirty="0"/>
          </a:p>
        </p:txBody>
      </p:sp>
    </p:spTree>
    <p:extLst>
      <p:ext uri="{BB962C8B-B14F-4D97-AF65-F5344CB8AC3E}">
        <p14:creationId xmlns:p14="http://schemas.microsoft.com/office/powerpoint/2010/main" val="1098309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85000" lnSpcReduction="20000"/>
          </a:bodyPr>
          <a:lstStyle/>
          <a:p>
            <a:pPr lvl="0"/>
            <a:r>
              <a:rPr lang="en-GB" dirty="0"/>
              <a:t>Currently, the education process is increasingly focused on problematical reasoning and problem-solving skills. Real life problems presented to students will be complex and syncretic in nature, while different disciplinary skills must be used to find the solutions. One of the key principles of problematic reasoning is the understanding that there are several possible solutions to any one problem. </a:t>
            </a:r>
            <a:endParaRPr lang="en-GB" dirty="0" smtClean="0"/>
          </a:p>
          <a:p>
            <a:pPr marL="0" lvl="0" indent="0">
              <a:buNone/>
            </a:pPr>
            <a:endParaRPr lang="lt-LT" dirty="0"/>
          </a:p>
          <a:p>
            <a:pPr lvl="0"/>
            <a:r>
              <a:rPr lang="en-GB" dirty="0"/>
              <a:t>How to create this corpus of opportunities? Typically, this problem-solving method involves brainstorming. It can be enriched with integrated educational opportunities. Students could be encouraged to look at alternate ways of perceiving the same object or phenomena in various disciplines. </a:t>
            </a:r>
            <a:endParaRPr lang="lt-LT" dirty="0"/>
          </a:p>
          <a:p>
            <a:endParaRPr lang="lt-LT" dirty="0"/>
          </a:p>
        </p:txBody>
      </p:sp>
    </p:spTree>
    <p:extLst>
      <p:ext uri="{BB962C8B-B14F-4D97-AF65-F5344CB8AC3E}">
        <p14:creationId xmlns:p14="http://schemas.microsoft.com/office/powerpoint/2010/main" val="656183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chor="ctr">
            <a:normAutofit/>
          </a:bodyPr>
          <a:lstStyle/>
          <a:p>
            <a:pPr lvl="0"/>
            <a:r>
              <a:rPr lang="en-GB" dirty="0"/>
              <a:t>Finally, we would like to emphasise that interchanging different points of view or cognitive strategies is highly productive in a creative sense. Creative thinking in any activity is based on the juxtaposition of different contexts and on the invention of the denominator or common denominator connecting those contexts. </a:t>
            </a:r>
            <a:endParaRPr lang="lt-LT" dirty="0"/>
          </a:p>
          <a:p>
            <a:pPr marL="0" indent="0" algn="ctr">
              <a:buNone/>
            </a:pPr>
            <a:endParaRPr lang="lt-LT" dirty="0"/>
          </a:p>
        </p:txBody>
      </p:sp>
    </p:spTree>
    <p:extLst>
      <p:ext uri="{BB962C8B-B14F-4D97-AF65-F5344CB8AC3E}">
        <p14:creationId xmlns:p14="http://schemas.microsoft.com/office/powerpoint/2010/main" val="3660852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amsung\Desktop\PROJEKTAI\VAIVORYKSTE\Prezentacijos\sunderland\flag_of_lithuania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182" y="1457400"/>
            <a:ext cx="2014050" cy="1208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5415" y="692696"/>
            <a:ext cx="2648097" cy="646331"/>
          </a:xfrm>
          <a:prstGeom prst="rect">
            <a:avLst/>
          </a:prstGeom>
          <a:noFill/>
        </p:spPr>
        <p:txBody>
          <a:bodyPr wrap="square" rtlCol="0">
            <a:spAutoFit/>
          </a:bodyPr>
          <a:lstStyle/>
          <a:p>
            <a:pPr algn="ctr"/>
            <a:r>
              <a:rPr lang="lt-LT" sz="3600" dirty="0" smtClean="0"/>
              <a:t>LITHUANIA</a:t>
            </a:r>
            <a:endParaRPr lang="lt-LT" sz="3600" dirty="0"/>
          </a:p>
        </p:txBody>
      </p:sp>
      <p:sp>
        <p:nvSpPr>
          <p:cNvPr id="5" name="TextBox 4"/>
          <p:cNvSpPr txBox="1"/>
          <p:nvPr/>
        </p:nvSpPr>
        <p:spPr>
          <a:xfrm>
            <a:off x="323528" y="2921442"/>
            <a:ext cx="2715359" cy="1261884"/>
          </a:xfrm>
          <a:prstGeom prst="rect">
            <a:avLst/>
          </a:prstGeom>
          <a:noFill/>
        </p:spPr>
        <p:txBody>
          <a:bodyPr wrap="none" rtlCol="0">
            <a:spAutoFit/>
          </a:bodyPr>
          <a:lstStyle/>
          <a:p>
            <a:pPr algn="ctr"/>
            <a:r>
              <a:rPr lang="lt-LT" sz="1600" dirty="0" smtClean="0"/>
              <a:t>Populiation ~ 3  million</a:t>
            </a:r>
          </a:p>
          <a:p>
            <a:pPr algn="ctr"/>
            <a:r>
              <a:rPr lang="lt-LT" sz="1600" dirty="0" smtClean="0"/>
              <a:t>Area - 65,300 km</a:t>
            </a:r>
            <a:r>
              <a:rPr lang="lt-LT" sz="1600" baseline="30000" dirty="0" smtClean="0"/>
              <a:t>2</a:t>
            </a:r>
            <a:endParaRPr lang="lt-LT" sz="1600" dirty="0" smtClean="0"/>
          </a:p>
          <a:p>
            <a:pPr algn="ctr"/>
            <a:r>
              <a:rPr lang="lt-LT" sz="1600" dirty="0" smtClean="0"/>
              <a:t>Capital – Vilnius</a:t>
            </a:r>
          </a:p>
          <a:p>
            <a:pPr algn="ctr"/>
            <a:r>
              <a:rPr lang="lt-LT" sz="1600" dirty="0" smtClean="0"/>
              <a:t>National language - Lithuanian</a:t>
            </a:r>
          </a:p>
          <a:p>
            <a:pPr algn="ctr"/>
            <a:endParaRPr lang="lt-LT" sz="1600" baseline="30000" dirty="0" smtClean="0"/>
          </a:p>
        </p:txBody>
      </p:sp>
      <p:pic>
        <p:nvPicPr>
          <p:cNvPr id="1028" name="Picture 4" descr="C:\Users\Samsung\Desktop\PROJEKTAI\VAIVORYKSTE\Prezentacijos\sunderland\e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256" y="4172218"/>
            <a:ext cx="1696413" cy="11314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8145" y="5489848"/>
            <a:ext cx="1662635" cy="646331"/>
          </a:xfrm>
          <a:prstGeom prst="rect">
            <a:avLst/>
          </a:prstGeom>
          <a:noFill/>
        </p:spPr>
        <p:txBody>
          <a:bodyPr wrap="none" rtlCol="0">
            <a:spAutoFit/>
          </a:bodyPr>
          <a:lstStyle/>
          <a:p>
            <a:pPr algn="ctr"/>
            <a:r>
              <a:rPr lang="lt-LT" dirty="0" smtClean="0"/>
              <a:t>Member </a:t>
            </a:r>
            <a:r>
              <a:rPr lang="en-US" dirty="0" smtClean="0"/>
              <a:t> of EU </a:t>
            </a:r>
          </a:p>
          <a:p>
            <a:pPr algn="ctr"/>
            <a:r>
              <a:rPr lang="lt-LT" dirty="0" smtClean="0"/>
              <a:t>since 2004</a:t>
            </a:r>
            <a:endParaRPr lang="lt-LT"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334245"/>
            <a:ext cx="5218176" cy="6242304"/>
          </a:xfrm>
          <a:prstGeom prst="rect">
            <a:avLst/>
          </a:prstGeom>
        </p:spPr>
      </p:pic>
    </p:spTree>
    <p:extLst>
      <p:ext uri="{BB962C8B-B14F-4D97-AF65-F5344CB8AC3E}">
        <p14:creationId xmlns:p14="http://schemas.microsoft.com/office/powerpoint/2010/main" val="2887962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58000"/>
          </a:xfrm>
        </p:spPr>
        <p:txBody>
          <a:bodyPr anchor="ctr">
            <a:normAutofit/>
          </a:bodyPr>
          <a:lstStyle/>
          <a:p>
            <a:pPr lvl="0"/>
            <a:r>
              <a:rPr lang="en-GB" dirty="0"/>
              <a:t>In our case, the basis of the connector is the common discussion topic, allowing combining or even merging different areas of knowledge, or school disciplinary contexts, while moving from one context to another we can talk about the increase of value as a result of transcoding.</a:t>
            </a:r>
            <a:endParaRPr lang="lt-LT" dirty="0"/>
          </a:p>
          <a:p>
            <a:pPr marL="0" indent="0" algn="ctr">
              <a:buNone/>
            </a:pPr>
            <a:endParaRPr lang="lt-LT" dirty="0"/>
          </a:p>
        </p:txBody>
      </p:sp>
    </p:spTree>
    <p:extLst>
      <p:ext uri="{BB962C8B-B14F-4D97-AF65-F5344CB8AC3E}">
        <p14:creationId xmlns:p14="http://schemas.microsoft.com/office/powerpoint/2010/main" val="3700801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6952"/>
            <a:ext cx="8229600" cy="1143000"/>
          </a:xfrm>
        </p:spPr>
        <p:txBody>
          <a:bodyPr/>
          <a:lstStyle/>
          <a:p>
            <a:r>
              <a:rPr lang="en-US" dirty="0" smtClean="0"/>
              <a:t>Thank you</a:t>
            </a:r>
            <a:endParaRPr lang="lt-LT" dirty="0"/>
          </a:p>
        </p:txBody>
      </p:sp>
    </p:spTree>
    <p:extLst>
      <p:ext uri="{BB962C8B-B14F-4D97-AF65-F5344CB8AC3E}">
        <p14:creationId xmlns:p14="http://schemas.microsoft.com/office/powerpoint/2010/main" val="2071400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816"/>
            <a:ext cx="8229600" cy="1143000"/>
          </a:xfrm>
        </p:spPr>
        <p:txBody>
          <a:bodyPr>
            <a:normAutofit fontScale="90000"/>
          </a:bodyPr>
          <a:lstStyle/>
          <a:p>
            <a:r>
              <a:rPr lang="en-US" dirty="0"/>
              <a:t>Integrated primary school textbook </a:t>
            </a:r>
            <a:r>
              <a:rPr lang="en-US" dirty="0" smtClean="0"/>
              <a:t>“</a:t>
            </a:r>
            <a:r>
              <a:rPr lang="lt-LT" dirty="0" smtClean="0"/>
              <a:t>VAIVORYKŠTĖ</a:t>
            </a:r>
            <a:r>
              <a:rPr lang="en-US" dirty="0" smtClean="0"/>
              <a:t>”</a:t>
            </a:r>
            <a:r>
              <a:rPr lang="lt-LT" dirty="0" smtClean="0"/>
              <a:t>*</a:t>
            </a:r>
            <a:r>
              <a:rPr lang="en-US" dirty="0" smtClean="0"/>
              <a:t/>
            </a:r>
            <a:br>
              <a:rPr lang="en-US" dirty="0" smtClean="0"/>
            </a:br>
            <a:r>
              <a:rPr lang="lt-LT" sz="2000" dirty="0" smtClean="0"/>
              <a:t>*</a:t>
            </a:r>
            <a:r>
              <a:rPr lang="en-US" sz="2000" dirty="0" smtClean="0"/>
              <a:t>”</a:t>
            </a:r>
            <a:r>
              <a:rPr lang="lt-LT" sz="2000" dirty="0" smtClean="0"/>
              <a:t>Vaivorykštė</a:t>
            </a:r>
            <a:r>
              <a:rPr lang="en-US" sz="2000" dirty="0" smtClean="0"/>
              <a:t>”</a:t>
            </a:r>
            <a:r>
              <a:rPr lang="lt-LT" sz="2000" dirty="0" smtClean="0"/>
              <a:t> </a:t>
            </a:r>
            <a:r>
              <a:rPr lang="lt-LT" sz="2000" dirty="0"/>
              <a:t>in english means Rainbow.</a:t>
            </a:r>
            <a:r>
              <a:rPr lang="en-US" sz="2000" dirty="0"/>
              <a:t> </a:t>
            </a:r>
            <a:r>
              <a:rPr lang="en-US" sz="2000" dirty="0" smtClean="0"/>
              <a:t>Hereinafter – “Vaiva”</a:t>
            </a:r>
            <a:r>
              <a:rPr lang="lt-LT" sz="2000" dirty="0"/>
              <a:t/>
            </a:r>
            <a:br>
              <a:rPr lang="lt-LT" sz="2000" dirty="0"/>
            </a:br>
            <a:endParaRPr lang="lt-LT" dirty="0"/>
          </a:p>
        </p:txBody>
      </p:sp>
      <p:sp>
        <p:nvSpPr>
          <p:cNvPr id="3" name="Content Placeholder 2"/>
          <p:cNvSpPr>
            <a:spLocks noGrp="1"/>
          </p:cNvSpPr>
          <p:nvPr>
            <p:ph idx="1"/>
          </p:nvPr>
        </p:nvSpPr>
        <p:spPr>
          <a:xfrm>
            <a:off x="457200" y="1783357"/>
            <a:ext cx="8229600" cy="4525963"/>
          </a:xfrm>
        </p:spPr>
        <p:txBody>
          <a:bodyPr>
            <a:normAutofit fontScale="85000" lnSpcReduction="10000"/>
          </a:bodyPr>
          <a:lstStyle/>
          <a:p>
            <a:pPr lvl="0"/>
            <a:r>
              <a:rPr lang="en-GB" dirty="0"/>
              <a:t>Today's global challenges mean that the autonomous approach to the educational content of each discipline must be changed in favour of providing possible interdisciplinary connections. </a:t>
            </a:r>
            <a:endParaRPr lang="lt-LT" dirty="0"/>
          </a:p>
          <a:p>
            <a:pPr lvl="0"/>
            <a:r>
              <a:rPr lang="en-GB" dirty="0"/>
              <a:t>We offer a concept covering the full cycle of primary education and its realisation in a set of primary-school textbooks called “Vaiva” that connects the following disciplines: introduction to the world, native language, mathematics, arts and crafts, music, dance, and ethics. Our textbooks are based on the integration of thematic affinities, but we are not limited to this.</a:t>
            </a:r>
            <a:endParaRPr lang="lt-LT" dirty="0"/>
          </a:p>
          <a:p>
            <a:endParaRPr lang="lt-LT" dirty="0"/>
          </a:p>
        </p:txBody>
      </p:sp>
    </p:spTree>
    <p:extLst>
      <p:ext uri="{BB962C8B-B14F-4D97-AF65-F5344CB8AC3E}">
        <p14:creationId xmlns:p14="http://schemas.microsoft.com/office/powerpoint/2010/main" val="2061263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fontScale="90000"/>
          </a:bodyPr>
          <a:lstStyle/>
          <a:p>
            <a:r>
              <a:rPr lang="en-US" dirty="0" smtClean="0"/>
              <a:t>Integrated </a:t>
            </a:r>
            <a:r>
              <a:rPr lang="en-US" dirty="0"/>
              <a:t>primary school textbook </a:t>
            </a:r>
            <a:r>
              <a:rPr lang="en-US" dirty="0" smtClean="0"/>
              <a:t>“</a:t>
            </a:r>
            <a:r>
              <a:rPr lang="lt-LT" dirty="0" smtClean="0"/>
              <a:t>VAIVORYKŠTĖ</a:t>
            </a:r>
            <a:r>
              <a:rPr lang="en-US" dirty="0" smtClean="0"/>
              <a:t>”</a:t>
            </a:r>
            <a:endParaRPr lang="lt-LT" sz="3100" dirty="0"/>
          </a:p>
        </p:txBody>
      </p:sp>
      <p:pic>
        <p:nvPicPr>
          <p:cNvPr id="2053" name="Picture 5" descr="C:\Users\Samsung\Desktop\PROJEKTAI\VAIVORYKSTE\Prezentacijos\sunderland\03-01.jpe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24479" y="1916834"/>
            <a:ext cx="2946634" cy="4278442"/>
          </a:xfrm>
          <a:prstGeom prst="rect">
            <a:avLst/>
          </a:prstGeom>
          <a:noFill/>
          <a:ln>
            <a:solidFill>
              <a:schemeClr val="tx2">
                <a:lumMod val="20000"/>
                <a:lumOff val="80000"/>
              </a:schemeClr>
            </a:solidFill>
          </a:ln>
          <a:extLst>
            <a:ext uri="{909E8E84-426E-40DD-AFC4-6F175D3DCCD1}">
              <a14:hiddenFill xmlns:a14="http://schemas.microsoft.com/office/drawing/2010/main">
                <a:solidFill>
                  <a:srgbClr val="FFFFFF"/>
                </a:solidFill>
              </a14:hiddenFill>
            </a:ext>
          </a:extLst>
        </p:spPr>
      </p:pic>
      <p:pic>
        <p:nvPicPr>
          <p:cNvPr id="2054" name="Picture 6" descr="C:\Users\Samsung\Desktop\PROJEKTAI\VAIVORYKSTE\Prezentacijos\sunderland\1sept.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916833"/>
            <a:ext cx="2950538" cy="4278443"/>
          </a:xfrm>
          <a:prstGeom prst="rect">
            <a:avLst/>
          </a:prstGeom>
          <a:noFill/>
          <a:ln>
            <a:solidFill>
              <a:schemeClr val="tx2">
                <a:lumMod val="20000"/>
                <a:lumOff val="80000"/>
              </a:schemeClr>
            </a:solidFill>
          </a:ln>
          <a:extLst>
            <a:ext uri="{909E8E84-426E-40DD-AFC4-6F175D3DCCD1}">
              <a14:hiddenFill xmlns:a14="http://schemas.microsoft.com/office/drawing/2010/main">
                <a:solidFill>
                  <a:srgbClr val="FFFFFF"/>
                </a:solidFill>
              </a14:hiddenFill>
            </a:ext>
          </a:extLst>
        </p:spPr>
      </p:pic>
      <p:pic>
        <p:nvPicPr>
          <p:cNvPr id="2055" name="Picture 7" descr="C:\Users\Samsung\Desktop\PROJEKTAI\VAIVORYKSTE\Prezentacijos\sunderland\02-01.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40788" y="1916832"/>
            <a:ext cx="2943380" cy="4278442"/>
          </a:xfrm>
          <a:prstGeom prst="rect">
            <a:avLst/>
          </a:prstGeom>
          <a:noFill/>
          <a:ln>
            <a:solidFill>
              <a:schemeClr val="tx2">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95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normAutofit fontScale="77500" lnSpcReduction="20000"/>
          </a:bodyPr>
          <a:lstStyle/>
          <a:p>
            <a:pPr lvl="0"/>
            <a:r>
              <a:rPr lang="en-GB" dirty="0"/>
              <a:t>The transition from a distribution of cognitive disciplines, traditionally used in schools, to multidisciplinary integration and a holistic understanding of the world requires theories that declare a more universal way of perceiving</a:t>
            </a:r>
            <a:r>
              <a:rPr lang="en-GB" b="1" dirty="0"/>
              <a:t> </a:t>
            </a:r>
            <a:r>
              <a:rPr lang="en-GB" dirty="0"/>
              <a:t>the world. One of these is semiotics, which becomes an invisible background to our integration concept</a:t>
            </a:r>
            <a:r>
              <a:rPr lang="en-GB" dirty="0" smtClean="0"/>
              <a:t>.</a:t>
            </a:r>
          </a:p>
          <a:p>
            <a:pPr marL="0" lvl="0" indent="0">
              <a:buNone/>
            </a:pPr>
            <a:endParaRPr lang="lt-LT" dirty="0"/>
          </a:p>
          <a:p>
            <a:pPr lvl="0"/>
            <a:r>
              <a:rPr lang="en-GB" dirty="0"/>
              <a:t>Our concept is based on the Paris school of semiotics, where the world is seen as a meaningful whole. It is interested in value formation and its functioning in a particular cultural context and focuses on discourse, rather than on the analysis of signs. </a:t>
            </a:r>
            <a:endParaRPr lang="en-GB" dirty="0" smtClean="0"/>
          </a:p>
          <a:p>
            <a:pPr marL="0" lvl="0" indent="0">
              <a:buNone/>
            </a:pPr>
            <a:endParaRPr lang="lt-LT" dirty="0"/>
          </a:p>
          <a:p>
            <a:pPr lvl="0"/>
            <a:r>
              <a:rPr lang="en-GB" dirty="0"/>
              <a:t>Traditional school subjects can be considered as ways of looking at the world, the means of understanding and describing it. Semiotics sees these as “languages” in the broad sense. </a:t>
            </a:r>
            <a:endParaRPr lang="lt-LT" dirty="0"/>
          </a:p>
          <a:p>
            <a:endParaRPr lang="lt-LT" dirty="0"/>
          </a:p>
        </p:txBody>
      </p:sp>
    </p:spTree>
    <p:extLst>
      <p:ext uri="{BB962C8B-B14F-4D97-AF65-F5344CB8AC3E}">
        <p14:creationId xmlns:p14="http://schemas.microsoft.com/office/powerpoint/2010/main" val="702384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520" y="274638"/>
            <a:ext cx="8640960" cy="1143000"/>
          </a:xfrm>
          <a:ln>
            <a:noFill/>
          </a:ln>
        </p:spPr>
        <p:txBody>
          <a:bodyPr>
            <a:normAutofit fontScale="90000"/>
          </a:bodyPr>
          <a:lstStyle/>
          <a:p>
            <a:r>
              <a:rPr lang="lt-LT" dirty="0" smtClean="0"/>
              <a:t>Disciplines in the textbook </a:t>
            </a:r>
            <a:r>
              <a:rPr lang="en-US" dirty="0" smtClean="0"/>
              <a:t>“</a:t>
            </a:r>
            <a:r>
              <a:rPr lang="lt-LT" dirty="0" smtClean="0"/>
              <a:t>Vaivorykštė</a:t>
            </a:r>
            <a:r>
              <a:rPr lang="en-US" dirty="0" smtClean="0"/>
              <a:t>”</a:t>
            </a:r>
            <a:endParaRPr lang="lt-LT" sz="3100" dirty="0"/>
          </a:p>
        </p:txBody>
      </p:sp>
      <p:sp>
        <p:nvSpPr>
          <p:cNvPr id="5" name="TextBox 4"/>
          <p:cNvSpPr txBox="1"/>
          <p:nvPr/>
        </p:nvSpPr>
        <p:spPr>
          <a:xfrm>
            <a:off x="971600" y="1259467"/>
            <a:ext cx="7200800" cy="646331"/>
          </a:xfrm>
          <a:prstGeom prst="rect">
            <a:avLst/>
          </a:prstGeom>
          <a:solidFill>
            <a:schemeClr val="accent5">
              <a:lumMod val="40000"/>
              <a:lumOff val="60000"/>
            </a:schemeClr>
          </a:solidFill>
        </p:spPr>
        <p:txBody>
          <a:bodyPr wrap="square" rtlCol="0">
            <a:spAutoFit/>
          </a:bodyPr>
          <a:lstStyle/>
          <a:p>
            <a:pPr algn="ctr"/>
            <a:r>
              <a:rPr lang="lt-LT" sz="3600" dirty="0" smtClean="0"/>
              <a:t>Introduction to the world</a:t>
            </a:r>
            <a:endParaRPr lang="lt-LT" sz="3600" dirty="0"/>
          </a:p>
        </p:txBody>
      </p:sp>
      <p:sp>
        <p:nvSpPr>
          <p:cNvPr id="11" name="TextBox 10"/>
          <p:cNvSpPr txBox="1"/>
          <p:nvPr/>
        </p:nvSpPr>
        <p:spPr>
          <a:xfrm>
            <a:off x="971600" y="1905798"/>
            <a:ext cx="7200800" cy="646331"/>
          </a:xfrm>
          <a:prstGeom prst="rect">
            <a:avLst/>
          </a:prstGeom>
          <a:solidFill>
            <a:schemeClr val="accent3">
              <a:lumMod val="40000"/>
              <a:lumOff val="60000"/>
            </a:schemeClr>
          </a:solidFill>
        </p:spPr>
        <p:txBody>
          <a:bodyPr wrap="square" rtlCol="0">
            <a:spAutoFit/>
          </a:bodyPr>
          <a:lstStyle/>
          <a:p>
            <a:pPr algn="ctr"/>
            <a:r>
              <a:rPr lang="lt-LT" sz="3600" dirty="0" smtClean="0"/>
              <a:t>Native language </a:t>
            </a:r>
            <a:r>
              <a:rPr lang="lt-LT" sz="2800" dirty="0" smtClean="0"/>
              <a:t>(Lithuanian)</a:t>
            </a:r>
            <a:endParaRPr lang="lt-LT" sz="2800" dirty="0"/>
          </a:p>
        </p:txBody>
      </p:sp>
      <p:sp>
        <p:nvSpPr>
          <p:cNvPr id="12" name="TextBox 11"/>
          <p:cNvSpPr txBox="1"/>
          <p:nvPr/>
        </p:nvSpPr>
        <p:spPr>
          <a:xfrm>
            <a:off x="971600" y="2551558"/>
            <a:ext cx="7200800" cy="646331"/>
          </a:xfrm>
          <a:prstGeom prst="rect">
            <a:avLst/>
          </a:prstGeom>
          <a:solidFill>
            <a:schemeClr val="accent5">
              <a:lumMod val="40000"/>
              <a:lumOff val="60000"/>
            </a:schemeClr>
          </a:solidFill>
        </p:spPr>
        <p:txBody>
          <a:bodyPr wrap="square" rtlCol="0">
            <a:spAutoFit/>
          </a:bodyPr>
          <a:lstStyle/>
          <a:p>
            <a:pPr algn="ctr"/>
            <a:r>
              <a:rPr lang="lt-LT" sz="3600" dirty="0" smtClean="0"/>
              <a:t>Mathematics</a:t>
            </a:r>
            <a:endParaRPr lang="lt-LT" sz="3600" dirty="0"/>
          </a:p>
        </p:txBody>
      </p:sp>
      <p:sp>
        <p:nvSpPr>
          <p:cNvPr id="13" name="TextBox 12"/>
          <p:cNvSpPr txBox="1"/>
          <p:nvPr/>
        </p:nvSpPr>
        <p:spPr>
          <a:xfrm>
            <a:off x="971600" y="3197889"/>
            <a:ext cx="7200800" cy="646331"/>
          </a:xfrm>
          <a:prstGeom prst="rect">
            <a:avLst/>
          </a:prstGeom>
          <a:solidFill>
            <a:schemeClr val="accent3">
              <a:lumMod val="40000"/>
              <a:lumOff val="60000"/>
            </a:schemeClr>
          </a:solidFill>
        </p:spPr>
        <p:txBody>
          <a:bodyPr wrap="square" rtlCol="0">
            <a:spAutoFit/>
          </a:bodyPr>
          <a:lstStyle/>
          <a:p>
            <a:pPr algn="ctr"/>
            <a:r>
              <a:rPr lang="lt-LT" sz="3600" dirty="0" smtClean="0"/>
              <a:t>English language </a:t>
            </a:r>
            <a:r>
              <a:rPr lang="lt-LT" sz="2800" dirty="0" smtClean="0"/>
              <a:t>(starts from 2nd grade)</a:t>
            </a:r>
            <a:endParaRPr lang="lt-LT" sz="2800" dirty="0"/>
          </a:p>
        </p:txBody>
      </p:sp>
      <p:sp>
        <p:nvSpPr>
          <p:cNvPr id="14" name="TextBox 13"/>
          <p:cNvSpPr txBox="1"/>
          <p:nvPr/>
        </p:nvSpPr>
        <p:spPr>
          <a:xfrm>
            <a:off x="971600" y="3789040"/>
            <a:ext cx="7200800" cy="646331"/>
          </a:xfrm>
          <a:prstGeom prst="rect">
            <a:avLst/>
          </a:prstGeom>
          <a:solidFill>
            <a:schemeClr val="accent5">
              <a:lumMod val="40000"/>
              <a:lumOff val="60000"/>
            </a:schemeClr>
          </a:solidFill>
        </p:spPr>
        <p:txBody>
          <a:bodyPr wrap="square" rtlCol="0">
            <a:spAutoFit/>
          </a:bodyPr>
          <a:lstStyle/>
          <a:p>
            <a:pPr algn="ctr"/>
            <a:r>
              <a:rPr lang="lt-LT" sz="3600" dirty="0" smtClean="0"/>
              <a:t>Music</a:t>
            </a:r>
            <a:endParaRPr lang="lt-LT" sz="3600" dirty="0"/>
          </a:p>
        </p:txBody>
      </p:sp>
      <p:sp>
        <p:nvSpPr>
          <p:cNvPr id="15" name="TextBox 14"/>
          <p:cNvSpPr txBox="1"/>
          <p:nvPr/>
        </p:nvSpPr>
        <p:spPr>
          <a:xfrm>
            <a:off x="971600" y="4437112"/>
            <a:ext cx="7200800" cy="646331"/>
          </a:xfrm>
          <a:prstGeom prst="rect">
            <a:avLst/>
          </a:prstGeom>
          <a:solidFill>
            <a:schemeClr val="accent3">
              <a:lumMod val="40000"/>
              <a:lumOff val="60000"/>
            </a:schemeClr>
          </a:solidFill>
        </p:spPr>
        <p:txBody>
          <a:bodyPr wrap="square" rtlCol="0">
            <a:spAutoFit/>
          </a:bodyPr>
          <a:lstStyle/>
          <a:p>
            <a:pPr algn="ctr"/>
            <a:r>
              <a:rPr lang="lt-LT" sz="3600" dirty="0" smtClean="0"/>
              <a:t>Dance</a:t>
            </a:r>
            <a:endParaRPr lang="lt-LT" sz="3600" dirty="0"/>
          </a:p>
        </p:txBody>
      </p:sp>
      <p:sp>
        <p:nvSpPr>
          <p:cNvPr id="16" name="TextBox 15"/>
          <p:cNvSpPr txBox="1"/>
          <p:nvPr/>
        </p:nvSpPr>
        <p:spPr>
          <a:xfrm>
            <a:off x="971600" y="5085184"/>
            <a:ext cx="7200800" cy="646331"/>
          </a:xfrm>
          <a:prstGeom prst="rect">
            <a:avLst/>
          </a:prstGeom>
          <a:solidFill>
            <a:schemeClr val="accent5">
              <a:lumMod val="40000"/>
              <a:lumOff val="60000"/>
            </a:schemeClr>
          </a:solidFill>
        </p:spPr>
        <p:txBody>
          <a:bodyPr wrap="square" rtlCol="0">
            <a:spAutoFit/>
          </a:bodyPr>
          <a:lstStyle/>
          <a:p>
            <a:pPr algn="ctr"/>
            <a:r>
              <a:rPr lang="lt-LT" sz="3600" dirty="0" smtClean="0"/>
              <a:t>Arts and crafts</a:t>
            </a:r>
            <a:endParaRPr lang="lt-LT" sz="3600" dirty="0"/>
          </a:p>
        </p:txBody>
      </p:sp>
      <p:sp>
        <p:nvSpPr>
          <p:cNvPr id="17" name="TextBox 16"/>
          <p:cNvSpPr txBox="1"/>
          <p:nvPr/>
        </p:nvSpPr>
        <p:spPr>
          <a:xfrm>
            <a:off x="971600" y="5733256"/>
            <a:ext cx="7200800" cy="646331"/>
          </a:xfrm>
          <a:prstGeom prst="rect">
            <a:avLst/>
          </a:prstGeom>
          <a:solidFill>
            <a:schemeClr val="accent3">
              <a:lumMod val="40000"/>
              <a:lumOff val="60000"/>
            </a:schemeClr>
          </a:solidFill>
        </p:spPr>
        <p:txBody>
          <a:bodyPr wrap="square" rtlCol="0">
            <a:spAutoFit/>
          </a:bodyPr>
          <a:lstStyle/>
          <a:p>
            <a:pPr algn="ctr"/>
            <a:r>
              <a:rPr lang="lt-LT" sz="3600" dirty="0" smtClean="0"/>
              <a:t>Ethics</a:t>
            </a:r>
            <a:endParaRPr lang="lt-LT" sz="3600" dirty="0"/>
          </a:p>
        </p:txBody>
      </p:sp>
    </p:spTree>
    <p:extLst>
      <p:ext uri="{BB962C8B-B14F-4D97-AF65-F5344CB8AC3E}">
        <p14:creationId xmlns:p14="http://schemas.microsoft.com/office/powerpoint/2010/main" val="607217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92500" lnSpcReduction="20000"/>
          </a:bodyPr>
          <a:lstStyle/>
          <a:p>
            <a:pPr lvl="0"/>
            <a:r>
              <a:rPr lang="en-GB" dirty="0"/>
              <a:t>Certain content can be translated from one language to another. Translation can be called a transformation or conversion (Duval (2006)), while transcoding</a:t>
            </a:r>
            <a:r>
              <a:rPr lang="en-GB" b="1" dirty="0"/>
              <a:t> </a:t>
            </a:r>
            <a:r>
              <a:rPr lang="en-GB" dirty="0"/>
              <a:t>is a more common word in semiotics. </a:t>
            </a:r>
            <a:endParaRPr lang="en-GB" dirty="0" smtClean="0"/>
          </a:p>
          <a:p>
            <a:pPr marL="0" lvl="0" indent="0">
              <a:buNone/>
            </a:pPr>
            <a:endParaRPr lang="lt-LT" dirty="0"/>
          </a:p>
          <a:p>
            <a:pPr lvl="0"/>
            <a:r>
              <a:rPr lang="en-GB" dirty="0"/>
              <a:t>Mathematicians, apparently, are interested in the accuracy of content conversion. However, semiotics, when talking about transcoding, highlights the increase of knowledge, acquired during the translation from one language to another. A. J. </a:t>
            </a:r>
            <a:r>
              <a:rPr lang="en-GB" dirty="0" err="1"/>
              <a:t>Greimas</a:t>
            </a:r>
            <a:r>
              <a:rPr lang="en-GB" dirty="0"/>
              <a:t> generally argues that the values appear during the transcoding (</a:t>
            </a:r>
            <a:r>
              <a:rPr lang="en-GB" dirty="0" err="1"/>
              <a:t>Greimas</a:t>
            </a:r>
            <a:r>
              <a:rPr lang="en-GB" dirty="0"/>
              <a:t> (1970). </a:t>
            </a:r>
            <a:endParaRPr lang="lt-LT" dirty="0"/>
          </a:p>
        </p:txBody>
      </p:sp>
    </p:spTree>
    <p:extLst>
      <p:ext uri="{BB962C8B-B14F-4D97-AF65-F5344CB8AC3E}">
        <p14:creationId xmlns:p14="http://schemas.microsoft.com/office/powerpoint/2010/main" val="3969022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msung\Desktop\PROJEKTAI\VAIVORYKSTE\Prezentacijos\sunderland\Greima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6" y="1509911"/>
            <a:ext cx="5726788" cy="4310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19" y="5880826"/>
            <a:ext cx="3096345" cy="400110"/>
          </a:xfrm>
          <a:prstGeom prst="rect">
            <a:avLst/>
          </a:prstGeom>
          <a:noFill/>
        </p:spPr>
        <p:txBody>
          <a:bodyPr wrap="square" rtlCol="0">
            <a:spAutoFit/>
          </a:bodyPr>
          <a:lstStyle/>
          <a:p>
            <a:r>
              <a:rPr lang="lt-LT" sz="2000" dirty="0" smtClean="0"/>
              <a:t>A. J. Greimas (1917 – 19</a:t>
            </a:r>
            <a:r>
              <a:rPr lang="en-US" sz="2000" smtClean="0"/>
              <a:t>9</a:t>
            </a:r>
            <a:r>
              <a:rPr lang="lt-LT" sz="2000" smtClean="0"/>
              <a:t>2</a:t>
            </a:r>
            <a:r>
              <a:rPr lang="lt-LT" sz="2000" dirty="0" smtClean="0"/>
              <a:t>)</a:t>
            </a:r>
            <a:endParaRPr lang="lt-LT" sz="2000" dirty="0"/>
          </a:p>
        </p:txBody>
      </p:sp>
      <p:sp>
        <p:nvSpPr>
          <p:cNvPr id="5" name="TextBox 4"/>
          <p:cNvSpPr txBox="1"/>
          <p:nvPr/>
        </p:nvSpPr>
        <p:spPr>
          <a:xfrm>
            <a:off x="5904274" y="1340768"/>
            <a:ext cx="2988206" cy="4893647"/>
          </a:xfrm>
          <a:prstGeom prst="rect">
            <a:avLst/>
          </a:prstGeom>
          <a:noFill/>
        </p:spPr>
        <p:txBody>
          <a:bodyPr wrap="square" rtlCol="0">
            <a:spAutoFit/>
          </a:bodyPr>
          <a:lstStyle/>
          <a:p>
            <a:r>
              <a:rPr lang="lt-LT" sz="2400" dirty="0" smtClean="0"/>
              <a:t>„ </a:t>
            </a:r>
            <a:r>
              <a:rPr lang="en-GB" sz="2400" dirty="0"/>
              <a:t>Mathematicians, apparently, are interested in the accuracy of content conversion. However, semiotics, when talking about transcoding, highlights the increase of knowledge, acquired during the translation from one language to another.</a:t>
            </a:r>
            <a:r>
              <a:rPr lang="lt-LT" sz="2400" dirty="0" smtClean="0"/>
              <a:t>“</a:t>
            </a:r>
            <a:endParaRPr lang="lt-LT" sz="2400" dirty="0"/>
          </a:p>
        </p:txBody>
      </p:sp>
    </p:spTree>
    <p:extLst>
      <p:ext uri="{BB962C8B-B14F-4D97-AF65-F5344CB8AC3E}">
        <p14:creationId xmlns:p14="http://schemas.microsoft.com/office/powerpoint/2010/main" val="2257008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85000" lnSpcReduction="10000"/>
          </a:bodyPr>
          <a:lstStyle/>
          <a:p>
            <a:pPr lvl="0"/>
            <a:r>
              <a:rPr lang="en-GB" dirty="0"/>
              <a:t>A simple example of a transcode. The primary education programme requires teaching about trees: </a:t>
            </a:r>
            <a:endParaRPr lang="lt-LT" dirty="0"/>
          </a:p>
          <a:p>
            <a:pPr lvl="1"/>
            <a:r>
              <a:rPr lang="en-GB" dirty="0"/>
              <a:t>In the knowledge of the world lessons, including knowledge about nature, students look at: what tree it is, where it grows, what conditions are needed for its growth, why leaves drop, how people use it, the structure of a tree;</a:t>
            </a:r>
            <a:endParaRPr lang="lt-LT" dirty="0"/>
          </a:p>
          <a:p>
            <a:pPr lvl="1"/>
            <a:r>
              <a:rPr lang="en-GB" dirty="0"/>
              <a:t>from the mathematical aspect: wood thickness, height; width and depth of the roots, the amount of fruit, growth rate and fruit yield predictions; </a:t>
            </a:r>
            <a:endParaRPr lang="lt-LT" dirty="0"/>
          </a:p>
          <a:p>
            <a:pPr lvl="1"/>
            <a:r>
              <a:rPr lang="en-GB" dirty="0"/>
              <a:t>from the aspect of native language: stories about a tree, the symbol of a World Tree; </a:t>
            </a:r>
            <a:endParaRPr lang="lt-LT" dirty="0"/>
          </a:p>
          <a:p>
            <a:pPr lvl="1"/>
            <a:r>
              <a:rPr lang="en-GB" dirty="0"/>
              <a:t>from the aspect of art: wood as an aesthetic object; </a:t>
            </a:r>
            <a:endParaRPr lang="lt-LT" dirty="0"/>
          </a:p>
          <a:p>
            <a:pPr lvl="1"/>
            <a:r>
              <a:rPr lang="en-GB" dirty="0"/>
              <a:t>from the aspect of music: songs about a tree; </a:t>
            </a:r>
            <a:endParaRPr lang="lt-LT" dirty="0"/>
          </a:p>
          <a:p>
            <a:pPr lvl="1"/>
            <a:r>
              <a:rPr lang="en-GB" dirty="0"/>
              <a:t>from the aspect of ethics: environmental problems and so on</a:t>
            </a:r>
            <a:r>
              <a:rPr lang="en-GB" dirty="0" smtClean="0"/>
              <a:t>.</a:t>
            </a:r>
            <a:endParaRPr lang="lt-LT" dirty="0"/>
          </a:p>
        </p:txBody>
      </p:sp>
    </p:spTree>
    <p:extLst>
      <p:ext uri="{BB962C8B-B14F-4D97-AF65-F5344CB8AC3E}">
        <p14:creationId xmlns:p14="http://schemas.microsoft.com/office/powerpoint/2010/main" val="3745514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TotalTime>
  <Words>1447</Words>
  <Application>Microsoft Office PowerPoint</Application>
  <PresentationFormat>On-screen Show (4:3)</PresentationFormat>
  <Paragraphs>80</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INTEGRATED EDUCATION AT PRIMARY SCHOOLS IN LITHUANIA</vt:lpstr>
      <vt:lpstr>PowerPoint Presentation</vt:lpstr>
      <vt:lpstr>Integrated primary school textbook “VAIVORYKŠTĖ”* *”Vaivorykštė” in english means Rainbow. Hereinafter – “Vaiva” </vt:lpstr>
      <vt:lpstr>Integrated primary school textbook “VAIVORYKŠTĖ”</vt:lpstr>
      <vt:lpstr>PowerPoint Presentation</vt:lpstr>
      <vt:lpstr>Disciplines in the textbook “Vaivorykštė”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I January  – “Wheel of time”</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EDUCATION AT PRIMARY SCHOOLS IN LITHUANIA</dc:title>
  <dc:creator>Samsung</dc:creator>
  <cp:lastModifiedBy>Ricardas</cp:lastModifiedBy>
  <cp:revision>29</cp:revision>
  <dcterms:created xsi:type="dcterms:W3CDTF">2014-07-18T07:03:22Z</dcterms:created>
  <dcterms:modified xsi:type="dcterms:W3CDTF">2014-10-15T18:41:54Z</dcterms:modified>
</cp:coreProperties>
</file>