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57" r:id="rId2"/>
    <p:sldId id="27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79" r:id="rId11"/>
    <p:sldId id="267" r:id="rId12"/>
    <p:sldId id="280" r:id="rId13"/>
    <p:sldId id="287" r:id="rId14"/>
    <p:sldId id="268" r:id="rId15"/>
    <p:sldId id="284" r:id="rId16"/>
    <p:sldId id="285" r:id="rId17"/>
    <p:sldId id="270" r:id="rId18"/>
    <p:sldId id="288" r:id="rId19"/>
    <p:sldId id="286" r:id="rId20"/>
    <p:sldId id="271" r:id="rId21"/>
    <p:sldId id="272" r:id="rId22"/>
    <p:sldId id="289" r:id="rId23"/>
    <p:sldId id="273" r:id="rId24"/>
    <p:sldId id="282" r:id="rId25"/>
    <p:sldId id="283" r:id="rId26"/>
    <p:sldId id="274" r:id="rId27"/>
    <p:sldId id="290" r:id="rId28"/>
    <p:sldId id="275" r:id="rId29"/>
    <p:sldId id="276" r:id="rId30"/>
    <p:sldId id="277" r:id="rId31"/>
    <p:sldId id="281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2728C-862B-E140-910D-79D8705AA281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546D3-FAE0-474E-8DB3-C247C9E85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7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546D3-FAE0-474E-8DB3-C247C9E854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28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85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4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3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74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05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438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4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8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40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26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05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12FBC-7BBE-8444-863D-4772CFC5112D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C2913-5B1B-E642-B6B0-C720F8ECC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6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restandards.org/the-standards/mathematic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7757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Transformations in U.S. Commercial High School Geometry Textbooks since 1960 – A Brief Report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381" y="3511254"/>
            <a:ext cx="7647819" cy="2778277"/>
          </a:xfrm>
        </p:spPr>
        <p:txBody>
          <a:bodyPr>
            <a:normAutofit fontScale="70000" lnSpcReduction="20000"/>
          </a:bodyPr>
          <a:lstStyle/>
          <a:p>
            <a:r>
              <a:rPr lang="en-US" sz="3800" dirty="0" smtClean="0">
                <a:solidFill>
                  <a:schemeClr val="tx1"/>
                </a:solidFill>
              </a:rPr>
              <a:t>International Conference on Mathematics Textbooks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University of Southampton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31 July 2014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by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Zalman Usiskin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University of Chicago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z-usiskin@uchicago.edu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09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1496"/>
            <a:ext cx="8229600" cy="1143000"/>
          </a:xfrm>
        </p:spPr>
        <p:txBody>
          <a:bodyPr/>
          <a:lstStyle/>
          <a:p>
            <a:r>
              <a:rPr lang="en-US" dirty="0" smtClean="0"/>
              <a:t>THE RAW DATA</a:t>
            </a: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34568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64 geometry texts published commercially</a:t>
            </a:r>
          </a:p>
          <a:p>
            <a:r>
              <a:rPr lang="en-US" dirty="0" smtClean="0"/>
              <a:t>in the U.S. from 1961 to 2015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4460" y="450434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32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Mean length* of 62 geometry textbooks 1961-2015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254901"/>
              </p:ext>
            </p:extLst>
          </p:nvPr>
        </p:nvGraphicFramePr>
        <p:xfrm>
          <a:off x="457200" y="2531533"/>
          <a:ext cx="8229599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086"/>
                <a:gridCol w="943428"/>
                <a:gridCol w="919238"/>
                <a:gridCol w="931334"/>
                <a:gridCol w="858762"/>
                <a:gridCol w="834571"/>
                <a:gridCol w="861180"/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1960s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1970s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1980s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1990s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2000s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2010s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Number of textbooks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Mean length (pages)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612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636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697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765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851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956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 flipH="1">
            <a:off x="713618" y="4572000"/>
            <a:ext cx="79731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*Length includes all features but does not include introductory material (title page, table of contents, etc.).  Two experimental texts not included.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512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1496"/>
            <a:ext cx="8229600" cy="1143000"/>
          </a:xfrm>
        </p:spPr>
        <p:txBody>
          <a:bodyPr/>
          <a:lstStyle/>
          <a:p>
            <a:r>
              <a:rPr lang="en-US" dirty="0" smtClean="0"/>
              <a:t>RESULTS AND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56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analyses of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dirty="0" smtClean="0"/>
              <a:t>Extent of opportunities to encounter geometric transformations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Scope and language of transformations in the texts that discussed them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Coverage of six basic reasons for studying transformations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Attention to specific activities mentioned in the U.S. Common Core Standards of 2010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14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 of transformations in 62 geometry textbooks 1961-2015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0135581"/>
              </p:ext>
            </p:extLst>
          </p:nvPr>
        </p:nvGraphicFramePr>
        <p:xfrm>
          <a:off x="457200" y="1914676"/>
          <a:ext cx="8229598" cy="400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8157"/>
                <a:gridCol w="817213"/>
                <a:gridCol w="869001"/>
                <a:gridCol w="843108"/>
                <a:gridCol w="777410"/>
                <a:gridCol w="755511"/>
                <a:gridCol w="779599"/>
                <a:gridCol w="779599"/>
              </a:tblGrid>
              <a:tr h="46124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1960s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1970s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1980s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1990s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2000s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2010s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Totals</a:t>
                      </a:r>
                      <a:endParaRPr lang="en-US" sz="1800" dirty="0"/>
                    </a:p>
                  </a:txBody>
                  <a:tcPr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No treatment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11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5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18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One lesson only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4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One chapter at </a:t>
                      </a: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</a:rPr>
                        <a:t/>
                      </a:r>
                      <a:br>
                        <a:rPr lang="en-AU" sz="1800" dirty="0" smtClean="0">
                          <a:effectLst/>
                          <a:latin typeface="Geneva"/>
                          <a:ea typeface="PMingLiU"/>
                        </a:rPr>
                      </a:b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</a:rPr>
                        <a:t>end </a:t>
                      </a: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of book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5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5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3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16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One chapter in middle, unconnected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8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In various places, unconnected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4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9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Treatment throughout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7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Totals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14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18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9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9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6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6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62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74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 of transformations in 62 geometry textbooks 1961-2015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060743"/>
              </p:ext>
            </p:extLst>
          </p:nvPr>
        </p:nvGraphicFramePr>
        <p:xfrm>
          <a:off x="457200" y="1914676"/>
          <a:ext cx="8229598" cy="3891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8157"/>
                <a:gridCol w="817213"/>
                <a:gridCol w="869001"/>
                <a:gridCol w="843108"/>
                <a:gridCol w="777410"/>
                <a:gridCol w="755511"/>
                <a:gridCol w="779599"/>
                <a:gridCol w="779599"/>
              </a:tblGrid>
              <a:tr h="46124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1960s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1970s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1980s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1990s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2000s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2010s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Totals</a:t>
                      </a:r>
                      <a:endParaRPr lang="en-US" sz="1800" dirty="0"/>
                    </a:p>
                  </a:txBody>
                  <a:tcPr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No treatment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18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One lesson only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4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One chapter at </a:t>
                      </a:r>
                      <a:r>
                        <a:rPr lang="en-AU" sz="1800" dirty="0" smtClean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/>
                      </a:r>
                      <a:br>
                        <a:rPr lang="en-AU" sz="1800" dirty="0" smtClean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</a:br>
                      <a:r>
                        <a:rPr lang="en-AU" sz="1800" dirty="0" smtClean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end </a:t>
                      </a: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of book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5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5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3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16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One chapter in middle, unconnected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8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In various places, unconnected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4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9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Treatment throughout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7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Totals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14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18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9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9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6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6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62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05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 of transformations in 62 geometry textbooks 1961-2015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9108352"/>
              </p:ext>
            </p:extLst>
          </p:nvPr>
        </p:nvGraphicFramePr>
        <p:xfrm>
          <a:off x="457200" y="1914676"/>
          <a:ext cx="8229598" cy="3891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8157"/>
                <a:gridCol w="817213"/>
                <a:gridCol w="869001"/>
                <a:gridCol w="843108"/>
                <a:gridCol w="777410"/>
                <a:gridCol w="755511"/>
                <a:gridCol w="779599"/>
                <a:gridCol w="779599"/>
              </a:tblGrid>
              <a:tr h="46124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1960s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1970s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1980s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1990s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2000s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2010s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Totals</a:t>
                      </a:r>
                      <a:endParaRPr lang="en-US" sz="1800" dirty="0"/>
                    </a:p>
                  </a:txBody>
                  <a:tcPr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No treatment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18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One lesson only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effectLst/>
                          <a:latin typeface="Geneva"/>
                          <a:ea typeface="PMingLiU"/>
                        </a:rPr>
                        <a:t>4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  <a:t>One chapter at </a:t>
                      </a:r>
                      <a:r>
                        <a:rPr lang="en-AU" sz="1800" dirty="0" smtClean="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  <a:t/>
                      </a:r>
                      <a:br>
                        <a:rPr lang="en-AU" sz="1800" dirty="0" smtClean="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</a:br>
                      <a:r>
                        <a:rPr lang="en-AU" sz="1800" dirty="0" smtClean="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  <a:t>end </a:t>
                      </a:r>
                      <a:r>
                        <a:rPr lang="en-AU" sz="1800" dirty="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  <a:t>of book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  <a:t>5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  <a:t>5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  <a:t>3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solidFill>
                            <a:srgbClr val="000000"/>
                          </a:solidFill>
                          <a:effectLst/>
                          <a:latin typeface="Geneva"/>
                          <a:ea typeface="PMingLiU"/>
                        </a:rPr>
                        <a:t>16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One chapter in middle, unconnected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4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solidFill>
                            <a:srgbClr val="FF0000"/>
                          </a:solidFill>
                          <a:effectLst/>
                          <a:latin typeface="Geneva"/>
                          <a:ea typeface="PMingLiU"/>
                        </a:rPr>
                        <a:t>8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In various places, unconnected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4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9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Treatment throughout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0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2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7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Totals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14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18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9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9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6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6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dirty="0">
                          <a:effectLst/>
                          <a:latin typeface="Geneva"/>
                          <a:ea typeface="PMingLiU"/>
                        </a:rPr>
                        <a:t>62</a:t>
                      </a:r>
                      <a:endParaRPr lang="en-US" sz="1800" b="1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77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Culling down the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    64 texts in collection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-2 texts deemed purely experimental </a:t>
            </a:r>
          </a:p>
          <a:p>
            <a:pPr marL="0" indent="0">
              <a:buNone/>
            </a:pPr>
            <a:r>
              <a:rPr lang="en-US" dirty="0" smtClean="0"/>
              <a:t>	=  62 texts in sample</a:t>
            </a:r>
          </a:p>
          <a:p>
            <a:pPr marL="0" indent="0">
              <a:buNone/>
            </a:pPr>
            <a:r>
              <a:rPr lang="en-US" dirty="0" smtClean="0"/>
              <a:t>	   -22 texts that do not discuss transformations 	          in more than a few pages</a:t>
            </a:r>
          </a:p>
          <a:p>
            <a:pPr marL="0" indent="0">
              <a:buNone/>
            </a:pPr>
            <a:r>
              <a:rPr lang="en-US" dirty="0" smtClean="0"/>
              <a:t>	=  40 texts discuss transformations in a full 				chapter or more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98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analyses of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solidFill>
                  <a:srgbClr val="7F7F7F"/>
                </a:solidFill>
              </a:rPr>
              <a:t>Extent of opportunities to encounter geometric transformations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Scope and language of transformations in the texts that discussed them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Coverage of six basic reasons for studying transformations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Attention to specific activities mentioned in the U.S. Common Core Standards of 2010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51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 of “transformation” in 35 geometry textbooks 1961-2015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4432910"/>
              </p:ext>
            </p:extLst>
          </p:nvPr>
        </p:nvGraphicFramePr>
        <p:xfrm>
          <a:off x="457200" y="1648586"/>
          <a:ext cx="7888512" cy="4461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276"/>
                <a:gridCol w="411238"/>
                <a:gridCol w="3163726"/>
                <a:gridCol w="2520485"/>
                <a:gridCol w="1427787"/>
              </a:tblGrid>
              <a:tr h="461248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 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Transformation identified 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Textbooks numbered (in date</a:t>
                      </a:r>
                      <a:r>
                        <a:rPr lang="en-US" sz="1600" baseline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 of publ. order)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Number of textbooks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/>
                </a:tc>
              </a:tr>
              <a:tr h="431681">
                <a:tc row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F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U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C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I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O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 smtClean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S</a:t>
                      </a:r>
                      <a:endParaRPr lang="en-US" sz="1800" b="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Y</a:t>
                      </a:r>
                      <a:endParaRPr lang="en-US" sz="1800" b="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N</a:t>
                      </a:r>
                      <a:endParaRPr lang="en-US" sz="1800" b="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O</a:t>
                      </a:r>
                      <a:endParaRPr lang="en-US" sz="1800" b="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N</a:t>
                      </a:r>
                      <a:endParaRPr lang="en-US" sz="1800" b="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Y</a:t>
                      </a:r>
                      <a:endParaRPr lang="en-US" sz="1800" b="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M</a:t>
                      </a:r>
                      <a:endParaRPr lang="en-US" sz="1800" b="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S</a:t>
                      </a:r>
                      <a:endParaRPr lang="en-US" sz="1800" b="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 </a:t>
                      </a: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Mapping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10, 17, 23</a:t>
                      </a:r>
                      <a:r>
                        <a:rPr lang="en-US" sz="16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, 37, 44, 46, </a:t>
                      </a: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48, 58 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8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Correspondence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11, 22</a:t>
                      </a:r>
                      <a:r>
                        <a:rPr lang="en-US" sz="16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, </a:t>
                      </a: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25,</a:t>
                      </a:r>
                      <a:r>
                        <a:rPr lang="en-US" sz="1600" baseline="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 28,</a:t>
                      </a: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32, 38, 41, 49</a:t>
                      </a: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, 52, </a:t>
                      </a:r>
                      <a:r>
                        <a:rPr lang="en-US" sz="16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53, 59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11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Function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27, 34, 42, </a:t>
                      </a: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47, 64, 66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6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Operation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21, 61, 65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3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  <a:tr h="567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Set of ordered pairs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30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1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Matching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45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1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Process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63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1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  <a:tr h="4316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neva"/>
                          <a:ea typeface="ＭＳ 明朝"/>
                          <a:cs typeface="Geneva"/>
                        </a:rPr>
                        <a:t>Movement or change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54, 55, 56, 62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eneva"/>
                          <a:ea typeface="ＭＳ 明朝"/>
                          <a:cs typeface="Geneva"/>
                        </a:rPr>
                        <a:t>4</a:t>
                      </a:r>
                      <a:endParaRPr lang="en-US" sz="1600" dirty="0">
                        <a:effectLst/>
                        <a:latin typeface="Geneva"/>
                        <a:ea typeface="ＭＳ 明朝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4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1496"/>
            <a:ext cx="8229600" cy="1143000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70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Scope and language of 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Euler’s f( ) function notation in 12 of 35 texts that define transformations.</a:t>
            </a:r>
          </a:p>
          <a:p>
            <a:r>
              <a:rPr lang="en-US" sz="2800" dirty="0" smtClean="0"/>
              <a:t>37 of the 40 texts discuss composition of transformations, calling the answer: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composition (17 texts), composite (9), 				product (6), combination (2), resultant (1), </a:t>
            </a:r>
          </a:p>
          <a:p>
            <a:pPr marL="0" indent="0">
              <a:buNone/>
            </a:pPr>
            <a:r>
              <a:rPr lang="en-US" sz="2800" dirty="0" smtClean="0"/>
              <a:t>with 1 text using two of these names and three texts giving no special name. </a:t>
            </a:r>
          </a:p>
        </p:txBody>
      </p:sp>
    </p:spTree>
    <p:extLst>
      <p:ext uri="{BB962C8B-B14F-4D97-AF65-F5344CB8AC3E}">
        <p14:creationId xmlns:p14="http://schemas.microsoft.com/office/powerpoint/2010/main" val="326549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Scope and language of transformations (more)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Of the 40 texts, 22 mention all four types of </a:t>
            </a:r>
            <a:r>
              <a:rPr lang="en-US" sz="2400" dirty="0" err="1" smtClean="0"/>
              <a:t>isometries</a:t>
            </a:r>
            <a:r>
              <a:rPr lang="en-US" sz="2400" dirty="0" smtClean="0"/>
              <a:t> (reflections, translations, rotations, and glide reflections); 18 mention all but glide reflections.</a:t>
            </a:r>
          </a:p>
          <a:p>
            <a:r>
              <a:rPr lang="en-US" sz="2400" dirty="0" smtClean="0"/>
              <a:t>The transformation T that fixes a single point C, and for which the image of P is the point P’ on ray CP so that CP’ = </a:t>
            </a:r>
            <a:r>
              <a:rPr lang="en-US" sz="2400" dirty="0" err="1" smtClean="0"/>
              <a:t>k•CP</a:t>
            </a:r>
            <a:r>
              <a:rPr lang="en-US" sz="2400" dirty="0" smtClean="0"/>
              <a:t> is almost universally called a dilation (other names: dilatation, size change, size transformation, expansion).  If k &gt; 1, an expansion, enlargement, or stretch; if k &lt; 1, a contraction, a reduction, or a shrink.</a:t>
            </a:r>
          </a:p>
        </p:txBody>
      </p:sp>
    </p:spTree>
    <p:extLst>
      <p:ext uri="{BB962C8B-B14F-4D97-AF65-F5344CB8AC3E}">
        <p14:creationId xmlns:p14="http://schemas.microsoft.com/office/powerpoint/2010/main" val="22204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analyses of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Extent of opportunities to encounter geometric transformations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Scope and language of transformations in the texts that discussed them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000000"/>
                </a:solidFill>
              </a:rPr>
              <a:t>Coverage of six basic reasons for studying transformations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Attention to specific activities mentioned in the U.S. Common Core Standards of 2010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46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reasons for studying 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18466"/>
          </a:xfrm>
        </p:spPr>
        <p:txBody>
          <a:bodyPr>
            <a:normAutofit fontScale="92500" lnSpcReduction="10000"/>
          </a:bodyPr>
          <a:lstStyle/>
          <a:p>
            <a:pPr marL="520700" indent="-520700">
              <a:buNone/>
            </a:pPr>
            <a:r>
              <a:rPr lang="en-US" dirty="0" smtClean="0"/>
              <a:t>(1)	</a:t>
            </a:r>
            <a:r>
              <a:rPr lang="en-US" sz="2800" dirty="0" smtClean="0"/>
              <a:t>They enable single definitions of congruence and similarity to apply to all figures.</a:t>
            </a:r>
          </a:p>
          <a:p>
            <a:pPr marL="514350" indent="-514350">
              <a:buAutoNum type="arabicParenBoth" startAt="2"/>
            </a:pPr>
            <a:r>
              <a:rPr lang="en-US" sz="2800" dirty="0" smtClean="0"/>
              <a:t>They are functions, so can provide experience with function notation and composition.</a:t>
            </a:r>
          </a:p>
          <a:p>
            <a:pPr marL="514350" indent="-514350">
              <a:buAutoNum type="arabicParenBoth" startAt="2"/>
            </a:pPr>
            <a:r>
              <a:rPr lang="en-US" sz="2800" dirty="0" smtClean="0"/>
              <a:t>They provide a mathematical explanation of symmetry.</a:t>
            </a:r>
          </a:p>
          <a:p>
            <a:pPr marL="514350" indent="-514350">
              <a:buAutoNum type="arabicParenBoth" startAt="2"/>
            </a:pPr>
            <a:r>
              <a:rPr lang="en-US" sz="2800" dirty="0" smtClean="0"/>
              <a:t>They provide mathematical models of real-world actions.</a:t>
            </a:r>
          </a:p>
          <a:p>
            <a:pPr marL="514350" indent="-514350">
              <a:buAutoNum type="arabicParenBoth" startAt="2"/>
            </a:pPr>
            <a:r>
              <a:rPr lang="en-US" sz="2800" dirty="0" smtClean="0"/>
              <a:t>They solve problems that might be more difficult to solve without them.</a:t>
            </a:r>
          </a:p>
          <a:p>
            <a:pPr marL="514350" indent="-514350">
              <a:buAutoNum type="arabicParenBoth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most common shortest distance problem solved using 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9009" y="1688502"/>
            <a:ext cx="6037943" cy="13268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Find the path of shortest total length from A to B that intersects line m.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729619" y="3277810"/>
            <a:ext cx="5757333" cy="262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828391" y="2987530"/>
            <a:ext cx="5355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</a:t>
            </a:r>
            <a:r>
              <a:rPr lang="en-US" sz="4800" b="1" dirty="0" smtClean="0"/>
              <a:t>.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62029" y="2724431"/>
            <a:ext cx="5215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.</a:t>
            </a:r>
            <a:r>
              <a:rPr lang="en-US" sz="2400" b="1" dirty="0" smtClean="0"/>
              <a:t>B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208762" y="5406574"/>
            <a:ext cx="369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862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reasons for studying 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20700" indent="-520700">
              <a:buNone/>
            </a:pPr>
            <a:r>
              <a:rPr lang="en-US" sz="2800" dirty="0" smtClean="0"/>
              <a:t>(1)	They enable single definitions of congruence and similarity to apply to all figures.</a:t>
            </a:r>
          </a:p>
          <a:p>
            <a:pPr marL="514350" indent="-514350">
              <a:buAutoNum type="arabicParenBoth" startAt="2"/>
            </a:pPr>
            <a:r>
              <a:rPr lang="en-US" sz="2800" dirty="0" smtClean="0"/>
              <a:t>They are functions, so can provide experience with function notation and composition.</a:t>
            </a:r>
          </a:p>
          <a:p>
            <a:pPr marL="514350" indent="-514350">
              <a:buAutoNum type="arabicParenBoth" startAt="2"/>
            </a:pPr>
            <a:r>
              <a:rPr lang="en-US" sz="2800" dirty="0" smtClean="0"/>
              <a:t>They provide a mathematical explanation of symmetry.</a:t>
            </a:r>
          </a:p>
          <a:p>
            <a:pPr marL="514350" indent="-514350">
              <a:buAutoNum type="arabicParenBoth" startAt="2"/>
            </a:pPr>
            <a:r>
              <a:rPr lang="en-US" sz="2800" dirty="0" smtClean="0"/>
              <a:t>They provide mathematical models of real-world actions.</a:t>
            </a:r>
          </a:p>
          <a:p>
            <a:pPr marL="514350" indent="-514350">
              <a:buAutoNum type="arabicParenBoth" startAt="2"/>
            </a:pPr>
            <a:r>
              <a:rPr lang="en-US" sz="2800" dirty="0" smtClean="0"/>
              <a:t>They solve problems that might be more difficult to solve without them.</a:t>
            </a:r>
          </a:p>
          <a:p>
            <a:pPr marL="514350" indent="-514350">
              <a:buAutoNum type="arabicParenBoth" startAt="2"/>
            </a:pPr>
            <a:r>
              <a:rPr lang="en-US" sz="2800" dirty="0" smtClean="0"/>
              <a:t>There are interesting and important algebraic relations involving them.</a:t>
            </a:r>
          </a:p>
          <a:p>
            <a:pPr marL="514350" indent="-514350">
              <a:buAutoNum type="arabicParenBoth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55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Numbers of texts discussing various aspects of transformations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548604"/>
              </p:ext>
            </p:extLst>
          </p:nvPr>
        </p:nvGraphicFramePr>
        <p:xfrm>
          <a:off x="457200" y="1600196"/>
          <a:ext cx="8229600" cy="4538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80675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One chapter </a:t>
                      </a: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at</a:t>
                      </a:r>
                    </a:p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 </a:t>
                      </a: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end of book </a:t>
                      </a:r>
                      <a:endParaRPr lang="en-AU" sz="1800" dirty="0" smtClean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(</a:t>
                      </a: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n = 16)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One chapter </a:t>
                      </a: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in</a:t>
                      </a:r>
                    </a:p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 middle</a:t>
                      </a:r>
                    </a:p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 </a:t>
                      </a: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(n = 8)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Various places</a:t>
                      </a: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,</a:t>
                      </a:r>
                    </a:p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 </a:t>
                      </a: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unconnected </a:t>
                      </a:r>
                      <a:endParaRPr lang="en-AU" sz="1800" dirty="0" smtClean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(</a:t>
                      </a: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n = 9)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Treatment</a:t>
                      </a:r>
                    </a:p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 throughout</a:t>
                      </a:r>
                    </a:p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 </a:t>
                      </a: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(n = 7)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  <a:tr h="466418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Symmetry is explained using transformations.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641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11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6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  <a:cs typeface="Geneva"/>
                        </a:rPr>
                        <a:t>8</a:t>
                      </a:r>
                      <a:endParaRPr lang="en-US" sz="180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  <a:cs typeface="Geneva"/>
                        </a:rPr>
                        <a:t>7</a:t>
                      </a:r>
                      <a:endParaRPr lang="en-US" sz="180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  <a:tr h="466418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Transformations model the real world.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641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  <a:cs typeface="Geneva"/>
                        </a:rPr>
                        <a:t>7</a:t>
                      </a:r>
                      <a:endParaRPr lang="en-US" sz="180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5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3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  <a:cs typeface="Geneva"/>
                        </a:rPr>
                        <a:t>7</a:t>
                      </a:r>
                      <a:endParaRPr lang="en-US" sz="180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  <a:tr h="466418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Shortest distance problem solved using reflections.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641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  <a:cs typeface="Geneva"/>
                        </a:rPr>
                        <a:t>5</a:t>
                      </a:r>
                      <a:endParaRPr lang="en-US" sz="180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0 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4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  <a:cs typeface="Geneva"/>
                        </a:rPr>
                        <a:t>5</a:t>
                      </a:r>
                      <a:endParaRPr lang="en-US" sz="180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  <a:tr h="466418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Algebra of transformations is discussed.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641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>
                          <a:effectLst/>
                          <a:latin typeface="Geneva"/>
                          <a:ea typeface="PMingLiU"/>
                          <a:cs typeface="Geneva"/>
                        </a:rPr>
                        <a:t>1</a:t>
                      </a:r>
                      <a:endParaRPr lang="en-US" sz="180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1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 0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5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48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analyses of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solidFill>
                  <a:srgbClr val="7F7F7F"/>
                </a:solidFill>
              </a:rPr>
              <a:t>Extent of opportunities to encounter geometric transformations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Scope and language of transformations in the texts that discussed them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Coverage of six basic reasons for studying transformations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Attention to specific activities mentioned in the U.S. Common Core Standards of 2010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1402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Degree of coverage of transformation activities now in Common Core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6961347"/>
              </p:ext>
            </p:extLst>
          </p:nvPr>
        </p:nvGraphicFramePr>
        <p:xfrm>
          <a:off x="457200" y="1600200"/>
          <a:ext cx="8229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324"/>
                <a:gridCol w="2397276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Activity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dirty="0">
                          <a:effectLst/>
                          <a:latin typeface="Geneva"/>
                          <a:ea typeface="PMingLiU"/>
                          <a:cs typeface="Geneva"/>
                        </a:rPr>
                        <a:t>Degree of attention in 40 texts</a:t>
                      </a:r>
                      <a:endParaRPr lang="en-US" sz="18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Geneva"/>
                          <a:ea typeface="PMingLiU"/>
                          <a:cs typeface="Geneva"/>
                        </a:rPr>
                        <a:t>Cluster:  Experiment with transformations in the plane.</a:t>
                      </a:r>
                      <a:endParaRPr lang="en-US" sz="1600" b="1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1. Give a definition of “transformation” as a function from points of the plane into points of the plane.</a:t>
                      </a:r>
                      <a:endParaRPr lang="en-US" sz="16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>
                          <a:effectLst/>
                          <a:latin typeface="Geneva"/>
                          <a:ea typeface="PMingLiU"/>
                          <a:cs typeface="Geneva"/>
                        </a:rPr>
                        <a:t>Few specifically mention functions.</a:t>
                      </a:r>
                      <a:endParaRPr lang="en-US" sz="14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2. Compare transformations that preserve distance and angle to those that do not (e.g., translation versus horizontal stretch).</a:t>
                      </a:r>
                      <a:endParaRPr lang="en-US" sz="16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>
                          <a:effectLst/>
                          <a:latin typeface="Geneva"/>
                          <a:ea typeface="PMingLiU"/>
                          <a:cs typeface="Geneva"/>
                        </a:rPr>
                        <a:t>Coverage </a:t>
                      </a:r>
                      <a:r>
                        <a:rPr lang="en-AU" sz="1400" dirty="0" smtClean="0">
                          <a:effectLst/>
                          <a:latin typeface="Geneva"/>
                          <a:ea typeface="PMingLiU"/>
                          <a:cs typeface="Geneva"/>
                        </a:rPr>
                        <a:t>rare.</a:t>
                      </a:r>
                      <a:endParaRPr lang="en-US" sz="14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3. Describe the rotations and reflections that map rectangles, parallelograms, trapezoids, and regular polygons onto themselves.</a:t>
                      </a:r>
                      <a:endParaRPr lang="en-US" sz="16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>
                          <a:effectLst/>
                          <a:latin typeface="Geneva"/>
                          <a:ea typeface="PMingLiU"/>
                          <a:cs typeface="Geneva"/>
                        </a:rPr>
                        <a:t>8 texts mention all the symmetries.</a:t>
                      </a:r>
                      <a:endParaRPr lang="en-US" sz="14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4. Give definitions of rotations, reflections, and translations in terms of angles, circles, perpendicular lines, parallel lines, and line segments.</a:t>
                      </a:r>
                      <a:endParaRPr lang="en-US" sz="16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>
                          <a:effectLst/>
                          <a:latin typeface="Geneva"/>
                          <a:ea typeface="PMingLiU"/>
                          <a:cs typeface="Geneva"/>
                        </a:rPr>
                        <a:t>In almost all texts.</a:t>
                      </a:r>
                      <a:endParaRPr lang="en-US" sz="14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5. Given a geometric figure and a rotation, reflection, or translation, draw the transformed figure using, e.g., graph paper, tracing paper, or geometry software.</a:t>
                      </a:r>
                      <a:endParaRPr lang="en-US" sz="16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>
                          <a:effectLst/>
                          <a:latin typeface="Geneva"/>
                          <a:ea typeface="PMingLiU"/>
                          <a:cs typeface="Geneva"/>
                        </a:rPr>
                        <a:t>In almost all texts.</a:t>
                      </a:r>
                      <a:endParaRPr lang="en-US" sz="14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6. Given two congruent figures, determine a transformation or sequence of transformations that will map one figure onto another.</a:t>
                      </a:r>
                      <a:endParaRPr lang="en-US" sz="16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>
                          <a:effectLst/>
                          <a:latin typeface="Geneva"/>
                          <a:ea typeface="PMingLiU"/>
                          <a:cs typeface="Geneva"/>
                        </a:rPr>
                        <a:t>In 18 texts.</a:t>
                      </a:r>
                      <a:endParaRPr lang="en-US" sz="14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92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Degree of coverage of transformation activities now in Common Core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2866653"/>
              </p:ext>
            </p:extLst>
          </p:nvPr>
        </p:nvGraphicFramePr>
        <p:xfrm>
          <a:off x="457199" y="1600200"/>
          <a:ext cx="8323943" cy="5020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9185"/>
                <a:gridCol w="2424758"/>
              </a:tblGrid>
              <a:tr h="6712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0" dirty="0">
                          <a:effectLst/>
                          <a:latin typeface="Geneva"/>
                          <a:ea typeface="PMingLiU"/>
                          <a:cs typeface="Geneva"/>
                        </a:rPr>
                        <a:t>Activity</a:t>
                      </a:r>
                      <a:endParaRPr lang="en-US" sz="1800" b="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800" b="0" dirty="0">
                          <a:effectLst/>
                          <a:latin typeface="Geneva"/>
                          <a:ea typeface="PMingLiU"/>
                          <a:cs typeface="Geneva"/>
                        </a:rPr>
                        <a:t>Degree of attention in 40 texts</a:t>
                      </a:r>
                      <a:endParaRPr lang="en-US" sz="1800" b="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</a:tr>
              <a:tr h="510452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Geneva"/>
                          <a:ea typeface="PMingLiU"/>
                          <a:cs typeface="Geneva"/>
                        </a:rPr>
                        <a:t>Cluster:  Understand congruence in terms of rigid motions.</a:t>
                      </a:r>
                      <a:endParaRPr lang="en-US" sz="1600" b="1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0452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7. Use geometric descriptions of rigid motions to transform figures.</a:t>
                      </a:r>
                      <a:endParaRPr lang="en-US" sz="16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>
                          <a:effectLst/>
                          <a:latin typeface="Geneva"/>
                          <a:ea typeface="PMingLiU"/>
                          <a:cs typeface="Geneva"/>
                        </a:rPr>
                        <a:t>In almost all texts.</a:t>
                      </a:r>
                      <a:endParaRPr lang="en-US" sz="14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</a:tr>
              <a:tr h="510452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8. Deduce ASA, SAS, and SSS congruence through </a:t>
                      </a:r>
                      <a:r>
                        <a:rPr lang="en-AU" sz="1600" dirty="0" err="1">
                          <a:effectLst/>
                          <a:latin typeface="Geneva"/>
                          <a:ea typeface="PMingLiU"/>
                          <a:cs typeface="Geneva"/>
                        </a:rPr>
                        <a:t>isometries</a:t>
                      </a: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.</a:t>
                      </a:r>
                      <a:endParaRPr lang="en-US" sz="16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>
                          <a:effectLst/>
                          <a:latin typeface="Geneva"/>
                          <a:ea typeface="PMingLiU"/>
                          <a:cs typeface="Geneva"/>
                        </a:rPr>
                        <a:t>In 9 texts.</a:t>
                      </a:r>
                      <a:endParaRPr lang="en-US" sz="14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  <a:tr h="333735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600" b="1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0452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b="1" dirty="0">
                          <a:effectLst/>
                          <a:latin typeface="Geneva"/>
                          <a:ea typeface="PMingLiU"/>
                          <a:cs typeface="Geneva"/>
                        </a:rPr>
                        <a:t>Cluster: Understand similarity in terms of similarity transformations.</a:t>
                      </a:r>
                      <a:endParaRPr lang="en-US" sz="1600" b="1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541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9. Draw to show that a line not containing the </a:t>
                      </a:r>
                      <a:r>
                        <a:rPr lang="en-AU" sz="1600" dirty="0" err="1">
                          <a:effectLst/>
                          <a:latin typeface="Geneva"/>
                          <a:ea typeface="PMingLiU"/>
                          <a:cs typeface="Geneva"/>
                        </a:rPr>
                        <a:t>center</a:t>
                      </a: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 and its dilation image are parallel and to show that a line containing the </a:t>
                      </a:r>
                      <a:r>
                        <a:rPr lang="en-AU" sz="1600" dirty="0" err="1">
                          <a:effectLst/>
                          <a:latin typeface="Geneva"/>
                          <a:ea typeface="PMingLiU"/>
                          <a:cs typeface="Geneva"/>
                        </a:rPr>
                        <a:t>center</a:t>
                      </a: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 and its dilation image coincide.</a:t>
                      </a:r>
                      <a:endParaRPr lang="en-US" sz="16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>
                          <a:effectLst/>
                          <a:latin typeface="Geneva"/>
                          <a:ea typeface="PMingLiU"/>
                          <a:cs typeface="Geneva"/>
                        </a:rPr>
                        <a:t>Difficult to determine; drawings in almost all texts that discuss dilations.</a:t>
                      </a:r>
                      <a:endParaRPr lang="en-US" sz="14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54541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10. Draw to show that the ratio of the length of a dilation image to the length of its </a:t>
                      </a:r>
                      <a:r>
                        <a:rPr lang="en-AU" sz="1600" dirty="0" err="1">
                          <a:effectLst/>
                          <a:latin typeface="Geneva"/>
                          <a:ea typeface="PMingLiU"/>
                          <a:cs typeface="Geneva"/>
                        </a:rPr>
                        <a:t>preimage</a:t>
                      </a: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 equals the scale factor of the dilation.</a:t>
                      </a:r>
                      <a:endParaRPr lang="en-US" sz="16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0452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600" dirty="0">
                          <a:effectLst/>
                          <a:latin typeface="Geneva"/>
                          <a:ea typeface="PMingLiU"/>
                          <a:cs typeface="Geneva"/>
                        </a:rPr>
                        <a:t>11. Deduce AA similarity through similarity transformations.</a:t>
                      </a:r>
                      <a:endParaRPr lang="en-US" sz="16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>
                          <a:effectLst/>
                          <a:latin typeface="Geneva"/>
                          <a:ea typeface="PMingLiU"/>
                          <a:cs typeface="Geneva"/>
                        </a:rPr>
                        <a:t>In 8 texts.</a:t>
                      </a:r>
                      <a:endParaRPr lang="en-US" sz="1400" dirty="0">
                        <a:effectLst/>
                        <a:latin typeface="Geneva"/>
                        <a:ea typeface="PMingLiU"/>
                        <a:cs typeface="Geneva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069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Mathematics courses taken by U.S. high school graduates (2009)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894183"/>
              </p:ext>
            </p:extLst>
          </p:nvPr>
        </p:nvGraphicFramePr>
        <p:xfrm>
          <a:off x="658283" y="1876889"/>
          <a:ext cx="82296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384"/>
                <a:gridCol w="2370666"/>
                <a:gridCol w="2479524"/>
                <a:gridCol w="24290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Grade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Better</a:t>
                      </a:r>
                      <a:r>
                        <a:rPr lang="en-US" sz="2400" baseline="0" dirty="0" smtClean="0"/>
                        <a:t>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Average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Other</a:t>
                      </a:r>
                      <a:r>
                        <a:rPr lang="en-US" sz="2400" baseline="0" dirty="0" smtClean="0"/>
                        <a:t> students</a:t>
                      </a:r>
                      <a:endParaRPr lang="en-US" sz="2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Algebra (1</a:t>
                      </a:r>
                      <a:r>
                        <a:rPr lang="en-US" sz="2400" baseline="30000" dirty="0" smtClean="0">
                          <a:solidFill>
                            <a:srgbClr val="FF0000"/>
                          </a:solidFill>
                        </a:rPr>
                        <a:t>st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 year)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Prealgebra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en-US" sz="2400" baseline="30000" dirty="0" smtClean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grade math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Geometry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Algebra (1</a:t>
                      </a:r>
                      <a:r>
                        <a:rPr lang="en-US" sz="2400" baseline="30000" dirty="0" smtClean="0">
                          <a:solidFill>
                            <a:srgbClr val="FF0000"/>
                          </a:solidFill>
                        </a:rPr>
                        <a:t>st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 year)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Prealgebra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Algebra (2</a:t>
                      </a:r>
                      <a:r>
                        <a:rPr lang="en-US" sz="2400" baseline="30000" dirty="0" smtClean="0">
                          <a:solidFill>
                            <a:srgbClr val="FF0000"/>
                          </a:solidFill>
                        </a:rPr>
                        <a:t>nd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 year)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Geometry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Algebra (1</a:t>
                      </a:r>
                      <a:r>
                        <a:rPr lang="en-US" sz="2400" baseline="30000" dirty="0" smtClean="0">
                          <a:solidFill>
                            <a:srgbClr val="FF0000"/>
                          </a:solidFill>
                        </a:rPr>
                        <a:t>st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 year)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11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Precalculus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Algebra (2</a:t>
                      </a:r>
                      <a:r>
                        <a:rPr lang="en-US" sz="2400" baseline="30000" dirty="0" smtClean="0">
                          <a:solidFill>
                            <a:srgbClr val="FF0000"/>
                          </a:solidFill>
                        </a:rPr>
                        <a:t>nd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 year)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Geometry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Calculus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Precalculus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6190" y="4656673"/>
            <a:ext cx="7856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Red indicates that the course is required for high school graduation in most states.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6190" y="5086481"/>
            <a:ext cx="79721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2009, 18% of high school graduates had completed calculus, 35% had completed</a:t>
            </a:r>
          </a:p>
          <a:p>
            <a:r>
              <a:rPr lang="en-US" dirty="0" err="1"/>
              <a:t>p</a:t>
            </a:r>
            <a:r>
              <a:rPr lang="en-US" dirty="0" err="1" smtClean="0"/>
              <a:t>recalculus</a:t>
            </a:r>
            <a:r>
              <a:rPr lang="en-US" dirty="0" smtClean="0"/>
              <a:t>, and 76% had completed a second year of algebra.  About 85% take a </a:t>
            </a:r>
          </a:p>
          <a:p>
            <a:r>
              <a:rPr lang="en-US" dirty="0"/>
              <a:t>o</a:t>
            </a:r>
            <a:r>
              <a:rPr lang="en-US" dirty="0" smtClean="0"/>
              <a:t>ne-year geometry course; perhaps 5% study an integrated curriculum.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95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High school mathematics teachers in the U.S. today are unlikely to have studied geometric transformations as high school students.</a:t>
            </a:r>
          </a:p>
          <a:p>
            <a:r>
              <a:rPr lang="en-US" sz="2400" dirty="0" smtClean="0"/>
              <a:t>The language and approaches of the material in books that cover transformations vary significantly.</a:t>
            </a:r>
          </a:p>
          <a:p>
            <a:r>
              <a:rPr lang="en-US" sz="2400" dirty="0" smtClean="0"/>
              <a:t>Only a few of the activities in the Common Core are likely to be familiar to teachers.</a:t>
            </a:r>
          </a:p>
          <a:p>
            <a:r>
              <a:rPr lang="en-US" sz="2400" dirty="0" smtClean="0"/>
              <a:t>Professional development will be necessary for most teachers if this content is to be taught to students in the manner dictated in the Common Core.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226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2133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sz="2400" dirty="0" smtClean="0">
                <a:latin typeface="Geneva"/>
                <a:ea typeface="ＭＳ Ｐゴシック" charset="0"/>
                <a:cs typeface="Geneva"/>
              </a:rPr>
              <a:t>Comments and questions are welcome!  </a:t>
            </a:r>
          </a:p>
          <a:p>
            <a:pPr marL="0" indent="0" algn="ctr">
              <a:buFontTx/>
              <a:buNone/>
            </a:pPr>
            <a:endParaRPr lang="en-US" sz="2400" dirty="0" smtClean="0">
              <a:latin typeface="Geneva"/>
              <a:ea typeface="ＭＳ Ｐゴシック" charset="0"/>
              <a:cs typeface="Geneva"/>
            </a:endParaRPr>
          </a:p>
          <a:p>
            <a:pPr marL="0" indent="0" algn="ctr">
              <a:buFontTx/>
              <a:buNone/>
            </a:pPr>
            <a:r>
              <a:rPr lang="en-US" sz="2400" dirty="0" err="1" smtClean="0">
                <a:latin typeface="Geneva"/>
                <a:ea typeface="ＭＳ Ｐゴシック" charset="0"/>
                <a:cs typeface="Geneva"/>
              </a:rPr>
              <a:t>z</a:t>
            </a:r>
            <a:r>
              <a:rPr lang="en-US" sz="2400" dirty="0" err="1">
                <a:latin typeface="Geneva"/>
                <a:ea typeface="ＭＳ Ｐゴシック" charset="0"/>
                <a:cs typeface="Geneva"/>
              </a:rPr>
              <a:t>-usiskin@uchicago.edu</a:t>
            </a:r>
            <a:endParaRPr lang="en-US" sz="2400" dirty="0">
              <a:latin typeface="Geneva"/>
              <a:ea typeface="ＭＳ Ｐゴシック" charset="0"/>
              <a:cs typeface="Geneva"/>
            </a:endParaRPr>
          </a:p>
        </p:txBody>
      </p:sp>
    </p:spTree>
    <p:extLst>
      <p:ext uri="{BB962C8B-B14F-4D97-AF65-F5344CB8AC3E}">
        <p14:creationId xmlns:p14="http://schemas.microsoft.com/office/powerpoint/2010/main" val="13174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Content in almost all U.S. geometry texts since 1960 (the scope of this study)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AU" dirty="0" smtClean="0"/>
              <a:t>properties </a:t>
            </a:r>
            <a:r>
              <a:rPr lang="en-AU" dirty="0"/>
              <a:t>of points, lines, and planes</a:t>
            </a:r>
            <a:endParaRPr lang="en-US" dirty="0"/>
          </a:p>
          <a:p>
            <a:r>
              <a:rPr lang="en-AU" dirty="0" smtClean="0"/>
              <a:t>angles</a:t>
            </a:r>
            <a:r>
              <a:rPr lang="en-AU" dirty="0"/>
              <a:t>, parallel and perpendicular lines</a:t>
            </a:r>
            <a:endParaRPr lang="en-US" dirty="0"/>
          </a:p>
          <a:p>
            <a:r>
              <a:rPr lang="en-AU" dirty="0" smtClean="0"/>
              <a:t>triangle </a:t>
            </a:r>
            <a:r>
              <a:rPr lang="en-AU" dirty="0"/>
              <a:t>congruence, including proof</a:t>
            </a:r>
            <a:endParaRPr lang="en-US" dirty="0"/>
          </a:p>
          <a:p>
            <a:r>
              <a:rPr lang="en-AU" dirty="0" smtClean="0"/>
              <a:t>properties </a:t>
            </a:r>
            <a:r>
              <a:rPr lang="en-AU" dirty="0"/>
              <a:t>of special quadrilaterals (parallelograms, etc.)</a:t>
            </a:r>
            <a:endParaRPr lang="en-US" dirty="0"/>
          </a:p>
          <a:p>
            <a:r>
              <a:rPr lang="en-AU" dirty="0" smtClean="0"/>
              <a:t>similar </a:t>
            </a:r>
            <a:r>
              <a:rPr lang="en-AU" dirty="0"/>
              <a:t>triangles and similar polygons, including regular </a:t>
            </a:r>
            <a:r>
              <a:rPr lang="en-AU" dirty="0" smtClean="0"/>
              <a:t> polygons</a:t>
            </a:r>
            <a:endParaRPr lang="en-US" dirty="0"/>
          </a:p>
          <a:p>
            <a:r>
              <a:rPr lang="en-AU" dirty="0" smtClean="0"/>
              <a:t>properties </a:t>
            </a:r>
            <a:r>
              <a:rPr lang="en-AU" dirty="0"/>
              <a:t>of segments and angles in circles</a:t>
            </a:r>
            <a:endParaRPr lang="en-US" dirty="0"/>
          </a:p>
          <a:p>
            <a:r>
              <a:rPr lang="en-AU" dirty="0" smtClean="0"/>
              <a:t>figures </a:t>
            </a:r>
            <a:r>
              <a:rPr lang="en-AU" dirty="0"/>
              <a:t>in 3-dimensional space (prisms, pyramids, cones, cylinders, spheres)</a:t>
            </a:r>
            <a:endParaRPr lang="en-US" dirty="0"/>
          </a:p>
          <a:p>
            <a:r>
              <a:rPr lang="en-AU" dirty="0" smtClean="0"/>
              <a:t>area</a:t>
            </a:r>
            <a:r>
              <a:rPr lang="en-AU" dirty="0"/>
              <a:t>, surface area, and volume</a:t>
            </a:r>
            <a:endParaRPr lang="en-US" dirty="0"/>
          </a:p>
          <a:p>
            <a:r>
              <a:rPr lang="en-AU" dirty="0" smtClean="0"/>
              <a:t>coordinate </a:t>
            </a:r>
            <a:r>
              <a:rPr lang="en-AU" dirty="0"/>
              <a:t>geometry (figures on the coordinate plane)</a:t>
            </a:r>
            <a:endParaRPr lang="en-US" dirty="0"/>
          </a:p>
          <a:p>
            <a:r>
              <a:rPr lang="en-AU" dirty="0" smtClean="0"/>
              <a:t>indirect </a:t>
            </a:r>
            <a:r>
              <a:rPr lang="en-AU" dirty="0"/>
              <a:t>proof.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58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Transformations </a:t>
            </a:r>
            <a:br>
              <a:rPr lang="en-US" dirty="0" smtClean="0"/>
            </a:br>
            <a:r>
              <a:rPr lang="en-US" dirty="0" smtClean="0"/>
              <a:t>and Euclidean geometry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57436"/>
            <a:ext cx="8577943" cy="4302276"/>
          </a:xfrm>
        </p:spPr>
        <p:txBody>
          <a:bodyPr>
            <a:noAutofit/>
          </a:bodyPr>
          <a:lstStyle/>
          <a:p>
            <a:pPr marL="460375" indent="-460375">
              <a:buNone/>
            </a:pPr>
            <a:r>
              <a:rPr lang="en-US" sz="2400" dirty="0" smtClean="0"/>
              <a:t>Transformation = 1-1 function that maps point of a set F onto </a:t>
            </a:r>
            <a:br>
              <a:rPr lang="en-US" sz="2400" dirty="0" smtClean="0"/>
            </a:br>
            <a:r>
              <a:rPr lang="en-US" sz="2400" dirty="0" smtClean="0"/>
              <a:t>a set G.</a:t>
            </a:r>
          </a:p>
          <a:p>
            <a:pPr marL="460375" indent="-460375">
              <a:buNone/>
            </a:pPr>
            <a:r>
              <a:rPr lang="en-US" sz="2400" dirty="0" smtClean="0"/>
              <a:t>Euclidean geometry = study of those properties of figures preserved by transformations that preserve ratios of distances (Felix Klein, 1872) </a:t>
            </a:r>
          </a:p>
          <a:p>
            <a:pPr marL="460375" indent="-460375">
              <a:buNone/>
            </a:pPr>
            <a:r>
              <a:rPr lang="en-US" sz="2400" dirty="0" smtClean="0"/>
              <a:t>Similarity transformation </a:t>
            </a:r>
            <a:br>
              <a:rPr lang="en-US" sz="2400" dirty="0" smtClean="0"/>
            </a:br>
            <a:r>
              <a:rPr lang="en-US" sz="2400" dirty="0" smtClean="0"/>
              <a:t>= transformation that preserves ratio of distances </a:t>
            </a:r>
            <a:br>
              <a:rPr lang="en-US" sz="2400" dirty="0" smtClean="0"/>
            </a:br>
            <a:r>
              <a:rPr lang="en-US" sz="2400" dirty="0" smtClean="0"/>
              <a:t>= distance-multiplying transformation</a:t>
            </a:r>
          </a:p>
          <a:p>
            <a:pPr marL="460375" indent="-460375">
              <a:buNone/>
            </a:pPr>
            <a:r>
              <a:rPr lang="en-US" sz="2400" dirty="0" err="1" smtClean="0"/>
              <a:t>Isometry</a:t>
            </a:r>
            <a:r>
              <a:rPr lang="en-US" sz="2400" dirty="0" smtClean="0"/>
              <a:t> = distance-preserving transformation </a:t>
            </a:r>
            <a:br>
              <a:rPr lang="en-US" sz="2400" dirty="0" smtClean="0"/>
            </a:br>
            <a:r>
              <a:rPr lang="en-US" sz="2400" dirty="0" smtClean="0"/>
              <a:t>= similarity transformation with multiplier 1.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730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Definitions of congruence and similarity using transformations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457200" y="1868488"/>
            <a:ext cx="8229600" cy="123348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Calibri" charset="0"/>
                <a:ea typeface="ＭＳ Ｐゴシック" charset="0"/>
                <a:cs typeface="ＭＳ Ｐゴシック" charset="0"/>
              </a:rPr>
              <a:t>Two figures α and β are </a:t>
            </a:r>
            <a:r>
              <a:rPr lang="en-US" sz="2400" b="1" dirty="0">
                <a:latin typeface="Calibri" charset="0"/>
                <a:ea typeface="ＭＳ Ｐゴシック" charset="0"/>
                <a:cs typeface="ＭＳ Ｐゴシック" charset="0"/>
              </a:rPr>
              <a:t>congruent </a:t>
            </a:r>
            <a:r>
              <a:rPr lang="en-US" sz="2400" dirty="0">
                <a:latin typeface="Calibri" charset="0"/>
                <a:ea typeface="ＭＳ Ｐゴシック" charset="0"/>
                <a:cs typeface="ＭＳ Ｐゴシック" charset="0"/>
              </a:rPr>
              <a:t>if and only if there is a distance-</a:t>
            </a:r>
            <a:r>
              <a:rPr lang="en-US" sz="2400" i="1" dirty="0">
                <a:latin typeface="Calibri" charset="0"/>
                <a:ea typeface="ＭＳ Ｐゴシック" charset="0"/>
                <a:cs typeface="ＭＳ Ｐゴシック" charset="0"/>
              </a:rPr>
              <a:t>preserving </a:t>
            </a:r>
            <a:r>
              <a:rPr lang="en-US" sz="2400" dirty="0" smtClean="0">
                <a:latin typeface="Calibri" charset="0"/>
                <a:ea typeface="ＭＳ Ｐゴシック" charset="0"/>
                <a:cs typeface="ＭＳ Ｐゴシック" charset="0"/>
              </a:rPr>
              <a:t>transformation (</a:t>
            </a:r>
            <a:r>
              <a:rPr lang="en-US" sz="2400" dirty="0" err="1" smtClean="0">
                <a:latin typeface="Calibri" charset="0"/>
                <a:ea typeface="ＭＳ Ｐゴシック" charset="0"/>
                <a:cs typeface="ＭＳ Ｐゴシック" charset="0"/>
              </a:rPr>
              <a:t>isometry</a:t>
            </a:r>
            <a:r>
              <a:rPr lang="en-US" sz="2400" dirty="0" smtClean="0">
                <a:latin typeface="Calibri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2400" dirty="0">
                <a:latin typeface="Calibri" charset="0"/>
                <a:ea typeface="ＭＳ Ｐゴシック" charset="0"/>
                <a:cs typeface="ＭＳ Ｐゴシック" charset="0"/>
              </a:rPr>
              <a:t>that maps α onto β.</a:t>
            </a:r>
          </a:p>
        </p:txBody>
      </p:sp>
      <p:sp>
        <p:nvSpPr>
          <p:cNvPr id="5" name="Curved Right Arrow 4"/>
          <p:cNvSpPr/>
          <p:nvPr/>
        </p:nvSpPr>
        <p:spPr>
          <a:xfrm>
            <a:off x="1270000" y="3101975"/>
            <a:ext cx="731838" cy="1216025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rved Up Arrow 6"/>
          <p:cNvSpPr/>
          <p:nvPr/>
        </p:nvSpPr>
        <p:spPr>
          <a:xfrm>
            <a:off x="2001838" y="5794375"/>
            <a:ext cx="1524000" cy="731838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Up Arrow 7"/>
          <p:cNvSpPr/>
          <p:nvPr/>
        </p:nvSpPr>
        <p:spPr>
          <a:xfrm rot="1885697">
            <a:off x="5322888" y="5307013"/>
            <a:ext cx="2578100" cy="1376362"/>
          </a:xfrm>
          <a:prstGeom prst="curved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 rot="3392741" flipV="1">
            <a:off x="6093619" y="2391569"/>
            <a:ext cx="733425" cy="1420813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9943" name="TextBox 3"/>
          <p:cNvSpPr txBox="1">
            <a:spLocks noChangeArrowheads="1"/>
          </p:cNvSpPr>
          <p:nvPr/>
        </p:nvSpPr>
        <p:spPr bwMode="auto">
          <a:xfrm>
            <a:off x="2806700" y="4505325"/>
            <a:ext cx="185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39944" name="Content Placeholder 2"/>
          <p:cNvSpPr txBox="1">
            <a:spLocks/>
          </p:cNvSpPr>
          <p:nvPr/>
        </p:nvSpPr>
        <p:spPr bwMode="auto">
          <a:xfrm>
            <a:off x="488950" y="4481513"/>
            <a:ext cx="822960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dirty="0">
                <a:latin typeface="Calibri" charset="0"/>
              </a:rPr>
              <a:t>Two figures α and β are </a:t>
            </a:r>
            <a:r>
              <a:rPr lang="en-US" b="1" dirty="0">
                <a:latin typeface="Calibri" charset="0"/>
              </a:rPr>
              <a:t>similar </a:t>
            </a:r>
            <a:r>
              <a:rPr lang="en-US" dirty="0">
                <a:latin typeface="Calibri" charset="0"/>
              </a:rPr>
              <a:t>if and only if there is a distance-</a:t>
            </a:r>
            <a:r>
              <a:rPr lang="en-US" i="1" dirty="0">
                <a:latin typeface="Calibri" charset="0"/>
              </a:rPr>
              <a:t>multiplying </a:t>
            </a:r>
            <a:r>
              <a:rPr lang="en-US" dirty="0" smtClean="0">
                <a:latin typeface="Calibri" charset="0"/>
              </a:rPr>
              <a:t>transformation (similarity transformation) </a:t>
            </a:r>
            <a:r>
              <a:rPr lang="en-US" dirty="0">
                <a:latin typeface="Calibri" charset="0"/>
              </a:rPr>
              <a:t>that maps α onto β.</a:t>
            </a:r>
          </a:p>
        </p:txBody>
      </p:sp>
      <p:sp>
        <p:nvSpPr>
          <p:cNvPr id="39945" name="TextBox 5"/>
          <p:cNvSpPr txBox="1">
            <a:spLocks noChangeArrowheads="1"/>
          </p:cNvSpPr>
          <p:nvPr/>
        </p:nvSpPr>
        <p:spPr bwMode="auto">
          <a:xfrm>
            <a:off x="1801813" y="3390900"/>
            <a:ext cx="387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latin typeface="Calibri" charset="0"/>
              </a:rPr>
              <a:t>α</a:t>
            </a:r>
            <a:endParaRPr lang="en-US" sz="2800">
              <a:latin typeface="Symbol" charset="0"/>
            </a:endParaRPr>
          </a:p>
        </p:txBody>
      </p:sp>
      <p:sp>
        <p:nvSpPr>
          <p:cNvPr id="39946" name="TextBox 12"/>
          <p:cNvSpPr txBox="1">
            <a:spLocks noChangeArrowheads="1"/>
          </p:cNvSpPr>
          <p:nvPr/>
        </p:nvSpPr>
        <p:spPr bwMode="auto">
          <a:xfrm>
            <a:off x="2533650" y="5765800"/>
            <a:ext cx="387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latin typeface="Calibri" charset="0"/>
              </a:rPr>
              <a:t>α</a:t>
            </a:r>
            <a:endParaRPr lang="en-US" sz="2800">
              <a:latin typeface="Symbol" charset="0"/>
            </a:endParaRPr>
          </a:p>
        </p:txBody>
      </p:sp>
      <p:sp>
        <p:nvSpPr>
          <p:cNvPr id="39947" name="TextBox 13"/>
          <p:cNvSpPr txBox="1">
            <a:spLocks noChangeArrowheads="1"/>
          </p:cNvSpPr>
          <p:nvPr/>
        </p:nvSpPr>
        <p:spPr bwMode="auto">
          <a:xfrm>
            <a:off x="6459538" y="3260725"/>
            <a:ext cx="3762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latin typeface="Calibri" charset="0"/>
              </a:rPr>
              <a:t>β</a:t>
            </a:r>
            <a:endParaRPr lang="en-US" sz="2800">
              <a:latin typeface="Symbol" charset="0"/>
            </a:endParaRPr>
          </a:p>
        </p:txBody>
      </p:sp>
      <p:sp>
        <p:nvSpPr>
          <p:cNvPr id="39948" name="TextBox 14"/>
          <p:cNvSpPr txBox="1">
            <a:spLocks noChangeArrowheads="1"/>
          </p:cNvSpPr>
          <p:nvPr/>
        </p:nvSpPr>
        <p:spPr bwMode="auto">
          <a:xfrm>
            <a:off x="6365875" y="5765800"/>
            <a:ext cx="374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>
                <a:latin typeface="Calibri" charset="0"/>
              </a:rPr>
              <a:t>β</a:t>
            </a:r>
            <a:endParaRPr lang="en-US" sz="2800">
              <a:latin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7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/>
              <a:t>Curriculum and Evaluation Standards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for School Mathematics </a:t>
            </a:r>
            <a:r>
              <a:rPr lang="en-US" sz="3600" dirty="0"/>
              <a:t>(</a:t>
            </a:r>
            <a:r>
              <a:rPr lang="en-US" sz="3600" dirty="0" smtClean="0"/>
              <a:t>NCTM, 1989)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9910"/>
            <a:ext cx="8229600" cy="37459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(all students) </a:t>
            </a:r>
          </a:p>
          <a:p>
            <a:pPr marL="520700" indent="-520700">
              <a:buNone/>
            </a:pPr>
            <a:r>
              <a:rPr lang="en-US" sz="2800" dirty="0" smtClean="0"/>
              <a:t>“…</a:t>
            </a:r>
            <a:r>
              <a:rPr lang="en-AU" sz="2800" dirty="0" smtClean="0"/>
              <a:t>deduce </a:t>
            </a:r>
            <a:r>
              <a:rPr lang="en-AU" sz="2800" dirty="0"/>
              <a:t>properties of figures using transformations</a:t>
            </a:r>
            <a:r>
              <a:rPr lang="en-AU" sz="2800" dirty="0" smtClean="0"/>
              <a:t>;</a:t>
            </a:r>
          </a:p>
          <a:p>
            <a:pPr marL="520700" indent="-520700">
              <a:buNone/>
            </a:pPr>
            <a:r>
              <a:rPr lang="en-AU" sz="2800" dirty="0" smtClean="0"/>
              <a:t>identify </a:t>
            </a:r>
            <a:r>
              <a:rPr lang="en-AU" sz="2800" dirty="0"/>
              <a:t>congruent and similar figures using transformations; </a:t>
            </a:r>
            <a:endParaRPr lang="en-AU" sz="2800" dirty="0" smtClean="0"/>
          </a:p>
          <a:p>
            <a:pPr marL="520700" indent="-520700">
              <a:buNone/>
            </a:pPr>
            <a:r>
              <a:rPr lang="en-AU" sz="2800" dirty="0" err="1" smtClean="0"/>
              <a:t>analyze</a:t>
            </a:r>
            <a:r>
              <a:rPr lang="en-AU" sz="2800" dirty="0" smtClean="0"/>
              <a:t> </a:t>
            </a:r>
            <a:r>
              <a:rPr lang="en-AU" sz="2800" dirty="0"/>
              <a:t>properties of Euclidean transformations and relate translations to vectors</a:t>
            </a:r>
            <a:r>
              <a:rPr lang="en-AU" sz="2800" dirty="0" smtClean="0"/>
              <a:t>.” </a:t>
            </a:r>
          </a:p>
          <a:p>
            <a:pPr marL="0" indent="0">
              <a:buNone/>
            </a:pPr>
            <a:endParaRPr lang="en-AU" sz="2800" dirty="0" smtClean="0"/>
          </a:p>
          <a:p>
            <a:pPr marL="0" indent="0">
              <a:buNone/>
            </a:pPr>
            <a:r>
              <a:rPr lang="en-AU" sz="2800" dirty="0" smtClean="0"/>
              <a:t>(college-intending students) </a:t>
            </a:r>
            <a:br>
              <a:rPr lang="en-AU" sz="2800" dirty="0" smtClean="0"/>
            </a:br>
            <a:r>
              <a:rPr lang="en-AU" sz="2800" dirty="0" smtClean="0"/>
              <a:t>“…apply </a:t>
            </a:r>
            <a:r>
              <a:rPr lang="en-AU" sz="2800" dirty="0"/>
              <a:t>transformations in problem solving</a:t>
            </a:r>
            <a:r>
              <a:rPr lang="en-AU" sz="2800" dirty="0" smtClean="0"/>
              <a:t>.”</a:t>
            </a:r>
          </a:p>
          <a:p>
            <a:pPr marL="0" indent="0">
              <a:buNone/>
            </a:pPr>
            <a:r>
              <a:rPr lang="en-A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79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/>
              <a:t>Principles and Standards for School 	Mathematics (</a:t>
            </a:r>
            <a:r>
              <a:rPr lang="en-US" sz="3600" dirty="0" smtClean="0"/>
              <a:t>NCTM, 2000)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8293"/>
            <a:ext cx="8229600" cy="4060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(all students) “</a:t>
            </a:r>
            <a:r>
              <a:rPr lang="en-AU" sz="2800" dirty="0"/>
              <a:t>understand and represent translations, reflections, rotations, and dilations of objects in the plane by using sketches, coordinates, vectors, function notation, and matrices; use various representations to help understand the effects of simple transformations and their </a:t>
            </a:r>
            <a:r>
              <a:rPr lang="en-AU" sz="2800" dirty="0" smtClean="0"/>
              <a:t>compositions.”</a:t>
            </a:r>
          </a:p>
          <a:p>
            <a:pPr marL="0" indent="0">
              <a:buNone/>
            </a:pPr>
            <a:r>
              <a:rPr lang="en-A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2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674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dirty="0"/>
              <a:t>Common Core State Standards for </a:t>
            </a:r>
            <a:r>
              <a:rPr lang="en-US" sz="3200" dirty="0" smtClean="0"/>
              <a:t>Mathematics (National Governors’ Association and Council of Chief State School Officers, 2010)</a:t>
            </a:r>
            <a:br>
              <a:rPr lang="en-US" sz="3200" dirty="0" smtClean="0"/>
            </a:br>
            <a:r>
              <a:rPr lang="en-AU" sz="2800" u="sng" dirty="0">
                <a:hlinkClick r:id="rId2"/>
              </a:rPr>
              <a:t>http://www.corestandards.org/the-standards/mathematics</a:t>
            </a:r>
            <a:r>
              <a:rPr lang="en-US" sz="2800" dirty="0"/>
              <a:t> 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16183"/>
            <a:ext cx="837232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Three clusters of standards:* </a:t>
            </a:r>
          </a:p>
          <a:p>
            <a:pPr marL="514350" indent="-514350">
              <a:buAutoNum type="alphaUcPeriod"/>
            </a:pPr>
            <a:r>
              <a:rPr lang="en-US" sz="2800" dirty="0" smtClean="0"/>
              <a:t>Experiment with transformations in the plane. </a:t>
            </a:r>
            <a:br>
              <a:rPr lang="en-US" sz="2800" dirty="0" smtClean="0"/>
            </a:br>
            <a:r>
              <a:rPr lang="en-US" sz="2800" dirty="0" smtClean="0"/>
              <a:t>(4 standards)</a:t>
            </a:r>
          </a:p>
          <a:p>
            <a:pPr marL="514350" indent="-514350">
              <a:buAutoNum type="alphaUcPeriod"/>
            </a:pPr>
            <a:r>
              <a:rPr lang="en-US" sz="2800" dirty="0" smtClean="0"/>
              <a:t>Understand congruence in terms of rigid motions. </a:t>
            </a:r>
            <a:br>
              <a:rPr lang="en-US" sz="2800" dirty="0" smtClean="0"/>
            </a:br>
            <a:r>
              <a:rPr lang="en-US" sz="2800" dirty="0" smtClean="0"/>
              <a:t>(3 standards)</a:t>
            </a:r>
          </a:p>
          <a:p>
            <a:pPr marL="514350" indent="-514350">
              <a:buAutoNum type="alphaUcPeriod"/>
            </a:pPr>
            <a:r>
              <a:rPr lang="en-US" sz="2800" dirty="0" smtClean="0"/>
              <a:t>Understand similarity in terms of similarity transformations. (3 standards)</a:t>
            </a:r>
            <a:endParaRPr lang="en-AU" sz="2800" dirty="0" smtClean="0"/>
          </a:p>
          <a:p>
            <a:pPr marL="0" indent="0">
              <a:buNone/>
            </a:pPr>
            <a:r>
              <a:rPr lang="en-AU" sz="2800" dirty="0" smtClean="0"/>
              <a:t> *Detail is given on slides 28 and 29 of this ppt.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579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1532</TotalTime>
  <Words>1841</Words>
  <Application>Microsoft Office PowerPoint</Application>
  <PresentationFormat>On-screen Show (4:3)</PresentationFormat>
  <Paragraphs>469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Geneva</vt:lpstr>
      <vt:lpstr>MS Mincho</vt:lpstr>
      <vt:lpstr>MS PGothic</vt:lpstr>
      <vt:lpstr>新細明體</vt:lpstr>
      <vt:lpstr>Arial</vt:lpstr>
      <vt:lpstr>Calibri</vt:lpstr>
      <vt:lpstr>Symbol</vt:lpstr>
      <vt:lpstr>Times New Roman</vt:lpstr>
      <vt:lpstr>Office Theme</vt:lpstr>
      <vt:lpstr>Transformations in U.S. Commercial High School Geometry Textbooks since 1960 – A Brief Report </vt:lpstr>
      <vt:lpstr>BACKGROUND</vt:lpstr>
      <vt:lpstr>Mathematics courses taken by U.S. high school graduates (2009) </vt:lpstr>
      <vt:lpstr>Content in almost all U.S. geometry texts since 1960 (the scope of this study)</vt:lpstr>
      <vt:lpstr>Transformations  and Euclidean geometry</vt:lpstr>
      <vt:lpstr>Definitions of congruence and similarity using transformations</vt:lpstr>
      <vt:lpstr>Curriculum and Evaluation Standards  for School Mathematics (NCTM, 1989)</vt:lpstr>
      <vt:lpstr>Principles and Standards for School  Mathematics (NCTM, 2000)</vt:lpstr>
      <vt:lpstr>Common Core State Standards for Mathematics (National Governors’ Association and Council of Chief State School Officers, 2010) http://www.corestandards.org/the-standards/mathematics  </vt:lpstr>
      <vt:lpstr>THE RAW DATA</vt:lpstr>
      <vt:lpstr>Mean length* of 62 geometry textbooks 1961-2015</vt:lpstr>
      <vt:lpstr>RESULTS AND DISCUSSION</vt:lpstr>
      <vt:lpstr>Four analyses of the data</vt:lpstr>
      <vt:lpstr>Treatment of transformations in 62 geometry textbooks 1961-2015</vt:lpstr>
      <vt:lpstr>Treatment of transformations in 62 geometry textbooks 1961-2015</vt:lpstr>
      <vt:lpstr>Treatment of transformations in 62 geometry textbooks 1961-2015</vt:lpstr>
      <vt:lpstr>Culling down the sample</vt:lpstr>
      <vt:lpstr>Four analyses of the data</vt:lpstr>
      <vt:lpstr>Definition of “transformation” in 35 geometry textbooks 1961-2015</vt:lpstr>
      <vt:lpstr>Scope and language of transformations</vt:lpstr>
      <vt:lpstr>Scope and language of transformations (more)</vt:lpstr>
      <vt:lpstr>Four analyses of the data</vt:lpstr>
      <vt:lpstr>Basic reasons for studying transformations</vt:lpstr>
      <vt:lpstr>The most common shortest distance problem solved using transformations</vt:lpstr>
      <vt:lpstr>Basic reasons for studying transformations</vt:lpstr>
      <vt:lpstr>Numbers of texts discussing various aspects of transformations</vt:lpstr>
      <vt:lpstr>Four analyses of the data</vt:lpstr>
      <vt:lpstr>Degree of coverage of transformation activities now in Common Core</vt:lpstr>
      <vt:lpstr>Degree of coverage of transformation activities now in Common Core</vt:lpstr>
      <vt:lpstr>Summary</vt:lpstr>
      <vt:lpstr>PowerPoint Presentation</vt:lpstr>
    </vt:vector>
  </TitlesOfParts>
  <Company>University of Chicago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Transformations in U.S. commercial High School Geometry Textbooks since 1960 – A Brief Report</dc:title>
  <dc:creator>Zalman Usiskin</dc:creator>
  <cp:lastModifiedBy>bkh</cp:lastModifiedBy>
  <cp:revision>42</cp:revision>
  <dcterms:created xsi:type="dcterms:W3CDTF">2014-06-21T17:14:45Z</dcterms:created>
  <dcterms:modified xsi:type="dcterms:W3CDTF">2014-10-14T19:50:11Z</dcterms:modified>
</cp:coreProperties>
</file>