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9" r:id="rId2"/>
    <p:sldId id="256" r:id="rId3"/>
    <p:sldId id="271" r:id="rId4"/>
    <p:sldId id="273" r:id="rId5"/>
    <p:sldId id="272" r:id="rId6"/>
    <p:sldId id="282" r:id="rId7"/>
    <p:sldId id="284" r:id="rId8"/>
    <p:sldId id="283" r:id="rId9"/>
    <p:sldId id="274" r:id="rId10"/>
    <p:sldId id="277" r:id="rId11"/>
    <p:sldId id="257" r:id="rId12"/>
    <p:sldId id="289" r:id="rId13"/>
    <p:sldId id="258" r:id="rId14"/>
    <p:sldId id="285" r:id="rId15"/>
    <p:sldId id="259" r:id="rId16"/>
    <p:sldId id="260" r:id="rId17"/>
    <p:sldId id="261" r:id="rId18"/>
    <p:sldId id="262" r:id="rId19"/>
    <p:sldId id="263" r:id="rId20"/>
    <p:sldId id="287" r:id="rId21"/>
    <p:sldId id="264" r:id="rId22"/>
    <p:sldId id="265" r:id="rId23"/>
    <p:sldId id="290" r:id="rId24"/>
    <p:sldId id="292" r:id="rId25"/>
    <p:sldId id="294" r:id="rId26"/>
    <p:sldId id="291" r:id="rId27"/>
    <p:sldId id="266" r:id="rId28"/>
    <p:sldId id="267" r:id="rId29"/>
    <p:sldId id="278" r:id="rId30"/>
    <p:sldId id="279" r:id="rId31"/>
    <p:sldId id="268" r:id="rId32"/>
    <p:sldId id="280" r:id="rId33"/>
    <p:sldId id="28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85" autoAdjust="0"/>
  </p:normalViewPr>
  <p:slideViewPr>
    <p:cSldViewPr>
      <p:cViewPr varScale="1">
        <p:scale>
          <a:sx n="96" d="100"/>
          <a:sy n="96" d="100"/>
        </p:scale>
        <p:origin x="414" y="78"/>
      </p:cViewPr>
      <p:guideLst>
        <p:guide orient="horz" pos="2160"/>
        <p:guide pos="2880"/>
      </p:guideLst>
    </p:cSldViewPr>
  </p:slideViewPr>
  <p:notesTextViewPr>
    <p:cViewPr>
      <p:scale>
        <a:sx n="1" d="1"/>
        <a:sy n="1" d="1"/>
      </p:scale>
      <p:origin x="0" y="0"/>
    </p:cViewPr>
  </p:notesTextViewPr>
  <p:sorterViewPr>
    <p:cViewPr>
      <p:scale>
        <a:sx n="100" d="100"/>
        <a:sy n="100" d="100"/>
      </p:scale>
      <p:origin x="0" y="16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0D8B7-EAB2-4F63-AF7C-54D680C7FEFA}" type="datetimeFigureOut">
              <a:rPr lang="en-SG" smtClean="0"/>
              <a:pPr/>
              <a:t>14/10/2014</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A139E-B878-4A42-BAF9-043658A01A42}" type="slidenum">
              <a:rPr lang="en-SG" smtClean="0"/>
              <a:pPr/>
              <a:t>‹#›</a:t>
            </a:fld>
            <a:endParaRPr lang="en-SG"/>
          </a:p>
        </p:txBody>
      </p:sp>
    </p:spTree>
    <p:extLst>
      <p:ext uri="{BB962C8B-B14F-4D97-AF65-F5344CB8AC3E}">
        <p14:creationId xmlns:p14="http://schemas.microsoft.com/office/powerpoint/2010/main" val="358779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New Education System (NES) in 1979 is a major landmark. </a:t>
            </a:r>
            <a:endParaRPr lang="en-S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Curriculum Development Institute of Singapore (CDIS) was set up in 1980 to develop textbooks and instructional packages in order to improve the teaching and learning in schools. </a:t>
            </a:r>
            <a:endParaRPr lang="en-SG" dirty="0"/>
          </a:p>
        </p:txBody>
      </p:sp>
      <p:sp>
        <p:nvSpPr>
          <p:cNvPr id="4" name="Slide Number Placeholder 3"/>
          <p:cNvSpPr>
            <a:spLocks noGrp="1"/>
          </p:cNvSpPr>
          <p:nvPr>
            <p:ph type="sldNum" sz="quarter" idx="10"/>
          </p:nvPr>
        </p:nvSpPr>
        <p:spPr/>
        <p:txBody>
          <a:bodyPr/>
          <a:lstStyle/>
          <a:p>
            <a:fld id="{536A139E-B878-4A42-BAF9-043658A01A42}" type="slidenum">
              <a:rPr lang="en-SG" smtClean="0"/>
              <a:pPr/>
              <a:t>5</a:t>
            </a:fld>
            <a:endParaRPr lang="en-SG"/>
          </a:p>
        </p:txBody>
      </p:sp>
    </p:spTree>
    <p:extLst>
      <p:ext uri="{BB962C8B-B14F-4D97-AF65-F5344CB8AC3E}">
        <p14:creationId xmlns:p14="http://schemas.microsoft.com/office/powerpoint/2010/main" val="53257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9B613-CB25-4DFC-9AD2-36240CE897F8}" type="slidenum">
              <a:rPr lang="en-US"/>
              <a:pPr/>
              <a:t>10</a:t>
            </a:fld>
            <a:endParaRPr lang="en-US"/>
          </a:p>
        </p:txBody>
      </p:sp>
      <p:sp>
        <p:nvSpPr>
          <p:cNvPr id="126978" name="Rectangle 2"/>
          <p:cNvSpPr>
            <a:spLocks noGrp="1" noRot="1" noChangeAspect="1" noChangeArrowheads="1" noTextEdit="1"/>
          </p:cNvSpPr>
          <p:nvPr>
            <p:ph type="sldImg"/>
          </p:nvPr>
        </p:nvSpPr>
        <p:spPr>
          <a:xfrm>
            <a:off x="1144588" y="687388"/>
            <a:ext cx="4568825" cy="3425825"/>
          </a:xfrm>
          <a:ln w="12700" cap="flat"/>
        </p:spPr>
      </p:sp>
      <p:sp>
        <p:nvSpPr>
          <p:cNvPr id="126979" name="Rectangle 3"/>
          <p:cNvSpPr>
            <a:spLocks noGrp="1" noChangeArrowheads="1"/>
          </p:cNvSpPr>
          <p:nvPr>
            <p:ph type="body" idx="1"/>
          </p:nvPr>
        </p:nvSpPr>
        <p:spPr>
          <a:ln/>
        </p:spPr>
        <p:txBody>
          <a:bodyPr lIns="92075" tIns="46038" rIns="92075" bIns="46038"/>
          <a:lstStyle/>
          <a:p>
            <a:endParaRPr lang="en-US"/>
          </a:p>
        </p:txBody>
      </p:sp>
    </p:spTree>
    <p:extLst>
      <p:ext uri="{BB962C8B-B14F-4D97-AF65-F5344CB8AC3E}">
        <p14:creationId xmlns:p14="http://schemas.microsoft.com/office/powerpoint/2010/main" val="186767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students use the algebraic method to solve a problem, they formulate an algebraic equation from the problem text and solve the equation to find the answer. </a:t>
            </a:r>
            <a:endParaRPr lang="en-SG" sz="1200" kern="1200" dirty="0" smtClean="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536A139E-B878-4A42-BAF9-043658A01A42}" type="slidenum">
              <a:rPr lang="en-SG" smtClean="0"/>
              <a:pPr/>
              <a:t>31</a:t>
            </a:fld>
            <a:endParaRPr lang="en-SG"/>
          </a:p>
        </p:txBody>
      </p:sp>
    </p:spTree>
    <p:extLst>
      <p:ext uri="{BB962C8B-B14F-4D97-AF65-F5344CB8AC3E}">
        <p14:creationId xmlns:p14="http://schemas.microsoft.com/office/powerpoint/2010/main" val="265209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36A139E-B878-4A42-BAF9-043658A01A42}" type="slidenum">
              <a:rPr lang="en-SG" smtClean="0"/>
              <a:pPr/>
              <a:t>32</a:t>
            </a:fld>
            <a:endParaRPr lang="en-SG"/>
          </a:p>
        </p:txBody>
      </p:sp>
    </p:spTree>
    <p:extLst>
      <p:ext uri="{BB962C8B-B14F-4D97-AF65-F5344CB8AC3E}">
        <p14:creationId xmlns:p14="http://schemas.microsoft.com/office/powerpoint/2010/main" val="2652099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36A139E-B878-4A42-BAF9-043658A01A42}" type="slidenum">
              <a:rPr lang="en-SG" smtClean="0"/>
              <a:pPr/>
              <a:t>33</a:t>
            </a:fld>
            <a:endParaRPr lang="en-SG"/>
          </a:p>
        </p:txBody>
      </p:sp>
    </p:spTree>
    <p:extLst>
      <p:ext uri="{BB962C8B-B14F-4D97-AF65-F5344CB8AC3E}">
        <p14:creationId xmlns:p14="http://schemas.microsoft.com/office/powerpoint/2010/main" val="265209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A0382606-A861-4BAB-8B91-66B991E0214B}" type="datetimeFigureOut">
              <a:rPr lang="en-SG" smtClean="0"/>
              <a:pPr/>
              <a:t>14/10/2014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0770D59-5A78-4672-90E5-9918CB3AA905}" type="slidenum">
              <a:rPr lang="en-SG" smtClean="0"/>
              <a:pPr/>
              <a:t>‹#›</a:t>
            </a:fld>
            <a:endParaRPr lang="en-SG"/>
          </a:p>
        </p:txBody>
      </p:sp>
    </p:spTree>
    <p:extLst>
      <p:ext uri="{BB962C8B-B14F-4D97-AF65-F5344CB8AC3E}">
        <p14:creationId xmlns:p14="http://schemas.microsoft.com/office/powerpoint/2010/main" val="275707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A0382606-A861-4BAB-8B91-66B991E0214B}" type="datetimeFigureOut">
              <a:rPr lang="en-SG" smtClean="0"/>
              <a:pPr/>
              <a:t>14/10/2014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0770D59-5A78-4672-90E5-9918CB3AA905}" type="slidenum">
              <a:rPr lang="en-SG" smtClean="0"/>
              <a:pPr/>
              <a:t>‹#›</a:t>
            </a:fld>
            <a:endParaRPr lang="en-SG"/>
          </a:p>
        </p:txBody>
      </p:sp>
    </p:spTree>
    <p:extLst>
      <p:ext uri="{BB962C8B-B14F-4D97-AF65-F5344CB8AC3E}">
        <p14:creationId xmlns:p14="http://schemas.microsoft.com/office/powerpoint/2010/main" val="130781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A0382606-A861-4BAB-8B91-66B991E0214B}" type="datetimeFigureOut">
              <a:rPr lang="en-SG" smtClean="0"/>
              <a:pPr/>
              <a:t>14/10/2014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0770D59-5A78-4672-90E5-9918CB3AA905}" type="slidenum">
              <a:rPr lang="en-SG" smtClean="0"/>
              <a:pPr/>
              <a:t>‹#›</a:t>
            </a:fld>
            <a:endParaRPr lang="en-SG"/>
          </a:p>
        </p:txBody>
      </p:sp>
    </p:spTree>
    <p:extLst>
      <p:ext uri="{BB962C8B-B14F-4D97-AF65-F5344CB8AC3E}">
        <p14:creationId xmlns:p14="http://schemas.microsoft.com/office/powerpoint/2010/main" val="104299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A0382606-A861-4BAB-8B91-66B991E0214B}" type="datetimeFigureOut">
              <a:rPr lang="en-SG" smtClean="0"/>
              <a:pPr/>
              <a:t>14/10/2014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0770D59-5A78-4672-90E5-9918CB3AA905}" type="slidenum">
              <a:rPr lang="en-SG" smtClean="0"/>
              <a:pPr/>
              <a:t>‹#›</a:t>
            </a:fld>
            <a:endParaRPr lang="en-SG"/>
          </a:p>
        </p:txBody>
      </p:sp>
    </p:spTree>
    <p:extLst>
      <p:ext uri="{BB962C8B-B14F-4D97-AF65-F5344CB8AC3E}">
        <p14:creationId xmlns:p14="http://schemas.microsoft.com/office/powerpoint/2010/main" val="208573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382606-A861-4BAB-8B91-66B991E0214B}" type="datetimeFigureOut">
              <a:rPr lang="en-SG" smtClean="0"/>
              <a:pPr/>
              <a:t>14/10/2014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0770D59-5A78-4672-90E5-9918CB3AA905}" type="slidenum">
              <a:rPr lang="en-SG" smtClean="0"/>
              <a:pPr/>
              <a:t>‹#›</a:t>
            </a:fld>
            <a:endParaRPr lang="en-SG"/>
          </a:p>
        </p:txBody>
      </p:sp>
    </p:spTree>
    <p:extLst>
      <p:ext uri="{BB962C8B-B14F-4D97-AF65-F5344CB8AC3E}">
        <p14:creationId xmlns:p14="http://schemas.microsoft.com/office/powerpoint/2010/main" val="336443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A0382606-A861-4BAB-8B91-66B991E0214B}" type="datetimeFigureOut">
              <a:rPr lang="en-SG" smtClean="0"/>
              <a:pPr/>
              <a:t>14/10/2014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0770D59-5A78-4672-90E5-9918CB3AA905}" type="slidenum">
              <a:rPr lang="en-SG" smtClean="0"/>
              <a:pPr/>
              <a:t>‹#›</a:t>
            </a:fld>
            <a:endParaRPr lang="en-SG"/>
          </a:p>
        </p:txBody>
      </p:sp>
    </p:spTree>
    <p:extLst>
      <p:ext uri="{BB962C8B-B14F-4D97-AF65-F5344CB8AC3E}">
        <p14:creationId xmlns:p14="http://schemas.microsoft.com/office/powerpoint/2010/main" val="370365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A0382606-A861-4BAB-8B91-66B991E0214B}" type="datetimeFigureOut">
              <a:rPr lang="en-SG" smtClean="0"/>
              <a:pPr/>
              <a:t>14/10/2014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80770D59-5A78-4672-90E5-9918CB3AA905}" type="slidenum">
              <a:rPr lang="en-SG" smtClean="0"/>
              <a:pPr/>
              <a:t>‹#›</a:t>
            </a:fld>
            <a:endParaRPr lang="en-SG"/>
          </a:p>
        </p:txBody>
      </p:sp>
    </p:spTree>
    <p:extLst>
      <p:ext uri="{BB962C8B-B14F-4D97-AF65-F5344CB8AC3E}">
        <p14:creationId xmlns:p14="http://schemas.microsoft.com/office/powerpoint/2010/main" val="208890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A0382606-A861-4BAB-8B91-66B991E0214B}" type="datetimeFigureOut">
              <a:rPr lang="en-SG" smtClean="0"/>
              <a:pPr/>
              <a:t>14/10/2014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80770D59-5A78-4672-90E5-9918CB3AA905}" type="slidenum">
              <a:rPr lang="en-SG" smtClean="0"/>
              <a:pPr/>
              <a:t>‹#›</a:t>
            </a:fld>
            <a:endParaRPr lang="en-SG"/>
          </a:p>
        </p:txBody>
      </p:sp>
    </p:spTree>
    <p:extLst>
      <p:ext uri="{BB962C8B-B14F-4D97-AF65-F5344CB8AC3E}">
        <p14:creationId xmlns:p14="http://schemas.microsoft.com/office/powerpoint/2010/main" val="383204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82606-A861-4BAB-8B91-66B991E0214B}" type="datetimeFigureOut">
              <a:rPr lang="en-SG" smtClean="0"/>
              <a:pPr/>
              <a:t>14/10/2014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80770D59-5A78-4672-90E5-9918CB3AA905}" type="slidenum">
              <a:rPr lang="en-SG" smtClean="0"/>
              <a:pPr/>
              <a:t>‹#›</a:t>
            </a:fld>
            <a:endParaRPr lang="en-SG"/>
          </a:p>
        </p:txBody>
      </p:sp>
    </p:spTree>
    <p:extLst>
      <p:ext uri="{BB962C8B-B14F-4D97-AF65-F5344CB8AC3E}">
        <p14:creationId xmlns:p14="http://schemas.microsoft.com/office/powerpoint/2010/main" val="296194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82606-A861-4BAB-8B91-66B991E0214B}" type="datetimeFigureOut">
              <a:rPr lang="en-SG" smtClean="0"/>
              <a:pPr/>
              <a:t>14/10/2014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0770D59-5A78-4672-90E5-9918CB3AA905}" type="slidenum">
              <a:rPr lang="en-SG" smtClean="0"/>
              <a:pPr/>
              <a:t>‹#›</a:t>
            </a:fld>
            <a:endParaRPr lang="en-SG"/>
          </a:p>
        </p:txBody>
      </p:sp>
    </p:spTree>
    <p:extLst>
      <p:ext uri="{BB962C8B-B14F-4D97-AF65-F5344CB8AC3E}">
        <p14:creationId xmlns:p14="http://schemas.microsoft.com/office/powerpoint/2010/main" val="412724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82606-A861-4BAB-8B91-66B991E0214B}" type="datetimeFigureOut">
              <a:rPr lang="en-SG" smtClean="0"/>
              <a:pPr/>
              <a:t>14/10/2014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0770D59-5A78-4672-90E5-9918CB3AA905}" type="slidenum">
              <a:rPr lang="en-SG" smtClean="0"/>
              <a:pPr/>
              <a:t>‹#›</a:t>
            </a:fld>
            <a:endParaRPr lang="en-SG"/>
          </a:p>
        </p:txBody>
      </p:sp>
    </p:spTree>
    <p:extLst>
      <p:ext uri="{BB962C8B-B14F-4D97-AF65-F5344CB8AC3E}">
        <p14:creationId xmlns:p14="http://schemas.microsoft.com/office/powerpoint/2010/main" val="274622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2606-A861-4BAB-8B91-66B991E0214B}" type="datetimeFigureOut">
              <a:rPr lang="en-SG" smtClean="0"/>
              <a:pPr/>
              <a:t>14/10/2014</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70D59-5A78-4672-90E5-9918CB3AA905}" type="slidenum">
              <a:rPr lang="en-SG" smtClean="0"/>
              <a:pPr/>
              <a:t>‹#›</a:t>
            </a:fld>
            <a:endParaRPr lang="en-SG"/>
          </a:p>
        </p:txBody>
      </p:sp>
    </p:spTree>
    <p:extLst>
      <p:ext uri="{BB962C8B-B14F-4D97-AF65-F5344CB8AC3E}">
        <p14:creationId xmlns:p14="http://schemas.microsoft.com/office/powerpoint/2010/main" val="3617731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5112567"/>
          </a:xfrm>
        </p:spPr>
        <p:txBody>
          <a:bodyPr>
            <a:normAutofit/>
          </a:bodyPr>
          <a:lstStyle/>
          <a:p>
            <a:r>
              <a:rPr lang="en-SG" b="1" dirty="0"/>
              <a:t>International Conference on</a:t>
            </a:r>
            <a:br>
              <a:rPr lang="en-SG" b="1" dirty="0"/>
            </a:br>
            <a:r>
              <a:rPr lang="en-SG" b="1" dirty="0"/>
              <a:t>Mathematics Textbook Research and Development 2014</a:t>
            </a:r>
            <a:br>
              <a:rPr lang="en-SG" b="1" dirty="0"/>
            </a:br>
            <a:r>
              <a:rPr lang="en-SG" dirty="0"/>
              <a:t/>
            </a:r>
            <a:br>
              <a:rPr lang="en-SG" dirty="0"/>
            </a:br>
            <a:r>
              <a:rPr lang="en-SG" dirty="0"/>
              <a:t>University of Southampton, UK</a:t>
            </a:r>
            <a:br>
              <a:rPr lang="en-SG" dirty="0"/>
            </a:br>
            <a:r>
              <a:rPr lang="en-SG" dirty="0"/>
              <a:t>29-31 July 2014</a:t>
            </a:r>
            <a:endParaRPr lang="en-SG" dirty="0">
              <a:effectLst/>
            </a:endParaRPr>
          </a:p>
        </p:txBody>
      </p:sp>
    </p:spTree>
    <p:extLst>
      <p:ext uri="{BB962C8B-B14F-4D97-AF65-F5344CB8AC3E}">
        <p14:creationId xmlns:p14="http://schemas.microsoft.com/office/powerpoint/2010/main" val="2136960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251520" y="2111375"/>
            <a:ext cx="4968552" cy="292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
        <p:nvSpPr>
          <p:cNvPr id="125955" name="Rectangle 3"/>
          <p:cNvSpPr>
            <a:spLocks noChangeArrowheads="1"/>
          </p:cNvSpPr>
          <p:nvPr/>
        </p:nvSpPr>
        <p:spPr bwMode="auto">
          <a:xfrm>
            <a:off x="228600" y="2829642"/>
            <a:ext cx="4847456" cy="304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a:spcBef>
                <a:spcPct val="50000"/>
              </a:spcBef>
            </a:pPr>
            <a:r>
              <a:rPr lang="en-US" sz="2400" b="1" dirty="0" smtClean="0"/>
              <a:t>This monograph serves as a resource book on the </a:t>
            </a:r>
            <a:r>
              <a:rPr lang="en-US" sz="2400" b="1" i="1" dirty="0" smtClean="0"/>
              <a:t>Model Method</a:t>
            </a:r>
            <a:r>
              <a:rPr lang="en-US" sz="2400" b="1" dirty="0" smtClean="0"/>
              <a:t>. The main purpose is to make explicit how the model method is used to develop students’ understanding of fundamental mathematics concepts and proficiency in solving basic mathematics word problems.</a:t>
            </a:r>
            <a:endParaRPr lang="en-US" sz="2400" b="1" i="1" dirty="0">
              <a:solidFill>
                <a:srgbClr val="000066"/>
              </a:solidFill>
            </a:endParaRPr>
          </a:p>
        </p:txBody>
      </p:sp>
      <p:pic>
        <p:nvPicPr>
          <p:cNvPr id="12595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9600"/>
            <a:ext cx="865981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5957" name="Group 5"/>
          <p:cNvGrpSpPr>
            <a:grpSpLocks/>
          </p:cNvGrpSpPr>
          <p:nvPr/>
        </p:nvGrpSpPr>
        <p:grpSpPr bwMode="auto">
          <a:xfrm>
            <a:off x="5334000" y="2057400"/>
            <a:ext cx="3327400" cy="4402138"/>
            <a:chOff x="3360" y="1296"/>
            <a:chExt cx="2096" cy="2773"/>
          </a:xfrm>
        </p:grpSpPr>
        <p:sp>
          <p:nvSpPr>
            <p:cNvPr id="125958" name="Rectangle 6"/>
            <p:cNvSpPr>
              <a:spLocks noChangeArrowheads="1"/>
            </p:cNvSpPr>
            <p:nvPr/>
          </p:nvSpPr>
          <p:spPr bwMode="auto">
            <a:xfrm>
              <a:off x="3360" y="1296"/>
              <a:ext cx="2096" cy="277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pic>
          <p:nvPicPr>
            <p:cNvPr id="125959"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7" y="1310"/>
              <a:ext cx="2040" cy="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5960" name="Picture 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281113"/>
            <a:ext cx="73787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ChangeArrowheads="1"/>
          </p:cNvSpPr>
          <p:nvPr/>
        </p:nvSpPr>
        <p:spPr bwMode="auto">
          <a:xfrm>
            <a:off x="323528" y="5085184"/>
            <a:ext cx="4968552" cy="292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a:p>
        </p:txBody>
      </p:sp>
    </p:spTree>
    <p:extLst>
      <p:ext uri="{BB962C8B-B14F-4D97-AF65-F5344CB8AC3E}">
        <p14:creationId xmlns:p14="http://schemas.microsoft.com/office/powerpoint/2010/main" val="4134038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55576" y="548680"/>
            <a:ext cx="7704856" cy="2664296"/>
          </a:xfrm>
        </p:spPr>
        <p:txBody>
          <a:bodyPr>
            <a:normAutofit/>
          </a:bodyPr>
          <a:lstStyle/>
          <a:p>
            <a:pPr algn="l"/>
            <a:r>
              <a:rPr lang="en-US" sz="2800" b="1" dirty="0">
                <a:solidFill>
                  <a:schemeClr val="tx1"/>
                </a:solidFill>
              </a:rPr>
              <a:t>The part-whole and comparison models are pictorial forms of </a:t>
            </a:r>
            <a:r>
              <a:rPr lang="en-US" sz="2800" b="1" dirty="0" err="1">
                <a:solidFill>
                  <a:schemeClr val="tx1"/>
                </a:solidFill>
              </a:rPr>
              <a:t>Greeno’s</a:t>
            </a:r>
            <a:r>
              <a:rPr lang="en-US" sz="2800" b="1" dirty="0">
                <a:solidFill>
                  <a:schemeClr val="tx1"/>
                </a:solidFill>
              </a:rPr>
              <a:t> part-part-whole and comparison schemas for addition and subtraction word problems. These schemas represent the conceptual structures of addition and subtraction </a:t>
            </a:r>
            <a:r>
              <a:rPr lang="en-US" sz="2800" b="1" dirty="0" smtClean="0">
                <a:solidFill>
                  <a:schemeClr val="tx1"/>
                </a:solidFill>
              </a:rPr>
              <a:t>word </a:t>
            </a:r>
            <a:r>
              <a:rPr lang="en-US" sz="2800" b="1" dirty="0">
                <a:solidFill>
                  <a:schemeClr val="tx1"/>
                </a:solidFill>
              </a:rPr>
              <a:t>problems. </a:t>
            </a:r>
            <a:endParaRPr lang="en-SG" sz="2800" dirty="0">
              <a:solidFill>
                <a:schemeClr val="tx1"/>
              </a:solidFill>
            </a:endParaRPr>
          </a:p>
        </p:txBody>
      </p:sp>
    </p:spTree>
    <p:extLst>
      <p:ext uri="{BB962C8B-B14F-4D97-AF65-F5344CB8AC3E}">
        <p14:creationId xmlns:p14="http://schemas.microsoft.com/office/powerpoint/2010/main" val="1876904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712968" cy="1470025"/>
          </a:xfrm>
        </p:spPr>
        <p:txBody>
          <a:bodyPr>
            <a:normAutofit/>
          </a:bodyPr>
          <a:lstStyle/>
          <a:p>
            <a:pPr algn="l"/>
            <a:r>
              <a:rPr lang="en-GB" sz="2400" b="1" dirty="0" smtClean="0"/>
              <a:t>Part-whole model for addition and subtraction</a:t>
            </a:r>
            <a:endParaRPr lang="en-SG" sz="2400" b="1" dirty="0"/>
          </a:p>
        </p:txBody>
      </p:sp>
      <p:sp>
        <p:nvSpPr>
          <p:cNvPr id="24" name="TextBox 23"/>
          <p:cNvSpPr txBox="1"/>
          <p:nvPr/>
        </p:nvSpPr>
        <p:spPr>
          <a:xfrm>
            <a:off x="1384109" y="3979912"/>
            <a:ext cx="6788291" cy="1938992"/>
          </a:xfrm>
          <a:prstGeom prst="rect">
            <a:avLst/>
          </a:prstGeom>
          <a:noFill/>
        </p:spPr>
        <p:txBody>
          <a:bodyPr wrap="square" rtlCol="0">
            <a:spAutoFit/>
          </a:bodyPr>
          <a:lstStyle/>
          <a:p>
            <a:r>
              <a:rPr lang="en-SG" sz="2400" b="1" dirty="0" smtClean="0"/>
              <a:t>The model </a:t>
            </a:r>
            <a:r>
              <a:rPr lang="en-SG" sz="2400" b="1" dirty="0"/>
              <a:t>represents a quantitative relationship among three </a:t>
            </a:r>
            <a:r>
              <a:rPr lang="en-SG" sz="2400" b="1" dirty="0" smtClean="0"/>
              <a:t>variables:  </a:t>
            </a:r>
            <a:r>
              <a:rPr lang="en-SG" sz="2400" b="1" i="1" dirty="0" smtClean="0"/>
              <a:t>whole</a:t>
            </a:r>
            <a:r>
              <a:rPr lang="en-SG" sz="2400" b="1" dirty="0"/>
              <a:t>, </a:t>
            </a:r>
            <a:r>
              <a:rPr lang="en-SG" sz="2400" b="1" i="1" dirty="0"/>
              <a:t>part1</a:t>
            </a:r>
            <a:r>
              <a:rPr lang="en-SG" sz="2400" b="1" dirty="0"/>
              <a:t> and </a:t>
            </a:r>
            <a:r>
              <a:rPr lang="en-SG" sz="2400" b="1" i="1" dirty="0"/>
              <a:t>part2</a:t>
            </a:r>
            <a:r>
              <a:rPr lang="en-SG" sz="2400" b="1" dirty="0"/>
              <a:t>. </a:t>
            </a:r>
            <a:r>
              <a:rPr lang="en-SG" sz="2400" b="1" dirty="0" smtClean="0"/>
              <a:t> Given </a:t>
            </a:r>
            <a:r>
              <a:rPr lang="en-SG" sz="2400" b="1" dirty="0"/>
              <a:t>the values of any two variables, we can find the value of the third one by addition or subtraction. </a:t>
            </a:r>
            <a:endParaRPr lang="en-SG" sz="2400" dirty="0"/>
          </a:p>
        </p:txBody>
      </p:sp>
      <p:grpSp>
        <p:nvGrpSpPr>
          <p:cNvPr id="5" name="Group 4"/>
          <p:cNvGrpSpPr/>
          <p:nvPr/>
        </p:nvGrpSpPr>
        <p:grpSpPr>
          <a:xfrm>
            <a:off x="2195736" y="1556792"/>
            <a:ext cx="4608512" cy="1974994"/>
            <a:chOff x="2195736" y="1772816"/>
            <a:chExt cx="4608512" cy="1974994"/>
          </a:xfrm>
        </p:grpSpPr>
        <p:sp>
          <p:nvSpPr>
            <p:cNvPr id="26" name="Rectangle 25"/>
            <p:cNvSpPr/>
            <p:nvPr/>
          </p:nvSpPr>
          <p:spPr>
            <a:xfrm>
              <a:off x="2195736" y="2708920"/>
              <a:ext cx="129614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Rectangle 26"/>
            <p:cNvSpPr/>
            <p:nvPr/>
          </p:nvSpPr>
          <p:spPr>
            <a:xfrm>
              <a:off x="3491880" y="2708920"/>
              <a:ext cx="331236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TextBox 27"/>
            <p:cNvSpPr txBox="1"/>
            <p:nvPr/>
          </p:nvSpPr>
          <p:spPr>
            <a:xfrm>
              <a:off x="2411760" y="3347700"/>
              <a:ext cx="1080120" cy="400110"/>
            </a:xfrm>
            <a:prstGeom prst="rect">
              <a:avLst/>
            </a:prstGeom>
            <a:noFill/>
          </p:spPr>
          <p:txBody>
            <a:bodyPr wrap="square" rtlCol="0">
              <a:spAutoFit/>
            </a:bodyPr>
            <a:lstStyle/>
            <a:p>
              <a:r>
                <a:rPr lang="en-GB" sz="2000" dirty="0" smtClean="0"/>
                <a:t>Part 1</a:t>
              </a:r>
              <a:endParaRPr lang="en-SG" sz="2000" dirty="0"/>
            </a:p>
          </p:txBody>
        </p:sp>
        <p:sp>
          <p:nvSpPr>
            <p:cNvPr id="29" name="TextBox 28"/>
            <p:cNvSpPr txBox="1"/>
            <p:nvPr/>
          </p:nvSpPr>
          <p:spPr>
            <a:xfrm>
              <a:off x="4572000" y="3347700"/>
              <a:ext cx="1080120" cy="400110"/>
            </a:xfrm>
            <a:prstGeom prst="rect">
              <a:avLst/>
            </a:prstGeom>
            <a:noFill/>
          </p:spPr>
          <p:txBody>
            <a:bodyPr wrap="square" rtlCol="0">
              <a:spAutoFit/>
            </a:bodyPr>
            <a:lstStyle/>
            <a:p>
              <a:r>
                <a:rPr lang="en-GB" sz="2000" dirty="0" smtClean="0"/>
                <a:t>Part 2</a:t>
              </a:r>
              <a:endParaRPr lang="en-SG" sz="2000" dirty="0"/>
            </a:p>
          </p:txBody>
        </p:sp>
        <p:sp>
          <p:nvSpPr>
            <p:cNvPr id="30" name="TextBox 29"/>
            <p:cNvSpPr txBox="1"/>
            <p:nvPr/>
          </p:nvSpPr>
          <p:spPr>
            <a:xfrm>
              <a:off x="4067944" y="1772816"/>
              <a:ext cx="1080120" cy="400110"/>
            </a:xfrm>
            <a:prstGeom prst="rect">
              <a:avLst/>
            </a:prstGeom>
            <a:noFill/>
          </p:spPr>
          <p:txBody>
            <a:bodyPr wrap="square" rtlCol="0">
              <a:spAutoFit/>
            </a:bodyPr>
            <a:lstStyle/>
            <a:p>
              <a:r>
                <a:rPr lang="en-GB" sz="2000" dirty="0" smtClean="0"/>
                <a:t>Whole</a:t>
              </a:r>
              <a:endParaRPr lang="en-SG" sz="2000" dirty="0"/>
            </a:p>
          </p:txBody>
        </p:sp>
        <p:sp>
          <p:nvSpPr>
            <p:cNvPr id="31" name="Left Brace 30"/>
            <p:cNvSpPr/>
            <p:nvPr/>
          </p:nvSpPr>
          <p:spPr>
            <a:xfrm rot="5400000">
              <a:off x="4283992" y="44600"/>
              <a:ext cx="432000" cy="46085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spTree>
    <p:extLst>
      <p:ext uri="{BB962C8B-B14F-4D97-AF65-F5344CB8AC3E}">
        <p14:creationId xmlns:p14="http://schemas.microsoft.com/office/powerpoint/2010/main" val="1685855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712968" cy="1470025"/>
          </a:xfrm>
        </p:spPr>
        <p:txBody>
          <a:bodyPr>
            <a:normAutofit/>
          </a:bodyPr>
          <a:lstStyle/>
          <a:p>
            <a:pPr algn="l"/>
            <a:r>
              <a:rPr lang="en-GB" sz="2400" b="1" dirty="0" smtClean="0"/>
              <a:t>Comparison model for addition and subtraction</a:t>
            </a:r>
            <a:endParaRPr lang="en-SG" sz="2400" b="1" dirty="0"/>
          </a:p>
        </p:txBody>
      </p:sp>
      <p:grpSp>
        <p:nvGrpSpPr>
          <p:cNvPr id="3" name="Group 2"/>
          <p:cNvGrpSpPr/>
          <p:nvPr/>
        </p:nvGrpSpPr>
        <p:grpSpPr>
          <a:xfrm>
            <a:off x="1259632" y="1484784"/>
            <a:ext cx="5472608" cy="1101606"/>
            <a:chOff x="2195736" y="4302388"/>
            <a:chExt cx="5472608" cy="1101606"/>
          </a:xfrm>
        </p:grpSpPr>
        <p:sp>
          <p:nvSpPr>
            <p:cNvPr id="32" name="TextBox 31"/>
            <p:cNvSpPr txBox="1"/>
            <p:nvPr/>
          </p:nvSpPr>
          <p:spPr>
            <a:xfrm>
              <a:off x="2195736" y="4581128"/>
              <a:ext cx="2088232" cy="400110"/>
            </a:xfrm>
            <a:prstGeom prst="rect">
              <a:avLst/>
            </a:prstGeom>
            <a:noFill/>
          </p:spPr>
          <p:txBody>
            <a:bodyPr wrap="square" rtlCol="0">
              <a:spAutoFit/>
            </a:bodyPr>
            <a:lstStyle/>
            <a:p>
              <a:r>
                <a:rPr lang="en-GB" sz="2000" dirty="0" smtClean="0"/>
                <a:t>Smaller quantity</a:t>
              </a:r>
              <a:endParaRPr lang="en-SG" sz="2000" dirty="0"/>
            </a:p>
          </p:txBody>
        </p:sp>
        <p:sp>
          <p:nvSpPr>
            <p:cNvPr id="33" name="TextBox 32"/>
            <p:cNvSpPr txBox="1"/>
            <p:nvPr/>
          </p:nvSpPr>
          <p:spPr>
            <a:xfrm>
              <a:off x="2195736" y="5003884"/>
              <a:ext cx="2088232" cy="400110"/>
            </a:xfrm>
            <a:prstGeom prst="rect">
              <a:avLst/>
            </a:prstGeom>
            <a:noFill/>
          </p:spPr>
          <p:txBody>
            <a:bodyPr wrap="square" rtlCol="0">
              <a:spAutoFit/>
            </a:bodyPr>
            <a:lstStyle/>
            <a:p>
              <a:r>
                <a:rPr lang="en-GB" sz="2000" dirty="0" smtClean="0"/>
                <a:t>Larger  quantity</a:t>
              </a:r>
              <a:endParaRPr lang="en-SG" sz="2000" dirty="0"/>
            </a:p>
          </p:txBody>
        </p:sp>
        <p:sp>
          <p:nvSpPr>
            <p:cNvPr id="34" name="Rectangle 33"/>
            <p:cNvSpPr/>
            <p:nvPr/>
          </p:nvSpPr>
          <p:spPr>
            <a:xfrm>
              <a:off x="4139952" y="4653136"/>
              <a:ext cx="1512168" cy="238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Rectangle 36"/>
            <p:cNvSpPr/>
            <p:nvPr/>
          </p:nvSpPr>
          <p:spPr>
            <a:xfrm>
              <a:off x="4139952" y="5085184"/>
              <a:ext cx="3528392" cy="256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9" name="Straight Arrow Connector 38"/>
            <p:cNvCxnSpPr>
              <a:stCxn id="34" idx="3"/>
            </p:cNvCxnSpPr>
            <p:nvPr/>
          </p:nvCxnSpPr>
          <p:spPr>
            <a:xfrm>
              <a:off x="5652120" y="4772181"/>
              <a:ext cx="201622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796136" y="4302388"/>
              <a:ext cx="1728192" cy="400110"/>
            </a:xfrm>
            <a:prstGeom prst="rect">
              <a:avLst/>
            </a:prstGeom>
            <a:noFill/>
          </p:spPr>
          <p:txBody>
            <a:bodyPr wrap="square" rtlCol="0">
              <a:spAutoFit/>
            </a:bodyPr>
            <a:lstStyle/>
            <a:p>
              <a:pPr algn="ctr"/>
              <a:r>
                <a:rPr lang="en-GB" sz="2000" dirty="0" smtClean="0"/>
                <a:t>Difference</a:t>
              </a:r>
              <a:endParaRPr lang="en-SG" sz="2000" dirty="0"/>
            </a:p>
          </p:txBody>
        </p:sp>
      </p:grpSp>
      <p:sp>
        <p:nvSpPr>
          <p:cNvPr id="18" name="Title 1"/>
          <p:cNvSpPr txBox="1">
            <a:spLocks/>
          </p:cNvSpPr>
          <p:nvPr/>
        </p:nvSpPr>
        <p:spPr>
          <a:xfrm>
            <a:off x="755576" y="3573016"/>
            <a:ext cx="7992888" cy="15121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SG" sz="2400" b="1" dirty="0" smtClean="0"/>
              <a:t>The model represents a quantitative relationship among three variables: </a:t>
            </a:r>
            <a:r>
              <a:rPr lang="en-SG" sz="2400" b="1" i="1" dirty="0" smtClean="0"/>
              <a:t>larger quantity</a:t>
            </a:r>
            <a:r>
              <a:rPr lang="en-SG" sz="2400" b="1" dirty="0" smtClean="0"/>
              <a:t>, </a:t>
            </a:r>
            <a:r>
              <a:rPr lang="en-SG" sz="2400" b="1" i="1" dirty="0" smtClean="0"/>
              <a:t>smaller quantity</a:t>
            </a:r>
            <a:r>
              <a:rPr lang="en-SG" sz="2400" b="1" dirty="0" smtClean="0"/>
              <a:t> and </a:t>
            </a:r>
            <a:r>
              <a:rPr lang="en-SG" sz="2400" b="1" i="1" dirty="0" smtClean="0"/>
              <a:t>difference</a:t>
            </a:r>
            <a:r>
              <a:rPr lang="en-SG" sz="2400" b="1" dirty="0" smtClean="0"/>
              <a:t>. Given the values of any two variables, we can find the value of the third one by addition or subtraction. </a:t>
            </a:r>
            <a:endParaRPr lang="en-SG" sz="2400" b="1" dirty="0"/>
          </a:p>
        </p:txBody>
      </p:sp>
    </p:spTree>
    <p:extLst>
      <p:ext uri="{BB962C8B-B14F-4D97-AF65-F5344CB8AC3E}">
        <p14:creationId xmlns:p14="http://schemas.microsoft.com/office/powerpoint/2010/main" val="4244226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764704"/>
            <a:ext cx="7992888" cy="1944216"/>
          </a:xfrm>
        </p:spPr>
        <p:txBody>
          <a:bodyPr>
            <a:noAutofit/>
          </a:bodyPr>
          <a:lstStyle/>
          <a:p>
            <a:pPr algn="l"/>
            <a:r>
              <a:rPr lang="en-US" sz="2800" b="1" dirty="0" smtClean="0"/>
              <a:t>In </a:t>
            </a:r>
            <a:r>
              <a:rPr lang="en-US" sz="2800" b="1" dirty="0"/>
              <a:t>the Singapore primary mathematics textbooks, the part-whole and comparison models were further developed to include multiplication and division, as well as fraction, ratio, and percentage. </a:t>
            </a:r>
            <a:endParaRPr lang="en-SG" sz="2800" b="1" dirty="0"/>
          </a:p>
        </p:txBody>
      </p:sp>
    </p:spTree>
    <p:extLst>
      <p:ext uri="{BB962C8B-B14F-4D97-AF65-F5344CB8AC3E}">
        <p14:creationId xmlns:p14="http://schemas.microsoft.com/office/powerpoint/2010/main" val="1946442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712968" cy="1470025"/>
          </a:xfrm>
        </p:spPr>
        <p:txBody>
          <a:bodyPr>
            <a:normAutofit/>
          </a:bodyPr>
          <a:lstStyle/>
          <a:p>
            <a:pPr algn="l"/>
            <a:r>
              <a:rPr lang="en-GB" sz="2400" b="1" dirty="0" smtClean="0"/>
              <a:t>Part-whole model for multiplication and division</a:t>
            </a:r>
            <a:endParaRPr lang="en-SG" sz="2400" b="1" dirty="0"/>
          </a:p>
        </p:txBody>
      </p:sp>
      <p:sp>
        <p:nvSpPr>
          <p:cNvPr id="23" name="TextBox 22"/>
          <p:cNvSpPr txBox="1"/>
          <p:nvPr/>
        </p:nvSpPr>
        <p:spPr>
          <a:xfrm>
            <a:off x="1331640" y="1619508"/>
            <a:ext cx="5616624" cy="707886"/>
          </a:xfrm>
          <a:prstGeom prst="rect">
            <a:avLst/>
          </a:prstGeom>
          <a:noFill/>
        </p:spPr>
        <p:txBody>
          <a:bodyPr wrap="square" rtlCol="0">
            <a:spAutoFit/>
          </a:bodyPr>
          <a:lstStyle/>
          <a:p>
            <a:r>
              <a:rPr lang="en-GB" sz="2000" dirty="0" smtClean="0"/>
              <a:t>The following part-whole model represents a whole divided into 3 equal parts:</a:t>
            </a:r>
          </a:p>
        </p:txBody>
      </p:sp>
      <p:sp>
        <p:nvSpPr>
          <p:cNvPr id="24" name="TextBox 23"/>
          <p:cNvSpPr txBox="1"/>
          <p:nvPr/>
        </p:nvSpPr>
        <p:spPr>
          <a:xfrm>
            <a:off x="1187624" y="3934797"/>
            <a:ext cx="6696744" cy="830997"/>
          </a:xfrm>
          <a:prstGeom prst="rect">
            <a:avLst/>
          </a:prstGeom>
          <a:noFill/>
        </p:spPr>
        <p:txBody>
          <a:bodyPr wrap="square" rtlCol="0">
            <a:spAutoFit/>
          </a:bodyPr>
          <a:lstStyle/>
          <a:p>
            <a:r>
              <a:rPr lang="en-GB" sz="2400" b="1" dirty="0" smtClean="0"/>
              <a:t>The model illustrates the concept of multiplication as:</a:t>
            </a:r>
            <a:endParaRPr lang="en-SG" sz="2400" b="1" dirty="0"/>
          </a:p>
        </p:txBody>
      </p:sp>
      <p:grpSp>
        <p:nvGrpSpPr>
          <p:cNvPr id="43" name="Group 42"/>
          <p:cNvGrpSpPr/>
          <p:nvPr/>
        </p:nvGrpSpPr>
        <p:grpSpPr>
          <a:xfrm>
            <a:off x="2267744" y="2339588"/>
            <a:ext cx="3456386" cy="1480230"/>
            <a:chOff x="2267744" y="2339588"/>
            <a:chExt cx="3456386" cy="1480230"/>
          </a:xfrm>
        </p:grpSpPr>
        <p:sp>
          <p:nvSpPr>
            <p:cNvPr id="31" name="Rectangle 30"/>
            <p:cNvSpPr/>
            <p:nvPr/>
          </p:nvSpPr>
          <p:spPr>
            <a:xfrm>
              <a:off x="2267744" y="3203684"/>
              <a:ext cx="115212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Rectangle 33"/>
            <p:cNvSpPr/>
            <p:nvPr/>
          </p:nvSpPr>
          <p:spPr>
            <a:xfrm>
              <a:off x="3419872" y="3203684"/>
              <a:ext cx="115212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Rectangle 34"/>
            <p:cNvSpPr/>
            <p:nvPr/>
          </p:nvSpPr>
          <p:spPr>
            <a:xfrm>
              <a:off x="4572000" y="3203684"/>
              <a:ext cx="115212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2" name="TextBox 31"/>
            <p:cNvSpPr txBox="1"/>
            <p:nvPr/>
          </p:nvSpPr>
          <p:spPr>
            <a:xfrm>
              <a:off x="2483769" y="3419708"/>
              <a:ext cx="648072" cy="400110"/>
            </a:xfrm>
            <a:prstGeom prst="rect">
              <a:avLst/>
            </a:prstGeom>
            <a:noFill/>
          </p:spPr>
          <p:txBody>
            <a:bodyPr wrap="square" rtlCol="0">
              <a:spAutoFit/>
            </a:bodyPr>
            <a:lstStyle/>
            <a:p>
              <a:r>
                <a:rPr lang="en-GB" sz="2000" dirty="0" smtClean="0"/>
                <a:t>Part</a:t>
              </a:r>
              <a:endParaRPr lang="en-SG" sz="2000" dirty="0"/>
            </a:p>
          </p:txBody>
        </p:sp>
        <p:sp>
          <p:nvSpPr>
            <p:cNvPr id="41" name="Right Brace 40"/>
            <p:cNvSpPr/>
            <p:nvPr/>
          </p:nvSpPr>
          <p:spPr>
            <a:xfrm rot="16200000">
              <a:off x="3815938" y="1223484"/>
              <a:ext cx="360000" cy="34563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42" name="TextBox 41"/>
            <p:cNvSpPr txBox="1"/>
            <p:nvPr/>
          </p:nvSpPr>
          <p:spPr>
            <a:xfrm>
              <a:off x="3563888" y="2339588"/>
              <a:ext cx="972108" cy="400110"/>
            </a:xfrm>
            <a:prstGeom prst="rect">
              <a:avLst/>
            </a:prstGeom>
            <a:noFill/>
          </p:spPr>
          <p:txBody>
            <a:bodyPr wrap="square" rtlCol="0">
              <a:spAutoFit/>
            </a:bodyPr>
            <a:lstStyle/>
            <a:p>
              <a:r>
                <a:rPr lang="en-GB" sz="2000" dirty="0" smtClean="0"/>
                <a:t>Whole</a:t>
              </a:r>
              <a:endParaRPr lang="en-SG" sz="2000" dirty="0"/>
            </a:p>
          </p:txBody>
        </p:sp>
      </p:grpSp>
      <p:grpSp>
        <p:nvGrpSpPr>
          <p:cNvPr id="3" name="Group 2"/>
          <p:cNvGrpSpPr/>
          <p:nvPr/>
        </p:nvGrpSpPr>
        <p:grpSpPr>
          <a:xfrm>
            <a:off x="1619672" y="4797152"/>
            <a:ext cx="4968552" cy="779894"/>
            <a:chOff x="1619672" y="4438853"/>
            <a:chExt cx="4968552" cy="779894"/>
          </a:xfrm>
        </p:grpSpPr>
        <p:sp>
          <p:nvSpPr>
            <p:cNvPr id="46" name="TextBox 45"/>
            <p:cNvSpPr txBox="1"/>
            <p:nvPr/>
          </p:nvSpPr>
          <p:spPr>
            <a:xfrm>
              <a:off x="1619672" y="4581128"/>
              <a:ext cx="1224137" cy="400110"/>
            </a:xfrm>
            <a:prstGeom prst="rect">
              <a:avLst/>
            </a:prstGeom>
            <a:noFill/>
            <a:ln>
              <a:solidFill>
                <a:schemeClr val="tx2">
                  <a:alpha val="92000"/>
                </a:schemeClr>
              </a:solidFill>
            </a:ln>
          </p:spPr>
          <p:txBody>
            <a:bodyPr wrap="square" rtlCol="0">
              <a:spAutoFit/>
            </a:bodyPr>
            <a:lstStyle/>
            <a:p>
              <a:pPr algn="ctr"/>
              <a:r>
                <a:rPr lang="en-GB" sz="2000" dirty="0" smtClean="0"/>
                <a:t>One part</a:t>
              </a:r>
              <a:endParaRPr lang="en-SG" sz="2000" dirty="0"/>
            </a:p>
          </p:txBody>
        </p:sp>
        <p:sp>
          <p:nvSpPr>
            <p:cNvPr id="49" name="TextBox 48"/>
            <p:cNvSpPr txBox="1"/>
            <p:nvPr/>
          </p:nvSpPr>
          <p:spPr>
            <a:xfrm>
              <a:off x="3448658" y="4510861"/>
              <a:ext cx="1224137" cy="707886"/>
            </a:xfrm>
            <a:prstGeom prst="rect">
              <a:avLst/>
            </a:prstGeom>
            <a:noFill/>
            <a:ln>
              <a:solidFill>
                <a:schemeClr val="tx2">
                  <a:alpha val="92000"/>
                </a:schemeClr>
              </a:solidFill>
            </a:ln>
          </p:spPr>
          <p:txBody>
            <a:bodyPr wrap="square" rtlCol="0">
              <a:spAutoFit/>
            </a:bodyPr>
            <a:lstStyle/>
            <a:p>
              <a:pPr algn="ctr"/>
              <a:r>
                <a:rPr lang="en-GB" sz="2000" dirty="0" smtClean="0"/>
                <a:t>Number of parts</a:t>
              </a:r>
              <a:endParaRPr lang="en-SG" sz="2000" dirty="0"/>
            </a:p>
          </p:txBody>
        </p:sp>
        <p:sp>
          <p:nvSpPr>
            <p:cNvPr id="50" name="TextBox 49"/>
            <p:cNvSpPr txBox="1"/>
            <p:nvPr/>
          </p:nvSpPr>
          <p:spPr>
            <a:xfrm>
              <a:off x="5364087" y="4581128"/>
              <a:ext cx="1224137" cy="400110"/>
            </a:xfrm>
            <a:prstGeom prst="rect">
              <a:avLst/>
            </a:prstGeom>
            <a:noFill/>
            <a:ln>
              <a:solidFill>
                <a:schemeClr val="tx2">
                  <a:alpha val="92000"/>
                </a:schemeClr>
              </a:solidFill>
            </a:ln>
          </p:spPr>
          <p:txBody>
            <a:bodyPr wrap="square" rtlCol="0">
              <a:spAutoFit/>
            </a:bodyPr>
            <a:lstStyle/>
            <a:p>
              <a:pPr algn="ctr"/>
              <a:r>
                <a:rPr lang="en-GB" sz="2000" dirty="0" smtClean="0"/>
                <a:t>Whole</a:t>
              </a:r>
              <a:endParaRPr lang="en-SG" sz="2000" dirty="0"/>
            </a:p>
          </p:txBody>
        </p:sp>
        <p:sp>
          <p:nvSpPr>
            <p:cNvPr id="47" name="TextBox 46"/>
            <p:cNvSpPr txBox="1"/>
            <p:nvPr/>
          </p:nvSpPr>
          <p:spPr>
            <a:xfrm>
              <a:off x="2987824" y="4438853"/>
              <a:ext cx="360040" cy="584775"/>
            </a:xfrm>
            <a:prstGeom prst="rect">
              <a:avLst/>
            </a:prstGeom>
            <a:noFill/>
          </p:spPr>
          <p:txBody>
            <a:bodyPr wrap="square" rtlCol="0">
              <a:spAutoFit/>
            </a:bodyPr>
            <a:lstStyle/>
            <a:p>
              <a:r>
                <a:rPr lang="en-GB" sz="3200" dirty="0" smtClean="0"/>
                <a:t>×</a:t>
              </a:r>
              <a:endParaRPr lang="en-SG" sz="3200" dirty="0"/>
            </a:p>
          </p:txBody>
        </p:sp>
        <p:sp>
          <p:nvSpPr>
            <p:cNvPr id="52" name="TextBox 51"/>
            <p:cNvSpPr txBox="1"/>
            <p:nvPr/>
          </p:nvSpPr>
          <p:spPr>
            <a:xfrm>
              <a:off x="4860032" y="4438853"/>
              <a:ext cx="360040" cy="584775"/>
            </a:xfrm>
            <a:prstGeom prst="rect">
              <a:avLst/>
            </a:prstGeom>
            <a:noFill/>
          </p:spPr>
          <p:txBody>
            <a:bodyPr wrap="square" rtlCol="0">
              <a:spAutoFit/>
            </a:bodyPr>
            <a:lstStyle/>
            <a:p>
              <a:r>
                <a:rPr lang="en-GB" sz="3200" dirty="0"/>
                <a:t>=</a:t>
              </a:r>
              <a:endParaRPr lang="en-SG" sz="3200" dirty="0"/>
            </a:p>
          </p:txBody>
        </p:sp>
      </p:grpSp>
    </p:spTree>
    <p:extLst>
      <p:ext uri="{BB962C8B-B14F-4D97-AF65-F5344CB8AC3E}">
        <p14:creationId xmlns:p14="http://schemas.microsoft.com/office/powerpoint/2010/main" val="391598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712968" cy="1470025"/>
          </a:xfrm>
        </p:spPr>
        <p:txBody>
          <a:bodyPr>
            <a:normAutofit/>
          </a:bodyPr>
          <a:lstStyle/>
          <a:p>
            <a:pPr algn="l"/>
            <a:r>
              <a:rPr lang="en-GB" sz="2400" b="1" dirty="0" smtClean="0"/>
              <a:t>Multiplicative comparison models</a:t>
            </a:r>
            <a:endParaRPr lang="en-SG" sz="2400" b="1" dirty="0"/>
          </a:p>
        </p:txBody>
      </p:sp>
      <p:sp>
        <p:nvSpPr>
          <p:cNvPr id="23" name="TextBox 22"/>
          <p:cNvSpPr txBox="1"/>
          <p:nvPr/>
        </p:nvSpPr>
        <p:spPr>
          <a:xfrm>
            <a:off x="1331640" y="1619508"/>
            <a:ext cx="5616624" cy="400110"/>
          </a:xfrm>
          <a:prstGeom prst="rect">
            <a:avLst/>
          </a:prstGeom>
          <a:noFill/>
        </p:spPr>
        <p:txBody>
          <a:bodyPr wrap="square" rtlCol="0">
            <a:spAutoFit/>
          </a:bodyPr>
          <a:lstStyle/>
          <a:p>
            <a:r>
              <a:rPr lang="en-GB" sz="2000" dirty="0" smtClean="0"/>
              <a:t>One quantity is a multiple of the other, e.g.</a:t>
            </a:r>
          </a:p>
        </p:txBody>
      </p:sp>
      <mc:AlternateContent xmlns:mc="http://schemas.openxmlformats.org/markup-compatibility/2006" xmlns:a14="http://schemas.microsoft.com/office/drawing/2010/main">
        <mc:Choice Requires="a14">
          <p:sp>
            <p:nvSpPr>
              <p:cNvPr id="24" name="TextBox 23"/>
              <p:cNvSpPr txBox="1"/>
              <p:nvPr/>
            </p:nvSpPr>
            <p:spPr>
              <a:xfrm>
                <a:off x="899592" y="4378846"/>
                <a:ext cx="6840760" cy="1354410"/>
              </a:xfrm>
              <a:prstGeom prst="rect">
                <a:avLst/>
              </a:prstGeom>
              <a:noFill/>
            </p:spPr>
            <p:txBody>
              <a:bodyPr wrap="square" rtlCol="0">
                <a:spAutoFit/>
              </a:bodyPr>
              <a:lstStyle/>
              <a:p>
                <a:r>
                  <a:rPr lang="en-GB" sz="2400" b="1" dirty="0" smtClean="0"/>
                  <a:t>The larger quantity is 3 times as much as the smaller quantity, and the smaller quantity is equal to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a:rPr>
                          <m:t>𝟏</m:t>
                        </m:r>
                      </m:num>
                      <m:den>
                        <m:r>
                          <a:rPr lang="en-GB" sz="2400" b="1" i="1" smtClean="0">
                            <a:latin typeface="Cambria Math"/>
                          </a:rPr>
                          <m:t>𝟑</m:t>
                        </m:r>
                      </m:den>
                    </m:f>
                  </m:oMath>
                </a14:m>
                <a:r>
                  <a:rPr lang="en-SG" sz="2400" b="1" dirty="0" smtClean="0"/>
                  <a:t> of the larger quantity.</a:t>
                </a:r>
                <a:endParaRPr lang="en-SG" sz="24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899592" y="4378846"/>
                <a:ext cx="6840760" cy="1354410"/>
              </a:xfrm>
              <a:prstGeom prst="rect">
                <a:avLst/>
              </a:prstGeom>
              <a:blipFill rotWithShape="1">
                <a:blip r:embed="rId2" cstate="print"/>
                <a:stretch>
                  <a:fillRect l="-1426" t="-3604" r="-1693" b="-9910"/>
                </a:stretch>
              </a:blipFill>
            </p:spPr>
            <p:txBody>
              <a:bodyPr/>
              <a:lstStyle/>
              <a:p>
                <a:r>
                  <a:rPr lang="en-SG">
                    <a:noFill/>
                  </a:rPr>
                  <a:t> </a:t>
                </a:r>
              </a:p>
            </p:txBody>
          </p:sp>
        </mc:Fallback>
      </mc:AlternateContent>
      <p:grpSp>
        <p:nvGrpSpPr>
          <p:cNvPr id="43" name="Group 42"/>
          <p:cNvGrpSpPr/>
          <p:nvPr/>
        </p:nvGrpSpPr>
        <p:grpSpPr>
          <a:xfrm>
            <a:off x="3491880" y="2348880"/>
            <a:ext cx="3456384" cy="288032"/>
            <a:chOff x="2267744" y="3203684"/>
            <a:chExt cx="3456384" cy="288032"/>
          </a:xfrm>
        </p:grpSpPr>
        <p:sp>
          <p:nvSpPr>
            <p:cNvPr id="31" name="Rectangle 30"/>
            <p:cNvSpPr/>
            <p:nvPr/>
          </p:nvSpPr>
          <p:spPr>
            <a:xfrm>
              <a:off x="2267744" y="3203684"/>
              <a:ext cx="115212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Rectangle 33"/>
            <p:cNvSpPr/>
            <p:nvPr/>
          </p:nvSpPr>
          <p:spPr>
            <a:xfrm>
              <a:off x="3419872" y="3203684"/>
              <a:ext cx="115212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Rectangle 34"/>
            <p:cNvSpPr/>
            <p:nvPr/>
          </p:nvSpPr>
          <p:spPr>
            <a:xfrm>
              <a:off x="4572000" y="3203684"/>
              <a:ext cx="115212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17" name="Rectangle 16"/>
          <p:cNvSpPr/>
          <p:nvPr/>
        </p:nvSpPr>
        <p:spPr>
          <a:xfrm>
            <a:off x="3491880" y="2780928"/>
            <a:ext cx="115212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p:cNvSpPr txBox="1"/>
          <p:nvPr/>
        </p:nvSpPr>
        <p:spPr>
          <a:xfrm>
            <a:off x="1547664" y="2276872"/>
            <a:ext cx="1944216" cy="400110"/>
          </a:xfrm>
          <a:prstGeom prst="rect">
            <a:avLst/>
          </a:prstGeom>
          <a:noFill/>
        </p:spPr>
        <p:txBody>
          <a:bodyPr wrap="square" rtlCol="0">
            <a:spAutoFit/>
          </a:bodyPr>
          <a:lstStyle/>
          <a:p>
            <a:r>
              <a:rPr lang="en-GB" sz="2000" dirty="0" smtClean="0"/>
              <a:t>Larger quantity</a:t>
            </a:r>
            <a:endParaRPr lang="en-SG" sz="2000" dirty="0"/>
          </a:p>
        </p:txBody>
      </p:sp>
      <p:sp>
        <p:nvSpPr>
          <p:cNvPr id="19" name="TextBox 18"/>
          <p:cNvSpPr txBox="1"/>
          <p:nvPr/>
        </p:nvSpPr>
        <p:spPr>
          <a:xfrm>
            <a:off x="1547664" y="2699628"/>
            <a:ext cx="1944216" cy="400110"/>
          </a:xfrm>
          <a:prstGeom prst="rect">
            <a:avLst/>
          </a:prstGeom>
          <a:noFill/>
        </p:spPr>
        <p:txBody>
          <a:bodyPr wrap="square" rtlCol="0">
            <a:spAutoFit/>
          </a:bodyPr>
          <a:lstStyle/>
          <a:p>
            <a:r>
              <a:rPr lang="en-GB" sz="2000" dirty="0" smtClean="0"/>
              <a:t>Smaller quantity</a:t>
            </a:r>
            <a:endParaRPr lang="en-SG" sz="2000" dirty="0"/>
          </a:p>
        </p:txBody>
      </p:sp>
    </p:spTree>
    <p:extLst>
      <p:ext uri="{BB962C8B-B14F-4D97-AF65-F5344CB8AC3E}">
        <p14:creationId xmlns:p14="http://schemas.microsoft.com/office/powerpoint/2010/main" val="3704559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712968" cy="1470025"/>
          </a:xfrm>
        </p:spPr>
        <p:txBody>
          <a:bodyPr>
            <a:normAutofit/>
          </a:bodyPr>
          <a:lstStyle/>
          <a:p>
            <a:pPr algn="l"/>
            <a:r>
              <a:rPr lang="en-GB" sz="2400" b="1" dirty="0" smtClean="0"/>
              <a:t>Ratio models</a:t>
            </a:r>
            <a:endParaRPr lang="en-SG" sz="2400" b="1" dirty="0"/>
          </a:p>
        </p:txBody>
      </p:sp>
      <p:sp>
        <p:nvSpPr>
          <p:cNvPr id="23" name="TextBox 22"/>
          <p:cNvSpPr txBox="1"/>
          <p:nvPr/>
        </p:nvSpPr>
        <p:spPr>
          <a:xfrm>
            <a:off x="1331640" y="1270501"/>
            <a:ext cx="5616624" cy="707886"/>
          </a:xfrm>
          <a:prstGeom prst="rect">
            <a:avLst/>
          </a:prstGeom>
          <a:noFill/>
        </p:spPr>
        <p:txBody>
          <a:bodyPr wrap="square" rtlCol="0">
            <a:spAutoFit/>
          </a:bodyPr>
          <a:lstStyle/>
          <a:p>
            <a:r>
              <a:rPr lang="en-GB" sz="2000" dirty="0" smtClean="0"/>
              <a:t>The following part-whole model shows a whole divided into three parts </a:t>
            </a:r>
            <a:r>
              <a:rPr lang="en-GB" sz="2000" i="1" dirty="0" smtClean="0"/>
              <a:t>A</a:t>
            </a:r>
            <a:r>
              <a:rPr lang="en-GB" sz="2000" dirty="0" smtClean="0"/>
              <a:t>, </a:t>
            </a:r>
            <a:r>
              <a:rPr lang="en-GB" sz="2000" i="1" dirty="0" smtClean="0"/>
              <a:t>B</a:t>
            </a:r>
            <a:r>
              <a:rPr lang="en-GB" sz="2000" dirty="0" smtClean="0"/>
              <a:t>, and </a:t>
            </a:r>
            <a:r>
              <a:rPr lang="en-GB" sz="2000" i="1" dirty="0" smtClean="0"/>
              <a:t>C</a:t>
            </a:r>
            <a:r>
              <a:rPr lang="en-GB" sz="2000" dirty="0" smtClean="0"/>
              <a:t> in the ratio 2:3:4.</a:t>
            </a:r>
          </a:p>
        </p:txBody>
      </p:sp>
      <p:sp>
        <p:nvSpPr>
          <p:cNvPr id="24" name="TextBox 23"/>
          <p:cNvSpPr txBox="1"/>
          <p:nvPr/>
        </p:nvSpPr>
        <p:spPr>
          <a:xfrm>
            <a:off x="1331640" y="3718773"/>
            <a:ext cx="5760640" cy="707886"/>
          </a:xfrm>
          <a:prstGeom prst="rect">
            <a:avLst/>
          </a:prstGeom>
          <a:noFill/>
        </p:spPr>
        <p:txBody>
          <a:bodyPr wrap="square" rtlCol="0">
            <a:spAutoFit/>
          </a:bodyPr>
          <a:lstStyle/>
          <a:p>
            <a:r>
              <a:rPr lang="en-GB" sz="2000" dirty="0" smtClean="0"/>
              <a:t>The following comparison model shows three quantities </a:t>
            </a:r>
            <a:r>
              <a:rPr lang="en-GB" sz="2000" i="1" dirty="0" smtClean="0"/>
              <a:t>A</a:t>
            </a:r>
            <a:r>
              <a:rPr lang="en-GB" sz="2000" dirty="0" smtClean="0"/>
              <a:t>, </a:t>
            </a:r>
            <a:r>
              <a:rPr lang="en-GB" sz="2000" i="1" dirty="0" smtClean="0"/>
              <a:t>B</a:t>
            </a:r>
            <a:r>
              <a:rPr lang="en-GB" sz="2000" dirty="0" smtClean="0"/>
              <a:t>, and </a:t>
            </a:r>
            <a:r>
              <a:rPr lang="en-GB" sz="2000" i="1" dirty="0" smtClean="0"/>
              <a:t>C</a:t>
            </a:r>
            <a:r>
              <a:rPr lang="en-GB" sz="2000" dirty="0" smtClean="0"/>
              <a:t> which are in ratio 2:3:4.</a:t>
            </a:r>
            <a:endParaRPr lang="en-SG" sz="2000" dirty="0"/>
          </a:p>
        </p:txBody>
      </p:sp>
      <p:grpSp>
        <p:nvGrpSpPr>
          <p:cNvPr id="6" name="Group 5"/>
          <p:cNvGrpSpPr/>
          <p:nvPr/>
        </p:nvGrpSpPr>
        <p:grpSpPr>
          <a:xfrm>
            <a:off x="2051720" y="2564904"/>
            <a:ext cx="4536504" cy="360040"/>
            <a:chOff x="1475656" y="2564904"/>
            <a:chExt cx="4536504" cy="360040"/>
          </a:xfrm>
        </p:grpSpPr>
        <p:sp>
          <p:nvSpPr>
            <p:cNvPr id="5" name="Rectangle 4"/>
            <p:cNvSpPr/>
            <p:nvPr/>
          </p:nvSpPr>
          <p:spPr>
            <a:xfrm>
              <a:off x="1475656" y="2564904"/>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Rectangle 17"/>
            <p:cNvSpPr/>
            <p:nvPr/>
          </p:nvSpPr>
          <p:spPr>
            <a:xfrm>
              <a:off x="1979712" y="2564904"/>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ectangle 19"/>
            <p:cNvSpPr/>
            <p:nvPr/>
          </p:nvSpPr>
          <p:spPr>
            <a:xfrm>
              <a:off x="2483768" y="2564904"/>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20"/>
            <p:cNvSpPr/>
            <p:nvPr/>
          </p:nvSpPr>
          <p:spPr>
            <a:xfrm>
              <a:off x="2987824" y="2564904"/>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Rectangle 21"/>
            <p:cNvSpPr/>
            <p:nvPr/>
          </p:nvSpPr>
          <p:spPr>
            <a:xfrm>
              <a:off x="3491880" y="2564904"/>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Rectangle 24"/>
            <p:cNvSpPr/>
            <p:nvPr/>
          </p:nvSpPr>
          <p:spPr>
            <a:xfrm>
              <a:off x="3995936" y="2564904"/>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Rectangle 25"/>
            <p:cNvSpPr/>
            <p:nvPr/>
          </p:nvSpPr>
          <p:spPr>
            <a:xfrm>
              <a:off x="4499992" y="2564904"/>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Rectangle 26"/>
            <p:cNvSpPr/>
            <p:nvPr/>
          </p:nvSpPr>
          <p:spPr>
            <a:xfrm>
              <a:off x="5004048" y="2564904"/>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Rectangle 27"/>
            <p:cNvSpPr/>
            <p:nvPr/>
          </p:nvSpPr>
          <p:spPr>
            <a:xfrm>
              <a:off x="5508104" y="2564904"/>
              <a:ext cx="50405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7" name="Left Brace 6"/>
          <p:cNvSpPr/>
          <p:nvPr/>
        </p:nvSpPr>
        <p:spPr>
          <a:xfrm rot="5400000">
            <a:off x="4139952" y="116632"/>
            <a:ext cx="360040" cy="45365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8" name="TextBox 7"/>
          <p:cNvSpPr txBox="1"/>
          <p:nvPr/>
        </p:nvSpPr>
        <p:spPr>
          <a:xfrm>
            <a:off x="3491880" y="1916832"/>
            <a:ext cx="1584176" cy="400110"/>
          </a:xfrm>
          <a:prstGeom prst="rect">
            <a:avLst/>
          </a:prstGeom>
          <a:noFill/>
        </p:spPr>
        <p:txBody>
          <a:bodyPr wrap="square" rtlCol="0">
            <a:spAutoFit/>
          </a:bodyPr>
          <a:lstStyle/>
          <a:p>
            <a:pPr algn="ctr"/>
            <a:r>
              <a:rPr lang="en-GB" sz="2000" dirty="0" smtClean="0"/>
              <a:t>Whole</a:t>
            </a:r>
            <a:endParaRPr lang="en-SG" sz="2000" dirty="0"/>
          </a:p>
        </p:txBody>
      </p:sp>
      <p:grpSp>
        <p:nvGrpSpPr>
          <p:cNvPr id="10" name="Group 9"/>
          <p:cNvGrpSpPr/>
          <p:nvPr/>
        </p:nvGrpSpPr>
        <p:grpSpPr>
          <a:xfrm>
            <a:off x="2195736" y="3212976"/>
            <a:ext cx="4104456" cy="400110"/>
            <a:chOff x="2051720" y="3356992"/>
            <a:chExt cx="4104456" cy="400110"/>
          </a:xfrm>
        </p:grpSpPr>
        <p:sp>
          <p:nvSpPr>
            <p:cNvPr id="9" name="TextBox 8"/>
            <p:cNvSpPr txBox="1"/>
            <p:nvPr/>
          </p:nvSpPr>
          <p:spPr>
            <a:xfrm>
              <a:off x="2051720" y="3356992"/>
              <a:ext cx="1008112" cy="400110"/>
            </a:xfrm>
            <a:prstGeom prst="rect">
              <a:avLst/>
            </a:prstGeom>
            <a:noFill/>
          </p:spPr>
          <p:txBody>
            <a:bodyPr wrap="square" rtlCol="0">
              <a:spAutoFit/>
            </a:bodyPr>
            <a:lstStyle/>
            <a:p>
              <a:r>
                <a:rPr lang="en-GB" sz="2000" dirty="0" smtClean="0"/>
                <a:t>Part </a:t>
              </a:r>
              <a:r>
                <a:rPr lang="en-GB" sz="2000" i="1" dirty="0" smtClean="0"/>
                <a:t>A</a:t>
              </a:r>
              <a:endParaRPr lang="en-SG" sz="2000" i="1" dirty="0"/>
            </a:p>
          </p:txBody>
        </p:sp>
        <p:sp>
          <p:nvSpPr>
            <p:cNvPr id="29" name="TextBox 28"/>
            <p:cNvSpPr txBox="1"/>
            <p:nvPr/>
          </p:nvSpPr>
          <p:spPr>
            <a:xfrm>
              <a:off x="3347864" y="3356992"/>
              <a:ext cx="1008112" cy="400110"/>
            </a:xfrm>
            <a:prstGeom prst="rect">
              <a:avLst/>
            </a:prstGeom>
            <a:noFill/>
          </p:spPr>
          <p:txBody>
            <a:bodyPr wrap="square" rtlCol="0">
              <a:spAutoFit/>
            </a:bodyPr>
            <a:lstStyle/>
            <a:p>
              <a:r>
                <a:rPr lang="en-GB" sz="2000" dirty="0" smtClean="0"/>
                <a:t>Part </a:t>
              </a:r>
              <a:r>
                <a:rPr lang="en-GB" sz="2000" i="1" dirty="0"/>
                <a:t>B</a:t>
              </a:r>
              <a:endParaRPr lang="en-SG" sz="2000" i="1" dirty="0"/>
            </a:p>
          </p:txBody>
        </p:sp>
        <p:sp>
          <p:nvSpPr>
            <p:cNvPr id="30" name="TextBox 29"/>
            <p:cNvSpPr txBox="1"/>
            <p:nvPr/>
          </p:nvSpPr>
          <p:spPr>
            <a:xfrm>
              <a:off x="5148064" y="3356992"/>
              <a:ext cx="1008112" cy="400110"/>
            </a:xfrm>
            <a:prstGeom prst="rect">
              <a:avLst/>
            </a:prstGeom>
            <a:noFill/>
          </p:spPr>
          <p:txBody>
            <a:bodyPr wrap="square" rtlCol="0">
              <a:spAutoFit/>
            </a:bodyPr>
            <a:lstStyle/>
            <a:p>
              <a:r>
                <a:rPr lang="en-GB" sz="2000" dirty="0" smtClean="0"/>
                <a:t>Part </a:t>
              </a:r>
              <a:r>
                <a:rPr lang="en-GB" sz="2000" i="1" dirty="0" smtClean="0"/>
                <a:t>C</a:t>
              </a:r>
              <a:endParaRPr lang="en-SG" sz="2000" i="1" dirty="0"/>
            </a:p>
          </p:txBody>
        </p:sp>
      </p:grpSp>
      <p:sp>
        <p:nvSpPr>
          <p:cNvPr id="33" name="Right Brace 32"/>
          <p:cNvSpPr/>
          <p:nvPr/>
        </p:nvSpPr>
        <p:spPr>
          <a:xfrm rot="5400000">
            <a:off x="2403630" y="2736794"/>
            <a:ext cx="340297" cy="900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nvGrpSpPr>
          <p:cNvPr id="12" name="Group 11"/>
          <p:cNvGrpSpPr/>
          <p:nvPr/>
        </p:nvGrpSpPr>
        <p:grpSpPr>
          <a:xfrm>
            <a:off x="2123729" y="2996953"/>
            <a:ext cx="4464495" cy="360038"/>
            <a:chOff x="2123729" y="2996953"/>
            <a:chExt cx="4464495" cy="360038"/>
          </a:xfrm>
        </p:grpSpPr>
        <p:sp>
          <p:nvSpPr>
            <p:cNvPr id="11" name="Right Brace 10"/>
            <p:cNvSpPr/>
            <p:nvPr/>
          </p:nvSpPr>
          <p:spPr>
            <a:xfrm rot="5400000">
              <a:off x="2403630" y="2736793"/>
              <a:ext cx="340297" cy="900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37" name="Right Brace 36"/>
            <p:cNvSpPr/>
            <p:nvPr/>
          </p:nvSpPr>
          <p:spPr>
            <a:xfrm rot="5400000">
              <a:off x="3645767" y="2411018"/>
              <a:ext cx="340297"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38" name="Right Brace 37"/>
            <p:cNvSpPr/>
            <p:nvPr/>
          </p:nvSpPr>
          <p:spPr>
            <a:xfrm rot="5400000">
              <a:off x="5445967" y="2194994"/>
              <a:ext cx="340297" cy="19442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sp>
        <p:nvSpPr>
          <p:cNvPr id="16" name="Rectangle 15"/>
          <p:cNvSpPr/>
          <p:nvPr/>
        </p:nvSpPr>
        <p:spPr>
          <a:xfrm>
            <a:off x="3203848" y="4581128"/>
            <a:ext cx="86409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9" name="Rectangle 38"/>
          <p:cNvSpPr/>
          <p:nvPr/>
        </p:nvSpPr>
        <p:spPr>
          <a:xfrm>
            <a:off x="4067944" y="4581128"/>
            <a:ext cx="86409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0" name="Rectangle 39"/>
          <p:cNvSpPr/>
          <p:nvPr/>
        </p:nvSpPr>
        <p:spPr>
          <a:xfrm>
            <a:off x="3203848" y="4941168"/>
            <a:ext cx="86409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1" name="Rectangle 40"/>
          <p:cNvSpPr/>
          <p:nvPr/>
        </p:nvSpPr>
        <p:spPr>
          <a:xfrm>
            <a:off x="4067944" y="4941168"/>
            <a:ext cx="86409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2" name="Rectangle 41"/>
          <p:cNvSpPr/>
          <p:nvPr/>
        </p:nvSpPr>
        <p:spPr>
          <a:xfrm>
            <a:off x="4932040" y="4941168"/>
            <a:ext cx="86409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4" name="Rectangle 43"/>
          <p:cNvSpPr/>
          <p:nvPr/>
        </p:nvSpPr>
        <p:spPr>
          <a:xfrm>
            <a:off x="3203848" y="5301208"/>
            <a:ext cx="86409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Rectangle 44"/>
          <p:cNvSpPr/>
          <p:nvPr/>
        </p:nvSpPr>
        <p:spPr>
          <a:xfrm>
            <a:off x="4067944" y="5301208"/>
            <a:ext cx="86409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6" name="Rectangle 45"/>
          <p:cNvSpPr/>
          <p:nvPr/>
        </p:nvSpPr>
        <p:spPr>
          <a:xfrm>
            <a:off x="4932040" y="5301208"/>
            <a:ext cx="86409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7" name="Rectangle 46"/>
          <p:cNvSpPr/>
          <p:nvPr/>
        </p:nvSpPr>
        <p:spPr>
          <a:xfrm>
            <a:off x="5796136" y="5301208"/>
            <a:ext cx="86409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2" name="TextBox 31"/>
          <p:cNvSpPr txBox="1"/>
          <p:nvPr/>
        </p:nvSpPr>
        <p:spPr>
          <a:xfrm>
            <a:off x="1835696" y="4509120"/>
            <a:ext cx="1440160" cy="400110"/>
          </a:xfrm>
          <a:prstGeom prst="rect">
            <a:avLst/>
          </a:prstGeom>
          <a:noFill/>
        </p:spPr>
        <p:txBody>
          <a:bodyPr wrap="square" rtlCol="0">
            <a:spAutoFit/>
          </a:bodyPr>
          <a:lstStyle/>
          <a:p>
            <a:r>
              <a:rPr lang="en-GB" sz="2000" dirty="0" smtClean="0"/>
              <a:t>Quantity </a:t>
            </a:r>
            <a:r>
              <a:rPr lang="en-GB" sz="2000" i="1" dirty="0" smtClean="0"/>
              <a:t>A</a:t>
            </a:r>
            <a:endParaRPr lang="en-SG" sz="2000" i="1" dirty="0"/>
          </a:p>
        </p:txBody>
      </p:sp>
      <p:sp>
        <p:nvSpPr>
          <p:cNvPr id="48" name="TextBox 47"/>
          <p:cNvSpPr txBox="1"/>
          <p:nvPr/>
        </p:nvSpPr>
        <p:spPr>
          <a:xfrm>
            <a:off x="1835696" y="4859868"/>
            <a:ext cx="1440160" cy="400110"/>
          </a:xfrm>
          <a:prstGeom prst="rect">
            <a:avLst/>
          </a:prstGeom>
          <a:noFill/>
        </p:spPr>
        <p:txBody>
          <a:bodyPr wrap="square" rtlCol="0">
            <a:spAutoFit/>
          </a:bodyPr>
          <a:lstStyle/>
          <a:p>
            <a:r>
              <a:rPr lang="en-GB" sz="2000" dirty="0" smtClean="0"/>
              <a:t>Quantity </a:t>
            </a:r>
            <a:r>
              <a:rPr lang="en-GB" sz="2000" i="1" dirty="0"/>
              <a:t>B</a:t>
            </a:r>
            <a:endParaRPr lang="en-SG" sz="2000" i="1" dirty="0"/>
          </a:p>
        </p:txBody>
      </p:sp>
      <p:sp>
        <p:nvSpPr>
          <p:cNvPr id="49" name="TextBox 48"/>
          <p:cNvSpPr txBox="1"/>
          <p:nvPr/>
        </p:nvSpPr>
        <p:spPr>
          <a:xfrm>
            <a:off x="1835696" y="5219908"/>
            <a:ext cx="1440160" cy="400110"/>
          </a:xfrm>
          <a:prstGeom prst="rect">
            <a:avLst/>
          </a:prstGeom>
          <a:noFill/>
        </p:spPr>
        <p:txBody>
          <a:bodyPr wrap="square" rtlCol="0">
            <a:spAutoFit/>
          </a:bodyPr>
          <a:lstStyle/>
          <a:p>
            <a:r>
              <a:rPr lang="en-GB" sz="2000" dirty="0" smtClean="0"/>
              <a:t>Quantity </a:t>
            </a:r>
            <a:r>
              <a:rPr lang="en-GB" sz="2000" i="1" dirty="0"/>
              <a:t>C</a:t>
            </a:r>
            <a:endParaRPr lang="en-SG" sz="2000" i="1" dirty="0"/>
          </a:p>
        </p:txBody>
      </p:sp>
      <p:sp>
        <p:nvSpPr>
          <p:cNvPr id="50" name="TextBox 49"/>
          <p:cNvSpPr txBox="1"/>
          <p:nvPr/>
        </p:nvSpPr>
        <p:spPr>
          <a:xfrm>
            <a:off x="1331640" y="5867980"/>
            <a:ext cx="6840760" cy="461665"/>
          </a:xfrm>
          <a:prstGeom prst="rect">
            <a:avLst/>
          </a:prstGeom>
          <a:noFill/>
        </p:spPr>
        <p:txBody>
          <a:bodyPr wrap="square" rtlCol="0">
            <a:spAutoFit/>
          </a:bodyPr>
          <a:lstStyle/>
          <a:p>
            <a:r>
              <a:rPr lang="en-GB" sz="2400" b="1" dirty="0" smtClean="0"/>
              <a:t>The ratio 2:3:4 means “2 units to 3 units to 4 units”.</a:t>
            </a:r>
            <a:endParaRPr lang="en-SG" sz="2400" b="1" dirty="0"/>
          </a:p>
        </p:txBody>
      </p:sp>
    </p:spTree>
    <p:extLst>
      <p:ext uri="{BB962C8B-B14F-4D97-AF65-F5344CB8AC3E}">
        <p14:creationId xmlns:p14="http://schemas.microsoft.com/office/powerpoint/2010/main" val="465118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971600" y="548680"/>
                <a:ext cx="7344816" cy="1733873"/>
              </a:xfrm>
              <a:prstGeom prst="rect">
                <a:avLst/>
              </a:prstGeom>
              <a:noFill/>
            </p:spPr>
            <p:txBody>
              <a:bodyPr wrap="square" rtlCol="0">
                <a:spAutoFit/>
              </a:bodyPr>
              <a:lstStyle/>
              <a:p>
                <a:r>
                  <a:rPr lang="en-GB" sz="2400" b="1" dirty="0" smtClean="0"/>
                  <a:t>Devi and </a:t>
                </a:r>
                <a:r>
                  <a:rPr lang="en-GB" sz="2400" b="1" dirty="0" err="1" smtClean="0"/>
                  <a:t>Minah</a:t>
                </a:r>
                <a:r>
                  <a:rPr lang="en-GB" sz="2400" b="1" dirty="0" smtClean="0"/>
                  <a:t> have $520 altogether. If Devi spends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a:rPr>
                          <m:t>𝟐</m:t>
                        </m:r>
                      </m:num>
                      <m:den>
                        <m:r>
                          <a:rPr lang="en-GB" sz="2400" b="1" i="1" smtClean="0">
                            <a:latin typeface="Cambria Math"/>
                          </a:rPr>
                          <m:t>𝟓</m:t>
                        </m:r>
                      </m:den>
                    </m:f>
                  </m:oMath>
                </a14:m>
                <a:r>
                  <a:rPr lang="en-SG" sz="2400" b="1" dirty="0" smtClean="0"/>
                  <a:t> of her money and </a:t>
                </a:r>
                <a:r>
                  <a:rPr lang="en-SG" sz="2400" b="1" dirty="0" err="1" smtClean="0"/>
                  <a:t>Minah</a:t>
                </a:r>
                <a:r>
                  <a:rPr lang="en-SG" sz="2400" b="1" dirty="0" smtClean="0"/>
                  <a:t> spends $40, then they will have an equal amount of money left. How much money does Devi have?</a:t>
                </a:r>
                <a:endParaRPr lang="en-SG" sz="24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971600" y="548680"/>
                <a:ext cx="7344816" cy="1733873"/>
              </a:xfrm>
              <a:prstGeom prst="rect">
                <a:avLst/>
              </a:prstGeom>
              <a:blipFill rotWithShape="1">
                <a:blip r:embed="rId2" cstate="print"/>
                <a:stretch>
                  <a:fillRect l="-1245" r="-2241" b="-7042"/>
                </a:stretch>
              </a:blipFill>
            </p:spPr>
            <p:txBody>
              <a:bodyPr/>
              <a:lstStyle/>
              <a:p>
                <a:r>
                  <a:rPr lang="en-SG">
                    <a:noFill/>
                  </a:rPr>
                  <a:t> </a:t>
                </a:r>
              </a:p>
            </p:txBody>
          </p:sp>
        </mc:Fallback>
      </mc:AlternateContent>
      <p:sp>
        <p:nvSpPr>
          <p:cNvPr id="17" name="TextBox 16"/>
          <p:cNvSpPr txBox="1"/>
          <p:nvPr/>
        </p:nvSpPr>
        <p:spPr>
          <a:xfrm>
            <a:off x="971600" y="2699628"/>
            <a:ext cx="7344816" cy="400110"/>
          </a:xfrm>
          <a:prstGeom prst="rect">
            <a:avLst/>
          </a:prstGeom>
          <a:noFill/>
        </p:spPr>
        <p:txBody>
          <a:bodyPr wrap="square" rtlCol="0">
            <a:spAutoFit/>
          </a:bodyPr>
          <a:lstStyle/>
          <a:p>
            <a:r>
              <a:rPr lang="en-GB" sz="2000" dirty="0" smtClean="0"/>
              <a:t>The model represents the after and before situations of the problem.</a:t>
            </a:r>
            <a:endParaRPr lang="en-SG" sz="2000" dirty="0"/>
          </a:p>
        </p:txBody>
      </p:sp>
      <p:sp>
        <p:nvSpPr>
          <p:cNvPr id="19" name="TextBox 18"/>
          <p:cNvSpPr txBox="1"/>
          <p:nvPr/>
        </p:nvSpPr>
        <p:spPr>
          <a:xfrm>
            <a:off x="971600" y="2348880"/>
            <a:ext cx="6696744" cy="400110"/>
          </a:xfrm>
          <a:prstGeom prst="rect">
            <a:avLst/>
          </a:prstGeom>
          <a:noFill/>
        </p:spPr>
        <p:txBody>
          <a:bodyPr wrap="square" rtlCol="0">
            <a:spAutoFit/>
          </a:bodyPr>
          <a:lstStyle/>
          <a:p>
            <a:r>
              <a:rPr lang="en-GB" sz="2000" b="1" u="sng" dirty="0" smtClean="0"/>
              <a:t>Variation 1</a:t>
            </a:r>
            <a:endParaRPr lang="en-SG" sz="2000" b="1" u="sng" dirty="0"/>
          </a:p>
        </p:txBody>
      </p:sp>
      <p:grpSp>
        <p:nvGrpSpPr>
          <p:cNvPr id="11" name="Group 10"/>
          <p:cNvGrpSpPr/>
          <p:nvPr/>
        </p:nvGrpSpPr>
        <p:grpSpPr>
          <a:xfrm>
            <a:off x="1403648" y="2996952"/>
            <a:ext cx="6480720" cy="2457564"/>
            <a:chOff x="1403648" y="2996952"/>
            <a:chExt cx="6480720" cy="2457564"/>
          </a:xfrm>
        </p:grpSpPr>
        <p:sp>
          <p:nvSpPr>
            <p:cNvPr id="3" name="Rectangle 2"/>
            <p:cNvSpPr/>
            <p:nvPr/>
          </p:nvSpPr>
          <p:spPr>
            <a:xfrm>
              <a:off x="3491880" y="3356992"/>
              <a:ext cx="1944216"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20"/>
            <p:cNvSpPr/>
            <p:nvPr/>
          </p:nvSpPr>
          <p:spPr>
            <a:xfrm>
              <a:off x="3491880" y="3717032"/>
              <a:ext cx="1944216"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p:cNvSpPr/>
            <p:nvPr/>
          </p:nvSpPr>
          <p:spPr>
            <a:xfrm>
              <a:off x="3491880" y="4509120"/>
              <a:ext cx="648072"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Rectangle 24"/>
            <p:cNvSpPr/>
            <p:nvPr/>
          </p:nvSpPr>
          <p:spPr>
            <a:xfrm>
              <a:off x="4139952" y="4509120"/>
              <a:ext cx="648072"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Rectangle 34"/>
            <p:cNvSpPr/>
            <p:nvPr/>
          </p:nvSpPr>
          <p:spPr>
            <a:xfrm>
              <a:off x="4788024" y="4509120"/>
              <a:ext cx="648072"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5436096" y="4509120"/>
              <a:ext cx="648072" cy="1523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6084168" y="4509120"/>
              <a:ext cx="648072" cy="1523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2" name="Rectangle 41"/>
            <p:cNvSpPr/>
            <p:nvPr/>
          </p:nvSpPr>
          <p:spPr>
            <a:xfrm>
              <a:off x="4139952" y="4965551"/>
              <a:ext cx="648072"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3" name="Rectangle 42"/>
            <p:cNvSpPr/>
            <p:nvPr/>
          </p:nvSpPr>
          <p:spPr>
            <a:xfrm>
              <a:off x="4788024" y="4965551"/>
              <a:ext cx="648072"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4" name="Rectangle 43"/>
            <p:cNvSpPr/>
            <p:nvPr/>
          </p:nvSpPr>
          <p:spPr>
            <a:xfrm>
              <a:off x="3491880" y="4970609"/>
              <a:ext cx="648072"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Rectangle 44"/>
            <p:cNvSpPr/>
            <p:nvPr/>
          </p:nvSpPr>
          <p:spPr>
            <a:xfrm>
              <a:off x="5436096" y="4969443"/>
              <a:ext cx="432048" cy="1523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1403648" y="2996952"/>
              <a:ext cx="936104" cy="369332"/>
            </a:xfrm>
            <a:prstGeom prst="rect">
              <a:avLst/>
            </a:prstGeom>
            <a:noFill/>
          </p:spPr>
          <p:txBody>
            <a:bodyPr wrap="square" rtlCol="0">
              <a:spAutoFit/>
            </a:bodyPr>
            <a:lstStyle/>
            <a:p>
              <a:r>
                <a:rPr lang="en-GB" b="1" i="1" dirty="0" smtClean="0"/>
                <a:t>After</a:t>
              </a:r>
              <a:endParaRPr lang="en-SG" b="1" i="1" dirty="0"/>
            </a:p>
          </p:txBody>
        </p:sp>
        <p:sp>
          <p:nvSpPr>
            <p:cNvPr id="46" name="TextBox 45"/>
            <p:cNvSpPr txBox="1"/>
            <p:nvPr/>
          </p:nvSpPr>
          <p:spPr>
            <a:xfrm>
              <a:off x="1403648" y="4139788"/>
              <a:ext cx="936104" cy="369332"/>
            </a:xfrm>
            <a:prstGeom prst="rect">
              <a:avLst/>
            </a:prstGeom>
            <a:noFill/>
          </p:spPr>
          <p:txBody>
            <a:bodyPr wrap="square" rtlCol="0">
              <a:spAutoFit/>
            </a:bodyPr>
            <a:lstStyle/>
            <a:p>
              <a:r>
                <a:rPr lang="en-GB" b="1" i="1" dirty="0" smtClean="0"/>
                <a:t>Before</a:t>
              </a:r>
              <a:endParaRPr lang="en-SG" b="1" i="1" dirty="0"/>
            </a:p>
          </p:txBody>
        </p:sp>
        <p:sp>
          <p:nvSpPr>
            <p:cNvPr id="7" name="TextBox 6"/>
            <p:cNvSpPr txBox="1"/>
            <p:nvPr/>
          </p:nvSpPr>
          <p:spPr>
            <a:xfrm>
              <a:off x="2483768" y="3212976"/>
              <a:ext cx="1152128" cy="400110"/>
            </a:xfrm>
            <a:prstGeom prst="rect">
              <a:avLst/>
            </a:prstGeom>
            <a:noFill/>
          </p:spPr>
          <p:txBody>
            <a:bodyPr wrap="square" rtlCol="0">
              <a:spAutoFit/>
            </a:bodyPr>
            <a:lstStyle/>
            <a:p>
              <a:r>
                <a:rPr lang="en-GB" sz="2000" dirty="0" smtClean="0"/>
                <a:t>Devi</a:t>
              </a:r>
              <a:endParaRPr lang="en-SG" sz="2000" dirty="0"/>
            </a:p>
          </p:txBody>
        </p:sp>
        <p:sp>
          <p:nvSpPr>
            <p:cNvPr id="47" name="TextBox 46"/>
            <p:cNvSpPr txBox="1"/>
            <p:nvPr/>
          </p:nvSpPr>
          <p:spPr>
            <a:xfrm>
              <a:off x="2483768" y="3573016"/>
              <a:ext cx="1152128" cy="400110"/>
            </a:xfrm>
            <a:prstGeom prst="rect">
              <a:avLst/>
            </a:prstGeom>
            <a:noFill/>
          </p:spPr>
          <p:txBody>
            <a:bodyPr wrap="square" rtlCol="0">
              <a:spAutoFit/>
            </a:bodyPr>
            <a:lstStyle/>
            <a:p>
              <a:r>
                <a:rPr lang="en-GB" sz="2000" dirty="0" err="1" smtClean="0"/>
                <a:t>Minah</a:t>
              </a:r>
              <a:endParaRPr lang="en-SG" sz="2000" dirty="0"/>
            </a:p>
          </p:txBody>
        </p:sp>
        <p:sp>
          <p:nvSpPr>
            <p:cNvPr id="48" name="TextBox 47"/>
            <p:cNvSpPr txBox="1"/>
            <p:nvPr/>
          </p:nvSpPr>
          <p:spPr>
            <a:xfrm>
              <a:off x="2483768" y="4365104"/>
              <a:ext cx="1152128" cy="400110"/>
            </a:xfrm>
            <a:prstGeom prst="rect">
              <a:avLst/>
            </a:prstGeom>
            <a:noFill/>
          </p:spPr>
          <p:txBody>
            <a:bodyPr wrap="square" rtlCol="0">
              <a:spAutoFit/>
            </a:bodyPr>
            <a:lstStyle/>
            <a:p>
              <a:r>
                <a:rPr lang="en-GB" sz="2000" dirty="0" smtClean="0"/>
                <a:t>Devi</a:t>
              </a:r>
              <a:endParaRPr lang="en-SG" sz="2000" dirty="0"/>
            </a:p>
          </p:txBody>
        </p:sp>
        <p:sp>
          <p:nvSpPr>
            <p:cNvPr id="49" name="TextBox 48"/>
            <p:cNvSpPr txBox="1"/>
            <p:nvPr/>
          </p:nvSpPr>
          <p:spPr>
            <a:xfrm>
              <a:off x="2483768" y="4859868"/>
              <a:ext cx="1152128" cy="400110"/>
            </a:xfrm>
            <a:prstGeom prst="rect">
              <a:avLst/>
            </a:prstGeom>
            <a:noFill/>
          </p:spPr>
          <p:txBody>
            <a:bodyPr wrap="square" rtlCol="0">
              <a:spAutoFit/>
            </a:bodyPr>
            <a:lstStyle/>
            <a:p>
              <a:r>
                <a:rPr lang="en-GB" sz="2000" dirty="0" err="1" smtClean="0"/>
                <a:t>Minah</a:t>
              </a:r>
              <a:endParaRPr lang="en-SG" sz="2000" dirty="0"/>
            </a:p>
          </p:txBody>
        </p:sp>
        <p:sp>
          <p:nvSpPr>
            <p:cNvPr id="8" name="TextBox 7"/>
            <p:cNvSpPr txBox="1"/>
            <p:nvPr/>
          </p:nvSpPr>
          <p:spPr>
            <a:xfrm>
              <a:off x="3419872" y="4221088"/>
              <a:ext cx="828092" cy="369332"/>
            </a:xfrm>
            <a:prstGeom prst="rect">
              <a:avLst/>
            </a:prstGeom>
            <a:noFill/>
          </p:spPr>
          <p:txBody>
            <a:bodyPr wrap="square" rtlCol="0">
              <a:spAutoFit/>
            </a:bodyPr>
            <a:lstStyle/>
            <a:p>
              <a:r>
                <a:rPr lang="en-GB" b="1" dirty="0" smtClean="0"/>
                <a:t>1 unit</a:t>
              </a:r>
              <a:endParaRPr lang="en-SG" b="1" dirty="0"/>
            </a:p>
          </p:txBody>
        </p:sp>
        <p:sp>
          <p:nvSpPr>
            <p:cNvPr id="9" name="TextBox 8"/>
            <p:cNvSpPr txBox="1"/>
            <p:nvPr/>
          </p:nvSpPr>
          <p:spPr>
            <a:xfrm>
              <a:off x="5364088" y="5085184"/>
              <a:ext cx="720080" cy="369332"/>
            </a:xfrm>
            <a:prstGeom prst="rect">
              <a:avLst/>
            </a:prstGeom>
            <a:noFill/>
          </p:spPr>
          <p:txBody>
            <a:bodyPr wrap="square" rtlCol="0">
              <a:spAutoFit/>
            </a:bodyPr>
            <a:lstStyle/>
            <a:p>
              <a:r>
                <a:rPr lang="en-GB" dirty="0" smtClean="0"/>
                <a:t>$40</a:t>
              </a:r>
              <a:endParaRPr lang="en-SG" dirty="0"/>
            </a:p>
          </p:txBody>
        </p:sp>
        <p:sp>
          <p:nvSpPr>
            <p:cNvPr id="50" name="TextBox 49"/>
            <p:cNvSpPr txBox="1"/>
            <p:nvPr/>
          </p:nvSpPr>
          <p:spPr>
            <a:xfrm>
              <a:off x="7164288" y="4581128"/>
              <a:ext cx="720080" cy="369332"/>
            </a:xfrm>
            <a:prstGeom prst="rect">
              <a:avLst/>
            </a:prstGeom>
            <a:noFill/>
          </p:spPr>
          <p:txBody>
            <a:bodyPr wrap="square" rtlCol="0">
              <a:spAutoFit/>
            </a:bodyPr>
            <a:lstStyle/>
            <a:p>
              <a:r>
                <a:rPr lang="en-GB" dirty="0" smtClean="0"/>
                <a:t>$520</a:t>
              </a:r>
              <a:endParaRPr lang="en-SG" dirty="0"/>
            </a:p>
          </p:txBody>
        </p:sp>
        <p:sp>
          <p:nvSpPr>
            <p:cNvPr id="10" name="Right Brace 9"/>
            <p:cNvSpPr/>
            <p:nvPr/>
          </p:nvSpPr>
          <p:spPr>
            <a:xfrm>
              <a:off x="6876256" y="4509121"/>
              <a:ext cx="180000" cy="6350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mc:AlternateContent xmlns:mc="http://schemas.openxmlformats.org/markup-compatibility/2006" xmlns:a14="http://schemas.microsoft.com/office/drawing/2010/main">
        <mc:Choice Requires="a14">
          <p:sp>
            <p:nvSpPr>
              <p:cNvPr id="51" name="TextBox 50"/>
              <p:cNvSpPr txBox="1"/>
              <p:nvPr/>
            </p:nvSpPr>
            <p:spPr>
              <a:xfrm>
                <a:off x="1331640" y="5485572"/>
                <a:ext cx="6696744" cy="707886"/>
              </a:xfrm>
              <a:prstGeom prst="rect">
                <a:avLst/>
              </a:prstGeom>
              <a:noFill/>
            </p:spPr>
            <p:txBody>
              <a:bodyPr wrap="square" rtlCol="0">
                <a:spAutoFit/>
              </a:bodyPr>
              <a:lstStyle/>
              <a:p>
                <a:r>
                  <a:rPr lang="en-GB" sz="2000" b="1" dirty="0" smtClean="0"/>
                  <a:t>8 units = $520 </a:t>
                </a:r>
                <a14:m>
                  <m:oMath xmlns:m="http://schemas.openxmlformats.org/officeDocument/2006/math">
                    <m:r>
                      <a:rPr lang="en-GB" sz="2000" b="1" i="1" smtClean="0">
                        <a:latin typeface="Cambria Math"/>
                        <a:ea typeface="Cambria Math"/>
                      </a:rPr>
                      <m:t>−</m:t>
                    </m:r>
                  </m:oMath>
                </a14:m>
                <a:r>
                  <a:rPr lang="en-GB" sz="2000" b="1" dirty="0" smtClean="0"/>
                  <a:t> $40 = $420;    1 unit = $480 ÷ 8 = $60</a:t>
                </a:r>
              </a:p>
              <a:p>
                <a:r>
                  <a:rPr lang="en-GB" sz="2000" b="1" dirty="0" smtClean="0"/>
                  <a:t>Devi’s money = 5 units = $60 × 5 = $300</a:t>
                </a:r>
                <a:endParaRPr lang="en-SG" sz="20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1331640" y="5485572"/>
                <a:ext cx="6696744" cy="707886"/>
              </a:xfrm>
              <a:prstGeom prst="rect">
                <a:avLst/>
              </a:prstGeom>
              <a:blipFill rotWithShape="1">
                <a:blip r:embed="rId3" cstate="print"/>
                <a:stretch>
                  <a:fillRect l="-910" t="-4310" b="-14655"/>
                </a:stretch>
              </a:blipFill>
            </p:spPr>
            <p:txBody>
              <a:bodyPr/>
              <a:lstStyle/>
              <a:p>
                <a:r>
                  <a:rPr lang="en-SG">
                    <a:noFill/>
                  </a:rPr>
                  <a:t> </a:t>
                </a:r>
              </a:p>
            </p:txBody>
          </p:sp>
        </mc:Fallback>
      </mc:AlternateContent>
    </p:spTree>
    <p:extLst>
      <p:ext uri="{BB962C8B-B14F-4D97-AF65-F5344CB8AC3E}">
        <p14:creationId xmlns:p14="http://schemas.microsoft.com/office/powerpoint/2010/main" val="1700368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 name="TextBox 50"/>
              <p:cNvSpPr txBox="1"/>
              <p:nvPr/>
            </p:nvSpPr>
            <p:spPr>
              <a:xfrm>
                <a:off x="1331640" y="4725144"/>
                <a:ext cx="6696744" cy="707886"/>
              </a:xfrm>
              <a:prstGeom prst="rect">
                <a:avLst/>
              </a:prstGeom>
              <a:noFill/>
            </p:spPr>
            <p:txBody>
              <a:bodyPr wrap="square" rtlCol="0">
                <a:spAutoFit/>
              </a:bodyPr>
              <a:lstStyle/>
              <a:p>
                <a:r>
                  <a:rPr lang="en-GB" sz="2000" b="1" dirty="0" smtClean="0"/>
                  <a:t>8 units = $520 </a:t>
                </a:r>
                <a14:m>
                  <m:oMath xmlns:m="http://schemas.openxmlformats.org/officeDocument/2006/math">
                    <m:r>
                      <a:rPr lang="en-GB" sz="2000" b="1" i="1" smtClean="0">
                        <a:latin typeface="Cambria Math"/>
                        <a:ea typeface="Cambria Math"/>
                      </a:rPr>
                      <m:t>−</m:t>
                    </m:r>
                  </m:oMath>
                </a14:m>
                <a:r>
                  <a:rPr lang="en-GB" sz="2000" b="1" dirty="0" smtClean="0"/>
                  <a:t> $40 = $420; 1 unit = $480 ÷ 8 = $60</a:t>
                </a:r>
              </a:p>
              <a:p>
                <a:r>
                  <a:rPr lang="en-GB" sz="2000" b="1" dirty="0" smtClean="0"/>
                  <a:t>Devi’s money = 5 units = $60 × 5 = $300</a:t>
                </a:r>
                <a:endParaRPr lang="en-SG" sz="20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1331640" y="4725144"/>
                <a:ext cx="6696744" cy="707886"/>
              </a:xfrm>
              <a:prstGeom prst="rect">
                <a:avLst/>
              </a:prstGeom>
              <a:blipFill rotWithShape="1">
                <a:blip r:embed="rId2" cstate="print"/>
                <a:stretch>
                  <a:fillRect l="-910" t="-4310" b="-14655"/>
                </a:stretch>
              </a:blipFill>
            </p:spPr>
            <p:txBody>
              <a:bodyPr/>
              <a:lstStyle/>
              <a:p>
                <a:r>
                  <a:rPr lang="en-SG">
                    <a:noFill/>
                  </a:rPr>
                  <a:t> </a:t>
                </a:r>
              </a:p>
            </p:txBody>
          </p:sp>
        </mc:Fallback>
      </mc:AlternateContent>
      <p:grpSp>
        <p:nvGrpSpPr>
          <p:cNvPr id="14" name="Group 13"/>
          <p:cNvGrpSpPr/>
          <p:nvPr/>
        </p:nvGrpSpPr>
        <p:grpSpPr>
          <a:xfrm>
            <a:off x="1691680" y="2852936"/>
            <a:ext cx="5400600" cy="1233428"/>
            <a:chOff x="2483768" y="3284984"/>
            <a:chExt cx="5400600" cy="1233428"/>
          </a:xfrm>
        </p:grpSpPr>
        <p:sp>
          <p:nvSpPr>
            <p:cNvPr id="4" name="Rectangle 3"/>
            <p:cNvSpPr/>
            <p:nvPr/>
          </p:nvSpPr>
          <p:spPr>
            <a:xfrm>
              <a:off x="3491880" y="3573016"/>
              <a:ext cx="648072"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Rectangle 24"/>
            <p:cNvSpPr/>
            <p:nvPr/>
          </p:nvSpPr>
          <p:spPr>
            <a:xfrm>
              <a:off x="4139952" y="3573016"/>
              <a:ext cx="648072"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Rectangle 34"/>
            <p:cNvSpPr/>
            <p:nvPr/>
          </p:nvSpPr>
          <p:spPr>
            <a:xfrm>
              <a:off x="4788024" y="3573016"/>
              <a:ext cx="648072"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35"/>
            <p:cNvSpPr/>
            <p:nvPr/>
          </p:nvSpPr>
          <p:spPr>
            <a:xfrm>
              <a:off x="5436096" y="3573016"/>
              <a:ext cx="648072" cy="1523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37"/>
            <p:cNvSpPr/>
            <p:nvPr/>
          </p:nvSpPr>
          <p:spPr>
            <a:xfrm>
              <a:off x="6084168" y="3573016"/>
              <a:ext cx="648072" cy="1523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Rectangle 44"/>
            <p:cNvSpPr/>
            <p:nvPr/>
          </p:nvSpPr>
          <p:spPr>
            <a:xfrm>
              <a:off x="5436096" y="4022948"/>
              <a:ext cx="432048" cy="1523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8" name="TextBox 47"/>
            <p:cNvSpPr txBox="1"/>
            <p:nvPr/>
          </p:nvSpPr>
          <p:spPr>
            <a:xfrm>
              <a:off x="2483768" y="3429000"/>
              <a:ext cx="1152128" cy="400110"/>
            </a:xfrm>
            <a:prstGeom prst="rect">
              <a:avLst/>
            </a:prstGeom>
            <a:noFill/>
          </p:spPr>
          <p:txBody>
            <a:bodyPr wrap="square" rtlCol="0">
              <a:spAutoFit/>
            </a:bodyPr>
            <a:lstStyle/>
            <a:p>
              <a:r>
                <a:rPr lang="en-GB" sz="2000" dirty="0" smtClean="0"/>
                <a:t>Devi</a:t>
              </a:r>
              <a:endParaRPr lang="en-SG" sz="2000" dirty="0"/>
            </a:p>
          </p:txBody>
        </p:sp>
        <p:sp>
          <p:nvSpPr>
            <p:cNvPr id="49" name="TextBox 48"/>
            <p:cNvSpPr txBox="1"/>
            <p:nvPr/>
          </p:nvSpPr>
          <p:spPr>
            <a:xfrm>
              <a:off x="2483768" y="3923764"/>
              <a:ext cx="1152128" cy="400110"/>
            </a:xfrm>
            <a:prstGeom prst="rect">
              <a:avLst/>
            </a:prstGeom>
            <a:noFill/>
          </p:spPr>
          <p:txBody>
            <a:bodyPr wrap="square" rtlCol="0">
              <a:spAutoFit/>
            </a:bodyPr>
            <a:lstStyle/>
            <a:p>
              <a:r>
                <a:rPr lang="en-GB" sz="2000" dirty="0" err="1" smtClean="0"/>
                <a:t>Minah</a:t>
              </a:r>
              <a:endParaRPr lang="en-SG" sz="2000" dirty="0"/>
            </a:p>
          </p:txBody>
        </p:sp>
        <p:sp>
          <p:nvSpPr>
            <p:cNvPr id="8" name="TextBox 7"/>
            <p:cNvSpPr txBox="1"/>
            <p:nvPr/>
          </p:nvSpPr>
          <p:spPr>
            <a:xfrm>
              <a:off x="3491880" y="3284984"/>
              <a:ext cx="792088" cy="369332"/>
            </a:xfrm>
            <a:prstGeom prst="rect">
              <a:avLst/>
            </a:prstGeom>
            <a:noFill/>
          </p:spPr>
          <p:txBody>
            <a:bodyPr wrap="square" rtlCol="0">
              <a:spAutoFit/>
            </a:bodyPr>
            <a:lstStyle/>
            <a:p>
              <a:r>
                <a:rPr lang="en-GB" b="1" dirty="0" smtClean="0"/>
                <a:t>1 unit</a:t>
              </a:r>
              <a:endParaRPr lang="en-SG" b="1" dirty="0"/>
            </a:p>
          </p:txBody>
        </p:sp>
        <p:sp>
          <p:nvSpPr>
            <p:cNvPr id="9" name="TextBox 8"/>
            <p:cNvSpPr txBox="1"/>
            <p:nvPr/>
          </p:nvSpPr>
          <p:spPr>
            <a:xfrm>
              <a:off x="5364088" y="4149080"/>
              <a:ext cx="720080" cy="369332"/>
            </a:xfrm>
            <a:prstGeom prst="rect">
              <a:avLst/>
            </a:prstGeom>
            <a:noFill/>
          </p:spPr>
          <p:txBody>
            <a:bodyPr wrap="square" rtlCol="0">
              <a:spAutoFit/>
            </a:bodyPr>
            <a:lstStyle/>
            <a:p>
              <a:r>
                <a:rPr lang="en-GB" dirty="0" smtClean="0"/>
                <a:t>$40</a:t>
              </a:r>
              <a:endParaRPr lang="en-SG" dirty="0"/>
            </a:p>
          </p:txBody>
        </p:sp>
        <p:sp>
          <p:nvSpPr>
            <p:cNvPr id="50" name="TextBox 49"/>
            <p:cNvSpPr txBox="1"/>
            <p:nvPr/>
          </p:nvSpPr>
          <p:spPr>
            <a:xfrm>
              <a:off x="7164288" y="3645024"/>
              <a:ext cx="720080" cy="369332"/>
            </a:xfrm>
            <a:prstGeom prst="rect">
              <a:avLst/>
            </a:prstGeom>
            <a:noFill/>
          </p:spPr>
          <p:txBody>
            <a:bodyPr wrap="square" rtlCol="0">
              <a:spAutoFit/>
            </a:bodyPr>
            <a:lstStyle/>
            <a:p>
              <a:r>
                <a:rPr lang="en-GB" dirty="0" smtClean="0"/>
                <a:t>$520</a:t>
              </a:r>
              <a:endParaRPr lang="en-SG" dirty="0"/>
            </a:p>
          </p:txBody>
        </p:sp>
        <p:sp>
          <p:nvSpPr>
            <p:cNvPr id="10" name="Right Brace 9"/>
            <p:cNvSpPr/>
            <p:nvPr/>
          </p:nvSpPr>
          <p:spPr>
            <a:xfrm>
              <a:off x="6876256" y="3573017"/>
              <a:ext cx="288032" cy="6350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3" name="Rectangle 12"/>
            <p:cNvSpPr/>
            <p:nvPr/>
          </p:nvSpPr>
          <p:spPr>
            <a:xfrm>
              <a:off x="3491880" y="4021150"/>
              <a:ext cx="1944216" cy="152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2" name="TextBox 31"/>
            <p:cNvSpPr txBox="1"/>
            <p:nvPr/>
          </p:nvSpPr>
          <p:spPr>
            <a:xfrm>
              <a:off x="4056824" y="4087463"/>
              <a:ext cx="900100" cy="369332"/>
            </a:xfrm>
            <a:prstGeom prst="rect">
              <a:avLst/>
            </a:prstGeom>
            <a:noFill/>
          </p:spPr>
          <p:txBody>
            <a:bodyPr wrap="square" rtlCol="0">
              <a:spAutoFit/>
            </a:bodyPr>
            <a:lstStyle/>
            <a:p>
              <a:r>
                <a:rPr lang="en-GB" b="1" dirty="0" smtClean="0"/>
                <a:t>3 units</a:t>
              </a:r>
              <a:endParaRPr lang="en-SG" b="1" dirty="0"/>
            </a:p>
          </p:txBody>
        </p:sp>
      </p:grpSp>
      <mc:AlternateContent xmlns:mc="http://schemas.openxmlformats.org/markup-compatibility/2006" xmlns:a14="http://schemas.microsoft.com/office/drawing/2010/main">
        <mc:Choice Requires="a14">
          <p:sp>
            <p:nvSpPr>
              <p:cNvPr id="27" name="TextBox 26"/>
              <p:cNvSpPr txBox="1"/>
              <p:nvPr/>
            </p:nvSpPr>
            <p:spPr>
              <a:xfrm>
                <a:off x="971600" y="548680"/>
                <a:ext cx="7344816" cy="1733873"/>
              </a:xfrm>
              <a:prstGeom prst="rect">
                <a:avLst/>
              </a:prstGeom>
              <a:noFill/>
            </p:spPr>
            <p:txBody>
              <a:bodyPr wrap="square" rtlCol="0">
                <a:spAutoFit/>
              </a:bodyPr>
              <a:lstStyle/>
              <a:p>
                <a:r>
                  <a:rPr lang="en-GB" sz="2400" b="1" dirty="0" smtClean="0"/>
                  <a:t>Devi and </a:t>
                </a:r>
                <a:r>
                  <a:rPr lang="en-GB" sz="2400" b="1" dirty="0" err="1" smtClean="0"/>
                  <a:t>Minah</a:t>
                </a:r>
                <a:r>
                  <a:rPr lang="en-GB" sz="2400" b="1" dirty="0" smtClean="0"/>
                  <a:t> have $520 altogether. If Devi spends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a:rPr>
                          <m:t>𝟐</m:t>
                        </m:r>
                      </m:num>
                      <m:den>
                        <m:r>
                          <a:rPr lang="en-GB" sz="2400" b="1" i="1" smtClean="0">
                            <a:latin typeface="Cambria Math"/>
                          </a:rPr>
                          <m:t>𝟓</m:t>
                        </m:r>
                      </m:den>
                    </m:f>
                  </m:oMath>
                </a14:m>
                <a:r>
                  <a:rPr lang="en-SG" sz="2400" b="1" dirty="0" smtClean="0"/>
                  <a:t> of her money and </a:t>
                </a:r>
                <a:r>
                  <a:rPr lang="en-SG" sz="2400" b="1" dirty="0" err="1" smtClean="0"/>
                  <a:t>Minah</a:t>
                </a:r>
                <a:r>
                  <a:rPr lang="en-SG" sz="2400" b="1" dirty="0" smtClean="0"/>
                  <a:t> spends $40, then they will have an equal amount of money left. How much money does Devi have?</a:t>
                </a:r>
                <a:endParaRPr lang="en-SG" sz="24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971600" y="548680"/>
                <a:ext cx="7344816" cy="1733873"/>
              </a:xfrm>
              <a:prstGeom prst="rect">
                <a:avLst/>
              </a:prstGeom>
              <a:blipFill rotWithShape="1">
                <a:blip r:embed="rId3" cstate="print"/>
                <a:stretch>
                  <a:fillRect l="-1245" r="-2241" b="-7042"/>
                </a:stretch>
              </a:blipFill>
            </p:spPr>
            <p:txBody>
              <a:bodyPr/>
              <a:lstStyle/>
              <a:p>
                <a:r>
                  <a:rPr lang="en-SG">
                    <a:noFill/>
                  </a:rPr>
                  <a:t> </a:t>
                </a:r>
              </a:p>
            </p:txBody>
          </p:sp>
        </mc:Fallback>
      </mc:AlternateContent>
      <p:sp>
        <p:nvSpPr>
          <p:cNvPr id="28" name="TextBox 27"/>
          <p:cNvSpPr txBox="1"/>
          <p:nvPr/>
        </p:nvSpPr>
        <p:spPr>
          <a:xfrm>
            <a:off x="971600" y="2348880"/>
            <a:ext cx="6696744" cy="400110"/>
          </a:xfrm>
          <a:prstGeom prst="rect">
            <a:avLst/>
          </a:prstGeom>
          <a:noFill/>
        </p:spPr>
        <p:txBody>
          <a:bodyPr wrap="square" rtlCol="0">
            <a:spAutoFit/>
          </a:bodyPr>
          <a:lstStyle/>
          <a:p>
            <a:r>
              <a:rPr lang="en-GB" sz="2000" b="1" u="sng" dirty="0" smtClean="0"/>
              <a:t>Variation 2</a:t>
            </a:r>
            <a:endParaRPr lang="en-SG" sz="2000" b="1" u="sng" dirty="0"/>
          </a:p>
        </p:txBody>
      </p:sp>
    </p:spTree>
    <p:extLst>
      <p:ext uri="{BB962C8B-B14F-4D97-AF65-F5344CB8AC3E}">
        <p14:creationId xmlns:p14="http://schemas.microsoft.com/office/powerpoint/2010/main" val="2402075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Model Method in Singapore Primary Mathematics Textbooks</a:t>
            </a:r>
            <a:endParaRPr lang="en-SG" dirty="0"/>
          </a:p>
        </p:txBody>
      </p:sp>
      <p:sp>
        <p:nvSpPr>
          <p:cNvPr id="3" name="Subtitle 2"/>
          <p:cNvSpPr>
            <a:spLocks noGrp="1"/>
          </p:cNvSpPr>
          <p:nvPr>
            <p:ph type="subTitle" idx="1"/>
          </p:nvPr>
        </p:nvSpPr>
        <p:spPr>
          <a:xfrm>
            <a:off x="1187624" y="3886200"/>
            <a:ext cx="7344816" cy="1415008"/>
          </a:xfrm>
        </p:spPr>
        <p:txBody>
          <a:bodyPr>
            <a:noAutofit/>
          </a:bodyPr>
          <a:lstStyle/>
          <a:p>
            <a:pPr algn="l"/>
            <a:r>
              <a:rPr lang="en-GB" sz="2400" dirty="0" smtClean="0">
                <a:solidFill>
                  <a:schemeClr val="tx1"/>
                </a:solidFill>
              </a:rPr>
              <a:t>Dr Kho Tek Hong, Maths Education Consultant, Singapore</a:t>
            </a:r>
          </a:p>
          <a:p>
            <a:pPr algn="l"/>
            <a:r>
              <a:rPr lang="en-GB" sz="2400" dirty="0" smtClean="0">
                <a:solidFill>
                  <a:schemeClr val="tx1"/>
                </a:solidFill>
              </a:rPr>
              <a:t>Dr Yeo Shu Mei, Ministry of Education, Singapore</a:t>
            </a:r>
          </a:p>
          <a:p>
            <a:pPr algn="l"/>
            <a:r>
              <a:rPr lang="en-GB" sz="2400" dirty="0" smtClean="0">
                <a:solidFill>
                  <a:schemeClr val="tx1"/>
                </a:solidFill>
              </a:rPr>
              <a:t>Prof Fan </a:t>
            </a:r>
            <a:r>
              <a:rPr lang="en-GB" sz="2400" dirty="0" err="1" smtClean="0">
                <a:solidFill>
                  <a:schemeClr val="tx1"/>
                </a:solidFill>
              </a:rPr>
              <a:t>Lianghuo</a:t>
            </a:r>
            <a:r>
              <a:rPr lang="en-GB" sz="2400" dirty="0" smtClean="0">
                <a:solidFill>
                  <a:schemeClr val="tx1"/>
                </a:solidFill>
              </a:rPr>
              <a:t>, University of Southampton, UK</a:t>
            </a:r>
            <a:endParaRPr lang="en-SG" sz="2400" dirty="0">
              <a:solidFill>
                <a:schemeClr val="tx1"/>
              </a:solidFill>
            </a:endParaRPr>
          </a:p>
        </p:txBody>
      </p:sp>
    </p:spTree>
    <p:extLst>
      <p:ext uri="{BB962C8B-B14F-4D97-AF65-F5344CB8AC3E}">
        <p14:creationId xmlns:p14="http://schemas.microsoft.com/office/powerpoint/2010/main" val="1400662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24744"/>
            <a:ext cx="7992888" cy="3888432"/>
          </a:xfrm>
        </p:spPr>
        <p:txBody>
          <a:bodyPr>
            <a:noAutofit/>
          </a:bodyPr>
          <a:lstStyle/>
          <a:p>
            <a:pPr algn="just"/>
            <a:r>
              <a:rPr lang="en-US" sz="3200" b="1" dirty="0"/>
              <a:t>When students solve a problem by drawing a part-whole or comparison model, they consciously make use of the problem schema to </a:t>
            </a:r>
            <a:r>
              <a:rPr lang="en-US" sz="3200" b="1" dirty="0" err="1"/>
              <a:t>visualise</a:t>
            </a:r>
            <a:r>
              <a:rPr lang="en-US" sz="3200" b="1" dirty="0"/>
              <a:t> the problem structure, make sense of the quantitative relationship in the problem, and determine what operation (addition, subtraction, multiplication, or division) to use to solve the problem.</a:t>
            </a:r>
            <a:endParaRPr lang="en-SG" sz="3200" b="1" dirty="0"/>
          </a:p>
        </p:txBody>
      </p:sp>
    </p:spTree>
    <p:extLst>
      <p:ext uri="{BB962C8B-B14F-4D97-AF65-F5344CB8AC3E}">
        <p14:creationId xmlns:p14="http://schemas.microsoft.com/office/powerpoint/2010/main" val="3360346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Model Method and Algebra</a:t>
            </a:r>
            <a:endParaRPr lang="en-SG" dirty="0"/>
          </a:p>
        </p:txBody>
      </p:sp>
    </p:spTree>
    <p:extLst>
      <p:ext uri="{BB962C8B-B14F-4D97-AF65-F5344CB8AC3E}">
        <p14:creationId xmlns:p14="http://schemas.microsoft.com/office/powerpoint/2010/main" val="1319707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Box 16"/>
              <p:cNvSpPr txBox="1"/>
              <p:nvPr/>
            </p:nvSpPr>
            <p:spPr>
              <a:xfrm>
                <a:off x="1331640" y="3264357"/>
                <a:ext cx="6840760" cy="1768048"/>
              </a:xfrm>
              <a:prstGeom prst="rect">
                <a:avLst/>
              </a:prstGeom>
              <a:noFill/>
            </p:spPr>
            <p:txBody>
              <a:bodyPr wrap="square" rtlCol="0">
                <a:spAutoFit/>
              </a:bodyPr>
              <a:lstStyle/>
              <a:p>
                <a:r>
                  <a:rPr lang="en-GB" sz="2000" b="1" dirty="0" smtClean="0"/>
                  <a:t>Let Devi’s money be $</a:t>
                </a:r>
                <a:r>
                  <a:rPr lang="en-GB" sz="2000" b="1" i="1" dirty="0" smtClean="0">
                    <a:latin typeface="Times New Roman" panose="02020603050405020304" pitchFamily="18" charset="0"/>
                    <a:cs typeface="Times New Roman" panose="02020603050405020304" pitchFamily="18" charset="0"/>
                  </a:rPr>
                  <a:t>x</a:t>
                </a:r>
                <a:r>
                  <a:rPr lang="en-GB" sz="2000" b="1" dirty="0" smtClean="0"/>
                  <a:t>, and </a:t>
                </a:r>
                <a:r>
                  <a:rPr lang="en-GB" sz="2000" b="1" dirty="0" err="1" smtClean="0"/>
                  <a:t>Minah’s</a:t>
                </a:r>
                <a:r>
                  <a:rPr lang="en-GB" sz="2000" b="1" dirty="0" smtClean="0"/>
                  <a:t> money be $</a:t>
                </a:r>
                <a:r>
                  <a:rPr lang="en-GB" sz="2000" b="1" i="1" dirty="0" smtClean="0">
                    <a:latin typeface="Times New Roman" panose="02020603050405020304" pitchFamily="18" charset="0"/>
                    <a:cs typeface="Times New Roman" panose="02020603050405020304" pitchFamily="18" charset="0"/>
                  </a:rPr>
                  <a:t>y</a:t>
                </a:r>
                <a:r>
                  <a:rPr lang="en-GB" sz="2000" b="1" dirty="0" smtClean="0"/>
                  <a:t>. Then </a:t>
                </a:r>
              </a:p>
              <a:p>
                <a:r>
                  <a:rPr lang="en-GB" sz="2000" b="1" i="1" dirty="0" smtClean="0">
                    <a:latin typeface="Times New Roman" panose="02020603050405020304" pitchFamily="18" charset="0"/>
                    <a:cs typeface="Times New Roman" panose="02020603050405020304" pitchFamily="18" charset="0"/>
                  </a:rPr>
                  <a:t>x</a:t>
                </a:r>
                <a:r>
                  <a:rPr lang="en-GB" sz="2000" b="1" dirty="0" smtClean="0">
                    <a:latin typeface="Times New Roman" panose="02020603050405020304" pitchFamily="18" charset="0"/>
                    <a:cs typeface="Times New Roman" panose="02020603050405020304" pitchFamily="18" charset="0"/>
                  </a:rPr>
                  <a:t> + </a:t>
                </a:r>
                <a:r>
                  <a:rPr lang="en-GB" sz="2000" b="1" i="1" dirty="0" smtClean="0">
                    <a:latin typeface="Times New Roman" panose="02020603050405020304" pitchFamily="18" charset="0"/>
                    <a:cs typeface="Times New Roman" panose="02020603050405020304" pitchFamily="18" charset="0"/>
                  </a:rPr>
                  <a:t>y</a:t>
                </a:r>
                <a:r>
                  <a:rPr lang="en-GB" sz="2000" b="1" dirty="0" smtClean="0">
                    <a:latin typeface="Times New Roman" panose="02020603050405020304" pitchFamily="18" charset="0"/>
                    <a:cs typeface="Times New Roman" panose="02020603050405020304" pitchFamily="18" charset="0"/>
                  </a:rPr>
                  <a:t> = </a:t>
                </a:r>
                <a:r>
                  <a:rPr lang="en-GB" sz="2000" b="1" i="1" dirty="0" smtClean="0">
                    <a:latin typeface="Times New Roman" panose="02020603050405020304" pitchFamily="18" charset="0"/>
                    <a:cs typeface="Times New Roman" panose="02020603050405020304" pitchFamily="18" charset="0"/>
                  </a:rPr>
                  <a:t> </a:t>
                </a:r>
                <a:r>
                  <a:rPr lang="en-GB" sz="2000" b="1" dirty="0" smtClean="0">
                    <a:cs typeface="Times New Roman" panose="02020603050405020304" pitchFamily="18" charset="0"/>
                  </a:rPr>
                  <a:t>520 and </a:t>
                </a:r>
                <a14:m>
                  <m:oMath xmlns:m="http://schemas.openxmlformats.org/officeDocument/2006/math">
                    <m:f>
                      <m:fPr>
                        <m:ctrlPr>
                          <a:rPr lang="en-GB" sz="2000" b="1" i="1" smtClean="0">
                            <a:latin typeface="Cambria Math" panose="02040503050406030204" pitchFamily="18" charset="0"/>
                            <a:cs typeface="Times New Roman" panose="02020603050405020304" pitchFamily="18" charset="0"/>
                          </a:rPr>
                        </m:ctrlPr>
                      </m:fPr>
                      <m:num>
                        <m:r>
                          <a:rPr lang="en-GB" sz="2000" b="1" i="1" smtClean="0">
                            <a:latin typeface="Cambria Math"/>
                            <a:cs typeface="Times New Roman" panose="02020603050405020304" pitchFamily="18" charset="0"/>
                          </a:rPr>
                          <m:t>𝟑</m:t>
                        </m:r>
                      </m:num>
                      <m:den>
                        <m:r>
                          <a:rPr lang="en-GB" sz="2000" b="1" i="1" smtClean="0">
                            <a:latin typeface="Cambria Math"/>
                            <a:cs typeface="Times New Roman" panose="02020603050405020304" pitchFamily="18" charset="0"/>
                          </a:rPr>
                          <m:t>𝟓</m:t>
                        </m:r>
                      </m:den>
                    </m:f>
                    <m:r>
                      <m:rPr>
                        <m:nor/>
                      </m:rPr>
                      <a:rPr lang="en-GB" sz="2000" b="1" i="1" dirty="0" smtClean="0">
                        <a:latin typeface="Times New Roman" panose="02020603050405020304" pitchFamily="18" charset="0"/>
                        <a:cs typeface="Times New Roman" panose="02020603050405020304" pitchFamily="18" charset="0"/>
                      </a:rPr>
                      <m:t>x</m:t>
                    </m:r>
                  </m:oMath>
                </a14:m>
                <a:r>
                  <a:rPr lang="en-SG" sz="2000" b="1" dirty="0" smtClean="0"/>
                  <a:t> = </a:t>
                </a:r>
                <a:r>
                  <a:rPr lang="en-GB" sz="2000" b="1" i="1" dirty="0" smtClean="0">
                    <a:latin typeface="Times New Roman" panose="02020603050405020304" pitchFamily="18" charset="0"/>
                    <a:cs typeface="Times New Roman" panose="02020603050405020304" pitchFamily="18" charset="0"/>
                  </a:rPr>
                  <a:t>y </a:t>
                </a:r>
                <a14:m>
                  <m:oMath xmlns:m="http://schemas.openxmlformats.org/officeDocument/2006/math">
                    <m:r>
                      <a:rPr lang="en-GB" sz="2000" b="1" i="1" smtClean="0">
                        <a:latin typeface="Cambria Math"/>
                        <a:ea typeface="Cambria Math"/>
                        <a:cs typeface="Times New Roman" panose="02020603050405020304" pitchFamily="18" charset="0"/>
                      </a:rPr>
                      <m:t>−</m:t>
                    </m:r>
                  </m:oMath>
                </a14:m>
                <a:r>
                  <a:rPr lang="en-SG" sz="2000" b="1" dirty="0" smtClean="0"/>
                  <a:t> 40.</a:t>
                </a:r>
              </a:p>
              <a:p>
                <a:endParaRPr lang="en-GB" sz="2000" b="1" dirty="0" smtClean="0"/>
              </a:p>
              <a:p>
                <a:r>
                  <a:rPr lang="en-GB" sz="2000" b="1" dirty="0" smtClean="0"/>
                  <a:t>Solving the equations for </a:t>
                </a:r>
                <a:r>
                  <a:rPr lang="en-GB" sz="2000" b="1" i="1" dirty="0" smtClean="0">
                    <a:latin typeface="Times New Roman" panose="02020603050405020304" pitchFamily="18" charset="0"/>
                    <a:cs typeface="Times New Roman" panose="02020603050405020304" pitchFamily="18" charset="0"/>
                  </a:rPr>
                  <a:t>x</a:t>
                </a:r>
                <a:r>
                  <a:rPr lang="en-GB" sz="2000" b="1" dirty="0" smtClean="0"/>
                  <a:t> and </a:t>
                </a:r>
                <a:r>
                  <a:rPr lang="en-GB" sz="2000" b="1" i="1" dirty="0" smtClean="0">
                    <a:latin typeface="Times New Roman" panose="02020603050405020304" pitchFamily="18" charset="0"/>
                    <a:cs typeface="Times New Roman" panose="02020603050405020304" pitchFamily="18" charset="0"/>
                  </a:rPr>
                  <a:t>y</a:t>
                </a:r>
                <a:r>
                  <a:rPr lang="en-GB" sz="2000" b="1" dirty="0" smtClean="0"/>
                  <a:t>, we have </a:t>
                </a:r>
                <a:r>
                  <a:rPr lang="en-GB" sz="2000" b="1" i="1" dirty="0" smtClean="0">
                    <a:latin typeface="Times New Roman" panose="02020603050405020304" pitchFamily="18" charset="0"/>
                    <a:cs typeface="Times New Roman" panose="02020603050405020304" pitchFamily="18" charset="0"/>
                  </a:rPr>
                  <a:t>x</a:t>
                </a:r>
                <a:r>
                  <a:rPr lang="en-GB" sz="2000" b="1" dirty="0" smtClean="0"/>
                  <a:t> = 300 and </a:t>
                </a:r>
                <a:r>
                  <a:rPr lang="en-GB" sz="2000" b="1" i="1" dirty="0" smtClean="0">
                    <a:latin typeface="Times New Roman" panose="02020603050405020304" pitchFamily="18" charset="0"/>
                    <a:cs typeface="Times New Roman" panose="02020603050405020304" pitchFamily="18" charset="0"/>
                  </a:rPr>
                  <a:t>y</a:t>
                </a:r>
                <a:r>
                  <a:rPr lang="en-GB" sz="2000" b="1" dirty="0" smtClean="0"/>
                  <a:t> = 220. Therefore Devi has $300.</a:t>
                </a:r>
                <a:endParaRPr lang="en-SG" sz="20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1331640" y="3264357"/>
                <a:ext cx="6840760" cy="1768048"/>
              </a:xfrm>
              <a:prstGeom prst="rect">
                <a:avLst/>
              </a:prstGeom>
              <a:blipFill rotWithShape="1">
                <a:blip r:embed="rId2" cstate="print"/>
                <a:stretch>
                  <a:fillRect l="-890" t="-2062" r="-534" b="-4811"/>
                </a:stretch>
              </a:blipFill>
            </p:spPr>
            <p:txBody>
              <a:bodyPr/>
              <a:lstStyle/>
              <a:p>
                <a:r>
                  <a:rPr lang="en-SG" dirty="0">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71600" y="548680"/>
                <a:ext cx="7344816" cy="1733873"/>
              </a:xfrm>
              <a:prstGeom prst="rect">
                <a:avLst/>
              </a:prstGeom>
              <a:noFill/>
            </p:spPr>
            <p:txBody>
              <a:bodyPr wrap="square" rtlCol="0">
                <a:spAutoFit/>
              </a:bodyPr>
              <a:lstStyle/>
              <a:p>
                <a:r>
                  <a:rPr lang="en-GB" sz="2400" b="1" dirty="0" smtClean="0"/>
                  <a:t>Devi and </a:t>
                </a:r>
                <a:r>
                  <a:rPr lang="en-GB" sz="2400" b="1" dirty="0" err="1" smtClean="0"/>
                  <a:t>Minah</a:t>
                </a:r>
                <a:r>
                  <a:rPr lang="en-GB" sz="2400" b="1" dirty="0" smtClean="0"/>
                  <a:t> have $520 altogether. If Devi spends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a:rPr>
                          <m:t>𝟐</m:t>
                        </m:r>
                      </m:num>
                      <m:den>
                        <m:r>
                          <a:rPr lang="en-GB" sz="2400" b="1" i="1" smtClean="0">
                            <a:latin typeface="Cambria Math"/>
                          </a:rPr>
                          <m:t>𝟓</m:t>
                        </m:r>
                      </m:den>
                    </m:f>
                  </m:oMath>
                </a14:m>
                <a:r>
                  <a:rPr lang="en-SG" sz="2400" b="1" dirty="0" smtClean="0"/>
                  <a:t> of her money and </a:t>
                </a:r>
                <a:r>
                  <a:rPr lang="en-SG" sz="2400" b="1" dirty="0" err="1" smtClean="0"/>
                  <a:t>Minah</a:t>
                </a:r>
                <a:r>
                  <a:rPr lang="en-SG" sz="2400" b="1" dirty="0" smtClean="0"/>
                  <a:t> spends $40, then they will have an equal amount of money left. How much money does Devi have?</a:t>
                </a:r>
                <a:endParaRPr lang="en-SG"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971600" y="548680"/>
                <a:ext cx="7344816" cy="1733873"/>
              </a:xfrm>
              <a:prstGeom prst="rect">
                <a:avLst/>
              </a:prstGeom>
              <a:blipFill rotWithShape="1">
                <a:blip r:embed="rId3" cstate="print"/>
                <a:stretch>
                  <a:fillRect l="-1245" r="-2241" b="-7042"/>
                </a:stretch>
              </a:blipFill>
            </p:spPr>
            <p:txBody>
              <a:bodyPr/>
              <a:lstStyle/>
              <a:p>
                <a:r>
                  <a:rPr lang="en-SG">
                    <a:noFill/>
                  </a:rPr>
                  <a:t> </a:t>
                </a:r>
              </a:p>
            </p:txBody>
          </p:sp>
        </mc:Fallback>
      </mc:AlternateContent>
      <p:sp>
        <p:nvSpPr>
          <p:cNvPr id="10" name="TextBox 9"/>
          <p:cNvSpPr txBox="1"/>
          <p:nvPr/>
        </p:nvSpPr>
        <p:spPr>
          <a:xfrm>
            <a:off x="971600" y="2348880"/>
            <a:ext cx="6696744" cy="400110"/>
          </a:xfrm>
          <a:prstGeom prst="rect">
            <a:avLst/>
          </a:prstGeom>
          <a:noFill/>
        </p:spPr>
        <p:txBody>
          <a:bodyPr wrap="square" rtlCol="0">
            <a:spAutoFit/>
          </a:bodyPr>
          <a:lstStyle/>
          <a:p>
            <a:r>
              <a:rPr lang="en-GB" sz="2000" b="1" u="sng" dirty="0" smtClean="0"/>
              <a:t>Variation 3</a:t>
            </a:r>
            <a:endParaRPr lang="en-SG" sz="2000" b="1" u="sng" dirty="0"/>
          </a:p>
        </p:txBody>
      </p:sp>
    </p:spTree>
    <p:extLst>
      <p:ext uri="{BB962C8B-B14F-4D97-AF65-F5344CB8AC3E}">
        <p14:creationId xmlns:p14="http://schemas.microsoft.com/office/powerpoint/2010/main" val="1811740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043608" y="2492896"/>
            <a:ext cx="6696744" cy="400110"/>
          </a:xfrm>
          <a:prstGeom prst="rect">
            <a:avLst/>
          </a:prstGeom>
          <a:noFill/>
        </p:spPr>
        <p:txBody>
          <a:bodyPr wrap="square" rtlCol="0">
            <a:spAutoFit/>
          </a:bodyPr>
          <a:lstStyle/>
          <a:p>
            <a:r>
              <a:rPr lang="en-GB" sz="2000" b="1" u="sng" dirty="0" smtClean="0"/>
              <a:t>Variation 4</a:t>
            </a:r>
            <a:endParaRPr lang="en-SG" sz="2000" b="1" u="sng" dirty="0"/>
          </a:p>
        </p:txBody>
      </p:sp>
      <mc:AlternateContent xmlns:mc="http://schemas.openxmlformats.org/markup-compatibility/2006" xmlns:a14="http://schemas.microsoft.com/office/drawing/2010/main">
        <mc:Choice Requires="a14">
          <p:sp>
            <p:nvSpPr>
              <p:cNvPr id="24" name="TextBox 23"/>
              <p:cNvSpPr txBox="1"/>
              <p:nvPr/>
            </p:nvSpPr>
            <p:spPr>
              <a:xfrm>
                <a:off x="1187624" y="3140968"/>
                <a:ext cx="6696744" cy="2075825"/>
              </a:xfrm>
              <a:prstGeom prst="rect">
                <a:avLst/>
              </a:prstGeom>
              <a:noFill/>
            </p:spPr>
            <p:txBody>
              <a:bodyPr wrap="square" rtlCol="0">
                <a:spAutoFit/>
              </a:bodyPr>
              <a:lstStyle/>
              <a:p>
                <a:r>
                  <a:rPr lang="en-GB" sz="2000" b="1" dirty="0" smtClean="0"/>
                  <a:t>Let Devi’s money be $</a:t>
                </a:r>
                <a:r>
                  <a:rPr lang="en-GB" sz="2000" b="1" i="1" dirty="0" smtClean="0">
                    <a:latin typeface="Times New Roman" panose="02020603050405020304" pitchFamily="18" charset="0"/>
                    <a:cs typeface="Times New Roman" panose="02020603050405020304" pitchFamily="18" charset="0"/>
                  </a:rPr>
                  <a:t>x</a:t>
                </a:r>
                <a:r>
                  <a:rPr lang="en-GB" sz="2000" b="1" dirty="0" smtClean="0"/>
                  <a:t>, and </a:t>
                </a:r>
                <a:r>
                  <a:rPr lang="en-GB" sz="2000" b="1" dirty="0" err="1" smtClean="0"/>
                  <a:t>Minah’s</a:t>
                </a:r>
                <a:r>
                  <a:rPr lang="en-GB" sz="2000" b="1" dirty="0" smtClean="0"/>
                  <a:t> money be $(520 – x). Then </a:t>
                </a:r>
              </a:p>
              <a:p>
                <a:r>
                  <a:rPr lang="en-GB" sz="2000" b="1" dirty="0" smtClean="0">
                    <a:cs typeface="Times New Roman" panose="02020603050405020304" pitchFamily="18" charset="0"/>
                  </a:rPr>
                  <a:t>520 </a:t>
                </a:r>
                <a14:m>
                  <m:oMath xmlns:m="http://schemas.openxmlformats.org/officeDocument/2006/math">
                    <m:r>
                      <a:rPr lang="en-GB" sz="2000" b="1" i="1" smtClean="0">
                        <a:latin typeface="Cambria Math"/>
                        <a:ea typeface="Cambria Math"/>
                        <a:cs typeface="Times New Roman" panose="02020603050405020304" pitchFamily="18" charset="0"/>
                      </a:rPr>
                      <m:t>−</m:t>
                    </m:r>
                  </m:oMath>
                </a14:m>
                <a:r>
                  <a:rPr lang="en-SG" sz="2000" b="1" dirty="0" smtClean="0"/>
                  <a:t> </a:t>
                </a:r>
                <a:r>
                  <a:rPr lang="en-GB" sz="2000" b="1" i="1" dirty="0" smtClean="0">
                    <a:latin typeface="Times New Roman" panose="02020603050405020304" pitchFamily="18" charset="0"/>
                    <a:cs typeface="Times New Roman" panose="02020603050405020304" pitchFamily="18" charset="0"/>
                  </a:rPr>
                  <a:t>x</a:t>
                </a:r>
                <a14:m>
                  <m:oMath xmlns:m="http://schemas.openxmlformats.org/officeDocument/2006/math">
                    <m:r>
                      <a:rPr lang="en-GB" sz="2000" b="1" i="1" smtClean="0">
                        <a:latin typeface="Cambria Math"/>
                        <a:ea typeface="Cambria Math"/>
                        <a:cs typeface="Times New Roman" panose="02020603050405020304" pitchFamily="18" charset="0"/>
                      </a:rPr>
                      <m:t>−</m:t>
                    </m:r>
                  </m:oMath>
                </a14:m>
                <a:r>
                  <a:rPr lang="en-SG" sz="2000" b="1" dirty="0" smtClean="0"/>
                  <a:t> 40 =</a:t>
                </a:r>
                <a:r>
                  <a:rPr lang="en-GB" sz="2000" b="1" dirty="0" smtClean="0">
                    <a:cs typeface="Times New Roman" panose="02020603050405020304" pitchFamily="18" charset="0"/>
                  </a:rPr>
                  <a:t> </a:t>
                </a:r>
                <a14:m>
                  <m:oMath xmlns:m="http://schemas.openxmlformats.org/officeDocument/2006/math">
                    <m:f>
                      <m:fPr>
                        <m:ctrlPr>
                          <a:rPr lang="en-GB" sz="2000" b="1" i="1" smtClean="0">
                            <a:latin typeface="Cambria Math" panose="02040503050406030204" pitchFamily="18" charset="0"/>
                            <a:cs typeface="Times New Roman" panose="02020603050405020304" pitchFamily="18" charset="0"/>
                          </a:rPr>
                        </m:ctrlPr>
                      </m:fPr>
                      <m:num>
                        <m:r>
                          <a:rPr lang="en-GB" sz="2000" b="1" i="1" smtClean="0">
                            <a:latin typeface="Cambria Math"/>
                            <a:cs typeface="Times New Roman" panose="02020603050405020304" pitchFamily="18" charset="0"/>
                          </a:rPr>
                          <m:t>𝟑</m:t>
                        </m:r>
                      </m:num>
                      <m:den>
                        <m:r>
                          <a:rPr lang="en-GB" sz="2000" b="1" i="1" smtClean="0">
                            <a:latin typeface="Cambria Math"/>
                            <a:cs typeface="Times New Roman" panose="02020603050405020304" pitchFamily="18" charset="0"/>
                          </a:rPr>
                          <m:t>𝟓</m:t>
                        </m:r>
                      </m:den>
                    </m:f>
                    <m:r>
                      <m:rPr>
                        <m:nor/>
                      </m:rPr>
                      <a:rPr lang="en-GB" sz="2000" b="1" i="1" dirty="0" smtClean="0">
                        <a:latin typeface="Times New Roman" panose="02020603050405020304" pitchFamily="18" charset="0"/>
                        <a:cs typeface="Times New Roman" panose="02020603050405020304" pitchFamily="18" charset="0"/>
                      </a:rPr>
                      <m:t>x</m:t>
                    </m:r>
                    <m:r>
                      <m:rPr>
                        <m:nor/>
                      </m:rPr>
                      <a:rPr lang="en-GB" sz="2000" b="1" i="0" dirty="0" smtClean="0">
                        <a:latin typeface="Times New Roman" panose="02020603050405020304" pitchFamily="18" charset="0"/>
                        <a:cs typeface="Times New Roman" panose="02020603050405020304" pitchFamily="18" charset="0"/>
                      </a:rPr>
                      <m:t>.</m:t>
                    </m:r>
                  </m:oMath>
                </a14:m>
                <a:endParaRPr lang="en-SG" sz="2000" b="1" dirty="0" smtClean="0"/>
              </a:p>
              <a:p>
                <a:endParaRPr lang="en-GB" sz="2000" b="1" dirty="0" smtClean="0"/>
              </a:p>
              <a:p>
                <a:r>
                  <a:rPr lang="en-GB" sz="2000" b="1" dirty="0" smtClean="0"/>
                  <a:t>Solving the equations for </a:t>
                </a:r>
                <a:r>
                  <a:rPr lang="en-GB" sz="2000" b="1" i="1" dirty="0" smtClean="0">
                    <a:latin typeface="Times New Roman" panose="02020603050405020304" pitchFamily="18" charset="0"/>
                    <a:cs typeface="Times New Roman" panose="02020603050405020304" pitchFamily="18" charset="0"/>
                  </a:rPr>
                  <a:t>x</a:t>
                </a:r>
                <a:r>
                  <a:rPr lang="en-GB" sz="2000" b="1" dirty="0" smtClean="0"/>
                  <a:t>, we have </a:t>
                </a:r>
                <a:r>
                  <a:rPr lang="en-GB" sz="2000" b="1" i="1" dirty="0" smtClean="0">
                    <a:latin typeface="Times New Roman" panose="02020603050405020304" pitchFamily="18" charset="0"/>
                    <a:cs typeface="Times New Roman" panose="02020603050405020304" pitchFamily="18" charset="0"/>
                  </a:rPr>
                  <a:t>x</a:t>
                </a:r>
                <a:r>
                  <a:rPr lang="en-GB" sz="2000" b="1" dirty="0" smtClean="0"/>
                  <a:t> = 300.</a:t>
                </a:r>
              </a:p>
              <a:p>
                <a:r>
                  <a:rPr lang="en-GB" sz="2000" b="1" dirty="0" smtClean="0"/>
                  <a:t>Therefore Devi has $300.</a:t>
                </a:r>
                <a:endParaRPr lang="en-SG" sz="20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1187624" y="3140968"/>
                <a:ext cx="6696744" cy="2075825"/>
              </a:xfrm>
              <a:prstGeom prst="rect">
                <a:avLst/>
              </a:prstGeom>
              <a:blipFill rotWithShape="1">
                <a:blip r:embed="rId2" cstate="print"/>
                <a:stretch>
                  <a:fillRect l="-1002" t="-1760" b="-4106"/>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71600" y="548680"/>
                <a:ext cx="7344816" cy="1733873"/>
              </a:xfrm>
              <a:prstGeom prst="rect">
                <a:avLst/>
              </a:prstGeom>
              <a:noFill/>
            </p:spPr>
            <p:txBody>
              <a:bodyPr wrap="square" rtlCol="0">
                <a:spAutoFit/>
              </a:bodyPr>
              <a:lstStyle/>
              <a:p>
                <a:r>
                  <a:rPr lang="en-GB" sz="2400" b="1" dirty="0" smtClean="0"/>
                  <a:t>Devi and </a:t>
                </a:r>
                <a:r>
                  <a:rPr lang="en-GB" sz="2400" b="1" dirty="0" err="1" smtClean="0"/>
                  <a:t>Minah</a:t>
                </a:r>
                <a:r>
                  <a:rPr lang="en-GB" sz="2400" b="1" dirty="0" smtClean="0"/>
                  <a:t> have $520 altogether. If Devi spends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a:rPr>
                          <m:t>𝟐</m:t>
                        </m:r>
                      </m:num>
                      <m:den>
                        <m:r>
                          <a:rPr lang="en-GB" sz="2400" b="1" i="1" smtClean="0">
                            <a:latin typeface="Cambria Math"/>
                          </a:rPr>
                          <m:t>𝟓</m:t>
                        </m:r>
                      </m:den>
                    </m:f>
                  </m:oMath>
                </a14:m>
                <a:r>
                  <a:rPr lang="en-SG" sz="2400" b="1" dirty="0" smtClean="0"/>
                  <a:t> of her money and </a:t>
                </a:r>
                <a:r>
                  <a:rPr lang="en-SG" sz="2400" b="1" dirty="0" err="1" smtClean="0"/>
                  <a:t>Minah</a:t>
                </a:r>
                <a:r>
                  <a:rPr lang="en-SG" sz="2400" b="1" dirty="0" smtClean="0"/>
                  <a:t> spends $40, then they will have an equal amount of money left. How much money does Devi have?</a:t>
                </a:r>
                <a:endParaRPr lang="en-SG"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971600" y="548680"/>
                <a:ext cx="7344816" cy="1733873"/>
              </a:xfrm>
              <a:prstGeom prst="rect">
                <a:avLst/>
              </a:prstGeom>
              <a:blipFill rotWithShape="1">
                <a:blip r:embed="rId3" cstate="print"/>
                <a:stretch>
                  <a:fillRect l="-1245" r="-2241" b="-7042"/>
                </a:stretch>
              </a:blipFill>
            </p:spPr>
            <p:txBody>
              <a:bodyPr/>
              <a:lstStyle/>
              <a:p>
                <a:r>
                  <a:rPr lang="en-SG">
                    <a:noFill/>
                  </a:rPr>
                  <a:t> </a:t>
                </a:r>
              </a:p>
            </p:txBody>
          </p:sp>
        </mc:Fallback>
      </mc:AlternateContent>
    </p:spTree>
    <p:extLst>
      <p:ext uri="{BB962C8B-B14F-4D97-AF65-F5344CB8AC3E}">
        <p14:creationId xmlns:p14="http://schemas.microsoft.com/office/powerpoint/2010/main" val="374047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24744"/>
            <a:ext cx="7992888" cy="3888432"/>
          </a:xfrm>
        </p:spPr>
        <p:txBody>
          <a:bodyPr>
            <a:noAutofit/>
          </a:bodyPr>
          <a:lstStyle/>
          <a:p>
            <a:pPr algn="just"/>
            <a:r>
              <a:rPr lang="en-US" sz="2800" b="1" dirty="0"/>
              <a:t>In Singapore, students learn linear equations in one variable at Secondary One (the 7</a:t>
            </a:r>
            <a:r>
              <a:rPr lang="en-US" sz="2800" b="1" baseline="30000" dirty="0"/>
              <a:t>th</a:t>
            </a:r>
            <a:r>
              <a:rPr lang="en-US" sz="2800" b="1" dirty="0"/>
              <a:t> grade), and simultaneous linear equations at Secondary Two. Many of them have difficulty in formulating the equation(s) and continue to use the model method instead of the algebraic method to solve problems. </a:t>
            </a:r>
            <a:endParaRPr lang="en-SG" sz="2800" b="1" dirty="0"/>
          </a:p>
        </p:txBody>
      </p:sp>
    </p:spTree>
    <p:extLst>
      <p:ext uri="{BB962C8B-B14F-4D97-AF65-F5344CB8AC3E}">
        <p14:creationId xmlns:p14="http://schemas.microsoft.com/office/powerpoint/2010/main" val="1631347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132856"/>
            <a:ext cx="7992888" cy="1440160"/>
          </a:xfrm>
        </p:spPr>
        <p:txBody>
          <a:bodyPr>
            <a:noAutofit/>
          </a:bodyPr>
          <a:lstStyle/>
          <a:p>
            <a:pPr algn="just"/>
            <a:r>
              <a:rPr lang="en-US" sz="2800" b="1" dirty="0" smtClean="0"/>
              <a:t>It </a:t>
            </a:r>
            <a:r>
              <a:rPr lang="en-US" sz="2800" b="1" dirty="0"/>
              <a:t>is therefore necessary to integrate the model method with the algebraic method to bridge the cognitive gap from arithmetic to algebra.</a:t>
            </a:r>
            <a:endParaRPr lang="en-SG" sz="2800" b="1" dirty="0"/>
          </a:p>
        </p:txBody>
      </p:sp>
    </p:spTree>
    <p:extLst>
      <p:ext uri="{BB962C8B-B14F-4D97-AF65-F5344CB8AC3E}">
        <p14:creationId xmlns:p14="http://schemas.microsoft.com/office/powerpoint/2010/main" val="3486844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63688" y="3111684"/>
            <a:ext cx="5328592" cy="965388"/>
            <a:chOff x="1763688" y="3142462"/>
            <a:chExt cx="5328592" cy="965388"/>
          </a:xfrm>
        </p:grpSpPr>
        <p:sp>
          <p:nvSpPr>
            <p:cNvPr id="6" name="TextBox 5"/>
            <p:cNvSpPr txBox="1"/>
            <p:nvPr/>
          </p:nvSpPr>
          <p:spPr>
            <a:xfrm>
              <a:off x="3599892" y="3142462"/>
              <a:ext cx="324036" cy="400110"/>
            </a:xfrm>
            <a:prstGeom prst="rect">
              <a:avLst/>
            </a:prstGeom>
            <a:noFill/>
          </p:spPr>
          <p:txBody>
            <a:bodyPr wrap="square" rtlCol="0">
              <a:spAutoFit/>
            </a:bodyPr>
            <a:lstStyle/>
            <a:p>
              <a:r>
                <a:rPr lang="en-GB" sz="2000" i="1" dirty="0" smtClean="0">
                  <a:latin typeface="Times New Roman" panose="02020603050405020304" pitchFamily="18" charset="0"/>
                  <a:cs typeface="Times New Roman" panose="02020603050405020304" pitchFamily="18" charset="0"/>
                </a:rPr>
                <a:t>x</a:t>
              </a:r>
              <a:endParaRPr lang="en-SG" sz="2000" i="1"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1763688" y="3212976"/>
              <a:ext cx="5328592" cy="894874"/>
              <a:chOff x="1763688" y="2780928"/>
              <a:chExt cx="5328592" cy="894874"/>
            </a:xfrm>
          </p:grpSpPr>
          <p:sp>
            <p:nvSpPr>
              <p:cNvPr id="3" name="Rectangle 2"/>
              <p:cNvSpPr/>
              <p:nvPr/>
            </p:nvSpPr>
            <p:spPr>
              <a:xfrm>
                <a:off x="2699792" y="2852936"/>
                <a:ext cx="280831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p:cNvSpPr/>
              <p:nvPr/>
            </p:nvSpPr>
            <p:spPr>
              <a:xfrm>
                <a:off x="2699792" y="3356992"/>
                <a:ext cx="20882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Box 4"/>
              <p:cNvSpPr txBox="1"/>
              <p:nvPr/>
            </p:nvSpPr>
            <p:spPr>
              <a:xfrm>
                <a:off x="1763688" y="2780928"/>
                <a:ext cx="864096" cy="400110"/>
              </a:xfrm>
              <a:prstGeom prst="rect">
                <a:avLst/>
              </a:prstGeom>
              <a:noFill/>
            </p:spPr>
            <p:txBody>
              <a:bodyPr wrap="square" rtlCol="0">
                <a:spAutoFit/>
              </a:bodyPr>
              <a:lstStyle/>
              <a:p>
                <a:r>
                  <a:rPr lang="en-GB" sz="2000" dirty="0" smtClean="0"/>
                  <a:t>Devi</a:t>
                </a:r>
                <a:endParaRPr lang="en-SG" sz="2000" dirty="0"/>
              </a:p>
            </p:txBody>
          </p:sp>
          <p:sp>
            <p:nvSpPr>
              <p:cNvPr id="11" name="TextBox 10"/>
              <p:cNvSpPr txBox="1"/>
              <p:nvPr/>
            </p:nvSpPr>
            <p:spPr>
              <a:xfrm>
                <a:off x="1763688" y="3275692"/>
                <a:ext cx="864096" cy="400110"/>
              </a:xfrm>
              <a:prstGeom prst="rect">
                <a:avLst/>
              </a:prstGeom>
              <a:noFill/>
            </p:spPr>
            <p:txBody>
              <a:bodyPr wrap="square" rtlCol="0">
                <a:spAutoFit/>
              </a:bodyPr>
              <a:lstStyle/>
              <a:p>
                <a:r>
                  <a:rPr lang="en-GB" sz="2000" dirty="0" err="1" smtClean="0"/>
                  <a:t>Minah</a:t>
                </a:r>
                <a:endParaRPr lang="en-SG" sz="2000" dirty="0"/>
              </a:p>
            </p:txBody>
          </p:sp>
          <p:sp>
            <p:nvSpPr>
              <p:cNvPr id="14" name="TextBox 13"/>
              <p:cNvSpPr txBox="1"/>
              <p:nvPr/>
            </p:nvSpPr>
            <p:spPr>
              <a:xfrm>
                <a:off x="3131840" y="3255367"/>
                <a:ext cx="1188132" cy="400110"/>
              </a:xfrm>
              <a:prstGeom prst="rect">
                <a:avLst/>
              </a:prstGeom>
              <a:noFill/>
            </p:spPr>
            <p:txBody>
              <a:bodyPr wrap="square" rtlCol="0">
                <a:spAutoFit/>
              </a:bodyPr>
              <a:lstStyle/>
              <a:p>
                <a:r>
                  <a:rPr lang="en-GB" sz="2000" i="1" dirty="0" smtClean="0">
                    <a:latin typeface="Times New Roman" panose="02020603050405020304" pitchFamily="18" charset="0"/>
                    <a:cs typeface="Times New Roman" panose="02020603050405020304" pitchFamily="18" charset="0"/>
                  </a:rPr>
                  <a:t>520 - x</a:t>
                </a:r>
                <a:endParaRPr lang="en-SG" sz="20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156176" y="3068960"/>
                <a:ext cx="936104" cy="400110"/>
              </a:xfrm>
              <a:prstGeom prst="rect">
                <a:avLst/>
              </a:prstGeom>
              <a:noFill/>
            </p:spPr>
            <p:txBody>
              <a:bodyPr wrap="square" rtlCol="0">
                <a:spAutoFit/>
              </a:bodyPr>
              <a:lstStyle/>
              <a:p>
                <a:r>
                  <a:rPr lang="en-GB" sz="2000" dirty="0" smtClean="0"/>
                  <a:t>520</a:t>
                </a:r>
                <a:endParaRPr lang="en-SG" sz="2000" dirty="0"/>
              </a:p>
            </p:txBody>
          </p:sp>
          <p:sp>
            <p:nvSpPr>
              <p:cNvPr id="8" name="Right Brace 7"/>
              <p:cNvSpPr/>
              <p:nvPr/>
            </p:nvSpPr>
            <p:spPr>
              <a:xfrm>
                <a:off x="5796136" y="2852936"/>
                <a:ext cx="180000"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grpSp>
      <mc:AlternateContent xmlns:mc="http://schemas.openxmlformats.org/markup-compatibility/2006" xmlns:a14="http://schemas.microsoft.com/office/drawing/2010/main">
        <mc:Choice Requires="a14">
          <p:sp>
            <p:nvSpPr>
              <p:cNvPr id="18" name="TextBox 17"/>
              <p:cNvSpPr txBox="1"/>
              <p:nvPr/>
            </p:nvSpPr>
            <p:spPr>
              <a:xfrm>
                <a:off x="1259632" y="4333444"/>
                <a:ext cx="6696744" cy="1737270"/>
              </a:xfrm>
              <a:prstGeom prst="rect">
                <a:avLst/>
              </a:prstGeom>
              <a:noFill/>
            </p:spPr>
            <p:txBody>
              <a:bodyPr wrap="square" rtlCol="0">
                <a:spAutoFit/>
              </a:bodyPr>
              <a:lstStyle/>
              <a:p>
                <a:r>
                  <a:rPr lang="en-GB" sz="2000" b="1" dirty="0" smtClean="0"/>
                  <a:t>From the model, we obtain the equation 520 – </a:t>
                </a:r>
                <a:r>
                  <a:rPr lang="en-GB" sz="2000" b="1" i="1" dirty="0" smtClean="0">
                    <a:latin typeface="Times New Roman" panose="02020603050405020304" pitchFamily="18" charset="0"/>
                    <a:cs typeface="Times New Roman" panose="02020603050405020304" pitchFamily="18" charset="0"/>
                  </a:rPr>
                  <a:t>x</a:t>
                </a:r>
                <a:r>
                  <a:rPr lang="en-GB" sz="2000" b="1" dirty="0" smtClean="0"/>
                  <a:t> – 40 = </a:t>
                </a:r>
                <a14:m>
                  <m:oMath xmlns:m="http://schemas.openxmlformats.org/officeDocument/2006/math">
                    <m:f>
                      <m:fPr>
                        <m:ctrlPr>
                          <a:rPr lang="en-GB" sz="2000" b="1" i="1" smtClean="0">
                            <a:latin typeface="Cambria Math" panose="02040503050406030204" pitchFamily="18" charset="0"/>
                          </a:rPr>
                        </m:ctrlPr>
                      </m:fPr>
                      <m:num>
                        <m:r>
                          <a:rPr lang="en-GB" sz="2000" b="1" i="1" smtClean="0">
                            <a:latin typeface="Cambria Math"/>
                          </a:rPr>
                          <m:t>𝟑</m:t>
                        </m:r>
                      </m:num>
                      <m:den>
                        <m:r>
                          <a:rPr lang="en-GB" sz="2000" b="1" i="1" smtClean="0">
                            <a:latin typeface="Cambria Math"/>
                          </a:rPr>
                          <m:t>𝟓</m:t>
                        </m:r>
                      </m:den>
                    </m:f>
                  </m:oMath>
                </a14:m>
                <a:r>
                  <a:rPr lang="en-GB" sz="2000" b="1" dirty="0" smtClean="0"/>
                  <a:t>.</a:t>
                </a:r>
              </a:p>
              <a:p>
                <a:endParaRPr lang="en-GB" sz="2000" b="1" dirty="0" smtClean="0"/>
              </a:p>
              <a:p>
                <a:r>
                  <a:rPr lang="en-GB" sz="2000" b="1" dirty="0" smtClean="0"/>
                  <a:t>Solving the equations for </a:t>
                </a:r>
                <a:r>
                  <a:rPr lang="en-GB" sz="2000" b="1" i="1" dirty="0" smtClean="0">
                    <a:latin typeface="Times New Roman" panose="02020603050405020304" pitchFamily="18" charset="0"/>
                    <a:cs typeface="Times New Roman" panose="02020603050405020304" pitchFamily="18" charset="0"/>
                  </a:rPr>
                  <a:t>x</a:t>
                </a:r>
                <a:r>
                  <a:rPr lang="en-GB" sz="2000" b="1" dirty="0" smtClean="0"/>
                  <a:t>, we have </a:t>
                </a:r>
                <a:r>
                  <a:rPr lang="en-GB" sz="2000" b="1" i="1" dirty="0" smtClean="0">
                    <a:latin typeface="Times New Roman" panose="02020603050405020304" pitchFamily="18" charset="0"/>
                    <a:cs typeface="Times New Roman" panose="02020603050405020304" pitchFamily="18" charset="0"/>
                  </a:rPr>
                  <a:t>x</a:t>
                </a:r>
                <a:r>
                  <a:rPr lang="en-GB" sz="2000" b="1" dirty="0" smtClean="0"/>
                  <a:t> = 300. </a:t>
                </a:r>
              </a:p>
              <a:p>
                <a:r>
                  <a:rPr lang="en-GB" sz="2000" b="1" dirty="0" smtClean="0"/>
                  <a:t>Therefore Devi has $300.</a:t>
                </a:r>
                <a:endParaRPr lang="en-SG" sz="2000" b="1" dirty="0" smtClean="0"/>
              </a:p>
              <a:p>
                <a:endParaRPr lang="en-GB" dirty="0" smtClean="0"/>
              </a:p>
            </p:txBody>
          </p:sp>
        </mc:Choice>
        <mc:Fallback xmlns="">
          <p:sp>
            <p:nvSpPr>
              <p:cNvPr id="18" name="TextBox 17"/>
              <p:cNvSpPr txBox="1">
                <a:spLocks noRot="1" noChangeAspect="1" noMove="1" noResize="1" noEditPoints="1" noAdjustHandles="1" noChangeArrowheads="1" noChangeShapeType="1" noTextEdit="1"/>
              </p:cNvSpPr>
              <p:nvPr/>
            </p:nvSpPr>
            <p:spPr>
              <a:xfrm>
                <a:off x="1259632" y="4333444"/>
                <a:ext cx="6696744" cy="1737270"/>
              </a:xfrm>
              <a:prstGeom prst="rect">
                <a:avLst/>
              </a:prstGeom>
              <a:blipFill rotWithShape="1">
                <a:blip r:embed="rId2" cstate="print"/>
                <a:stretch>
                  <a:fillRect l="-1002"/>
                </a:stretch>
              </a:blipFill>
            </p:spPr>
            <p:txBody>
              <a:bodyPr/>
              <a:lstStyle/>
              <a:p>
                <a:r>
                  <a:rPr lang="en-SG">
                    <a:noFill/>
                  </a:rPr>
                  <a:t> </a:t>
                </a:r>
              </a:p>
            </p:txBody>
          </p:sp>
        </mc:Fallback>
      </mc:AlternateContent>
      <p:sp>
        <p:nvSpPr>
          <p:cNvPr id="30" name="TextBox 29"/>
          <p:cNvSpPr txBox="1"/>
          <p:nvPr/>
        </p:nvSpPr>
        <p:spPr>
          <a:xfrm>
            <a:off x="1043608" y="2492896"/>
            <a:ext cx="6696744" cy="400110"/>
          </a:xfrm>
          <a:prstGeom prst="rect">
            <a:avLst/>
          </a:prstGeom>
          <a:noFill/>
        </p:spPr>
        <p:txBody>
          <a:bodyPr wrap="square" rtlCol="0">
            <a:spAutoFit/>
          </a:bodyPr>
          <a:lstStyle/>
          <a:p>
            <a:r>
              <a:rPr lang="en-GB" sz="2000" b="1" u="sng" dirty="0" smtClean="0"/>
              <a:t>Variation 5</a:t>
            </a:r>
            <a:endParaRPr lang="en-SG" sz="2000" b="1" u="sng" dirty="0"/>
          </a:p>
        </p:txBody>
      </p:sp>
      <mc:AlternateContent xmlns:mc="http://schemas.openxmlformats.org/markup-compatibility/2006" xmlns:a14="http://schemas.microsoft.com/office/drawing/2010/main">
        <mc:Choice Requires="a14">
          <p:sp>
            <p:nvSpPr>
              <p:cNvPr id="34" name="TextBox 33"/>
              <p:cNvSpPr txBox="1"/>
              <p:nvPr/>
            </p:nvSpPr>
            <p:spPr>
              <a:xfrm>
                <a:off x="971600" y="548680"/>
                <a:ext cx="7344816" cy="1733873"/>
              </a:xfrm>
              <a:prstGeom prst="rect">
                <a:avLst/>
              </a:prstGeom>
              <a:noFill/>
            </p:spPr>
            <p:txBody>
              <a:bodyPr wrap="square" rtlCol="0">
                <a:spAutoFit/>
              </a:bodyPr>
              <a:lstStyle/>
              <a:p>
                <a:r>
                  <a:rPr lang="en-GB" sz="2400" b="1" dirty="0" smtClean="0"/>
                  <a:t>Devi and </a:t>
                </a:r>
                <a:r>
                  <a:rPr lang="en-GB" sz="2400" b="1" dirty="0" err="1" smtClean="0"/>
                  <a:t>Minah</a:t>
                </a:r>
                <a:r>
                  <a:rPr lang="en-GB" sz="2400" b="1" dirty="0" smtClean="0"/>
                  <a:t> have $520 altogether. If Devi spends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a:rPr>
                          <m:t>𝟐</m:t>
                        </m:r>
                      </m:num>
                      <m:den>
                        <m:r>
                          <a:rPr lang="en-GB" sz="2400" b="1" i="1" smtClean="0">
                            <a:latin typeface="Cambria Math"/>
                          </a:rPr>
                          <m:t>𝟓</m:t>
                        </m:r>
                      </m:den>
                    </m:f>
                  </m:oMath>
                </a14:m>
                <a:r>
                  <a:rPr lang="en-SG" sz="2400" b="1" dirty="0" smtClean="0"/>
                  <a:t> of her money and </a:t>
                </a:r>
                <a:r>
                  <a:rPr lang="en-SG" sz="2400" b="1" dirty="0" err="1" smtClean="0"/>
                  <a:t>Minah</a:t>
                </a:r>
                <a:r>
                  <a:rPr lang="en-SG" sz="2400" b="1" dirty="0" smtClean="0"/>
                  <a:t> spends $40, then they will have an equal amount of money left. How much money does Devi have?</a:t>
                </a:r>
                <a:endParaRPr lang="en-SG" sz="24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971600" y="548680"/>
                <a:ext cx="7344816" cy="1733873"/>
              </a:xfrm>
              <a:prstGeom prst="rect">
                <a:avLst/>
              </a:prstGeom>
              <a:blipFill rotWithShape="1">
                <a:blip r:embed="rId3" cstate="print"/>
                <a:stretch>
                  <a:fillRect l="-1245" r="-2241" b="-7042"/>
                </a:stretch>
              </a:blipFill>
            </p:spPr>
            <p:txBody>
              <a:bodyPr/>
              <a:lstStyle/>
              <a:p>
                <a:r>
                  <a:rPr lang="en-SG">
                    <a:noFill/>
                  </a:rPr>
                  <a:t> </a:t>
                </a:r>
              </a:p>
            </p:txBody>
          </p:sp>
        </mc:Fallback>
      </mc:AlternateContent>
    </p:spTree>
    <p:extLst>
      <p:ext uri="{BB962C8B-B14F-4D97-AF65-F5344CB8AC3E}">
        <p14:creationId xmlns:p14="http://schemas.microsoft.com/office/powerpoint/2010/main" val="2787416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142095" y="4437112"/>
            <a:ext cx="6696744" cy="1323439"/>
          </a:xfrm>
          <a:prstGeom prst="rect">
            <a:avLst/>
          </a:prstGeom>
          <a:noFill/>
        </p:spPr>
        <p:txBody>
          <a:bodyPr wrap="square" rtlCol="0">
            <a:spAutoFit/>
          </a:bodyPr>
          <a:lstStyle/>
          <a:p>
            <a:r>
              <a:rPr lang="en-GB" sz="2000" b="1" dirty="0" smtClean="0"/>
              <a:t>From the model, we obtain the equation 8</a:t>
            </a:r>
            <a:r>
              <a:rPr lang="en-GB" sz="2000" b="1" i="1" dirty="0" smtClean="0">
                <a:latin typeface="Times New Roman" panose="02020603050405020304" pitchFamily="18" charset="0"/>
                <a:cs typeface="Times New Roman" panose="02020603050405020304" pitchFamily="18" charset="0"/>
              </a:rPr>
              <a:t>x</a:t>
            </a:r>
            <a:r>
              <a:rPr lang="en-GB" sz="2000" b="1" dirty="0" smtClean="0"/>
              <a:t> + 40 = 520.</a:t>
            </a:r>
          </a:p>
          <a:p>
            <a:endParaRPr lang="en-GB" sz="2000" b="1" dirty="0" smtClean="0"/>
          </a:p>
          <a:p>
            <a:r>
              <a:rPr lang="en-GB" sz="2000" b="1" dirty="0" smtClean="0"/>
              <a:t>Solving the equations for </a:t>
            </a:r>
            <a:r>
              <a:rPr lang="en-GB" sz="2000" b="1" i="1" dirty="0" smtClean="0">
                <a:latin typeface="Times New Roman" panose="02020603050405020304" pitchFamily="18" charset="0"/>
                <a:cs typeface="Times New Roman" panose="02020603050405020304" pitchFamily="18" charset="0"/>
              </a:rPr>
              <a:t>x</a:t>
            </a:r>
            <a:r>
              <a:rPr lang="en-GB" sz="2000" b="1" dirty="0" smtClean="0"/>
              <a:t>, we have </a:t>
            </a:r>
            <a:r>
              <a:rPr lang="en-GB" sz="2000" b="1" i="1" dirty="0" smtClean="0">
                <a:latin typeface="Times New Roman" panose="02020603050405020304" pitchFamily="18" charset="0"/>
                <a:cs typeface="Times New Roman" panose="02020603050405020304" pitchFamily="18" charset="0"/>
              </a:rPr>
              <a:t>x</a:t>
            </a:r>
            <a:r>
              <a:rPr lang="en-GB" sz="2000" b="1" dirty="0" smtClean="0"/>
              <a:t> = 60. </a:t>
            </a:r>
          </a:p>
          <a:p>
            <a:r>
              <a:rPr lang="en-GB" sz="2000" b="1" dirty="0" smtClean="0"/>
              <a:t>Therefore Devi has $300.</a:t>
            </a:r>
            <a:endParaRPr lang="en-SG" sz="2000" b="1" dirty="0"/>
          </a:p>
        </p:txBody>
      </p:sp>
      <p:grpSp>
        <p:nvGrpSpPr>
          <p:cNvPr id="35" name="Group 34"/>
          <p:cNvGrpSpPr/>
          <p:nvPr/>
        </p:nvGrpSpPr>
        <p:grpSpPr>
          <a:xfrm>
            <a:off x="2267744" y="3161750"/>
            <a:ext cx="3960440" cy="996622"/>
            <a:chOff x="2267744" y="3161750"/>
            <a:chExt cx="3960440" cy="996622"/>
          </a:xfrm>
        </p:grpSpPr>
        <p:grpSp>
          <p:nvGrpSpPr>
            <p:cNvPr id="27" name="Group 26"/>
            <p:cNvGrpSpPr/>
            <p:nvPr/>
          </p:nvGrpSpPr>
          <p:grpSpPr>
            <a:xfrm>
              <a:off x="2267744" y="3161750"/>
              <a:ext cx="3960440" cy="771306"/>
              <a:chOff x="2843808" y="4889942"/>
              <a:chExt cx="3960440" cy="771306"/>
            </a:xfrm>
          </p:grpSpPr>
          <p:sp>
            <p:nvSpPr>
              <p:cNvPr id="20" name="TextBox 19"/>
              <p:cNvSpPr txBox="1"/>
              <p:nvPr/>
            </p:nvSpPr>
            <p:spPr>
              <a:xfrm>
                <a:off x="6156176" y="5121188"/>
                <a:ext cx="648072" cy="369332"/>
              </a:xfrm>
              <a:prstGeom prst="rect">
                <a:avLst/>
              </a:prstGeom>
              <a:noFill/>
            </p:spPr>
            <p:txBody>
              <a:bodyPr wrap="square" rtlCol="0">
                <a:spAutoFit/>
              </a:bodyPr>
              <a:lstStyle/>
              <a:p>
                <a:r>
                  <a:rPr lang="en-GB" dirty="0" smtClean="0"/>
                  <a:t>520</a:t>
                </a:r>
                <a:endParaRPr lang="en-SG" dirty="0"/>
              </a:p>
            </p:txBody>
          </p:sp>
          <p:sp>
            <p:nvSpPr>
              <p:cNvPr id="29" name="Right Brace 28"/>
              <p:cNvSpPr/>
              <p:nvPr/>
            </p:nvSpPr>
            <p:spPr>
              <a:xfrm>
                <a:off x="5976156" y="5013176"/>
                <a:ext cx="108012" cy="5899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nvGrpSpPr>
              <p:cNvPr id="13" name="Group 12"/>
              <p:cNvGrpSpPr/>
              <p:nvPr/>
            </p:nvGrpSpPr>
            <p:grpSpPr>
              <a:xfrm>
                <a:off x="2843808" y="4889942"/>
                <a:ext cx="2979762" cy="400110"/>
                <a:chOff x="2843808" y="4889942"/>
                <a:chExt cx="2979762" cy="400110"/>
              </a:xfrm>
            </p:grpSpPr>
            <p:sp>
              <p:nvSpPr>
                <p:cNvPr id="10" name="Rectangle 9"/>
                <p:cNvSpPr/>
                <p:nvPr/>
              </p:nvSpPr>
              <p:spPr>
                <a:xfrm>
                  <a:off x="2843808" y="5013176"/>
                  <a:ext cx="60349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20"/>
                <p:cNvSpPr/>
                <p:nvPr/>
              </p:nvSpPr>
              <p:spPr>
                <a:xfrm>
                  <a:off x="3448447" y="5013176"/>
                  <a:ext cx="60349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Rectangle 24"/>
                <p:cNvSpPr/>
                <p:nvPr/>
              </p:nvSpPr>
              <p:spPr>
                <a:xfrm>
                  <a:off x="4048894" y="5013176"/>
                  <a:ext cx="60349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Rectangle 25"/>
                <p:cNvSpPr/>
                <p:nvPr/>
              </p:nvSpPr>
              <p:spPr>
                <a:xfrm>
                  <a:off x="4645149" y="5013176"/>
                  <a:ext cx="603498" cy="2160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Rectangle 27"/>
                <p:cNvSpPr/>
                <p:nvPr/>
              </p:nvSpPr>
              <p:spPr>
                <a:xfrm>
                  <a:off x="5220072" y="5013176"/>
                  <a:ext cx="603498" cy="2160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 name="TextBox 30"/>
                <p:cNvSpPr txBox="1"/>
                <p:nvPr/>
              </p:nvSpPr>
              <p:spPr>
                <a:xfrm>
                  <a:off x="3023828" y="4889942"/>
                  <a:ext cx="396044" cy="400110"/>
                </a:xfrm>
                <a:prstGeom prst="rect">
                  <a:avLst/>
                </a:prstGeom>
                <a:noFill/>
              </p:spPr>
              <p:txBody>
                <a:bodyPr wrap="square" rtlCol="0">
                  <a:spAutoFit/>
                </a:bodyPr>
                <a:lstStyle/>
                <a:p>
                  <a:r>
                    <a:rPr lang="en-GB" sz="2000" i="1" dirty="0" smtClean="0">
                      <a:latin typeface="Times New Roman" panose="02020603050405020304" pitchFamily="18" charset="0"/>
                      <a:cs typeface="Times New Roman" panose="02020603050405020304" pitchFamily="18" charset="0"/>
                    </a:rPr>
                    <a:t>x</a:t>
                  </a:r>
                  <a:endParaRPr lang="en-SG" sz="2000" i="1" dirty="0">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2843808" y="5261138"/>
                <a:ext cx="2222723" cy="400110"/>
                <a:chOff x="2843808" y="5261138"/>
                <a:chExt cx="2222723" cy="400110"/>
              </a:xfrm>
            </p:grpSpPr>
            <p:sp>
              <p:nvSpPr>
                <p:cNvPr id="15" name="Rectangle 14"/>
                <p:cNvSpPr/>
                <p:nvPr/>
              </p:nvSpPr>
              <p:spPr>
                <a:xfrm>
                  <a:off x="2843808" y="5387094"/>
                  <a:ext cx="183620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15"/>
                <p:cNvSpPr/>
                <p:nvPr/>
              </p:nvSpPr>
              <p:spPr>
                <a:xfrm>
                  <a:off x="4642867" y="5387094"/>
                  <a:ext cx="42366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2" name="TextBox 31"/>
                <p:cNvSpPr txBox="1"/>
                <p:nvPr/>
              </p:nvSpPr>
              <p:spPr>
                <a:xfrm>
                  <a:off x="3419872" y="5261138"/>
                  <a:ext cx="468052" cy="400110"/>
                </a:xfrm>
                <a:prstGeom prst="rect">
                  <a:avLst/>
                </a:prstGeom>
                <a:noFill/>
              </p:spPr>
              <p:txBody>
                <a:bodyPr wrap="square" rtlCol="0">
                  <a:spAutoFit/>
                </a:bodyPr>
                <a:lstStyle/>
                <a:p>
                  <a:r>
                    <a:rPr lang="en-GB" sz="2000" i="1" dirty="0" smtClean="0">
                      <a:latin typeface="Times New Roman" panose="02020603050405020304" pitchFamily="18" charset="0"/>
                      <a:cs typeface="Times New Roman" panose="02020603050405020304" pitchFamily="18" charset="0"/>
                    </a:rPr>
                    <a:t>3x</a:t>
                  </a:r>
                  <a:endParaRPr lang="en-SG" sz="2000" i="1" dirty="0">
                    <a:latin typeface="Times New Roman" panose="02020603050405020304" pitchFamily="18" charset="0"/>
                    <a:cs typeface="Times New Roman" panose="02020603050405020304" pitchFamily="18" charset="0"/>
                  </a:endParaRPr>
                </a:p>
              </p:txBody>
            </p:sp>
          </p:grpSp>
        </p:grpSp>
        <p:sp>
          <p:nvSpPr>
            <p:cNvPr id="33" name="TextBox 32"/>
            <p:cNvSpPr txBox="1"/>
            <p:nvPr/>
          </p:nvSpPr>
          <p:spPr>
            <a:xfrm>
              <a:off x="4067944" y="3789040"/>
              <a:ext cx="612068" cy="369332"/>
            </a:xfrm>
            <a:prstGeom prst="rect">
              <a:avLst/>
            </a:prstGeom>
            <a:noFill/>
          </p:spPr>
          <p:txBody>
            <a:bodyPr wrap="square" rtlCol="0">
              <a:spAutoFit/>
            </a:bodyPr>
            <a:lstStyle/>
            <a:p>
              <a:r>
                <a:rPr lang="en-GB" dirty="0" smtClean="0"/>
                <a:t>40</a:t>
              </a:r>
              <a:endParaRPr lang="en-SG" dirty="0"/>
            </a:p>
          </p:txBody>
        </p:sp>
      </p:grpSp>
      <p:sp>
        <p:nvSpPr>
          <p:cNvPr id="30" name="TextBox 29"/>
          <p:cNvSpPr txBox="1"/>
          <p:nvPr/>
        </p:nvSpPr>
        <p:spPr>
          <a:xfrm>
            <a:off x="1043608" y="2492896"/>
            <a:ext cx="6696744" cy="400110"/>
          </a:xfrm>
          <a:prstGeom prst="rect">
            <a:avLst/>
          </a:prstGeom>
          <a:noFill/>
        </p:spPr>
        <p:txBody>
          <a:bodyPr wrap="square" rtlCol="0">
            <a:spAutoFit/>
          </a:bodyPr>
          <a:lstStyle/>
          <a:p>
            <a:r>
              <a:rPr lang="en-GB" sz="2000" b="1" u="sng" dirty="0" smtClean="0"/>
              <a:t>Variation 6</a:t>
            </a:r>
            <a:endParaRPr lang="en-SG" sz="2000" b="1" u="sng" dirty="0"/>
          </a:p>
        </p:txBody>
      </p:sp>
      <mc:AlternateContent xmlns:mc="http://schemas.openxmlformats.org/markup-compatibility/2006" xmlns:a14="http://schemas.microsoft.com/office/drawing/2010/main">
        <mc:Choice Requires="a14">
          <p:sp>
            <p:nvSpPr>
              <p:cNvPr id="34" name="TextBox 33"/>
              <p:cNvSpPr txBox="1"/>
              <p:nvPr/>
            </p:nvSpPr>
            <p:spPr>
              <a:xfrm>
                <a:off x="971600" y="548680"/>
                <a:ext cx="7344816" cy="1733873"/>
              </a:xfrm>
              <a:prstGeom prst="rect">
                <a:avLst/>
              </a:prstGeom>
              <a:noFill/>
            </p:spPr>
            <p:txBody>
              <a:bodyPr wrap="square" rtlCol="0">
                <a:spAutoFit/>
              </a:bodyPr>
              <a:lstStyle/>
              <a:p>
                <a:r>
                  <a:rPr lang="en-GB" sz="2400" b="1" dirty="0" smtClean="0"/>
                  <a:t>Devi and </a:t>
                </a:r>
                <a:r>
                  <a:rPr lang="en-GB" sz="2400" b="1" dirty="0" err="1" smtClean="0"/>
                  <a:t>Minah</a:t>
                </a:r>
                <a:r>
                  <a:rPr lang="en-GB" sz="2400" b="1" dirty="0" smtClean="0"/>
                  <a:t> have $520 altogether. If Devi spends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a:rPr>
                          <m:t>𝟐</m:t>
                        </m:r>
                      </m:num>
                      <m:den>
                        <m:r>
                          <a:rPr lang="en-GB" sz="2400" b="1" i="1" smtClean="0">
                            <a:latin typeface="Cambria Math"/>
                          </a:rPr>
                          <m:t>𝟓</m:t>
                        </m:r>
                      </m:den>
                    </m:f>
                  </m:oMath>
                </a14:m>
                <a:r>
                  <a:rPr lang="en-SG" sz="2400" b="1" dirty="0" smtClean="0"/>
                  <a:t> of her money and </a:t>
                </a:r>
                <a:r>
                  <a:rPr lang="en-SG" sz="2400" b="1" dirty="0" err="1" smtClean="0"/>
                  <a:t>Minah</a:t>
                </a:r>
                <a:r>
                  <a:rPr lang="en-SG" sz="2400" b="1" dirty="0" smtClean="0"/>
                  <a:t> spends $40, then they will have an equal amount of money left. How much money does Devi have?</a:t>
                </a:r>
                <a:endParaRPr lang="en-SG" sz="24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971600" y="548680"/>
                <a:ext cx="7344816" cy="1733873"/>
              </a:xfrm>
              <a:prstGeom prst="rect">
                <a:avLst/>
              </a:prstGeom>
              <a:blipFill rotWithShape="1">
                <a:blip r:embed="rId2" cstate="print"/>
                <a:stretch>
                  <a:fillRect l="-1245" r="-2241" b="-7042"/>
                </a:stretch>
              </a:blipFill>
            </p:spPr>
            <p:txBody>
              <a:bodyPr/>
              <a:lstStyle/>
              <a:p>
                <a:r>
                  <a:rPr lang="en-SG">
                    <a:noFill/>
                  </a:rPr>
                  <a:t> </a:t>
                </a:r>
              </a:p>
            </p:txBody>
          </p:sp>
        </mc:Fallback>
      </mc:AlternateContent>
    </p:spTree>
    <p:extLst>
      <p:ext uri="{BB962C8B-B14F-4D97-AF65-F5344CB8AC3E}">
        <p14:creationId xmlns:p14="http://schemas.microsoft.com/office/powerpoint/2010/main" val="405339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Implications on Mathematics Curriculum and Textbooks</a:t>
            </a:r>
            <a:endParaRPr lang="en-SG" dirty="0"/>
          </a:p>
        </p:txBody>
      </p:sp>
      <p:sp>
        <p:nvSpPr>
          <p:cNvPr id="4" name="Subtitle 3"/>
          <p:cNvSpPr>
            <a:spLocks noGrp="1"/>
          </p:cNvSpPr>
          <p:nvPr>
            <p:ph type="subTitle" idx="1"/>
          </p:nvPr>
        </p:nvSpPr>
        <p:spPr/>
        <p:txBody>
          <a:bodyPr/>
          <a:lstStyle/>
          <a:p>
            <a:endParaRPr lang="en-SG" dirty="0"/>
          </a:p>
        </p:txBody>
      </p:sp>
    </p:spTree>
    <p:extLst>
      <p:ext uri="{BB962C8B-B14F-4D97-AF65-F5344CB8AC3E}">
        <p14:creationId xmlns:p14="http://schemas.microsoft.com/office/powerpoint/2010/main" val="1088593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1268760"/>
            <a:ext cx="6840760" cy="3672408"/>
          </a:xfrm>
        </p:spPr>
        <p:txBody>
          <a:bodyPr>
            <a:noAutofit/>
          </a:bodyPr>
          <a:lstStyle/>
          <a:p>
            <a:pPr algn="l"/>
            <a:r>
              <a:rPr lang="en-SG" b="1" dirty="0">
                <a:solidFill>
                  <a:schemeClr val="tx1"/>
                </a:solidFill>
              </a:rPr>
              <a:t>The Concrete-Pictorial-Abstract (CPA) approach is a pedagogy adopted by Singapore primary mathematics textbooks since the early 1980s. The bar model is a visual aid, and students are not required to describe the model or to explain how it is constructed.</a:t>
            </a:r>
          </a:p>
          <a:p>
            <a:pPr algn="l"/>
            <a:endParaRPr lang="en-SG" dirty="0">
              <a:solidFill>
                <a:schemeClr val="tx1"/>
              </a:solidFill>
            </a:endParaRPr>
          </a:p>
        </p:txBody>
      </p:sp>
    </p:spTree>
    <p:extLst>
      <p:ext uri="{BB962C8B-B14F-4D97-AF65-F5344CB8AC3E}">
        <p14:creationId xmlns:p14="http://schemas.microsoft.com/office/powerpoint/2010/main" val="138885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Outline</a:t>
            </a:r>
            <a:endParaRPr lang="en-SG" sz="4800" b="1" dirty="0"/>
          </a:p>
        </p:txBody>
      </p:sp>
      <p:sp>
        <p:nvSpPr>
          <p:cNvPr id="3" name="Content Placeholder 2"/>
          <p:cNvSpPr>
            <a:spLocks noGrp="1"/>
          </p:cNvSpPr>
          <p:nvPr>
            <p:ph idx="1"/>
          </p:nvPr>
        </p:nvSpPr>
        <p:spPr>
          <a:xfrm>
            <a:off x="457200" y="1600201"/>
            <a:ext cx="8229600" cy="3412976"/>
          </a:xfrm>
        </p:spPr>
        <p:txBody>
          <a:bodyPr>
            <a:normAutofit/>
          </a:bodyPr>
          <a:lstStyle/>
          <a:p>
            <a:pPr marL="720725" lvl="1" indent="-720725">
              <a:buFont typeface="Wingdings" panose="05000000000000000000" pitchFamily="2" charset="2"/>
              <a:buChar char="Ø"/>
            </a:pPr>
            <a:r>
              <a:rPr lang="en-GB" sz="3200" b="1" dirty="0" smtClean="0"/>
              <a:t>Singapore Mathematics Textbooks</a:t>
            </a:r>
          </a:p>
          <a:p>
            <a:pPr marL="720725" lvl="1" indent="-720725">
              <a:buFont typeface="Wingdings" panose="05000000000000000000" pitchFamily="2" charset="2"/>
              <a:buChar char="Ø"/>
            </a:pPr>
            <a:r>
              <a:rPr lang="en-GB" sz="3200" b="1" dirty="0" smtClean="0"/>
              <a:t>Solving Word Problems Using the Model Method</a:t>
            </a:r>
          </a:p>
          <a:p>
            <a:pPr marL="720725" lvl="1" indent="-720725">
              <a:buFont typeface="Wingdings" panose="05000000000000000000" pitchFamily="2" charset="2"/>
              <a:buChar char="Ø"/>
            </a:pPr>
            <a:r>
              <a:rPr lang="en-GB" sz="3200" b="1" dirty="0" smtClean="0"/>
              <a:t>Model Method and Algebra</a:t>
            </a:r>
          </a:p>
          <a:p>
            <a:pPr marL="720725" lvl="1" indent="-720725">
              <a:buFont typeface="Wingdings" panose="05000000000000000000" pitchFamily="2" charset="2"/>
              <a:buChar char="Ø"/>
            </a:pPr>
            <a:r>
              <a:rPr lang="en-GB" sz="3200" b="1" dirty="0"/>
              <a:t>Implications on Mathematics Curriculum and Textbooks</a:t>
            </a:r>
            <a:endParaRPr lang="en-SG" sz="3200" b="1" dirty="0"/>
          </a:p>
        </p:txBody>
      </p:sp>
    </p:spTree>
    <p:extLst>
      <p:ext uri="{BB962C8B-B14F-4D97-AF65-F5344CB8AC3E}">
        <p14:creationId xmlns:p14="http://schemas.microsoft.com/office/powerpoint/2010/main" val="860950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1268760"/>
            <a:ext cx="6840760" cy="3312368"/>
          </a:xfrm>
        </p:spPr>
        <p:txBody>
          <a:bodyPr>
            <a:noAutofit/>
          </a:bodyPr>
          <a:lstStyle/>
          <a:p>
            <a:pPr algn="l"/>
            <a:r>
              <a:rPr lang="en-US" b="1" dirty="0">
                <a:solidFill>
                  <a:schemeClr val="tx1"/>
                </a:solidFill>
              </a:rPr>
              <a:t>The use of the model method to solve mathematics word problems has been explicitly included as part of </a:t>
            </a:r>
            <a:r>
              <a:rPr lang="en-US" b="1" i="1" dirty="0">
                <a:solidFill>
                  <a:schemeClr val="tx1"/>
                </a:solidFill>
              </a:rPr>
              <a:t>Learning Experiences</a:t>
            </a:r>
            <a:r>
              <a:rPr lang="en-US" b="1" dirty="0">
                <a:solidFill>
                  <a:schemeClr val="tx1"/>
                </a:solidFill>
              </a:rPr>
              <a:t> in the latest national primary and secondary mathematics syllabuses. </a:t>
            </a:r>
            <a:endParaRPr lang="en-SG" b="1" dirty="0">
              <a:solidFill>
                <a:schemeClr val="tx1"/>
              </a:solidFill>
            </a:endParaRPr>
          </a:p>
          <a:p>
            <a:pPr algn="l"/>
            <a:endParaRPr lang="en-SG" b="1" dirty="0">
              <a:solidFill>
                <a:schemeClr val="tx1"/>
              </a:solidFill>
            </a:endParaRPr>
          </a:p>
        </p:txBody>
      </p:sp>
    </p:spTree>
    <p:extLst>
      <p:ext uri="{BB962C8B-B14F-4D97-AF65-F5344CB8AC3E}">
        <p14:creationId xmlns:p14="http://schemas.microsoft.com/office/powerpoint/2010/main" val="3802664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755576" y="764704"/>
            <a:ext cx="7560840" cy="2952328"/>
            <a:chOff x="755576" y="1561484"/>
            <a:chExt cx="7560840" cy="2952328"/>
          </a:xfrm>
        </p:grpSpPr>
        <p:sp>
          <p:nvSpPr>
            <p:cNvPr id="6" name="Rounded Rectangle 5"/>
            <p:cNvSpPr/>
            <p:nvPr/>
          </p:nvSpPr>
          <p:spPr>
            <a:xfrm>
              <a:off x="3635896" y="1561484"/>
              <a:ext cx="1944216"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ounded Rectangle 6"/>
            <p:cNvSpPr/>
            <p:nvPr/>
          </p:nvSpPr>
          <p:spPr>
            <a:xfrm>
              <a:off x="3563888" y="3505700"/>
              <a:ext cx="20882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7" name="Group 16"/>
            <p:cNvGrpSpPr/>
            <p:nvPr/>
          </p:nvGrpSpPr>
          <p:grpSpPr>
            <a:xfrm>
              <a:off x="755576" y="1633492"/>
              <a:ext cx="2160240" cy="792088"/>
              <a:chOff x="755576" y="2497588"/>
              <a:chExt cx="2160240" cy="792088"/>
            </a:xfrm>
          </p:grpSpPr>
          <p:sp>
            <p:nvSpPr>
              <p:cNvPr id="5" name="Oval 4"/>
              <p:cNvSpPr/>
              <p:nvPr/>
            </p:nvSpPr>
            <p:spPr>
              <a:xfrm>
                <a:off x="755576" y="2497588"/>
                <a:ext cx="216024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971600" y="2713612"/>
                <a:ext cx="1800200" cy="400110"/>
              </a:xfrm>
              <a:prstGeom prst="rect">
                <a:avLst/>
              </a:prstGeom>
              <a:noFill/>
            </p:spPr>
            <p:txBody>
              <a:bodyPr wrap="square" rtlCol="0">
                <a:spAutoFit/>
              </a:bodyPr>
              <a:lstStyle/>
              <a:p>
                <a:r>
                  <a:rPr lang="en-GB" sz="2000" b="1" dirty="0" smtClean="0"/>
                  <a:t>Word problem</a:t>
                </a:r>
                <a:endParaRPr lang="en-SG" sz="2000" b="1" dirty="0"/>
              </a:p>
            </p:txBody>
          </p:sp>
        </p:grpSp>
        <p:grpSp>
          <p:nvGrpSpPr>
            <p:cNvPr id="18" name="Group 17"/>
            <p:cNvGrpSpPr/>
            <p:nvPr/>
          </p:nvGrpSpPr>
          <p:grpSpPr>
            <a:xfrm>
              <a:off x="6156176" y="1633492"/>
              <a:ext cx="2160240" cy="792088"/>
              <a:chOff x="6156176" y="2497588"/>
              <a:chExt cx="2160240" cy="792088"/>
            </a:xfrm>
          </p:grpSpPr>
          <p:sp>
            <p:nvSpPr>
              <p:cNvPr id="8" name="Oval 7"/>
              <p:cNvSpPr/>
              <p:nvPr/>
            </p:nvSpPr>
            <p:spPr>
              <a:xfrm>
                <a:off x="6156176" y="2497588"/>
                <a:ext cx="216024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p:cNvSpPr txBox="1"/>
              <p:nvPr/>
            </p:nvSpPr>
            <p:spPr>
              <a:xfrm>
                <a:off x="6372200" y="2713612"/>
                <a:ext cx="1800200" cy="400110"/>
              </a:xfrm>
              <a:prstGeom prst="rect">
                <a:avLst/>
              </a:prstGeom>
              <a:noFill/>
            </p:spPr>
            <p:txBody>
              <a:bodyPr wrap="square" rtlCol="0">
                <a:spAutoFit/>
              </a:bodyPr>
              <a:lstStyle/>
              <a:p>
                <a:pPr algn="ctr"/>
                <a:r>
                  <a:rPr lang="en-GB" sz="2000" b="1" dirty="0" smtClean="0"/>
                  <a:t>Solution</a:t>
                </a:r>
                <a:endParaRPr lang="en-SG" sz="2000" b="1" dirty="0"/>
              </a:p>
            </p:txBody>
          </p:sp>
        </p:grpSp>
        <p:sp>
          <p:nvSpPr>
            <p:cNvPr id="11" name="TextBox 10"/>
            <p:cNvSpPr txBox="1"/>
            <p:nvPr/>
          </p:nvSpPr>
          <p:spPr>
            <a:xfrm>
              <a:off x="3779912" y="1849516"/>
              <a:ext cx="1800200" cy="400110"/>
            </a:xfrm>
            <a:prstGeom prst="rect">
              <a:avLst/>
            </a:prstGeom>
            <a:noFill/>
          </p:spPr>
          <p:txBody>
            <a:bodyPr wrap="square" rtlCol="0">
              <a:spAutoFit/>
            </a:bodyPr>
            <a:lstStyle/>
            <a:p>
              <a:r>
                <a:rPr lang="en-GB" sz="2000" b="1" dirty="0" smtClean="0"/>
                <a:t>Pictorial model</a:t>
              </a:r>
              <a:endParaRPr lang="en-SG" sz="2000" b="1" dirty="0"/>
            </a:p>
          </p:txBody>
        </p:sp>
        <p:sp>
          <p:nvSpPr>
            <p:cNvPr id="12" name="TextBox 11"/>
            <p:cNvSpPr txBox="1"/>
            <p:nvPr/>
          </p:nvSpPr>
          <p:spPr>
            <a:xfrm>
              <a:off x="3530517" y="3793732"/>
              <a:ext cx="2243869" cy="400110"/>
            </a:xfrm>
            <a:prstGeom prst="rect">
              <a:avLst/>
            </a:prstGeom>
            <a:noFill/>
          </p:spPr>
          <p:txBody>
            <a:bodyPr wrap="square" rtlCol="0">
              <a:spAutoFit/>
            </a:bodyPr>
            <a:lstStyle/>
            <a:p>
              <a:r>
                <a:rPr lang="en-GB" sz="2000" b="1" dirty="0" smtClean="0"/>
                <a:t>Algebraic equation</a:t>
              </a:r>
              <a:endParaRPr lang="en-SG" sz="2000" b="1" dirty="0"/>
            </a:p>
          </p:txBody>
        </p:sp>
        <p:cxnSp>
          <p:nvCxnSpPr>
            <p:cNvPr id="20" name="Straight Arrow Connector 19"/>
            <p:cNvCxnSpPr>
              <a:stCxn id="5" idx="6"/>
            </p:cNvCxnSpPr>
            <p:nvPr/>
          </p:nvCxnSpPr>
          <p:spPr>
            <a:xfrm>
              <a:off x="2915816" y="2029536"/>
              <a:ext cx="72008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V="1">
              <a:off x="5711249" y="2425580"/>
              <a:ext cx="1512168" cy="156820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5627737" y="2096898"/>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1835696" y="2497588"/>
              <a:ext cx="1692188" cy="1286852"/>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3" name="Straight Arrow Connector 2"/>
          <p:cNvCxnSpPr>
            <a:stCxn id="6" idx="2"/>
            <a:endCxn id="7" idx="0"/>
          </p:cNvCxnSpPr>
          <p:nvPr/>
        </p:nvCxnSpPr>
        <p:spPr>
          <a:xfrm>
            <a:off x="4608004" y="1772816"/>
            <a:ext cx="0"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251520" y="4077072"/>
            <a:ext cx="8064896" cy="2554545"/>
          </a:xfrm>
          <a:prstGeom prst="rect">
            <a:avLst/>
          </a:prstGeom>
        </p:spPr>
        <p:txBody>
          <a:bodyPr wrap="square">
            <a:spAutoFit/>
          </a:bodyPr>
          <a:lstStyle/>
          <a:p>
            <a:r>
              <a:rPr lang="en-US" sz="3200" b="1" dirty="0"/>
              <a:t>When students use the model method to solve a problem, they draw a model and use it to work out the arithmetic steps to find the answer. </a:t>
            </a:r>
            <a:endParaRPr lang="en-SG" sz="3200" b="1" dirty="0"/>
          </a:p>
          <a:p>
            <a:r>
              <a:rPr lang="en-US" sz="3200" b="1" dirty="0" smtClean="0"/>
              <a:t> </a:t>
            </a:r>
            <a:endParaRPr lang="en-SG" sz="3200" b="1" dirty="0"/>
          </a:p>
        </p:txBody>
      </p:sp>
    </p:spTree>
    <p:extLst>
      <p:ext uri="{BB962C8B-B14F-4D97-AF65-F5344CB8AC3E}">
        <p14:creationId xmlns:p14="http://schemas.microsoft.com/office/powerpoint/2010/main" val="2593528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755576" y="764704"/>
            <a:ext cx="7560840" cy="2952328"/>
            <a:chOff x="755576" y="1561484"/>
            <a:chExt cx="7560840" cy="2952328"/>
          </a:xfrm>
        </p:grpSpPr>
        <p:sp>
          <p:nvSpPr>
            <p:cNvPr id="6" name="Rounded Rectangle 5"/>
            <p:cNvSpPr/>
            <p:nvPr/>
          </p:nvSpPr>
          <p:spPr>
            <a:xfrm>
              <a:off x="3635896" y="1561484"/>
              <a:ext cx="1944216"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ounded Rectangle 6"/>
            <p:cNvSpPr/>
            <p:nvPr/>
          </p:nvSpPr>
          <p:spPr>
            <a:xfrm>
              <a:off x="3563888" y="3505700"/>
              <a:ext cx="20882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7" name="Group 16"/>
            <p:cNvGrpSpPr/>
            <p:nvPr/>
          </p:nvGrpSpPr>
          <p:grpSpPr>
            <a:xfrm>
              <a:off x="755576" y="1633492"/>
              <a:ext cx="2160240" cy="792088"/>
              <a:chOff x="755576" y="2497588"/>
              <a:chExt cx="2160240" cy="792088"/>
            </a:xfrm>
          </p:grpSpPr>
          <p:sp>
            <p:nvSpPr>
              <p:cNvPr id="5" name="Oval 4"/>
              <p:cNvSpPr/>
              <p:nvPr/>
            </p:nvSpPr>
            <p:spPr>
              <a:xfrm>
                <a:off x="755576" y="2497588"/>
                <a:ext cx="216024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971600" y="2713612"/>
                <a:ext cx="1800200" cy="400110"/>
              </a:xfrm>
              <a:prstGeom prst="rect">
                <a:avLst/>
              </a:prstGeom>
              <a:noFill/>
            </p:spPr>
            <p:txBody>
              <a:bodyPr wrap="square" rtlCol="0">
                <a:spAutoFit/>
              </a:bodyPr>
              <a:lstStyle/>
              <a:p>
                <a:r>
                  <a:rPr lang="en-GB" sz="2000" b="1" dirty="0" smtClean="0"/>
                  <a:t>Word problem</a:t>
                </a:r>
                <a:endParaRPr lang="en-SG" sz="2000" b="1" dirty="0"/>
              </a:p>
            </p:txBody>
          </p:sp>
        </p:grpSp>
        <p:grpSp>
          <p:nvGrpSpPr>
            <p:cNvPr id="18" name="Group 17"/>
            <p:cNvGrpSpPr/>
            <p:nvPr/>
          </p:nvGrpSpPr>
          <p:grpSpPr>
            <a:xfrm>
              <a:off x="6156176" y="1633492"/>
              <a:ext cx="2160240" cy="792088"/>
              <a:chOff x="6156176" y="2497588"/>
              <a:chExt cx="2160240" cy="792088"/>
            </a:xfrm>
          </p:grpSpPr>
          <p:sp>
            <p:nvSpPr>
              <p:cNvPr id="8" name="Oval 7"/>
              <p:cNvSpPr/>
              <p:nvPr/>
            </p:nvSpPr>
            <p:spPr>
              <a:xfrm>
                <a:off x="6156176" y="2497588"/>
                <a:ext cx="216024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p:cNvSpPr txBox="1"/>
              <p:nvPr/>
            </p:nvSpPr>
            <p:spPr>
              <a:xfrm>
                <a:off x="6372200" y="2713612"/>
                <a:ext cx="1800200" cy="400110"/>
              </a:xfrm>
              <a:prstGeom prst="rect">
                <a:avLst/>
              </a:prstGeom>
              <a:noFill/>
            </p:spPr>
            <p:txBody>
              <a:bodyPr wrap="square" rtlCol="0">
                <a:spAutoFit/>
              </a:bodyPr>
              <a:lstStyle/>
              <a:p>
                <a:pPr algn="ctr"/>
                <a:r>
                  <a:rPr lang="en-GB" sz="2000" b="1" dirty="0" smtClean="0"/>
                  <a:t>Solution</a:t>
                </a:r>
                <a:endParaRPr lang="en-SG" sz="2000" b="1" dirty="0"/>
              </a:p>
            </p:txBody>
          </p:sp>
        </p:grpSp>
        <p:sp>
          <p:nvSpPr>
            <p:cNvPr id="11" name="TextBox 10"/>
            <p:cNvSpPr txBox="1"/>
            <p:nvPr/>
          </p:nvSpPr>
          <p:spPr>
            <a:xfrm>
              <a:off x="3779912" y="1849516"/>
              <a:ext cx="1800200" cy="400110"/>
            </a:xfrm>
            <a:prstGeom prst="rect">
              <a:avLst/>
            </a:prstGeom>
            <a:noFill/>
          </p:spPr>
          <p:txBody>
            <a:bodyPr wrap="square" rtlCol="0">
              <a:spAutoFit/>
            </a:bodyPr>
            <a:lstStyle/>
            <a:p>
              <a:r>
                <a:rPr lang="en-GB" sz="2000" b="1" dirty="0" smtClean="0"/>
                <a:t>Pictorial model</a:t>
              </a:r>
              <a:endParaRPr lang="en-SG" sz="2000" b="1" dirty="0"/>
            </a:p>
          </p:txBody>
        </p:sp>
        <p:sp>
          <p:nvSpPr>
            <p:cNvPr id="12" name="TextBox 11"/>
            <p:cNvSpPr txBox="1"/>
            <p:nvPr/>
          </p:nvSpPr>
          <p:spPr>
            <a:xfrm>
              <a:off x="3530517" y="3793732"/>
              <a:ext cx="2243869" cy="400110"/>
            </a:xfrm>
            <a:prstGeom prst="rect">
              <a:avLst/>
            </a:prstGeom>
            <a:noFill/>
          </p:spPr>
          <p:txBody>
            <a:bodyPr wrap="square" rtlCol="0">
              <a:spAutoFit/>
            </a:bodyPr>
            <a:lstStyle/>
            <a:p>
              <a:r>
                <a:rPr lang="en-GB" sz="2000" b="1" dirty="0" smtClean="0"/>
                <a:t>Algebraic equation</a:t>
              </a:r>
              <a:endParaRPr lang="en-SG" sz="2000" b="1" dirty="0"/>
            </a:p>
          </p:txBody>
        </p:sp>
        <p:cxnSp>
          <p:nvCxnSpPr>
            <p:cNvPr id="20" name="Straight Arrow Connector 19"/>
            <p:cNvCxnSpPr>
              <a:stCxn id="5" idx="6"/>
            </p:cNvCxnSpPr>
            <p:nvPr/>
          </p:nvCxnSpPr>
          <p:spPr>
            <a:xfrm>
              <a:off x="2915816" y="2029536"/>
              <a:ext cx="72008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V="1">
              <a:off x="5711249" y="2425580"/>
              <a:ext cx="1512168" cy="156820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627737" y="2096898"/>
              <a:ext cx="504056"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35696" y="2497588"/>
              <a:ext cx="1692188" cy="128685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cxnSp>
        <p:nvCxnSpPr>
          <p:cNvPr id="3" name="Straight Arrow Connector 2"/>
          <p:cNvCxnSpPr>
            <a:stCxn id="6" idx="2"/>
            <a:endCxn id="7" idx="0"/>
          </p:cNvCxnSpPr>
          <p:nvPr/>
        </p:nvCxnSpPr>
        <p:spPr>
          <a:xfrm>
            <a:off x="4608004" y="1772816"/>
            <a:ext cx="0"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251520" y="4077072"/>
            <a:ext cx="8064896" cy="2554545"/>
          </a:xfrm>
          <a:prstGeom prst="rect">
            <a:avLst/>
          </a:prstGeom>
        </p:spPr>
        <p:txBody>
          <a:bodyPr wrap="square">
            <a:spAutoFit/>
          </a:bodyPr>
          <a:lstStyle/>
          <a:p>
            <a:r>
              <a:rPr lang="en-US" sz="3200" b="1" dirty="0"/>
              <a:t>When students use the algebraic method to solve a problem, they formulate an algebraic equation from the problem text and solve the equation to find the answer. </a:t>
            </a:r>
            <a:endParaRPr lang="en-SG" sz="3200" b="1" dirty="0"/>
          </a:p>
          <a:p>
            <a:endParaRPr lang="en-SG" sz="3200" dirty="0"/>
          </a:p>
        </p:txBody>
      </p:sp>
    </p:spTree>
    <p:extLst>
      <p:ext uri="{BB962C8B-B14F-4D97-AF65-F5344CB8AC3E}">
        <p14:creationId xmlns:p14="http://schemas.microsoft.com/office/powerpoint/2010/main" val="1479212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755576" y="764704"/>
            <a:ext cx="7560840" cy="2952328"/>
            <a:chOff x="755576" y="1561484"/>
            <a:chExt cx="7560840" cy="2952328"/>
          </a:xfrm>
        </p:grpSpPr>
        <p:sp>
          <p:nvSpPr>
            <p:cNvPr id="6" name="Rounded Rectangle 5"/>
            <p:cNvSpPr/>
            <p:nvPr/>
          </p:nvSpPr>
          <p:spPr>
            <a:xfrm>
              <a:off x="3635896" y="1561484"/>
              <a:ext cx="1944216"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ounded Rectangle 6"/>
            <p:cNvSpPr/>
            <p:nvPr/>
          </p:nvSpPr>
          <p:spPr>
            <a:xfrm>
              <a:off x="3563888" y="3505700"/>
              <a:ext cx="20882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7" name="Group 16"/>
            <p:cNvGrpSpPr/>
            <p:nvPr/>
          </p:nvGrpSpPr>
          <p:grpSpPr>
            <a:xfrm>
              <a:off x="755576" y="1633492"/>
              <a:ext cx="2160240" cy="792088"/>
              <a:chOff x="755576" y="2497588"/>
              <a:chExt cx="2160240" cy="792088"/>
            </a:xfrm>
          </p:grpSpPr>
          <p:sp>
            <p:nvSpPr>
              <p:cNvPr id="5" name="Oval 4"/>
              <p:cNvSpPr/>
              <p:nvPr/>
            </p:nvSpPr>
            <p:spPr>
              <a:xfrm>
                <a:off x="755576" y="2497588"/>
                <a:ext cx="216024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971600" y="2713612"/>
                <a:ext cx="1800200" cy="400110"/>
              </a:xfrm>
              <a:prstGeom prst="rect">
                <a:avLst/>
              </a:prstGeom>
              <a:noFill/>
            </p:spPr>
            <p:txBody>
              <a:bodyPr wrap="square" rtlCol="0">
                <a:spAutoFit/>
              </a:bodyPr>
              <a:lstStyle/>
              <a:p>
                <a:r>
                  <a:rPr lang="en-GB" sz="2000" b="1" dirty="0" smtClean="0"/>
                  <a:t>Word problem</a:t>
                </a:r>
                <a:endParaRPr lang="en-SG" sz="2000" b="1" dirty="0"/>
              </a:p>
            </p:txBody>
          </p:sp>
        </p:grpSp>
        <p:grpSp>
          <p:nvGrpSpPr>
            <p:cNvPr id="18" name="Group 17"/>
            <p:cNvGrpSpPr/>
            <p:nvPr/>
          </p:nvGrpSpPr>
          <p:grpSpPr>
            <a:xfrm>
              <a:off x="6156176" y="1633492"/>
              <a:ext cx="2160240" cy="792088"/>
              <a:chOff x="6156176" y="2497588"/>
              <a:chExt cx="2160240" cy="792088"/>
            </a:xfrm>
          </p:grpSpPr>
          <p:sp>
            <p:nvSpPr>
              <p:cNvPr id="8" name="Oval 7"/>
              <p:cNvSpPr/>
              <p:nvPr/>
            </p:nvSpPr>
            <p:spPr>
              <a:xfrm>
                <a:off x="6156176" y="2497588"/>
                <a:ext cx="216024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p:cNvSpPr txBox="1"/>
              <p:nvPr/>
            </p:nvSpPr>
            <p:spPr>
              <a:xfrm>
                <a:off x="6372200" y="2713612"/>
                <a:ext cx="1800200" cy="400110"/>
              </a:xfrm>
              <a:prstGeom prst="rect">
                <a:avLst/>
              </a:prstGeom>
              <a:noFill/>
            </p:spPr>
            <p:txBody>
              <a:bodyPr wrap="square" rtlCol="0">
                <a:spAutoFit/>
              </a:bodyPr>
              <a:lstStyle/>
              <a:p>
                <a:pPr algn="ctr"/>
                <a:r>
                  <a:rPr lang="en-GB" sz="2000" b="1" dirty="0" smtClean="0"/>
                  <a:t>Solution</a:t>
                </a:r>
                <a:endParaRPr lang="en-SG" sz="2000" b="1" dirty="0"/>
              </a:p>
            </p:txBody>
          </p:sp>
        </p:grpSp>
        <p:sp>
          <p:nvSpPr>
            <p:cNvPr id="11" name="TextBox 10"/>
            <p:cNvSpPr txBox="1"/>
            <p:nvPr/>
          </p:nvSpPr>
          <p:spPr>
            <a:xfrm>
              <a:off x="3779912" y="1849516"/>
              <a:ext cx="1800200" cy="400110"/>
            </a:xfrm>
            <a:prstGeom prst="rect">
              <a:avLst/>
            </a:prstGeom>
            <a:noFill/>
          </p:spPr>
          <p:txBody>
            <a:bodyPr wrap="square" rtlCol="0">
              <a:spAutoFit/>
            </a:bodyPr>
            <a:lstStyle/>
            <a:p>
              <a:r>
                <a:rPr lang="en-GB" sz="2000" b="1" dirty="0" smtClean="0"/>
                <a:t>Pictorial model</a:t>
              </a:r>
              <a:endParaRPr lang="en-SG" sz="2000" b="1" dirty="0"/>
            </a:p>
          </p:txBody>
        </p:sp>
        <p:sp>
          <p:nvSpPr>
            <p:cNvPr id="12" name="TextBox 11"/>
            <p:cNvSpPr txBox="1"/>
            <p:nvPr/>
          </p:nvSpPr>
          <p:spPr>
            <a:xfrm>
              <a:off x="3530517" y="3793732"/>
              <a:ext cx="2243869" cy="400110"/>
            </a:xfrm>
            <a:prstGeom prst="rect">
              <a:avLst/>
            </a:prstGeom>
            <a:noFill/>
          </p:spPr>
          <p:txBody>
            <a:bodyPr wrap="square" rtlCol="0">
              <a:spAutoFit/>
            </a:bodyPr>
            <a:lstStyle/>
            <a:p>
              <a:r>
                <a:rPr lang="en-GB" sz="2000" b="1" dirty="0" smtClean="0"/>
                <a:t>Algebraic equation</a:t>
              </a:r>
              <a:endParaRPr lang="en-SG" sz="2000" b="1" dirty="0"/>
            </a:p>
          </p:txBody>
        </p:sp>
        <p:cxnSp>
          <p:nvCxnSpPr>
            <p:cNvPr id="20" name="Straight Arrow Connector 19"/>
            <p:cNvCxnSpPr>
              <a:stCxn id="5" idx="6"/>
            </p:cNvCxnSpPr>
            <p:nvPr/>
          </p:nvCxnSpPr>
          <p:spPr>
            <a:xfrm>
              <a:off x="2915816" y="2029536"/>
              <a:ext cx="72008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V="1">
              <a:off x="5711249" y="2425580"/>
              <a:ext cx="1512168" cy="156820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627737" y="2096898"/>
              <a:ext cx="504056"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35696" y="2497588"/>
              <a:ext cx="1692188" cy="1286852"/>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3" name="Straight Arrow Connector 2"/>
          <p:cNvCxnSpPr>
            <a:stCxn id="6" idx="2"/>
            <a:endCxn id="7" idx="0"/>
          </p:cNvCxnSpPr>
          <p:nvPr/>
        </p:nvCxnSpPr>
        <p:spPr>
          <a:xfrm>
            <a:off x="4608004" y="1772816"/>
            <a:ext cx="0" cy="9361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251520" y="4077072"/>
            <a:ext cx="8208912" cy="2554545"/>
          </a:xfrm>
          <a:prstGeom prst="rect">
            <a:avLst/>
          </a:prstGeom>
        </p:spPr>
        <p:txBody>
          <a:bodyPr wrap="square">
            <a:spAutoFit/>
          </a:bodyPr>
          <a:lstStyle/>
          <a:p>
            <a:r>
              <a:rPr lang="en-US" sz="3200" b="1" dirty="0"/>
              <a:t>When the model method is integrated with the algebraic method, students first draw a model and use it to formulate the algebraic equation. This approach has been incorporated in the latest secondary mathematics </a:t>
            </a:r>
            <a:r>
              <a:rPr lang="en-US" sz="3200" b="1" dirty="0" smtClean="0"/>
              <a:t>textbooks. </a:t>
            </a:r>
            <a:endParaRPr lang="en-SG" sz="3200" b="1" dirty="0"/>
          </a:p>
        </p:txBody>
      </p:sp>
    </p:spTree>
    <p:extLst>
      <p:ext uri="{BB962C8B-B14F-4D97-AF65-F5344CB8AC3E}">
        <p14:creationId xmlns:p14="http://schemas.microsoft.com/office/powerpoint/2010/main" val="1479212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820472" cy="1470025"/>
          </a:xfrm>
        </p:spPr>
        <p:txBody>
          <a:bodyPr/>
          <a:lstStyle/>
          <a:p>
            <a:pPr marL="720725" lvl="1" indent="-720725" algn="ctr"/>
            <a:r>
              <a:rPr lang="en-GB" sz="4400" dirty="0" smtClean="0"/>
              <a:t>Singapore Mathematics Textbooks</a:t>
            </a:r>
          </a:p>
        </p:txBody>
      </p:sp>
      <p:sp>
        <p:nvSpPr>
          <p:cNvPr id="4" name="Subtitle 3"/>
          <p:cNvSpPr>
            <a:spLocks noGrp="1"/>
          </p:cNvSpPr>
          <p:nvPr>
            <p:ph type="subTitle" idx="1"/>
          </p:nvPr>
        </p:nvSpPr>
        <p:spPr/>
        <p:txBody>
          <a:bodyPr/>
          <a:lstStyle/>
          <a:p>
            <a:endParaRPr lang="en-SG" dirty="0"/>
          </a:p>
        </p:txBody>
      </p:sp>
    </p:spTree>
    <p:extLst>
      <p:ext uri="{BB962C8B-B14F-4D97-AF65-F5344CB8AC3E}">
        <p14:creationId xmlns:p14="http://schemas.microsoft.com/office/powerpoint/2010/main" val="1755763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Education in Singapore</a:t>
            </a:r>
            <a:endParaRPr lang="en-SG" b="1" dirty="0"/>
          </a:p>
        </p:txBody>
      </p:sp>
      <p:sp>
        <p:nvSpPr>
          <p:cNvPr id="3" name="Content Placeholder 2"/>
          <p:cNvSpPr>
            <a:spLocks noGrp="1"/>
          </p:cNvSpPr>
          <p:nvPr>
            <p:ph idx="1"/>
          </p:nvPr>
        </p:nvSpPr>
        <p:spPr>
          <a:xfrm>
            <a:off x="457200" y="1412776"/>
            <a:ext cx="8229600" cy="2476872"/>
          </a:xfrm>
        </p:spPr>
        <p:txBody>
          <a:bodyPr>
            <a:noAutofit/>
          </a:bodyPr>
          <a:lstStyle/>
          <a:p>
            <a:r>
              <a:rPr lang="en-GB" b="1" dirty="0" smtClean="0"/>
              <a:t>Survival driven			1959 – 1978</a:t>
            </a:r>
          </a:p>
          <a:p>
            <a:r>
              <a:rPr lang="en-GB" b="1" dirty="0" smtClean="0"/>
              <a:t>Efficiency driven			1978 – 1996</a:t>
            </a:r>
          </a:p>
          <a:p>
            <a:r>
              <a:rPr lang="en-GB" b="1" dirty="0" smtClean="0"/>
              <a:t>Ability driven				1997 – 2011</a:t>
            </a:r>
          </a:p>
          <a:p>
            <a:r>
              <a:rPr lang="en-GB" b="1" dirty="0" smtClean="0"/>
              <a:t>Student-centric values driven	2012 -</a:t>
            </a:r>
            <a:endParaRPr lang="en-SG" b="1" dirty="0"/>
          </a:p>
        </p:txBody>
      </p:sp>
      <p:sp>
        <p:nvSpPr>
          <p:cNvPr id="4" name="Content Placeholder 2"/>
          <p:cNvSpPr txBox="1">
            <a:spLocks/>
          </p:cNvSpPr>
          <p:nvPr/>
        </p:nvSpPr>
        <p:spPr>
          <a:xfrm>
            <a:off x="446856" y="4293096"/>
            <a:ext cx="8229600"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smtClean="0"/>
              <a:t>Mathematics syllabuses:</a:t>
            </a:r>
          </a:p>
          <a:p>
            <a:pPr marL="0" indent="0">
              <a:buNone/>
            </a:pPr>
            <a:r>
              <a:rPr lang="en-GB" b="1" dirty="0" smtClean="0"/>
              <a:t>1978,  1990,  2000,  2006, 2012</a:t>
            </a:r>
          </a:p>
          <a:p>
            <a:pPr marL="0" indent="0">
              <a:buNone/>
            </a:pPr>
            <a:r>
              <a:rPr lang="en-GB" b="1" dirty="0" smtClean="0"/>
              <a:t>Each was followed by new textbooks</a:t>
            </a:r>
            <a:r>
              <a:rPr lang="en-GB" dirty="0" smtClean="0"/>
              <a:t>.</a:t>
            </a:r>
            <a:endParaRPr lang="en-SG" dirty="0"/>
          </a:p>
        </p:txBody>
      </p:sp>
    </p:spTree>
    <p:extLst>
      <p:ext uri="{BB962C8B-B14F-4D97-AF65-F5344CB8AC3E}">
        <p14:creationId xmlns:p14="http://schemas.microsoft.com/office/powerpoint/2010/main" val="1481152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692696"/>
            <a:ext cx="8820472" cy="1470025"/>
          </a:xfrm>
        </p:spPr>
        <p:txBody>
          <a:bodyPr/>
          <a:lstStyle/>
          <a:p>
            <a:pPr marL="720725" lvl="1" indent="-720725"/>
            <a:r>
              <a:rPr lang="en-GB" sz="4400" dirty="0" smtClean="0"/>
              <a:t>Singapore Mathematics Textbooks</a:t>
            </a:r>
          </a:p>
        </p:txBody>
      </p:sp>
      <p:sp>
        <p:nvSpPr>
          <p:cNvPr id="4" name="Subtitle 3"/>
          <p:cNvSpPr>
            <a:spLocks noGrp="1"/>
          </p:cNvSpPr>
          <p:nvPr>
            <p:ph type="subTitle" idx="1"/>
          </p:nvPr>
        </p:nvSpPr>
        <p:spPr/>
        <p:txBody>
          <a:bodyPr>
            <a:normAutofit/>
          </a:bodyPr>
          <a:lstStyle/>
          <a:p>
            <a:endParaRPr lang="en-SG" sz="800" dirty="0"/>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437" t="7500" r="24604" b="10951"/>
          <a:stretch/>
        </p:blipFill>
        <p:spPr bwMode="auto">
          <a:xfrm>
            <a:off x="2924704" y="2100316"/>
            <a:ext cx="3231472" cy="413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112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1628800"/>
            <a:ext cx="7056784" cy="2664296"/>
          </a:xfrm>
        </p:spPr>
        <p:txBody>
          <a:bodyPr>
            <a:noAutofit/>
          </a:bodyPr>
          <a:lstStyle/>
          <a:p>
            <a:pPr algn="just"/>
            <a:r>
              <a:rPr lang="en-GB" sz="2800" b="1" dirty="0">
                <a:solidFill>
                  <a:schemeClr val="tx1"/>
                </a:solidFill>
              </a:rPr>
              <a:t>Singapore students had difficulties in understanding and solving mathematics word problems. It was for this reason that the model drawing method, or simply the model method, was introduced by the CDIS Primary mathematics project team in the 1980s. </a:t>
            </a:r>
            <a:endParaRPr lang="en-SG" sz="2800" b="1" dirty="0">
              <a:solidFill>
                <a:schemeClr val="tx1"/>
              </a:solidFill>
            </a:endParaRPr>
          </a:p>
          <a:p>
            <a:pPr algn="l"/>
            <a:endParaRPr lang="en-SG" dirty="0">
              <a:solidFill>
                <a:schemeClr val="tx1"/>
              </a:solidFill>
            </a:endParaRPr>
          </a:p>
        </p:txBody>
      </p:sp>
    </p:spTree>
    <p:extLst>
      <p:ext uri="{BB962C8B-B14F-4D97-AF65-F5344CB8AC3E}">
        <p14:creationId xmlns:p14="http://schemas.microsoft.com/office/powerpoint/2010/main" val="2168171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1821171H\Desktop\DSC_164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74764" y="1526058"/>
            <a:ext cx="3857476" cy="5143302"/>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1187624" y="404664"/>
            <a:ext cx="6840760"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GB" sz="2800" b="1" dirty="0" smtClean="0">
                <a:solidFill>
                  <a:schemeClr val="tx1"/>
                </a:solidFill>
              </a:rPr>
              <a:t>The model method has become a feature of Singapore primary mathematics textbooks. </a:t>
            </a:r>
            <a:endParaRPr lang="en-SG" sz="2800" b="1" dirty="0" smtClean="0">
              <a:solidFill>
                <a:schemeClr val="tx1"/>
              </a:solidFill>
            </a:endParaRPr>
          </a:p>
          <a:p>
            <a:pPr algn="l"/>
            <a:endParaRPr lang="en-SG" dirty="0">
              <a:solidFill>
                <a:schemeClr val="tx1"/>
              </a:solidFill>
            </a:endParaRPr>
          </a:p>
        </p:txBody>
      </p:sp>
    </p:spTree>
    <p:extLst>
      <p:ext uri="{BB962C8B-B14F-4D97-AF65-F5344CB8AC3E}">
        <p14:creationId xmlns:p14="http://schemas.microsoft.com/office/powerpoint/2010/main" val="2321195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130425"/>
            <a:ext cx="8352928" cy="1470025"/>
          </a:xfrm>
        </p:spPr>
        <p:txBody>
          <a:bodyPr/>
          <a:lstStyle/>
          <a:p>
            <a:pPr marL="720725" lvl="1" indent="-720725" algn="ctr"/>
            <a:r>
              <a:rPr lang="en-GB" sz="4400" dirty="0" smtClean="0"/>
              <a:t>Solving Word Problems Using the Model Method</a:t>
            </a:r>
          </a:p>
        </p:txBody>
      </p:sp>
      <p:sp>
        <p:nvSpPr>
          <p:cNvPr id="4" name="Subtitle 3"/>
          <p:cNvSpPr>
            <a:spLocks noGrp="1"/>
          </p:cNvSpPr>
          <p:nvPr>
            <p:ph type="subTitle" idx="1"/>
          </p:nvPr>
        </p:nvSpPr>
        <p:spPr/>
        <p:txBody>
          <a:bodyPr/>
          <a:lstStyle/>
          <a:p>
            <a:endParaRPr lang="en-SG" dirty="0"/>
          </a:p>
        </p:txBody>
      </p:sp>
    </p:spTree>
    <p:extLst>
      <p:ext uri="{BB962C8B-B14F-4D97-AF65-F5344CB8AC3E}">
        <p14:creationId xmlns:p14="http://schemas.microsoft.com/office/powerpoint/2010/main" val="2303363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TotalTime>
  <Words>1203</Words>
  <Application>Microsoft Office PowerPoint</Application>
  <PresentationFormat>On-screen Show (4:3)</PresentationFormat>
  <Paragraphs>151</Paragraphs>
  <Slides>33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Cambria Math</vt:lpstr>
      <vt:lpstr>Times New Roman</vt:lpstr>
      <vt:lpstr>Wingdings</vt:lpstr>
      <vt:lpstr>Office Theme</vt:lpstr>
      <vt:lpstr>International Conference on Mathematics Textbook Research and Development 2014  University of Southampton, UK 29-31 July 2014</vt:lpstr>
      <vt:lpstr>Model Method in Singapore Primary Mathematics Textbooks</vt:lpstr>
      <vt:lpstr>Outline</vt:lpstr>
      <vt:lpstr>Singapore Mathematics Textbooks</vt:lpstr>
      <vt:lpstr>Education in Singapore</vt:lpstr>
      <vt:lpstr>Singapore Mathematics Textbooks</vt:lpstr>
      <vt:lpstr>PowerPoint Presentation</vt:lpstr>
      <vt:lpstr>PowerPoint Presentation</vt:lpstr>
      <vt:lpstr>Solving Word Problems Using the Model Method</vt:lpstr>
      <vt:lpstr>PowerPoint Presentation</vt:lpstr>
      <vt:lpstr>PowerPoint Presentation</vt:lpstr>
      <vt:lpstr>Part-whole model for addition and subtraction</vt:lpstr>
      <vt:lpstr>Comparison model for addition and subtraction</vt:lpstr>
      <vt:lpstr>In the Singapore primary mathematics textbooks, the part-whole and comparison models were further developed to include multiplication and division, as well as fraction, ratio, and percentage. </vt:lpstr>
      <vt:lpstr>Part-whole model for multiplication and division</vt:lpstr>
      <vt:lpstr>Multiplicative comparison models</vt:lpstr>
      <vt:lpstr>Ratio models</vt:lpstr>
      <vt:lpstr>PowerPoint Presentation</vt:lpstr>
      <vt:lpstr>PowerPoint Presentation</vt:lpstr>
      <vt:lpstr>When students solve a problem by drawing a part-whole or comparison model, they consciously make use of the problem schema to visualise the problem structure, make sense of the quantitative relationship in the problem, and determine what operation (addition, subtraction, multiplication, or division) to use to solve the problem.</vt:lpstr>
      <vt:lpstr>Model Method and Algebra</vt:lpstr>
      <vt:lpstr>PowerPoint Presentation</vt:lpstr>
      <vt:lpstr>PowerPoint Presentation</vt:lpstr>
      <vt:lpstr>In Singapore, students learn linear equations in one variable at Secondary One (the 7th grade), and simultaneous linear equations at Secondary Two. Many of them have difficulty in formulating the equation(s) and continue to use the model method instead of the algebraic method to solve problems. </vt:lpstr>
      <vt:lpstr>It is therefore necessary to integrate the model method with the algebraic method to bridge the cognitive gap from arithmetic to algebra.</vt:lpstr>
      <vt:lpstr>PowerPoint Presentation</vt:lpstr>
      <vt:lpstr>PowerPoint Presentation</vt:lpstr>
      <vt:lpstr>Implications on Mathematics Curriculum and Textbooks</vt:lpstr>
      <vt:lpstr>PowerPoint Presentation</vt:lpstr>
      <vt:lpstr>PowerPoint Presentation</vt:lpstr>
      <vt:lpstr>PowerPoint Presentation</vt:lpstr>
      <vt:lpstr>PowerPoint Presentation</vt:lpstr>
      <vt:lpstr>PowerPoint Presentation</vt:lpstr>
    </vt:vector>
  </TitlesOfParts>
  <Company>Singapore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Method in Singapore Primary Mathematics Textbooks</dc:title>
  <dc:creator>S1821171H</dc:creator>
  <cp:lastModifiedBy>bkh</cp:lastModifiedBy>
  <cp:revision>44</cp:revision>
  <dcterms:created xsi:type="dcterms:W3CDTF">2014-06-18T03:03:23Z</dcterms:created>
  <dcterms:modified xsi:type="dcterms:W3CDTF">2014-10-14T19:50:57Z</dcterms:modified>
</cp:coreProperties>
</file>