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71" r:id="rId3"/>
    <p:sldId id="269" r:id="rId4"/>
    <p:sldId id="270" r:id="rId5"/>
    <p:sldId id="260" r:id="rId6"/>
    <p:sldId id="272" r:id="rId7"/>
    <p:sldId id="277" r:id="rId8"/>
    <p:sldId id="273" r:id="rId9"/>
    <p:sldId id="274" r:id="rId10"/>
    <p:sldId id="278" r:id="rId11"/>
    <p:sldId id="276" r:id="rId12"/>
    <p:sldId id="280" r:id="rId13"/>
    <p:sldId id="279" r:id="rId14"/>
    <p:sldId id="263" r:id="rId15"/>
    <p:sldId id="265" r:id="rId16"/>
    <p:sldId id="282" r:id="rId17"/>
    <p:sldId id="281" r:id="rId18"/>
    <p:sldId id="284" r:id="rId19"/>
    <p:sldId id="264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4C69-FBC5-43E4-9CB6-DCDA5F95CD02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7190D-CBA3-4A3A-B347-51448F897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9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C49A-FDD1-45F8-B94D-6BF4BA3E9C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5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E3B2-608F-486E-BDBD-E05AF66FF100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DB24-E5E3-40B2-9FD1-80A8B6ED7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99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E3B2-608F-486E-BDBD-E05AF66FF100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DB24-E5E3-40B2-9FD1-80A8B6ED7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E3B2-608F-486E-BDBD-E05AF66FF100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DB24-E5E3-40B2-9FD1-80A8B6ED7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46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E3B2-608F-486E-BDBD-E05AF66FF100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DB24-E5E3-40B2-9FD1-80A8B6ED7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92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E3B2-608F-486E-BDBD-E05AF66FF100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DB24-E5E3-40B2-9FD1-80A8B6ED7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5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E3B2-608F-486E-BDBD-E05AF66FF100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DB24-E5E3-40B2-9FD1-80A8B6ED7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1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E3B2-608F-486E-BDBD-E05AF66FF100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DB24-E5E3-40B2-9FD1-80A8B6ED7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0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E3B2-608F-486E-BDBD-E05AF66FF100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DB24-E5E3-40B2-9FD1-80A8B6ED7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86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E3B2-608F-486E-BDBD-E05AF66FF100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DB24-E5E3-40B2-9FD1-80A8B6ED7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2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E3B2-608F-486E-BDBD-E05AF66FF100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DB24-E5E3-40B2-9FD1-80A8B6ED7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2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E3B2-608F-486E-BDBD-E05AF66FF100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DB24-E5E3-40B2-9FD1-80A8B6ED7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0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BE3B2-608F-486E-BDBD-E05AF66FF100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DB24-E5E3-40B2-9FD1-80A8B6ED7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11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sted.gov.u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5718" y="472514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Christian </a:t>
            </a:r>
            <a:r>
              <a:rPr lang="en-GB" sz="2000" b="1" dirty="0" err="1"/>
              <a:t>Bokhove</a:t>
            </a:r>
            <a:r>
              <a:rPr lang="en-GB" sz="2000" b="1" dirty="0"/>
              <a:t> &amp; Keith </a:t>
            </a:r>
            <a:r>
              <a:rPr lang="en-GB" sz="2000" b="1" dirty="0" smtClean="0"/>
              <a:t>Jones</a:t>
            </a:r>
          </a:p>
          <a:p>
            <a:r>
              <a:rPr lang="en-GB" sz="2000" b="1" dirty="0" smtClean="0"/>
              <a:t>Southampton Education School, University of Southampton</a:t>
            </a:r>
          </a:p>
          <a:p>
            <a:endParaRPr lang="en-GB" sz="2000" b="1" dirty="0"/>
          </a:p>
          <a:p>
            <a:r>
              <a:rPr lang="en-GB" sz="2000" b="1" dirty="0" smtClean="0"/>
              <a:t>July 29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, 2014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261662" y="191683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Textbook use </a:t>
            </a:r>
            <a:r>
              <a:rPr lang="en-GB" sz="3600" dirty="0" smtClean="0"/>
              <a:t>in England</a:t>
            </a:r>
            <a:r>
              <a:rPr lang="en-GB" sz="3600" dirty="0"/>
              <a:t>: Mining</a:t>
            </a:r>
          </a:p>
          <a:p>
            <a:pPr algn="ctr"/>
            <a:r>
              <a:rPr lang="en-GB" sz="3600" dirty="0"/>
              <a:t>OFSTED reports </a:t>
            </a:r>
            <a:r>
              <a:rPr lang="en-GB" sz="3600" dirty="0" smtClean="0"/>
              <a:t>for views </a:t>
            </a:r>
            <a:br>
              <a:rPr lang="en-GB" sz="3600" dirty="0" smtClean="0"/>
            </a:br>
            <a:r>
              <a:rPr lang="en-GB" sz="3600" dirty="0" smtClean="0"/>
              <a:t>on mathematics textbooks</a:t>
            </a:r>
            <a:endParaRPr lang="en-GB" sz="2800" dirty="0"/>
          </a:p>
        </p:txBody>
      </p:sp>
      <p:sp>
        <p:nvSpPr>
          <p:cNvPr id="7" name="AutoShape 2" descr="data:image/jpeg;base64,/9j/4AAQSkZJRgABAQAAAQABAAD/2wCEAAkGBxQSEBUUExQWFhQXGR4ZGRgYGBkXHBgeIBoaGB0eHRscHCgiGh0nHBcaJTElKCorLi4vGB8zODMsNygtLisBCgoKDg0OGxAQGy0mHyUsNDQ0NywvLDcsLCwsLCw0LCwsLzQsLCw0LCwsLCwsLCwsLCwsLCwsLCwsLCwsLCwsLP/AABEIAGgB4gMBIgACEQEDEQH/xAAcAAACAwEBAQEAAAAAAAAAAAAABgUHCAQDAgH/xABOEAACAQMABQgGBQgHBgcBAAABAgMABBEFBgcSITFBUWFxc4GyEyIyNDWRFEJyobEjM1JTgpKzwRUkJUOiwtFidIOT0vEWFzZUw+HwY//EABkBAAMBAQEAAAAAAAAAAAAAAAABAgMEBf/EAC0RAAICAQIEBQQCAwEAAAAAAAABAgMREjEEISIzMkFRYYETIzRxsfBCocGR/9oADAMBAAIRAxEAPwC8aKKKACivzeHTX7QAUUUUAFFFFABRRRQAUUUUAFFFFABRRRQAUUUUAFFFFABRRRQAUq7T3K6LnZSVYbpBUlSDvDkIpqpT2pfCbjsXzrVQ8SIs8D/R07O2J0ZbMSSzJkkkkkkniSeWuXapIy6JuGQsrDcIKkgj8ogOCOI4Zrp2c/CrXux+Jrx2o/CLr7K+dapeP5Jfa+P+HFtNtz/RqejZkcPEqMGZSN5gnEg8Rg89RmzrWmSOVtHXxInQ7sbMclv9knnOOIPOKm9o3uCd9B/EWufaRqd9MjE8Hq3cQypHAuBx3c9OeIPTTi1jDImpKWqPl/sbNLj+rzd2/V9U0q2zn/w6Gy28bPe3sne3tzeznOc541y6na4/TbKaGb1bqKNw4PAuApG9jpzwI5j21023/ptf9yH8Klhrk/UrUpLK9Dx2XxfSND7srOxkaQFizFvawCGzkEYGOyozZVfSQ3d3Y3DM0iNvKzMWJC+qcZPJgqw7TUxsb+Ex/bk85qF2jwmx0laaSTgpYRy9eOntj3h+wKreTiRtCM/QsjSV4sMMkr8FjUsewDNIsFvImgbmaQsJZ0ec+scpvesgXj6oAxyYqV13m+kC2s4zn6U4LkfqVw7nx4Dxru15UDRd0BwAhYD5VMeWDSXPPshR2fasxXmj4p5pbkyMXBIuJVBw7KOAboAp20LoBLRZFR5XV+OJHMmOGOBPHBpE2cW2kW0dEbae3SLL4WSNmYflGzkg8eOasiwSUQKJmVpQvrsowpPUOYU7G8vmKpLSuXkVhsu0Wl4lybhpnKS7q/l5lwMHh6riuye+m0XpeC2WaSW1uMYSRi5jJYrwZstwI6eQ+NQ2zLSV1DHd/R7T6QPSZY+kVMEA8MHi3hUrqUU0nfteXMn9Yh4JbBSoiAJAOT7ZBJ8eXmq5Lm29jGLyopbjLtO1gksrAvDwkdgity7ucknHTgHHbX2mo9o8Q3vSSSEA+n9LJ6QnHtBt7gOcAcOqpXWbQMd9bNBLkA4IYcqsOQj/APcQTVZAaV0IP/c2i9pCjzR/eKiPNYT5mtj0yzJZX8FhwWEkOjZIpZDKyRyD0hJ3mGG3STy53ceNJ+y20N7oqVJZZfWuOLh2D4VYmwGzkDl+Zpn0XrNFpDR00sWQRG6uh5VbcJx1joNQWwv4dJ/vDfw4qOai/wBieHOONsM89fdWIbTR000L3AkTdwTcTNyuqngXxyE81e+p+qcNzYQSyPcekdMswuZhxyebfwPlUptX+EXH7H8VK6tnPwq17v8AmaNT0Z9w0r6uPb/pCa+aqv8A0eptpZvS2y8odt6RBkkHB9ZgOIPLwxz1MbPNYVvbFG/vIwI5B/tADj2EYP8A2pnqmtPWcujtKtDaMFS/XdAP92XfdJHWpyR9rFEepYHP7ctS2HbQWb2/lu8n0EP5CEZIV2B9eQjkOCd0Z6DTfXJonR6W8EcMYwkahR4c56yePjXXWcnlmsVhcxV191oazjRIQGuZ23IlPICeG8ekAkeJr5sdR4mQNeNJczkes7yOFB5wiKwVR4Up62SFtZrNW9lfR7viWP41bFW+lLBnHrk8+RXOnppdCyRyxvJJYu25JC7FzEeYo7ZbGAeBPN18Oja5e/2WssTkZdCrISpIIPOOYiu3a2gOiZs8xQjt31H8zSXp1ydVrbe/TUDsDOB9wq4rOH7mc3p1R9sjjojUu3ktonZrneeNWJFzOOJUE8N/FMGgNBpaK6o8jqzb35Ry5XgBgE8ccM+NKuhbPSxtIfR3NqF9Eu6GiYsBujGTnlp7gB3V3vawM9uONZyb9TaCW+D7oooqDQKKKKACiiigAooooAW9dNcIdHRAv68rexGDgnrPQo6arrRraV02WcTfR7cHGVLIvYoX1pDg8cnFKGvmlGudIXEhJwHKKOhU9UY6Bwz4mtC6t2CQWkMSDCqi+JIyT4kk1u0q4p+bOSMndNryRXUux+TGVvm3+tDgn9/I++ljScWldDuCZn9GfZYM0kR6iG9k9RAq/wCuXSej47iJopVDI4wQfx6iOY1KtfnzLlw6x08mRGoenHvbGOeRVVyWBC5x6rFcgHkzimGlvUPQzWdq1u2TuSvusfrKTvKfkfmDTJUSxnkbQzpWdwoooqSgooooAKKKKACiiigAooooAKKK8by6SKNpJGCooyzHgABQB7UV42V0ssaSLnddQwzwOCMjh417UAI21aa4gtPpFvcvFusqsgC4IY7uQd3eByemq22daSmm0vbellkk4v7bs390/SaszbF8Jk+3H5xVUbLfi9t2v/Ceumvts4bm/rRX6NG1Ba86Me50fcRRjLlMqOkghgPHGKnaK508PJ2tZWBK2WaYjewjgLBZoMo8beqwwTg7p44x94Nfe0e7WW2+hRMGuLllRUByQu+rM7AcihQeNTek9WLS4fflgjZ/08brfvLgmvXROgLa1JMEKIW5WA9Y9rHifnValnJmoy06WQm0oYsVHRPB/FWm2uXSOjorhNyZA65DYPJkch8K6QMVOeWC0ueSsdpmqciOdIWWVkUH0yr9YEEFwOfgfWHOONTNv/6bX/ch/Cp1IrlbRsRg9BuD0O7ubnIN3o7Oqq18kmR9PDbXmKexv4TH9uTzmpzXPQwvLGaHHrFcp1OOK/eMeNd+i9FxWybkEYjTOd1eTJ5eFdlJy6soqMOjSyttk0Tz/wBYlBzBELSPe5t07zkfNR+yaa9fPhl33LfhUvZ2aRKVjUKCzMQP0mJZj4kmi+s0mjaORQyMMMp5COg9VNyzLIlDENInbI7lBoqEF1BDSZBYZH5RuamxdJQu5jWRGk3S26rBiByZOOQZPPUT/wCBdH/+0h/drt0Xq5a2xYwQJGXG6xUYJHRRJptsIKSSQj7Efzd53w/A1z6/6OfR19HpS2HqFsTqOTJ4EnqYf4gDz1YuidB29rvegiWPe9rd4Zx09fGuu5t1kQo6hkYYZWAII6CDy09fVkn6XQo+aIC91wgjitrjeH0edt0yfq8qSC3R6wwejwqaur2JImkd0EQXJYkbuMdPIa5bPV62ijaNIUEbe0mMof2TwrkXUqxBB+jR4ByFOSgP2Cd37qnpL6xM2a6PZLG/n3SsU2+YgRjKhWwQOj1sDsrt2F/DpP8AeG/hxU/zWyPGY2UbhXdK8gwRjHDmxXPonRENqpSCNY1J3iq8BnAGcdOAPkKpzyn7kRq0tewv7V/hFx+x/FSurZz8Kte7/mamtJaOiuIzHMgdCQSrchxxGfGvqwso4I1jiUIi+yo5Bz8KnV04K0PXq9joqrtonxvRvav8WrRqL0hq9bTyrLLEryLjdY5yuDkYOeHHjwohLDyFkXJYRKUUVxjSUZuPQBgZQm+VHHdXIAz0Zzw7DUmglbUdAys0N9bKWmtiCyjiWUHeyAOXBzw6Caa9XtYYLyFZYnXiPWXI3kPOrDmIqWqDvtULKZy728e+eVlG4T27uM+NXqTWGZ6WpNrzFXaNem+KaNtCJJGcNMy8ViVf0yOAOeOOrrFfG1TR62+hY4U9mN41HgDx8afNF6Jhtk3IIkjXnCKBnrPSe2jSuioblAk8ayIDndbkz04pqeGvREuttPO7PPVz3O37pPIKka8rW3WNFRBuoowo6BzCvWs2arYKKKKBhRRRQAUUUUAFFFFAGXNabIw3txGwwVlb5Elh9xFW9s21+imhjtp2CToAiljgSAcBg/pdXPzV6bTdQzej6Rb4FwowV5BKByDPMw5jz8lUddW7RuySKVdTgqwwR2iutabInmvVRNvyNZUVnrVfaPd2eFY+niH1JDxA/wBl+UeOR1Vb2q2vVpfYVH3Jf1T8G/ZPI3hWE6pROyu+E/2M9FFeF7dpDG8kh3URSzE8wAyazNj6ubhI0LyMqKOJZiAB4mknSW1ewiYqpklI50Xh82Iz4VWmsWsFxpi8SFMiNn3Yo+YcfbbpOOJPMKuPVjUy1sowqxq8mPWkZQWY8/L7I6hWrgoLq3OdWSsfRt6kBa7XrFjhlmTrKhgP3WJ+6nXROloblN+CRZF6VPJ1EcoPbUbrHqha3kRWSNVbHqyKoDoekEco6jwqiBLdaIvmVW3ZIzg/oyLyjI51I+XbTjCM/DuKVk631c0aWJpW0ltC0fASGuAzDgQgZzkc3AcKk9VtOpfWqTx8N7gy8u4w9pf/ANygg1S+2SFV0o26AN6NGOOc8Rk9eAPlU1wTlhlXWuMNUS5NVtZYr+J5IQ4VX3PXABJAByACeHrVNVXGwz3CXvz5I6sepmsSaRdUnKCbOLSmlYbZN+eRY15Mt00sPtPsfSpHG0kjO6oN1CBliFBy2OHHmzTDrPCr2VwrAEGF8g/ZNZq1f97t++j861pXBSTbMrrZQkkvM1JcTrGjO7BVUZLE4AA5yaoHaJr09+5jiJW1U8ByGQ/pN1dA/nV56Z0PDdR+jnXfTOd3eZQSOTO6RnxrL+kYws0iqMAOwA6AGIFVQk3kji5SSSWxd+gto+j47WGN5iGSNFYejkOCFAPIvTU9oPXW0vJfRW7s74JP5NwABzklcCorQuz7Rz20LtbAs0aMTvycSVBJ9vppj0Hq9bWYYW8QjDHLYLEnm5WJOOqs5aPLJtBWcs4wLu2L4TJ9uPziqo2W/F7btf8AhPVr7YvhMn24/OKpfVCadL2I2yh58sEB5MlGXJ7ASfCtqu2zm4h4ui/1/JorTmsFvZpvXEqp0DlZuxRxNJ0m2GzDYEc5HTuqPuLV+WOy5JSZdITyXE7cWwd1R1A8p+4dVfWldkVm6H0LSRPzEtvrnrB5uwiskq1ubydz5xSGLVzXWzvTuwyYk/VuN1vAH2vDNMVZW0hZy2lw0bZSWJsZB5COIIPyIPXWhNnunmvbCOV/zgyj9bLwz4jB8adlelZWwqL3N6ZbjLS7p3XaytCVlmBcfUT128QvJ44rj2q3TxaLlaN2RsqMqSDgsARkdVLeznZzEIluLxA8j+skbcVUHiCw+sx6DwFTGKxqZc5y1aYo622x2ecCKcjpwn4b9Teg9oljdMFWX0bnkWUbmew+yfnU++iICu6YYiuMY3FxjsxVGbVtVo7K5RoRiGYEheZWGN4Dq9YHxqoqEnjYiyVla1cmjQFQmmdbbO1YrPOquOO7xLfIDNLOxrTz3Fo8UjFmgIAY8SVbJUE8+MEdmK4Nu6D6NbtgZ9KRnnxuk4+4VKh16WXK37euI0au69W19cGGD0hIQvvMu6uAQOc5zx6K99Y9c7SyO7NJ6/6tBvN4gez44qkNny3bXTR2ZCySRlWkP92mV3mHXyfOrSsNlFmozO0s8h4s7OVyec4B6ekk1c4Qi+ZnXbZOPJHhFtgsi2DHOo6d1T9wbNOeg9O294m/byq45wOBXtU8R41XmtmyaIQtJZl1dQT6NjvB8ccAniD91Vhq7pqSzuUmjJBU+sP0lzxU9opquMlmJLusrliexqC4uFjUu7BVUZLMQAB1k0j6S2sWMTFU9JLjnRfV+bEZ8KiotF3GnW9NO7QWAP5KJfakwfaPNx6ePV0mZbZVo7dxuSA/pekbP+n3VCUF4jVysl4Nvc+tD7ULGdghZoWPJ6UYX94EgeOKdVYEZByDyEVnXX/UxtHSLhi8MmdxiMEEcqtjhnr56btimsjl2spGLKF34s/VwfWXs45HRg9NVOtadUSK75a9E1zLJ0xrDbWv5+ZIyRkAniR1AcaiND6/2l1dLbwF3Zgx3twqo3QSfaweboqM21QKdG7xALLKu6ecZyD8xVP6pJctdolod2ZwyBs43QVIY55sLnjy9FEK1KOQtvlCaiX1rDrxZ2RKyy5kH92g32HbjgviRS9Ftgsy2DHOo6d1T9wavvQ+ya0Rc3BeeQ8WO8UXPPgA5+ZNc+sGyO3dCbVmikHIGJdG6jnivb91JfT2Y5O7dYHfQesFveJvW8quByjkZe1TxFSdZcSS40fdHBaKeI4P+h5mU/I1oTUrWNb+0WYYDj1ZFH1XAGcdRyCO2lZXp5rYdN+vk9yM2ha7pYR7iENcuPVXlCD9Jv5DnqttmutUdveTz3krZkTG+Qzlm3geOAeYVM7adBQQrFNGmJZZG33LOxb1c/WY/dULsk0Db3lxMlxGJFWMEAlhg72PqkVpFR+nkxnKbuSLK/8ANDRv69v+VJ/001aPvFmiWVN7ccZXeUqSDyHBGRS/Fs80arBharkEEZeQjhx5C2DTFdXCRRs7kKiKWY8wAGT91YS0/wCJ1Q1/5Y+D6uJ1RSzsFUcSzEADtJpJ0ntVsIm3VaSUjnjX1fmxGfDNVprRrLcaXu1hjyImfdii5AePBn6Tz9X43BqtqVbWUQAjV5cetKygsTz4z7I6hVuCiuozVsrHiG3qQVrtfsWOGWZOsqGA/dYn7qc9EaYguk34JVkXnweI6iOUHtrg1h1StbyMpJEobHqyKAHQ9II/A8DVDzfSdEX7KjlZIzyj2ZE5Rkc6kc3N4U4wjPbcU7J1vq5o0tSvpTaBYW7FXnywOCqqzEHoOBwPbXfqlrAl9apOnAng68u4w5R/p1EVT+2qMDSQIABaJScc5ywyevAHyqYQzLDKttcYaolvarazxX8byQhwqNunfAGTgHIwTw41Gae2j2NqxQyGVxyrEN7Ha2QuerNVjqDYXt5A9rA/obcvvTS85yoAQcePJyDHLxPS/wBrslsFQBvSu3Oxcr9y4AqnGEXzJjZZOKcV/wCnzYbW7F2AcSxZ+sygjx3SSPlTxZXkcyCSJ1dG5GUgg+Iqk9oOzj6FGbi3dnhB9dW4smTwORyryDpHXUfsu1le0vUiLH0EzBGXmDHgrDoOcDsqnVFxzEiN84z02I0HRRRXOdgVC6x6rW18uJ4wWA4OPVdexh+ByKmqKabWwmk1hlE60bK7m3y9ufpEY44AxIo+zn1vDj1UgEFTzhgewgj8DWtar3a3qtFLaPdIoE8QDFhw31yAQ3TgcQequiu55xI4ruFSWqJwbKde3nYWly29Jj8lIeV8ZJVukgch5wPn77b9LmO1jt1ODM2W+yvHHixHyqotX7oxXcEgOCsqH/EM/dVgbePeLbo9G3mH/wBU3BKxExtbpeTl2H2Ae9klI/NR8O1iB+APzq8aqDYM3r3Q58J+LVb9ZXeM6OFX20FU7t20aBJb3AHtBo2PTj1l+4tVxVW23RR9ChPOJhj9xqVT60VxCzWyC2F6UKzzWx9l09KPtKQp+YYfu1Fbafin/CT8Wrz2N5/pVMfq3z8h/PFem2n4p/wk/Fq3x934ORvPD/I6bDPcJe/Pkjqx6rjYZ7hL358kdWPXPb42ddHbRH6we6XHdP5DWZ9X/e7fvo/OtaY1g90uO6k8hrM+r/vdv30fnWtqNmYcV4omqKylpb8/N3j+Y1q2spaW/Pzd4/mNLh/MOM2Rp3V33O37mPyLUhUfq77nb9zH5FqQrB7nYthJ2xfCZPtx+cVVGy34vbdr/wAJ6tfbF8Jk+3H5xVUbLfi9t2v/AAnror7bOK/vR+P5NG0UUVzHcUPtrgC6SDD60Sk9oLD8AKcthvuEvfnyJSltw+IR9yPM1Nuw33CXvz5Erpl2kcMPyGOuntErdRCJ/Y30cjpCsGx44xUgBUTrNrFDYw+lmbqVRxZz0KP58gqrX190lpGX0NjGIwf0QGYDkyzsMKPAdVYxhKS9jpnZGD9y5Li4SNd52VVHOxAHzNUlth1kgu5II4H3/Rb+8w9nLbnAHn9nlqetNlcs7CTSF28jcu6pLY6fXbk8FqC2s6t29jHarbx7u8ZN5iSzNj0eMk9p4cnGta1FSXPmYXym63lYRI7Bfbu/sx/i9SW3f3W370+Q1G7Bfbu/sx/i9SW3f3W370+Q0PvCj+N/fUWth/xCTuW8yVedUZsP+ISdy3mSrzqb/EacJ2wrK2nEC3U4HACVwP3jWqayxrB73cd6/nNVw+7M+M2Ro3Uv4da9ynlFTVQupXw617lPKKmqwluzrh4UIe2iMHRhJ5VkQjxOPwNVzsf+Kx/Yfy1ZO2X4U3eR+aq22QfFY/sP5a6IdtnHb34lkbZ/hbd4n4mqz2S/Foex/I1WZtn+Ft3ifiarPZL8Wh7H8jUV9thb34/BoaiiiuY7induui1WSC4AwXBjbr3fWX7i1cew/SRS8kg+rJHvftKR/In5Ux7dsfQ4On0//wAb/wD1SNsiUnSsWOZXJ7N3/UiuqPOo4J9PELA57ePd7bvG8tQ2wn3u47oeepnbx7vbd43lqG2E+93HdDzUl2ipfkIuqq522aWMVkkKnBmf1vsKMkeLbvyNWNVObefz1r9iT8UrKpZmjfiHitkbsTsBJfvIf7qMkdrHdz8s/Or1qmtg5/L3I/2E8xq5ad3jJ4VfbQVUW3fRwBt7gDicxMen66/5qt2q724KP6PjJ5ROuP3HpVPE0VxCzWxZ2G6TK3UtuT6sib4+0pA+9WP7tce234ivcr5mrh2Qg/0tFj9GTPZuGu7bb8SXuV8zVvj7vwcec8P8jbsL9ym77/KtWTVa7C/cpu+/yrVlVz2+NnbR20RetEAeyuFbkMT+Umsz6IP9YhP/APRPMK07p73Sfun8hrMOifz8PeJ5hW1GzObi/FE1bRRRXMdwp7OdYvpdruO35eEmOQE8TgkK3iB8wabKzvI17oi/aYxsmXblBMcqkk43hwP4g1augtpdjcIN+QQPzrLwGepuQj5VrOt7rY56rk+mXJjnS5tEulj0ZcljyxlR1lvVH4193Ou+j0XJu4T1I4c/Jcmqm181vk0rKlvaxyGIHKqBlpG5MkDkA5h15PUq4Nsd1sVFrzFnVDR5uL63iAzmRSexTvN9wNWntw0SXtop1GfRMVbqVufsDAfvVJbNNRvoCGWbBuHGOHERr0A9J4ZPV83LSFkk0TxSDeR1KsOo1c7OtNeRnVQ/ptPdlGbGdJiLSO4xwJkKD7QIYfgR41fdZt1q1bn0ZdD2t0NvQzDkODkceZxjiP5VbWqO0e2uYlE8iQTgAMHIRWPSpJxg9HLTtjnqQuGnpzCXJjxVSbd9IDFvAOXLSHq4bq/i3yp103r5Y2yFjOkjDkSJldiejgeHacVTtvY3WnL9pN3CsRvPx3IlHIoPOcc3OeNTVHD1PYriJ5WiPNsathehjvTXbDhj0SdfEM5+5R86h9tsBXSKseRoVx4MwNXToXRcdrAkEQwiDA6T0k9ZOSe2lLaxqq15bLJCu9NDkhRyup9pR0ngCB2042ZsyE6WqdK3IrYTdqba4i+ssgfwZQPxQ1Z9Zg1a0/NYXIlj5R6ro2QGHOrDmP4EVbdrtfsimXSZG513Vb5EN/pRbW9WULh7oqGlvYdNYPdLjupPIazPq/73b99H51q4NH63y6UkmSCJo7VIZC7MAWdipVVyMge1nAyeFUxo6f0c0bn6jqx/ZYH+VXVFpNMy4iak4tbGr6ylpcfl5u8fzGtSWF9HPGskTq6MMhlII/71Qe1HVx7W9eTd/IzMXRuYE8WU9BznwIqaHhtGnFrMU0Xpq77nb9zH5FqRqsNnG0K3FqlvdSCKSIbqu3BXUez63MQOHHopxbW+0LKkMyTyOQFSFhIe04OFUcpJwBWUoNM6IWRcU8kPti+Eyfbj84qqNlvxe27X/hPVrbYz/ZMn24/OKqnZd8Xtu1/4T1tX22ct/ej8fyaNooormO4ozbh8Qj7keZqbdhvuEvfnyJSjtvYf0gg6IRn95qbthp/qEvfnyJXTLtI4YfkMQdrOk2m0nKpPqQ4RB0eqGY9pYn5Doq0dklgkejImUetKS7nnJyQPkBVe7ZdANDefSQMxT4yf0XAAIPRkAEftdFfWzraItlH9HuFZoc5VlwSmeUEEjK8/DjTktVa0ihJQuesvOqk298ln/wAX/wCKpe/2u2ij8ik0rnkG7uDPWSc/IGlXac9xNY2dxcruSO8p3MECNWCbqkHjnCZ49J7Kzri1JNmt9kZVtL+8zu2C+3d/Zj/F6ktu/utv3p8hqG2FXaLPcIzAO6pugkAtgtnHSeIqZ27+62/enyGrfdIj+P8A31FrYf8AEJO5bzJV51RexA/2i/ct5kq9Ki/xGnC9sKyxrB73cd6/nNanrK+nz/W5+9fzmq4fdmfGbI0dqV8Ote5TyipqoTUk50ba9ynlFTdYS3Z1w8KEbbL8KbvI/NVbbIPisf2H8tWRtmP9lt3ieaq22QH+1YvsP5a6IdtnHb34lk7Z/hbd4n4mqz2S/Foex/I1WZtn+Ft3ifiarLZMf7Vh+y/kaivtsLe/H4ND0VAaO1ys5R+fjjcZDRyMsbqRwIKk8x6OFRmse0iztoyY5Fnk+qkbBhn/AGmHAD76wUJZxg63ZFLORQ27aTBkt7cHioMjdW96q/g1GwzQxLzXbD1QPRIeknDNjsAA8aUdFaKutMXrOcnebMkpB3Ix0DrA4BertNaB0LouO1gSGIYRBgdJ6Sekk8TW03ohpOWqLss+o9ivNvHu9t3jeWobYSf63cd0POKftpmr7XtgyxjMsZEiDpxyr2lScdeKpXUnWE6PvVlZSV4pIvIcHl4HHrAgHj0U4dVbSFb0XKT2NLVXG27RRks451GTC/rdSsMZ8GC/Oma1130fIgYXcK9TuEYfstg11Wd7DfwygKXgbMe8RhZRjDFM8SvHG905xyVjHMXk6p6Zx053KY2PaTEOkgjHCzKU/a9pfwI8av6s3a36rz6Mufrej3t6GUdRyMnmcdHjVranbSLa5iVbiRIZwMNvkKrnpVicceg8a1tjq6kc/Dz05hLkPdVRt30gPR28APrFjIR1AFR95Pypy0zr1Y2yFjPHIw5EjZXYnowDw7TiqcW2utOaQZ1XAJALcdyJByDPOcHk5Sc1NUeep7FcRNOOiPNsZdhmhyZZroj1VX0SdZOGb5AAftGozbb8SXuV8zVc2gdER2lukEQ9VBjPOx52PWTxqmNtvxJe5XzNVQlqsyRbDRTgbdhfuU3ff5VqyqrXYW39TmHP6X/KtWVWdvjZvR20cGnvdJ+6fyGsw6J/Pw94nmFae1gOLS47p/IazDon8/F3ieYVrRszn4vxRNW0UUVzHceVzbpIpR1V1PKrAMD2g8DSjpHZho+UkiJoyf1bFR8jkD5U50U1JrYmUIy3QgQbIrBTkmdx0NIAP8KA/fTXoXV62tBi3hSPPKwHrHtY8T86lKKbnJ7sUa4x2QUUUVJZ4XtnHMhSVFdDyqwDA+BpOv8AZVo+Q5CyRZ/Vvw+TBgKeKKak1sTKEZboRrHZTo+M5KyS9Uj8PkoXNOVlZxwoEiRY0HIqgKB4Cveim5N7hGEY7IKKKKkoWtYNRbK8YvJFuyHleM7jHtxwY9oNRNlsn0fG2WEsnU78P8IXNPdFUpyXLJDqg3lo57GyjhjEcSKiDkVQAPkKW12daP8ATtMYd4sc7hJKA8pwnJxPMcimyikpNDcYvdHlbWyRqEjRUUciqAoHYBwFeekLCOeMxzIsiHlVhkf9+uumikVgQrrZLYO2R6ZB+irjH+JSfvpi1d1VtbEH0EYDHgXPrOerePN1DhU3RVOcnybIVcE8pEXp3V+C8VVuFLqpyF3mUZ6SARk1FW+z2wjdXSEq6nKssjgg9IIammikpNeY3CLeWj8FftFFIoW9JajWVxK0s0ReRuVi7/68B1V2aC1Zt7Mt9HQoG9obzEHoOCcZ66mKKep7E6I5zg57+xjnjaOVFdG5VYZBpJn2SWDNkGZB+irjH+JSfvp+opqTWwpQjLdC9oLUmytCGihG+OR39dh2E8nhiu7WDQcN7AYZ1yp4gjgykchU8xqTopannI9McYxyIXQGqlpZj8hCob9M+s5/aPHwHCvjT+qVtesrXCu+6MKPSOoHTgA4yemp2ijU85DRHGMchX0ZqDZW8qywo6SLyESyfI+txHUaaKKKG29wjFR2R53EW+pUkgEYypKnwI4ilE7MNHfqW/5kn/VTlRQpNbBKEZboj9CaHjtIvRQ7wjByFZmfd6hvE4HVUhRRSGljkiG1g1Zt73dFwGYLyKHZVz04UgE9ZqMstnVjDIskcbo6nKsJZAQf3qbKKpSaWMkuuLeWhE2zfCz3ifiarTZL8Wh7H8jVZm2f4W3eJ+Jqs9kvxaHsfyNW9fbZyW9+PwWnprZnY3MrSsJEdzvMUfAJPLwYEDwrysdlWj4zkrJL3j8PkoXNPFFY65bZOr6UM5weFlZxwoEiRUQciqAoHgK96KKg0ClrWDUWyvGLyxYkPK8Z3GPbjgx7QaZaKabWwnFSWGI2jtlVhE+8VklxzSOCvyVRnxp2ijCqFUAKBgADAAHIAOYV90UOTe4owjHZHjd2qSoUkRXQ8qsAwPaDSdf7K9HyHISSLu3wPkwYCneihSa2CUIy3Qi2WyjR8ZyRLJ1O/D5KFzTlYWMcCCOKNY0HIqAKPkOeuiim5N7hGEY7IKV9Kag2VzK0syO8jcpMj+AAzgAdApoopJtbBKKluiC0BqlbWTM1urpvDDDfdgejIJIyOmp2iihtvcaSSwji0voxLmJopd7cb2grFcjoJU5x1Utf+V+jf1Lf8yT/AKqcqKak1sxShGW6OCLRgVQoklwAAMyMeA4cp4nxr9ruopZHhBRRRSGFFFFABRRRQAUUUUAFFFFABRRRQAUUUUAFFFFABRRRQAUUUUAFFFFABRRRQAUUUUAFFFFABRRRQAUUUUAFFFFABRRRQAUUUUAFFFFAFfba7tF0cIyw33kXdXnIGSTjo66rPZjeJFpSBpGCqd5cngMspAyebiaKK6619s86+WLs+ho2iiiuQ9EKKKKACiiigAooooAKKKKACiiigAooooAKKKKACiiigAooo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data:image/jpeg;base64,/9j/4AAQSkZJRgABAQAAAQABAAD/2wCEAAkGBxQSEBUUExQWFhQXGR4ZGRgYGBkXHBgeIBoaGB0eHRscHCgiGh0nHBcaJTElKCorLi4vGB8zODMsNygtLisBCgoKDg0OGxAQGy0mHyUsNDQ0NywvLDcsLCwsLCw0LCwsLzQsLCw0LCwsLCwsLCwsLCwsLCwsLCwsLCwsLCwsLP/AABEIAGgB4gMBIgACEQEDEQH/xAAcAAACAwEBAQEAAAAAAAAAAAAABgUHCAQDAgH/xABOEAACAQMABQgGBQgHBgcBAAABAgMABBEFBgcSITFBUWFxc4GyEyIyNDWRFEJyobEjM1JTgpKzwRUkJUOiwtFidIOT0vEWFzZUw+HwY//EABkBAAMBAQEAAAAAAAAAAAAAAAABAgMEBf/EAC0RAAICAQIEBQQCAwEAAAAAAAABAgMREjEEISIzMkFRYYETIzRxsfBCocGR/9oADAMBAAIRAxEAPwC8aKKKACivzeHTX7QAUUUUAFFFFABRRRQAUUUUAFFFFABRRRQAUUUUAFFFFABRRRQAUq7T3K6LnZSVYbpBUlSDvDkIpqpT2pfCbjsXzrVQ8SIs8D/R07O2J0ZbMSSzJkkkkkkniSeWuXapIy6JuGQsrDcIKkgj8ogOCOI4Zrp2c/CrXux+Jrx2o/CLr7K+dapeP5Jfa+P+HFtNtz/RqejZkcPEqMGZSN5gnEg8Rg89RmzrWmSOVtHXxInQ7sbMclv9knnOOIPOKm9o3uCd9B/EWufaRqd9MjE8Hq3cQypHAuBx3c9OeIPTTi1jDImpKWqPl/sbNLj+rzd2/V9U0q2zn/w6Gy28bPe3sne3tzeznOc541y6na4/TbKaGb1bqKNw4PAuApG9jpzwI5j21023/ptf9yH8Klhrk/UrUpLK9Dx2XxfSND7srOxkaQFizFvawCGzkEYGOyozZVfSQ3d3Y3DM0iNvKzMWJC+qcZPJgqw7TUxsb+Ex/bk85qF2jwmx0laaSTgpYRy9eOntj3h+wKreTiRtCM/QsjSV4sMMkr8FjUsewDNIsFvImgbmaQsJZ0ec+scpvesgXj6oAxyYqV13m+kC2s4zn6U4LkfqVw7nx4Dxru15UDRd0BwAhYD5VMeWDSXPPshR2fasxXmj4p5pbkyMXBIuJVBw7KOAboAp20LoBLRZFR5XV+OJHMmOGOBPHBpE2cW2kW0dEbae3SLL4WSNmYflGzkg8eOasiwSUQKJmVpQvrsowpPUOYU7G8vmKpLSuXkVhsu0Wl4lybhpnKS7q/l5lwMHh6riuye+m0XpeC2WaSW1uMYSRi5jJYrwZstwI6eQ+NQ2zLSV1DHd/R7T6QPSZY+kVMEA8MHi3hUrqUU0nfteXMn9Yh4JbBSoiAJAOT7ZBJ8eXmq5Lm29jGLyopbjLtO1gksrAvDwkdgity7ucknHTgHHbX2mo9o8Q3vSSSEA+n9LJ6QnHtBt7gOcAcOqpXWbQMd9bNBLkA4IYcqsOQj/APcQTVZAaV0IP/c2i9pCjzR/eKiPNYT5mtj0yzJZX8FhwWEkOjZIpZDKyRyD0hJ3mGG3STy53ceNJ+y20N7oqVJZZfWuOLh2D4VYmwGzkDl+Zpn0XrNFpDR00sWQRG6uh5VbcJx1joNQWwv4dJ/vDfw4qOai/wBieHOONsM89fdWIbTR000L3AkTdwTcTNyuqngXxyE81e+p+qcNzYQSyPcekdMswuZhxyebfwPlUptX+EXH7H8VK6tnPwq17v8AmaNT0Z9w0r6uPb/pCa+aqv8A0eptpZvS2y8odt6RBkkHB9ZgOIPLwxz1MbPNYVvbFG/vIwI5B/tADj2EYP8A2pnqmtPWcujtKtDaMFS/XdAP92XfdJHWpyR9rFEepYHP7ctS2HbQWb2/lu8n0EP5CEZIV2B9eQjkOCd0Z6DTfXJonR6W8EcMYwkahR4c56yePjXXWcnlmsVhcxV191oazjRIQGuZ23IlPICeG8ekAkeJr5sdR4mQNeNJczkes7yOFB5wiKwVR4Up62SFtZrNW9lfR7viWP41bFW+lLBnHrk8+RXOnppdCyRyxvJJYu25JC7FzEeYo7ZbGAeBPN18Oja5e/2WssTkZdCrISpIIPOOYiu3a2gOiZs8xQjt31H8zSXp1ydVrbe/TUDsDOB9wq4rOH7mc3p1R9sjjojUu3ktonZrneeNWJFzOOJUE8N/FMGgNBpaK6o8jqzb35Ry5XgBgE8ccM+NKuhbPSxtIfR3NqF9Eu6GiYsBujGTnlp7gB3V3vawM9uONZyb9TaCW+D7oooqDQKKKKACiiigAooooAW9dNcIdHRAv68rexGDgnrPQo6arrRraV02WcTfR7cHGVLIvYoX1pDg8cnFKGvmlGudIXEhJwHKKOhU9UY6Bwz4mtC6t2CQWkMSDCqi+JIyT4kk1u0q4p+bOSMndNryRXUux+TGVvm3+tDgn9/I++ljScWldDuCZn9GfZYM0kR6iG9k9RAq/wCuXSej47iJopVDI4wQfx6iOY1KtfnzLlw6x08mRGoenHvbGOeRVVyWBC5x6rFcgHkzimGlvUPQzWdq1u2TuSvusfrKTvKfkfmDTJUSxnkbQzpWdwoooqSgooooAKKKKACiiigAooooAKKK8by6SKNpJGCooyzHgABQB7UV42V0ssaSLnddQwzwOCMjh417UAI21aa4gtPpFvcvFusqsgC4IY7uQd3eByemq22daSmm0vbellkk4v7bs390/SaszbF8Jk+3H5xVUbLfi9t2v/Ceumvts4bm/rRX6NG1Ba86Me50fcRRjLlMqOkghgPHGKnaK508PJ2tZWBK2WaYjewjgLBZoMo8beqwwTg7p44x94Nfe0e7WW2+hRMGuLllRUByQu+rM7AcihQeNTek9WLS4fflgjZ/08brfvLgmvXROgLa1JMEKIW5WA9Y9rHifnValnJmoy06WQm0oYsVHRPB/FWm2uXSOjorhNyZA65DYPJkch8K6QMVOeWC0ueSsdpmqciOdIWWVkUH0yr9YEEFwOfgfWHOONTNv/6bX/ch/Cp1IrlbRsRg9BuD0O7ubnIN3o7Oqq18kmR9PDbXmKexv4TH9uTzmpzXPQwvLGaHHrFcp1OOK/eMeNd+i9FxWybkEYjTOd1eTJ5eFdlJy6soqMOjSyttk0Tz/wBYlBzBELSPe5t07zkfNR+yaa9fPhl33LfhUvZ2aRKVjUKCzMQP0mJZj4kmi+s0mjaORQyMMMp5COg9VNyzLIlDENInbI7lBoqEF1BDSZBYZH5RuamxdJQu5jWRGk3S26rBiByZOOQZPPUT/wCBdH/+0h/drt0Xq5a2xYwQJGXG6xUYJHRRJptsIKSSQj7Efzd53w/A1z6/6OfR19HpS2HqFsTqOTJ4EnqYf4gDz1YuidB29rvegiWPe9rd4Zx09fGuu5t1kQo6hkYYZWAII6CDy09fVkn6XQo+aIC91wgjitrjeH0edt0yfq8qSC3R6wwejwqaur2JImkd0EQXJYkbuMdPIa5bPV62ijaNIUEbe0mMof2TwrkXUqxBB+jR4ByFOSgP2Cd37qnpL6xM2a6PZLG/n3SsU2+YgRjKhWwQOj1sDsrt2F/DpP8AeG/hxU/zWyPGY2UbhXdK8gwRjHDmxXPonRENqpSCNY1J3iq8BnAGcdOAPkKpzyn7kRq0tewv7V/hFx+x/FSurZz8Kte7/mamtJaOiuIzHMgdCQSrchxxGfGvqwso4I1jiUIi+yo5Bz8KnV04K0PXq9joqrtonxvRvav8WrRqL0hq9bTyrLLEryLjdY5yuDkYOeHHjwohLDyFkXJYRKUUVxjSUZuPQBgZQm+VHHdXIAz0Zzw7DUmglbUdAys0N9bKWmtiCyjiWUHeyAOXBzw6Caa9XtYYLyFZYnXiPWXI3kPOrDmIqWqDvtULKZy728e+eVlG4T27uM+NXqTWGZ6WpNrzFXaNem+KaNtCJJGcNMy8ViVf0yOAOeOOrrFfG1TR62+hY4U9mN41HgDx8afNF6Jhtk3IIkjXnCKBnrPSe2jSuioblAk8ayIDndbkz04pqeGvREuttPO7PPVz3O37pPIKka8rW3WNFRBuoowo6BzCvWs2arYKKKKBhRRRQAUUUUAFFFFAGXNabIw3txGwwVlb5Elh9xFW9s21+imhjtp2CToAiljgSAcBg/pdXPzV6bTdQzej6Rb4FwowV5BKByDPMw5jz8lUddW7RuySKVdTgqwwR2iutabInmvVRNvyNZUVnrVfaPd2eFY+niH1JDxA/wBl+UeOR1Vb2q2vVpfYVH3Jf1T8G/ZPI3hWE6pROyu+E/2M9FFeF7dpDG8kh3URSzE8wAyazNj6ubhI0LyMqKOJZiAB4mknSW1ewiYqpklI50Xh82Iz4VWmsWsFxpi8SFMiNn3Yo+YcfbbpOOJPMKuPVjUy1sowqxq8mPWkZQWY8/L7I6hWrgoLq3OdWSsfRt6kBa7XrFjhlmTrKhgP3WJ+6nXROloblN+CRZF6VPJ1EcoPbUbrHqha3kRWSNVbHqyKoDoekEco6jwqiBLdaIvmVW3ZIzg/oyLyjI51I+XbTjCM/DuKVk631c0aWJpW0ltC0fASGuAzDgQgZzkc3AcKk9VtOpfWqTx8N7gy8u4w9pf/ANygg1S+2SFV0o26AN6NGOOc8Rk9eAPlU1wTlhlXWuMNUS5NVtZYr+J5IQ4VX3PXABJAByACeHrVNVXGwz3CXvz5I6sepmsSaRdUnKCbOLSmlYbZN+eRY15Mt00sPtPsfSpHG0kjO6oN1CBliFBy2OHHmzTDrPCr2VwrAEGF8g/ZNZq1f97t++j861pXBSTbMrrZQkkvM1JcTrGjO7BVUZLE4AA5yaoHaJr09+5jiJW1U8ByGQ/pN1dA/nV56Z0PDdR+jnXfTOd3eZQSOTO6RnxrL+kYws0iqMAOwA6AGIFVQk3kji5SSSWxd+gto+j47WGN5iGSNFYejkOCFAPIvTU9oPXW0vJfRW7s74JP5NwABzklcCorQuz7Rz20LtbAs0aMTvycSVBJ9vppj0Hq9bWYYW8QjDHLYLEnm5WJOOqs5aPLJtBWcs4wLu2L4TJ9uPziqo2W/F7btf8AhPVr7YvhMn24/OKpfVCadL2I2yh58sEB5MlGXJ7ASfCtqu2zm4h4ui/1/JorTmsFvZpvXEqp0DlZuxRxNJ0m2GzDYEc5HTuqPuLV+WOy5JSZdITyXE7cWwd1R1A8p+4dVfWldkVm6H0LSRPzEtvrnrB5uwiskq1ubydz5xSGLVzXWzvTuwyYk/VuN1vAH2vDNMVZW0hZy2lw0bZSWJsZB5COIIPyIPXWhNnunmvbCOV/zgyj9bLwz4jB8adlelZWwqL3N6ZbjLS7p3XaytCVlmBcfUT128QvJ44rj2q3TxaLlaN2RsqMqSDgsARkdVLeznZzEIluLxA8j+skbcVUHiCw+sx6DwFTGKxqZc5y1aYo622x2ecCKcjpwn4b9Teg9oljdMFWX0bnkWUbmew+yfnU++iICu6YYiuMY3FxjsxVGbVtVo7K5RoRiGYEheZWGN4Dq9YHxqoqEnjYiyVla1cmjQFQmmdbbO1YrPOquOO7xLfIDNLOxrTz3Fo8UjFmgIAY8SVbJUE8+MEdmK4Nu6D6NbtgZ9KRnnxuk4+4VKh16WXK37euI0au69W19cGGD0hIQvvMu6uAQOc5zx6K99Y9c7SyO7NJ6/6tBvN4gez44qkNny3bXTR2ZCySRlWkP92mV3mHXyfOrSsNlFmozO0s8h4s7OVyec4B6ekk1c4Qi+ZnXbZOPJHhFtgsi2DHOo6d1T9wbNOeg9O294m/byq45wOBXtU8R41XmtmyaIQtJZl1dQT6NjvB8ccAniD91Vhq7pqSzuUmjJBU+sP0lzxU9opquMlmJLusrliexqC4uFjUu7BVUZLMQAB1k0j6S2sWMTFU9JLjnRfV+bEZ8KiotF3GnW9NO7QWAP5KJfakwfaPNx6ePV0mZbZVo7dxuSA/pekbP+n3VCUF4jVysl4Nvc+tD7ULGdghZoWPJ6UYX94EgeOKdVYEZByDyEVnXX/UxtHSLhi8MmdxiMEEcqtjhnr56btimsjl2spGLKF34s/VwfWXs45HRg9NVOtadUSK75a9E1zLJ0xrDbWv5+ZIyRkAniR1AcaiND6/2l1dLbwF3Zgx3twqo3QSfaweboqM21QKdG7xALLKu6ecZyD8xVP6pJctdolod2ZwyBs43QVIY55sLnjy9FEK1KOQtvlCaiX1rDrxZ2RKyy5kH92g32HbjgviRS9Ftgsy2DHOo6d1T9wavvQ+ya0Rc3BeeQ8WO8UXPPgA5+ZNc+sGyO3dCbVmikHIGJdG6jnivb91JfT2Y5O7dYHfQesFveJvW8quByjkZe1TxFSdZcSS40fdHBaKeI4P+h5mU/I1oTUrWNb+0WYYDj1ZFH1XAGcdRyCO2lZXp5rYdN+vk9yM2ha7pYR7iENcuPVXlCD9Jv5DnqttmutUdveTz3krZkTG+Qzlm3geOAeYVM7adBQQrFNGmJZZG33LOxb1c/WY/dULsk0Db3lxMlxGJFWMEAlhg72PqkVpFR+nkxnKbuSLK/8ANDRv69v+VJ/001aPvFmiWVN7ccZXeUqSDyHBGRS/Fs80arBharkEEZeQjhx5C2DTFdXCRRs7kKiKWY8wAGT91YS0/wCJ1Q1/5Y+D6uJ1RSzsFUcSzEADtJpJ0ntVsIm3VaSUjnjX1fmxGfDNVprRrLcaXu1hjyImfdii5AePBn6Tz9X43BqtqVbWUQAjV5cetKygsTz4z7I6hVuCiuozVsrHiG3qQVrtfsWOGWZOsqGA/dYn7qc9EaYguk34JVkXnweI6iOUHtrg1h1StbyMpJEobHqyKAHQ9II/A8DVDzfSdEX7KjlZIzyj2ZE5Rkc6kc3N4U4wjPbcU7J1vq5o0tSvpTaBYW7FXnywOCqqzEHoOBwPbXfqlrAl9apOnAng68u4w5R/p1EVT+2qMDSQIABaJScc5ywyevAHyqYQzLDKttcYaolvarazxX8byQhwqNunfAGTgHIwTw41Gae2j2NqxQyGVxyrEN7Ha2QuerNVjqDYXt5A9rA/obcvvTS85yoAQcePJyDHLxPS/wBrslsFQBvSu3Oxcr9y4AqnGEXzJjZZOKcV/wCnzYbW7F2AcSxZ+sygjx3SSPlTxZXkcyCSJ1dG5GUgg+Iqk9oOzj6FGbi3dnhB9dW4smTwORyryDpHXUfsu1le0vUiLH0EzBGXmDHgrDoOcDsqnVFxzEiN84z02I0HRRRXOdgVC6x6rW18uJ4wWA4OPVdexh+ByKmqKabWwmk1hlE60bK7m3y9ufpEY44AxIo+zn1vDj1UgEFTzhgewgj8DWtar3a3qtFLaPdIoE8QDFhw31yAQ3TgcQequiu55xI4ruFSWqJwbKde3nYWly29Jj8lIeV8ZJVukgch5wPn77b9LmO1jt1ODM2W+yvHHixHyqotX7oxXcEgOCsqH/EM/dVgbePeLbo9G3mH/wBU3BKxExtbpeTl2H2Ae9klI/NR8O1iB+APzq8aqDYM3r3Q58J+LVb9ZXeM6OFX20FU7t20aBJb3AHtBo2PTj1l+4tVxVW23RR9ChPOJhj9xqVT60VxCzWyC2F6UKzzWx9l09KPtKQp+YYfu1Fbafin/CT8Wrz2N5/pVMfq3z8h/PFem2n4p/wk/Fq3x934ORvPD/I6bDPcJe/Pkjqx6rjYZ7hL358kdWPXPb42ddHbRH6we6XHdP5DWZ9X/e7fvo/OtaY1g90uO6k8hrM+r/vdv30fnWtqNmYcV4omqKylpb8/N3j+Y1q2spaW/Pzd4/mNLh/MOM2Rp3V33O37mPyLUhUfq77nb9zH5FqQrB7nYthJ2xfCZPtx+cVVGy34vbdr/wAJ6tfbF8Jk+3H5xVUbLfi9t2v/AAnror7bOK/vR+P5NG0UUVzHcUPtrgC6SDD60Sk9oLD8AKcthvuEvfnyJSltw+IR9yPM1Nuw33CXvz5Erpl2kcMPyGOuntErdRCJ/Y30cjpCsGx44xUgBUTrNrFDYw+lmbqVRxZz0KP58gqrX190lpGX0NjGIwf0QGYDkyzsMKPAdVYxhKS9jpnZGD9y5Li4SNd52VVHOxAHzNUlth1kgu5II4H3/Rb+8w9nLbnAHn9nlqetNlcs7CTSF28jcu6pLY6fXbk8FqC2s6t29jHarbx7u8ZN5iSzNj0eMk9p4cnGta1FSXPmYXym63lYRI7Bfbu/sx/i9SW3f3W370+Q1G7Bfbu/sx/i9SW3f3W370+Q0PvCj+N/fUWth/xCTuW8yVedUZsP+ISdy3mSrzqb/EacJ2wrK2nEC3U4HACVwP3jWqayxrB73cd6/nNVw+7M+M2Ro3Uv4da9ynlFTVQupXw617lPKKmqwluzrh4UIe2iMHRhJ5VkQjxOPwNVzsf+Kx/Yfy1ZO2X4U3eR+aq22QfFY/sP5a6IdtnHb34lkbZ/hbd4n4mqz2S/Foex/I1WZtn+Ft3ifiarPZL8Wh7H8jUV9thb34/BoaiiiuY7induui1WSC4AwXBjbr3fWX7i1cew/SRS8kg+rJHvftKR/In5Ux7dsfQ4On0//wAb/wD1SNsiUnSsWOZXJ7N3/UiuqPOo4J9PELA57ePd7bvG8tQ2wn3u47oeepnbx7vbd43lqG2E+93HdDzUl2ipfkIuqq522aWMVkkKnBmf1vsKMkeLbvyNWNVObefz1r9iT8UrKpZmjfiHitkbsTsBJfvIf7qMkdrHdz8s/Or1qmtg5/L3I/2E8xq5ad3jJ4VfbQVUW3fRwBt7gDicxMen66/5qt2q724KP6PjJ5ROuP3HpVPE0VxCzWxZ2G6TK3UtuT6sib4+0pA+9WP7tce234ivcr5mrh2Qg/0tFj9GTPZuGu7bb8SXuV8zVvj7vwcec8P8jbsL9ym77/KtWTVa7C/cpu+/yrVlVz2+NnbR20RetEAeyuFbkMT+Umsz6IP9YhP/APRPMK07p73Sfun8hrMOifz8PeJ5hW1GzObi/FE1bRRRXMdwp7OdYvpdruO35eEmOQE8TgkK3iB8wabKzvI17oi/aYxsmXblBMcqkk43hwP4g1augtpdjcIN+QQPzrLwGepuQj5VrOt7rY56rk+mXJjnS5tEulj0ZcljyxlR1lvVH4193Ou+j0XJu4T1I4c/Jcmqm181vk0rKlvaxyGIHKqBlpG5MkDkA5h15PUq4Nsd1sVFrzFnVDR5uL63iAzmRSexTvN9wNWntw0SXtop1GfRMVbqVufsDAfvVJbNNRvoCGWbBuHGOHERr0A9J4ZPV83LSFkk0TxSDeR1KsOo1c7OtNeRnVQ/ptPdlGbGdJiLSO4xwJkKD7QIYfgR41fdZt1q1bn0ZdD2t0NvQzDkODkceZxjiP5VbWqO0e2uYlE8iQTgAMHIRWPSpJxg9HLTtjnqQuGnpzCXJjxVSbd9IDFvAOXLSHq4bq/i3yp103r5Y2yFjOkjDkSJldiejgeHacVTtvY3WnL9pN3CsRvPx3IlHIoPOcc3OeNTVHD1PYriJ5WiPNsathehjvTXbDhj0SdfEM5+5R86h9tsBXSKseRoVx4MwNXToXRcdrAkEQwiDA6T0k9ZOSe2lLaxqq15bLJCu9NDkhRyup9pR0ngCB2042ZsyE6WqdK3IrYTdqba4i+ssgfwZQPxQ1Z9Zg1a0/NYXIlj5R6ro2QGHOrDmP4EVbdrtfsimXSZG513Vb5EN/pRbW9WULh7oqGlvYdNYPdLjupPIazPq/73b99H51q4NH63y6UkmSCJo7VIZC7MAWdipVVyMge1nAyeFUxo6f0c0bn6jqx/ZYH+VXVFpNMy4iak4tbGr6ylpcfl5u8fzGtSWF9HPGskTq6MMhlII/71Qe1HVx7W9eTd/IzMXRuYE8WU9BznwIqaHhtGnFrMU0Xpq77nb9zH5FqRqsNnG0K3FqlvdSCKSIbqu3BXUez63MQOHHopxbW+0LKkMyTyOQFSFhIe04OFUcpJwBWUoNM6IWRcU8kPti+Eyfbj84qqNlvxe27X/hPVrbYz/ZMn24/OKqnZd8Xtu1/4T1tX22ct/ej8fyaNooormO4ozbh8Qj7keZqbdhvuEvfnyJSjtvYf0gg6IRn95qbthp/qEvfnyJXTLtI4YfkMQdrOk2m0nKpPqQ4RB0eqGY9pYn5Doq0dklgkejImUetKS7nnJyQPkBVe7ZdANDefSQMxT4yf0XAAIPRkAEftdFfWzraItlH9HuFZoc5VlwSmeUEEjK8/DjTktVa0ihJQuesvOqk298ln/wAX/wCKpe/2u2ij8ik0rnkG7uDPWSc/IGlXac9xNY2dxcruSO8p3MECNWCbqkHjnCZ49J7Kzri1JNmt9kZVtL+8zu2C+3d/Zj/F6ktu/utv3p8hqG2FXaLPcIzAO6pugkAtgtnHSeIqZ27+62/enyGrfdIj+P8A31FrYf8AEJO5bzJV51RexA/2i/ct5kq9Ki/xGnC9sKyxrB73cd6/nNanrK+nz/W5+9fzmq4fdmfGbI0dqV8Ote5TyipqoTUk50ba9ynlFTdYS3Z1w8KEbbL8KbvI/NVbbIPisf2H8tWRtmP9lt3ieaq22QH+1YvsP5a6IdtnHb34lk7Z/hbd4n4mqz2S/Foex/I1WZtn+Ft3ifiarLZMf7Vh+y/kaivtsLe/H4ND0VAaO1ys5R+fjjcZDRyMsbqRwIKk8x6OFRmse0iztoyY5Fnk+qkbBhn/AGmHAD76wUJZxg63ZFLORQ27aTBkt7cHioMjdW96q/g1GwzQxLzXbD1QPRIeknDNjsAA8aUdFaKutMXrOcnebMkpB3Ix0DrA4BertNaB0LouO1gSGIYRBgdJ6Sekk8TW03ohpOWqLss+o9ivNvHu9t3jeWobYSf63cd0POKftpmr7XtgyxjMsZEiDpxyr2lScdeKpXUnWE6PvVlZSV4pIvIcHl4HHrAgHj0U4dVbSFb0XKT2NLVXG27RRks451GTC/rdSsMZ8GC/Oma1130fIgYXcK9TuEYfstg11Wd7DfwygKXgbMe8RhZRjDFM8SvHG905xyVjHMXk6p6Zx053KY2PaTEOkgjHCzKU/a9pfwI8av6s3a36rz6Mufrej3t6GUdRyMnmcdHjVranbSLa5iVbiRIZwMNvkKrnpVicceg8a1tjq6kc/Dz05hLkPdVRt30gPR28APrFjIR1AFR95Pypy0zr1Y2yFjPHIw5EjZXYnowDw7TiqcW2utOaQZ1XAJALcdyJByDPOcHk5Sc1NUeep7FcRNOOiPNsZdhmhyZZroj1VX0SdZOGb5AAftGozbb8SXuV8zVc2gdER2lukEQ9VBjPOx52PWTxqmNtvxJe5XzNVQlqsyRbDRTgbdhfuU3ff5VqyqrXYW39TmHP6X/KtWVWdvjZvR20cGnvdJ+6fyGsw6J/Pw94nmFae1gOLS47p/IazDon8/F3ieYVrRszn4vxRNW0UUVzHceVzbpIpR1V1PKrAMD2g8DSjpHZho+UkiJoyf1bFR8jkD5U50U1JrYmUIy3QgQbIrBTkmdx0NIAP8KA/fTXoXV62tBi3hSPPKwHrHtY8T86lKKbnJ7sUa4x2QUUUVJZ4XtnHMhSVFdDyqwDA+BpOv8AZVo+Q5CyRZ/Vvw+TBgKeKKak1sTKEZboRrHZTo+M5KyS9Uj8PkoXNOVlZxwoEiRY0HIqgKB4Cveim5N7hGEY7IKKKKkoWtYNRbK8YvJFuyHleM7jHtxwY9oNRNlsn0fG2WEsnU78P8IXNPdFUpyXLJDqg3lo57GyjhjEcSKiDkVQAPkKW12daP8ATtMYd4sc7hJKA8pwnJxPMcimyikpNDcYvdHlbWyRqEjRUUciqAoHYBwFeekLCOeMxzIsiHlVhkf9+uumikVgQrrZLYO2R6ZB+irjH+JSfvpi1d1VtbEH0EYDHgXPrOerePN1DhU3RVOcnybIVcE8pEXp3V+C8VVuFLqpyF3mUZ6SARk1FW+z2wjdXSEq6nKssjgg9IIammikpNeY3CLeWj8FftFFIoW9JajWVxK0s0ReRuVi7/68B1V2aC1Zt7Mt9HQoG9obzEHoOCcZ66mKKep7E6I5zg57+xjnjaOVFdG5VYZBpJn2SWDNkGZB+irjH+JSfvp+opqTWwpQjLdC9oLUmytCGihG+OR39dh2E8nhiu7WDQcN7AYZ1yp4gjgykchU8xqTopannI9McYxyIXQGqlpZj8hCob9M+s5/aPHwHCvjT+qVtesrXCu+6MKPSOoHTgA4yemp2ijU85DRHGMchX0ZqDZW8qywo6SLyESyfI+txHUaaKKKG29wjFR2R53EW+pUkgEYypKnwI4ilE7MNHfqW/5kn/VTlRQpNbBKEZboj9CaHjtIvRQ7wjByFZmfd6hvE4HVUhRRSGljkiG1g1Zt73dFwGYLyKHZVz04UgE9ZqMstnVjDIskcbo6nKsJZAQf3qbKKpSaWMkuuLeWhE2zfCz3ifiarTZL8Wh7H8jVZm2f4W3eJ+Jqs9kvxaHsfyNW9fbZyW9+PwWnprZnY3MrSsJEdzvMUfAJPLwYEDwrysdlWj4zkrJL3j8PkoXNPFFY65bZOr6UM5weFlZxwoEiRUQciqAoHgK96KKg0ClrWDUWyvGLyxYkPK8Z3GPbjgx7QaZaKabWwnFSWGI2jtlVhE+8VklxzSOCvyVRnxp2ijCqFUAKBgADAAHIAOYV90UOTe4owjHZHjd2qSoUkRXQ8qsAwPaDSdf7K9HyHISSLu3wPkwYCneihSa2CUIy3Qi2WyjR8ZyRLJ1O/D5KFzTlYWMcCCOKNY0HIqAKPkOeuiim5N7hGEY7IKV9Kag2VzK0syO8jcpMj+AAzgAdApoopJtbBKKluiC0BqlbWTM1urpvDDDfdgejIJIyOmp2iihtvcaSSwji0voxLmJopd7cb2grFcjoJU5x1Utf+V+jf1Lf8yT/AKqcqKak1sxShGW6OCLRgVQoklwAAMyMeA4cp4nxr9ruopZHhBRRRSGFFFFABRRRQAUUUUAFFFFABRRRQAUUUUAFFFFABRRRQAUUUUAFFFFABRRRQAUUUUAFFFFABRRRQAUUUUAFFFFABRRRQAUUUUAFFFFAFfba7tF0cIyw33kXdXnIGSTjo66rPZjeJFpSBpGCqd5cngMspAyebiaKK6619s86+WLs+ho2iiiuQ9EKKKKACiiigAooooAKKKKACiiigAooooAKKKKACiiigAoooo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6" name="Picture 6" descr="http://www.subad.org.uk/images/University-of-Southampton%20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698776" cy="90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191887"/>
              </p:ext>
            </p:extLst>
          </p:nvPr>
        </p:nvGraphicFramePr>
        <p:xfrm>
          <a:off x="179512" y="24978"/>
          <a:ext cx="7128792" cy="6486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1080120"/>
                <a:gridCol w="1368152"/>
                <a:gridCol w="864096"/>
                <a:gridCol w="792088"/>
                <a:gridCol w="720080"/>
                <a:gridCol w="115212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 dirty="0">
                          <a:effectLst/>
                        </a:rPr>
                        <a:t>Year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Reports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Size *)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 dirty="0" err="1" smtClean="0">
                          <a:effectLst/>
                        </a:rPr>
                        <a:t>Avg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Med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Min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Max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2000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212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34.2 MB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171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158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91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1257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2001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278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38.7 MB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101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99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65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 dirty="0">
                          <a:effectLst/>
                        </a:rPr>
                        <a:t>347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2002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178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30.5 MB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114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100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79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822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2003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190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33.7 MB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118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99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72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1409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2004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274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35.4 MB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137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94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51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1192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2005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302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51.1 MB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120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73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13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1178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2006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639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58.2 MB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106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26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10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2566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2007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884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122 MB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61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27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7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1975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2008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835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132 MB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42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29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6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1042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2009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896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128 MB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43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30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439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2010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1062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150 MB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36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26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10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286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2011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1139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193 MB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39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26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8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800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2012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1000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175 MB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29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22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4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212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2013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1481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239 MB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28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22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9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974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2014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189 **)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7.17 MB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35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31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-1 ***)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120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TOTAL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9559</a:t>
                      </a:r>
                      <a:endParaRPr lang="en-GB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1.39 GB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42408" y="6059525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500" dirty="0"/>
              <a:t>*) Rounded off</a:t>
            </a:r>
          </a:p>
          <a:p>
            <a:r>
              <a:rPr lang="en-GB" sz="1500" dirty="0"/>
              <a:t>**) Up until Feb 15</a:t>
            </a:r>
            <a:r>
              <a:rPr lang="en-GB" sz="1500" baseline="30000" dirty="0"/>
              <a:t>th</a:t>
            </a:r>
            <a:r>
              <a:rPr lang="en-GB" sz="1500" dirty="0"/>
              <a:t>, 2014</a:t>
            </a:r>
          </a:p>
          <a:p>
            <a:r>
              <a:rPr lang="en-GB" sz="1500" dirty="0"/>
              <a:t>***) This is an error that appeared on the website:</a:t>
            </a:r>
          </a:p>
        </p:txBody>
      </p:sp>
    </p:spTree>
    <p:extLst>
      <p:ext uri="{BB962C8B-B14F-4D97-AF65-F5344CB8AC3E}">
        <p14:creationId xmlns:p14="http://schemas.microsoft.com/office/powerpoint/2010/main" val="225342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Data </a:t>
            </a:r>
            <a:r>
              <a:rPr lang="en-GB" dirty="0"/>
              <a:t>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Dataset A</a:t>
            </a:r>
          </a:p>
          <a:p>
            <a:r>
              <a:rPr lang="en-GB" dirty="0"/>
              <a:t>PDF converted to</a:t>
            </a:r>
            <a:br>
              <a:rPr lang="en-GB" dirty="0"/>
            </a:br>
            <a:r>
              <a:rPr lang="en-GB" dirty="0"/>
              <a:t>plain text </a:t>
            </a:r>
            <a:r>
              <a:rPr lang="en-GB" dirty="0" smtClean="0"/>
              <a:t>format</a:t>
            </a:r>
          </a:p>
          <a:p>
            <a:r>
              <a:rPr lang="en-GB" dirty="0" smtClean="0"/>
              <a:t>Three </a:t>
            </a:r>
            <a:r>
              <a:rPr lang="en-GB" dirty="0"/>
              <a:t>sets</a:t>
            </a:r>
          </a:p>
          <a:p>
            <a:pPr lvl="1"/>
            <a:r>
              <a:rPr lang="en-GB" dirty="0"/>
              <a:t>2000-2004</a:t>
            </a:r>
          </a:p>
          <a:p>
            <a:pPr lvl="1"/>
            <a:r>
              <a:rPr lang="en-GB" dirty="0"/>
              <a:t>2005-2009</a:t>
            </a:r>
          </a:p>
          <a:p>
            <a:pPr lvl="1"/>
            <a:r>
              <a:rPr lang="en-GB" dirty="0"/>
              <a:t>2010-March 2014</a:t>
            </a:r>
          </a:p>
          <a:p>
            <a:r>
              <a:rPr lang="en-GB" dirty="0"/>
              <a:t>Two subject reports</a:t>
            </a:r>
            <a:br>
              <a:rPr lang="en-GB" dirty="0"/>
            </a:br>
            <a:r>
              <a:rPr lang="en-GB" dirty="0" err="1"/>
              <a:t>reports</a:t>
            </a:r>
            <a:r>
              <a:rPr lang="en-GB" dirty="0"/>
              <a:t> </a:t>
            </a:r>
            <a:r>
              <a:rPr lang="en-GB" dirty="0" smtClean="0"/>
              <a:t>added</a:t>
            </a:r>
            <a:endParaRPr lang="en-GB" dirty="0"/>
          </a:p>
        </p:txBody>
      </p:sp>
      <p:pic>
        <p:nvPicPr>
          <p:cNvPr id="7170" name="Picture 2" descr="C:\7A.OFSTEDMINING\Images\pdf2tx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7275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00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Data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Dataset B. For 2004, 2008 </a:t>
            </a:r>
            <a:br>
              <a:rPr lang="en-GB" dirty="0" smtClean="0"/>
            </a:br>
            <a:r>
              <a:rPr lang="en-GB" dirty="0" smtClean="0"/>
              <a:t>and 2013</a:t>
            </a:r>
          </a:p>
          <a:p>
            <a:r>
              <a:rPr lang="en-GB" dirty="0" smtClean="0"/>
              <a:t>Imported into </a:t>
            </a:r>
            <a:r>
              <a:rPr lang="en-GB" dirty="0" err="1" smtClean="0"/>
              <a:t>Rstudio</a:t>
            </a:r>
            <a:endParaRPr lang="en-GB" dirty="0" smtClean="0"/>
          </a:p>
          <a:p>
            <a:r>
              <a:rPr lang="en-GB" dirty="0" smtClean="0"/>
              <a:t>tm package in R for </a:t>
            </a:r>
            <a:br>
              <a:rPr lang="en-GB" dirty="0" smtClean="0"/>
            </a:br>
            <a:r>
              <a:rPr lang="en-GB" dirty="0" err="1" smtClean="0"/>
              <a:t>textmining</a:t>
            </a:r>
            <a:endParaRPr lang="en-GB" dirty="0" smtClean="0"/>
          </a:p>
          <a:p>
            <a:r>
              <a:rPr lang="en-GB" dirty="0" smtClean="0"/>
              <a:t>Three corpora</a:t>
            </a:r>
          </a:p>
          <a:p>
            <a:pPr lvl="1"/>
            <a:r>
              <a:rPr lang="en-GB" dirty="0"/>
              <a:t>Making all characters lower case.</a:t>
            </a:r>
          </a:p>
          <a:p>
            <a:pPr lvl="1"/>
            <a:r>
              <a:rPr lang="en-GB" dirty="0"/>
              <a:t>Removing punctuation marks from a text document.</a:t>
            </a:r>
          </a:p>
          <a:p>
            <a:pPr lvl="1"/>
            <a:r>
              <a:rPr lang="en-GB" dirty="0"/>
              <a:t>Removing any numbers from a text document. </a:t>
            </a:r>
          </a:p>
          <a:p>
            <a:pPr lvl="1"/>
            <a:r>
              <a:rPr lang="en-GB" dirty="0"/>
              <a:t>Removing English </a:t>
            </a:r>
            <a:r>
              <a:rPr lang="en-GB" dirty="0" err="1"/>
              <a:t>stopwords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Stripping extra whitespace from the documents.</a:t>
            </a:r>
          </a:p>
          <a:p>
            <a:pPr lvl="1"/>
            <a:r>
              <a:rPr lang="en-GB" dirty="0" smtClean="0"/>
              <a:t>Document-Term Matrix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18" name="Picture 2" descr="C:\7A.OFSTEDMINING\Images\data_analysis_1902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372667" cy="25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5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in data 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File errors</a:t>
            </a:r>
          </a:p>
          <a:p>
            <a:r>
              <a:rPr lang="en-GB" dirty="0" smtClean="0"/>
              <a:t>Strange symbols</a:t>
            </a:r>
          </a:p>
          <a:p>
            <a:r>
              <a:rPr lang="en-GB" dirty="0" smtClean="0"/>
              <a:t>Protected pdf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06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Modelling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With dataset A</a:t>
            </a:r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dirty="0" err="1" smtClean="0"/>
              <a:t>textStat</a:t>
            </a:r>
            <a:r>
              <a:rPr lang="en-GB" dirty="0" smtClean="0"/>
              <a:t> (version 2.9c)</a:t>
            </a:r>
            <a:endParaRPr lang="en-GB" dirty="0"/>
          </a:p>
        </p:txBody>
      </p:sp>
      <p:pic>
        <p:nvPicPr>
          <p:cNvPr id="10242" name="Picture 2" descr="C:\DROPBOX\conferences\icmt14\submissions\textstat\cap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16445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1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Modelling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With dataset B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7A.OFSTEDMINING\Images\data_analysis_1902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616624" cy="43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30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With dataset A</a:t>
            </a:r>
            <a:endParaRPr lang="en-GB" dirty="0"/>
          </a:p>
        </p:txBody>
      </p:sp>
      <p:pic>
        <p:nvPicPr>
          <p:cNvPr id="12290" name="Picture 2" descr="C:\DROPBOX\conferences\icmt14\submissions\textstat\capture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/>
          <a:stretch/>
        </p:blipFill>
        <p:spPr bwMode="auto">
          <a:xfrm>
            <a:off x="271463" y="1246909"/>
            <a:ext cx="8601075" cy="595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0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Interpretation is difficult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1365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Table 2: frequencies for the corpora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0" y="2576173"/>
            <a:ext cx="7951780" cy="39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95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672408" cy="31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850620"/>
            <a:ext cx="4598339" cy="467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49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Future work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Extend to more sophisticated text analyses methods</a:t>
            </a:r>
          </a:p>
          <a:p>
            <a:pPr lvl="1"/>
            <a:r>
              <a:rPr lang="en-GB" dirty="0" err="1" smtClean="0"/>
              <a:t>Rstudio</a:t>
            </a:r>
            <a:r>
              <a:rPr lang="en-GB" dirty="0" smtClean="0"/>
              <a:t> can do much more </a:t>
            </a:r>
            <a:r>
              <a:rPr lang="en-GB" dirty="0" err="1" smtClean="0"/>
              <a:t>textmining</a:t>
            </a:r>
            <a:r>
              <a:rPr lang="en-GB" dirty="0" smtClean="0"/>
              <a:t> techniques: K-means clustering, topic modelling, Latent </a:t>
            </a:r>
            <a:r>
              <a:rPr lang="en-GB" dirty="0" err="1" smtClean="0"/>
              <a:t>Dirichlet</a:t>
            </a:r>
            <a:r>
              <a:rPr lang="en-GB" dirty="0" smtClean="0"/>
              <a:t> Allocation</a:t>
            </a:r>
          </a:p>
          <a:p>
            <a:r>
              <a:rPr lang="en-GB" dirty="0" smtClean="0"/>
              <a:t>Differences between judgments</a:t>
            </a:r>
          </a:p>
          <a:p>
            <a:r>
              <a:rPr lang="en-GB" dirty="0"/>
              <a:t>Link to other </a:t>
            </a:r>
            <a:r>
              <a:rPr lang="en-GB" dirty="0" err="1"/>
              <a:t>largescale</a:t>
            </a:r>
            <a:r>
              <a:rPr lang="en-GB" dirty="0"/>
              <a:t> datasets like TIMSS and PISA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64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It has been suggested that OFSTED holds particular views on textbook use in that it opposes an ‘over-reliance’ on textbooks, claiming that “in over a third of classes there was an over-reliance upon a particular published scheme” and that this “usually led to pupils spending prolonged periods of time in which they worked at a slow pace, often on repetitive, undemanding exercises, which did little to advance their skills or understanding of number, much less their interest and enthusiasm for mathematics” (OFSTED, 1993, p. 16).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8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to other datasets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GB" dirty="0"/>
              <a:t>Throughout the years England has internationally scored relatively high on non-textbook use and using textbooks as a supplement rather as primary source. </a:t>
            </a:r>
          </a:p>
          <a:p>
            <a:pPr lvl="0"/>
            <a:r>
              <a:rPr lang="en-GB" dirty="0"/>
              <a:t>This holds for both year 4 and year 8, but there seems to be more textbook use in secondary school year 8 than primary school year 4.</a:t>
            </a:r>
          </a:p>
          <a:p>
            <a:pPr lvl="0"/>
            <a:r>
              <a:rPr lang="en-GB" dirty="0"/>
              <a:t>In year 4, between 2003 and 2007 the international average stayed the same while England seemed to use fewer textbooks and more as a supplement. For 2011 this is hard to say because of changing metrics but it is clear that it still is way above the international average with again year 4 even more pronounced than year 8.</a:t>
            </a:r>
          </a:p>
          <a:p>
            <a:pPr lvl="0"/>
            <a:r>
              <a:rPr lang="en-GB" dirty="0"/>
              <a:t>Over time the relative position of England in this respect has gone done from roughly number 5 to number 1. In other words, England is the country that seems to use textbooks least of all participating countries in TIMSS 2011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555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.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"/>
          <a:stretch>
            <a:fillRect/>
          </a:stretch>
        </p:blipFill>
        <p:spPr bwMode="auto">
          <a:xfrm>
            <a:off x="971600" y="548680"/>
            <a:ext cx="6984776" cy="523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81939" y="5977825"/>
            <a:ext cx="67951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Figure 1: bar chart of textbook use in year 8 of TIMSS 2011 data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0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819472"/>
            <a:ext cx="8514959" cy="680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609329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http://www.telegraph.co.uk/education/educationnews/10489675/Reintroduce-traditional-textbooks-in-schools-minister-says.html</a:t>
            </a:r>
          </a:p>
        </p:txBody>
      </p:sp>
    </p:spTree>
    <p:extLst>
      <p:ext uri="{BB962C8B-B14F-4D97-AF65-F5344CB8AC3E}">
        <p14:creationId xmlns:p14="http://schemas.microsoft.com/office/powerpoint/2010/main" val="13137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7"/>
          <a:stretch/>
        </p:blipFill>
        <p:spPr bwMode="auto">
          <a:xfrm>
            <a:off x="179512" y="139988"/>
            <a:ext cx="8799560" cy="586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620013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https://www.gov.uk/government/speeches/elizabeth-truss-speaks-to-education-publishers-about-curriculum-reform</a:t>
            </a:r>
          </a:p>
        </p:txBody>
      </p:sp>
    </p:spTree>
    <p:extLst>
      <p:ext uri="{BB962C8B-B14F-4D97-AF65-F5344CB8AC3E}">
        <p14:creationId xmlns:p14="http://schemas.microsoft.com/office/powerpoint/2010/main" val="107636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The procedure that was used for data mining was loosely based on the ‘knowledge discovery in data’ methodology using The Cross Industry standard Process for Data Mining (CRISP-DM, </a:t>
            </a:r>
            <a:r>
              <a:rPr lang="en-GB" dirty="0" err="1"/>
              <a:t>Bosnjak</a:t>
            </a:r>
            <a:r>
              <a:rPr lang="en-GB" dirty="0"/>
              <a:t>, </a:t>
            </a:r>
            <a:r>
              <a:rPr lang="en-GB" dirty="0" err="1"/>
              <a:t>Grljevic</a:t>
            </a:r>
            <a:r>
              <a:rPr lang="en-GB" dirty="0"/>
              <a:t> &amp; </a:t>
            </a:r>
            <a:r>
              <a:rPr lang="en-GB" dirty="0" err="1"/>
              <a:t>Bosnjak</a:t>
            </a:r>
            <a:r>
              <a:rPr lang="en-GB" dirty="0"/>
              <a:t>, 2009). CRISP-DM distinguishes several phases that could be applied to the web as well.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Organizational </a:t>
            </a:r>
            <a:r>
              <a:rPr lang="en-GB" dirty="0"/>
              <a:t>Understanding, concerns an understanding of the </a:t>
            </a:r>
            <a:r>
              <a:rPr lang="en-GB" dirty="0" smtClean="0"/>
              <a:t>website.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Data </a:t>
            </a:r>
            <a:r>
              <a:rPr lang="en-GB" dirty="0"/>
              <a:t>Understanding, would involve knowing the precise format of the </a:t>
            </a:r>
            <a:r>
              <a:rPr lang="en-GB" dirty="0" smtClean="0"/>
              <a:t>data.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Data </a:t>
            </a:r>
            <a:r>
              <a:rPr lang="en-GB" dirty="0"/>
              <a:t>Preparation, the data is transformed into a format that is understandable for the tool that will perform the analyses.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Modelling</a:t>
            </a:r>
            <a:r>
              <a:rPr lang="en-GB" dirty="0"/>
              <a:t>, is the phase that is used for the actual analyses.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Evaluation</a:t>
            </a:r>
            <a:r>
              <a:rPr lang="en-GB" dirty="0"/>
              <a:t>, determines the truthfulness and usefulness of the analysis results.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Deployment</a:t>
            </a:r>
            <a:r>
              <a:rPr lang="en-GB" dirty="0"/>
              <a:t>, could involve the distribution and publication of the results of the analyses, as is done </a:t>
            </a:r>
            <a:r>
              <a:rPr lang="en-GB" dirty="0" smtClean="0"/>
              <a:t>in this presentation, </a:t>
            </a:r>
            <a:r>
              <a:rPr lang="en-GB" dirty="0"/>
              <a:t>and therefore not explicitly mentioned.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08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Organizational </a:t>
            </a:r>
            <a:r>
              <a:rPr lang="en-GB" dirty="0"/>
              <a:t>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OFSTED provides publicly-available inspection reports for every school </a:t>
            </a:r>
            <a:r>
              <a:rPr lang="en-GB" dirty="0" smtClean="0"/>
              <a:t>(</a:t>
            </a:r>
            <a:r>
              <a:rPr lang="en-GB" u="sng" dirty="0">
                <a:hlinkClick r:id="rId2"/>
              </a:rPr>
              <a:t>http://www.ofsted.gov.uk/</a:t>
            </a:r>
            <a:r>
              <a:rPr lang="en-GB" dirty="0"/>
              <a:t> ).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Every </a:t>
            </a:r>
            <a:r>
              <a:rPr lang="en-GB" dirty="0"/>
              <a:t>report has a judgment attached to it which is mentioned on the website and within the report itself. The current judgments are: grade 1 (outstanding), grade 2 (good), grade 3 (requires improvement) and grade 4 (inadequate). Before January 2012 grade 3 (requiring improvement) was called ‘satisfactory’. The website also has interim reports</a:t>
            </a:r>
            <a:r>
              <a:rPr lang="en-GB" dirty="0" smtClean="0"/>
              <a:t>. Our focus: secondary education.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13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Data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Most recent </a:t>
            </a:r>
            <a:r>
              <a:rPr lang="en-GB" dirty="0" smtClean="0"/>
              <a:t>reports</a:t>
            </a:r>
            <a:endParaRPr lang="en-GB" dirty="0"/>
          </a:p>
          <a:p>
            <a:pPr lvl="1"/>
            <a:r>
              <a:rPr lang="en-GB" dirty="0"/>
              <a:t>1786 schools, 20 no report, 1766 most recent reports of which</a:t>
            </a:r>
          </a:p>
          <a:p>
            <a:pPr lvl="1"/>
            <a:r>
              <a:rPr lang="en-GB" dirty="0"/>
              <a:t>Good 854</a:t>
            </a:r>
            <a:br>
              <a:rPr lang="en-GB" dirty="0"/>
            </a:br>
            <a:r>
              <a:rPr lang="en-GB" dirty="0"/>
              <a:t>Inadequate 149</a:t>
            </a:r>
            <a:br>
              <a:rPr lang="en-GB" dirty="0"/>
            </a:br>
            <a:r>
              <a:rPr lang="en-GB" dirty="0"/>
              <a:t>Outstanding 236</a:t>
            </a:r>
            <a:br>
              <a:rPr lang="en-GB" dirty="0"/>
            </a:br>
            <a:r>
              <a:rPr lang="en-GB" dirty="0"/>
              <a:t>Requires Improvement 480</a:t>
            </a:r>
            <a:br>
              <a:rPr lang="en-GB" dirty="0"/>
            </a:br>
            <a:r>
              <a:rPr lang="en-GB" dirty="0"/>
              <a:t>Satisfactory 47</a:t>
            </a:r>
          </a:p>
          <a:p>
            <a:r>
              <a:rPr lang="en-GB" dirty="0" smtClean="0"/>
              <a:t>First went for ‘inspection reports’ but</a:t>
            </a:r>
          </a:p>
          <a:p>
            <a:pPr lvl="1"/>
            <a:r>
              <a:rPr lang="en-GB" dirty="0" smtClean="0"/>
              <a:t>Poor inspection results, more visits, more reports</a:t>
            </a:r>
          </a:p>
          <a:p>
            <a:pPr lvl="1"/>
            <a:r>
              <a:rPr lang="en-GB" dirty="0" smtClean="0"/>
              <a:t>So decided to go for all publicly published </a:t>
            </a:r>
            <a:r>
              <a:rPr lang="en-GB" dirty="0" err="1" smtClean="0"/>
              <a:t>inpsection</a:t>
            </a:r>
            <a:r>
              <a:rPr lang="en-GB" dirty="0" smtClean="0"/>
              <a:t> reports, interim reports and letters</a:t>
            </a:r>
          </a:p>
        </p:txBody>
      </p:sp>
    </p:spTree>
    <p:extLst>
      <p:ext uri="{BB962C8B-B14F-4D97-AF65-F5344CB8AC3E}">
        <p14:creationId xmlns:p14="http://schemas.microsoft.com/office/powerpoint/2010/main" val="341708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88640"/>
            <a:ext cx="8058150" cy="795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799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191626" cy="817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815386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85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844</Words>
  <Application>Microsoft Office PowerPoint</Application>
  <PresentationFormat>On-screen Show (4:3)</PresentationFormat>
  <Paragraphs>198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Methodology</vt:lpstr>
      <vt:lpstr>1. Organizational Understanding</vt:lpstr>
      <vt:lpstr>2. Data Understanding</vt:lpstr>
      <vt:lpstr>PowerPoint Presentation</vt:lpstr>
      <vt:lpstr>PowerPoint Presentation</vt:lpstr>
      <vt:lpstr>PowerPoint Presentation</vt:lpstr>
      <vt:lpstr>3. Data Preparation</vt:lpstr>
      <vt:lpstr>3. Data Preparation</vt:lpstr>
      <vt:lpstr>Challenges in data preparation</vt:lpstr>
      <vt:lpstr>4. Modelling</vt:lpstr>
      <vt:lpstr>4. Modelling</vt:lpstr>
      <vt:lpstr>5. Evaluation</vt:lpstr>
      <vt:lpstr>5. Evaluation</vt:lpstr>
      <vt:lpstr>5. Evaluation</vt:lpstr>
      <vt:lpstr>Future work</vt:lpstr>
      <vt:lpstr>Link to other datasets</vt:lpstr>
      <vt:lpstr>PowerPoint Presentation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OFSTED</dc:title>
  <dc:creator>Bokhove C.</dc:creator>
  <cp:lastModifiedBy>Bokhove C.</cp:lastModifiedBy>
  <cp:revision>13</cp:revision>
  <dcterms:created xsi:type="dcterms:W3CDTF">2014-07-25T08:23:20Z</dcterms:created>
  <dcterms:modified xsi:type="dcterms:W3CDTF">2014-07-29T10:45:05Z</dcterms:modified>
</cp:coreProperties>
</file>