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63" r:id="rId4"/>
    <p:sldId id="282" r:id="rId5"/>
    <p:sldId id="278" r:id="rId6"/>
    <p:sldId id="279" r:id="rId7"/>
    <p:sldId id="264" r:id="rId8"/>
    <p:sldId id="274" r:id="rId9"/>
    <p:sldId id="284" r:id="rId10"/>
    <p:sldId id="280" r:id="rId11"/>
    <p:sldId id="281" r:id="rId12"/>
    <p:sldId id="28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7C7F-6BCF-45D1-B78E-ABDA5CA61697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1C49A-FDD1-45F8-B94D-6BF4BA3E9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4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EU-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funded‘MC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-squared’ project is working with a number of European communities to develop digital, interactive, creative, mathematics ‘textbooks’ that the project calls ‘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cBooks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’. The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cBooks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authored in a Digital Mathematics Environment in which participants can construct books with various interactive ‘widgets’. This paper provides an outline of the MC-squared project illustrating an interactive storyboard of the Digital Mathematics Environment architecture. This includes examples of how authoring by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cBook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designers of interactive ‘widgets’ is possible. The workshop that relates to this paper is augmented, of course, by suitable ‘hands-on’ materials aimed at two possible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cBooks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one focusing on aspects of geometric and spatial thinking using building blocks, the other on aspects of number and fractions.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1C49A-FDD1-45F8-B94D-6BF4BA3E9C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5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6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1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0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74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4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5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9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8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2807B-F0A3-4CCA-839C-5E3AAFF12F4C}" type="datetimeFigureOut">
              <a:rPr lang="en-GB" smtClean="0"/>
              <a:t>27/07/2014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290B-49B9-4AC4-89CB-F80B3BFC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08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mc2dme.appspot.com/m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174" y="5445224"/>
            <a:ext cx="6400800" cy="1059904"/>
          </a:xfrm>
        </p:spPr>
        <p:txBody>
          <a:bodyPr>
            <a:normAutofit/>
          </a:bodyPr>
          <a:lstStyle/>
          <a:p>
            <a:r>
              <a:rPr lang="en-GB" sz="1400" b="1" dirty="0">
                <a:solidFill>
                  <a:schemeClr val="tx1"/>
                </a:solidFill>
              </a:rPr>
              <a:t>The research leading to these results has received funding from the European Union Seventh Framework Programme (FP7/2007-2013) under grant agreement n° 610467 - project “M C Squared”. This publication reflects only the author’s views and Union is not liable for any use that may be made of the information contained therein</a:t>
            </a:r>
            <a:r>
              <a:rPr lang="en-GB" sz="1400" b="1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259632" y="116632"/>
            <a:ext cx="6674342" cy="1656184"/>
          </a:xfrm>
          <a:prstGeom prst="rect">
            <a:avLst/>
          </a:prstGeom>
          <a:ln/>
        </p:spPr>
      </p:pic>
      <p:sp>
        <p:nvSpPr>
          <p:cNvPr id="2" name="Rectangle 1"/>
          <p:cNvSpPr/>
          <p:nvPr/>
        </p:nvSpPr>
        <p:spPr>
          <a:xfrm>
            <a:off x="733443" y="3140968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Christian </a:t>
            </a:r>
            <a:r>
              <a:rPr lang="en-GB" sz="2000" b="1" dirty="0" err="1"/>
              <a:t>Bokhove</a:t>
            </a:r>
            <a:r>
              <a:rPr lang="en-GB" sz="2000" b="1" dirty="0"/>
              <a:t> &amp; Keith </a:t>
            </a:r>
            <a:r>
              <a:rPr lang="en-GB" sz="2000" b="1" dirty="0" smtClean="0"/>
              <a:t>Jones</a:t>
            </a:r>
          </a:p>
          <a:p>
            <a:r>
              <a:rPr lang="en-GB" sz="2000" b="1" dirty="0" smtClean="0"/>
              <a:t>Southampton Education School, University of Southampton</a:t>
            </a:r>
          </a:p>
          <a:p>
            <a:endParaRPr lang="en-GB" sz="2000" b="1" dirty="0"/>
          </a:p>
          <a:p>
            <a:r>
              <a:rPr lang="en-GB" sz="2000" b="1" dirty="0"/>
              <a:t>Patricia </a:t>
            </a:r>
            <a:r>
              <a:rPr lang="en-GB" sz="2000" b="1" dirty="0" smtClean="0"/>
              <a:t>Charlton, </a:t>
            </a:r>
            <a:r>
              <a:rPr lang="en-GB" sz="2000" b="1" dirty="0" err="1" smtClean="0"/>
              <a:t>Manolis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Mavrikis</a:t>
            </a:r>
            <a:r>
              <a:rPr lang="en-GB" sz="2000" b="1" dirty="0"/>
              <a:t> </a:t>
            </a:r>
            <a:r>
              <a:rPr lang="en-GB" sz="2000" b="1" dirty="0" smtClean="0"/>
              <a:t>&amp; </a:t>
            </a:r>
            <a:r>
              <a:rPr lang="en-GB" sz="2000" b="1" dirty="0" err="1" smtClean="0"/>
              <a:t>Eirini</a:t>
            </a:r>
            <a:r>
              <a:rPr lang="en-GB" sz="2000" b="1" dirty="0" smtClean="0"/>
              <a:t> </a:t>
            </a:r>
            <a:r>
              <a:rPr lang="en-GB" sz="2000" b="1" dirty="0" err="1"/>
              <a:t>Geraniou</a:t>
            </a:r>
            <a:r>
              <a:rPr lang="en-GB" sz="2000" b="1" dirty="0"/>
              <a:t> 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Institute of Education, University of London</a:t>
            </a:r>
          </a:p>
          <a:p>
            <a:endParaRPr lang="en-GB" sz="2000" b="1" dirty="0"/>
          </a:p>
          <a:p>
            <a:r>
              <a:rPr lang="en-GB" sz="2000" b="1" dirty="0" smtClean="0"/>
              <a:t>July 30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, 2014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251520" y="206221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cap="all" dirty="0"/>
              <a:t>Authoring Your OWN creative, electronic book for mathematics: </a:t>
            </a:r>
            <a:r>
              <a:rPr lang="en-GB" sz="2800" b="1" cap="all" dirty="0" smtClean="0"/>
              <a:t>the </a:t>
            </a:r>
            <a:r>
              <a:rPr lang="en-GB" sz="2800" b="1" cap="all" dirty="0"/>
              <a:t>MC-squared project</a:t>
            </a:r>
          </a:p>
        </p:txBody>
      </p:sp>
    </p:spTree>
    <p:extLst>
      <p:ext uri="{BB962C8B-B14F-4D97-AF65-F5344CB8AC3E}">
        <p14:creationId xmlns:p14="http://schemas.microsoft.com/office/powerpoint/2010/main" val="211243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09545"/>
              </p:ext>
            </p:extLst>
          </p:nvPr>
        </p:nvGraphicFramePr>
        <p:xfrm>
          <a:off x="251520" y="188640"/>
          <a:ext cx="8712968" cy="6366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48"/>
                <a:gridCol w="7274320"/>
              </a:tblGrid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14:00-14:10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Introduction MC-squared project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Communities of Interest and Boundary Crossing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Social Creativity and Creative Mathematical Thinking (SC and CMT)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14:10-14:30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‘Challenge eliciting activity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’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14:30-14:40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DME demo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Workshop paper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DME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manual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14:45-15:20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Brief of the task: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‘Play’ with DME and try making some c-book pages or modify existing c-books on 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either geometric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and spatial thinking using building blocks, the other on aspects of number and fractions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  </a:t>
                      </a: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JAVA!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51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15:20-15:45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Share each other’s ‘products’. Discuss in pairs. Try out CoiCode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Focus of the discussion: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Being aware of some of the features of the c-book environment what, in your opinion, information as a teacher would you need about the student (his/her use of the c-book)?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15:45-16:00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Exchange experiences. Wrap up session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9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727624"/>
              </p:ext>
            </p:extLst>
          </p:nvPr>
        </p:nvGraphicFramePr>
        <p:xfrm>
          <a:off x="251520" y="188640"/>
          <a:ext cx="8712968" cy="6366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48"/>
                <a:gridCol w="7274320"/>
              </a:tblGrid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14:00-14:10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Introduction MC-squared project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Communities of Interest and Boundary Crossing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Social Creativity and Creative Mathematical Thinking (SC and CMT)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14:10-14:30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‘Challenge eliciting activity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’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14:30-14:40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DME demo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Workshop paper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DME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manual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14:45-15:20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Brief of the task: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‘Play’ with DME and try making some c-book pages or modify existing c-books on 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either geometric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and spatial thinking using building blocks, the other on aspects of number and fractions.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15:20-15:45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Share each other’s ‘products’. Discuss in pairs. Try out </a:t>
                      </a:r>
                      <a:r>
                        <a:rPr lang="en-AU" sz="18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CoiCode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Focus of the discussion: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Being aware of some of the features of the c-book environment what, in your opinion, information as a teacher would you need about the student (his/her use of the c-book)?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15:45-16:00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Exchange experiences. Wrap up session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9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84824"/>
              </p:ext>
            </p:extLst>
          </p:nvPr>
        </p:nvGraphicFramePr>
        <p:xfrm>
          <a:off x="251520" y="188640"/>
          <a:ext cx="8712968" cy="6366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48"/>
                <a:gridCol w="7274320"/>
              </a:tblGrid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14:00-14:10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Introduction MC-squared project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Communities of Interest and Boundary Crossing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Social Creativity and Creative Mathematical Thinking (SC and CMT)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14:10-14:30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‘Challenge eliciting activity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’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14:30-14:40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DME demo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Workshop paper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DME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manual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14:45-15:20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Brief of the task: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‘Play’ with DME and try making some c-book pages or modify existing c-books on 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either geometric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and spatial thinking using building blocks, the other on aspects of number and fractions.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15:20-15:45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Share each other’s ‘products’. Discuss in pairs. Try out </a:t>
                      </a:r>
                      <a:r>
                        <a:rPr lang="en-AU" sz="18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CoiCode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Focus of the discussion: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Being aware of some of the features of the c-book environment what, in your opinion, information as a teacher would you need about the student (his/her use of the c-book)?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15:45-16:00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Exchange experiences. Wrap up session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9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More on research tomorrow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4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722206"/>
              </p:ext>
            </p:extLst>
          </p:nvPr>
        </p:nvGraphicFramePr>
        <p:xfrm>
          <a:off x="251520" y="188640"/>
          <a:ext cx="8712968" cy="6366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48"/>
                <a:gridCol w="7274320"/>
              </a:tblGrid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14:00-14:10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Introduction MC-squared project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Communities of Interest and Boundary Crossing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Social Creativity and Creative Mathematical Thinking (SC and CMT)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14:10-14:30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‘Challenge eliciting activity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’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14:30-14:40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DME demo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Workshop paper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DME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manual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14:45-15:20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Brief of the task: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‘Play’ with DME and try making some c-book pages or modify existing c-books on 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either geometric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and spatial thinking using building blocks, the other on aspects of number and fractions.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15:20-15:45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Share each other’s ‘products’. Discuss in pairs. Try out CoiCode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Focus of the discussion: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Being aware of some of the features of the c-book environment what, in your opinion, information as a teacher would you need about the student (his/her use of the c-book)?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15:45-16:00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Exchange experiences. Wrap up session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47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esign and develop a new genre of </a:t>
            </a:r>
            <a:r>
              <a:rPr lang="en-US" dirty="0" err="1" smtClean="0"/>
              <a:t>authorable</a:t>
            </a:r>
            <a:r>
              <a:rPr lang="en-US" dirty="0" smtClean="0"/>
              <a:t> e-book, which we call </a:t>
            </a:r>
            <a:r>
              <a:rPr lang="en-US" b="1" dirty="0" smtClean="0"/>
              <a:t>'the c-book'</a:t>
            </a:r>
            <a:r>
              <a:rPr lang="en-US" dirty="0" smtClean="0"/>
              <a:t> (c for creative)</a:t>
            </a:r>
          </a:p>
          <a:p>
            <a:pPr lvl="1"/>
            <a:r>
              <a:rPr lang="en-US" dirty="0" smtClean="0"/>
              <a:t>Creative Mathematical Thinking (CMT)</a:t>
            </a:r>
          </a:p>
          <a:p>
            <a:r>
              <a:rPr lang="en-US" dirty="0" smtClean="0"/>
              <a:t>Initiate a ‘Community of Interest’ </a:t>
            </a:r>
            <a:r>
              <a:rPr lang="en-GB" dirty="0" smtClean="0"/>
              <a:t>(</a:t>
            </a:r>
            <a:r>
              <a:rPr lang="en-GB" dirty="0" err="1" smtClean="0"/>
              <a:t>CoI</a:t>
            </a:r>
            <a:r>
              <a:rPr lang="en-GB" dirty="0" smtClean="0"/>
              <a:t>) (Fischer, 2001)</a:t>
            </a:r>
          </a:p>
          <a:p>
            <a:pPr lvl="1"/>
            <a:r>
              <a:rPr lang="en-GB" dirty="0" smtClean="0"/>
              <a:t>A community of interest consists of several stakeholders from various ‘Communities of Practice’ (Wenger, 1998).</a:t>
            </a:r>
          </a:p>
          <a:p>
            <a:pPr lvl="1"/>
            <a:r>
              <a:rPr lang="en-GB" dirty="0" smtClean="0"/>
              <a:t>England, Spain, Greece, France</a:t>
            </a:r>
          </a:p>
          <a:p>
            <a:pPr lvl="1"/>
            <a:r>
              <a:rPr lang="en-GB" dirty="0" smtClean="0"/>
              <a:t>Within these teachers who co-design and use resources for teaching, can contribute to their own professional development (e.g., </a:t>
            </a:r>
            <a:r>
              <a:rPr lang="en-GB" dirty="0" err="1" smtClean="0"/>
              <a:t>Jaworski</a:t>
            </a:r>
            <a:r>
              <a:rPr lang="en-GB" dirty="0" smtClean="0"/>
              <a:t>, 2006).</a:t>
            </a:r>
          </a:p>
          <a:p>
            <a:pPr lvl="1"/>
            <a:r>
              <a:rPr lang="en-GB" dirty="0" smtClean="0"/>
              <a:t>Social </a:t>
            </a:r>
            <a:r>
              <a:rPr lang="en-GB" dirty="0" smtClean="0"/>
              <a:t>Creativity (SC)</a:t>
            </a:r>
          </a:p>
          <a:p>
            <a:pPr lvl="1"/>
            <a:r>
              <a:rPr lang="en-GB" dirty="0" smtClean="0"/>
              <a:t>Boundary crossing</a:t>
            </a:r>
            <a:endParaRPr lang="en-GB" dirty="0" smtClean="0"/>
          </a:p>
          <a:p>
            <a:r>
              <a:rPr lang="en-GB" dirty="0" smtClean="0"/>
              <a:t>Creative Mathematical Thinking (CMT)</a:t>
            </a:r>
            <a:endParaRPr lang="en-GB" dirty="0" smtClean="0"/>
          </a:p>
          <a:p>
            <a:r>
              <a:rPr lang="en-GB" dirty="0" smtClean="0"/>
              <a:t>UK </a:t>
            </a:r>
            <a:r>
              <a:rPr lang="en-GB" dirty="0" err="1" smtClean="0"/>
              <a:t>CoI</a:t>
            </a:r>
            <a:r>
              <a:rPr lang="en-GB" dirty="0" smtClean="0"/>
              <a:t>: learning analytics</a:t>
            </a:r>
          </a:p>
        </p:txBody>
      </p:sp>
    </p:spTree>
    <p:extLst>
      <p:ext uri="{BB962C8B-B14F-4D97-AF65-F5344CB8AC3E}">
        <p14:creationId xmlns:p14="http://schemas.microsoft.com/office/powerpoint/2010/main" val="208766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UK </a:t>
            </a:r>
            <a:r>
              <a:rPr lang="en-GB" dirty="0" err="1" smtClean="0"/>
              <a:t>CoI</a:t>
            </a:r>
            <a:r>
              <a:rPr lang="en-GB" dirty="0" smtClean="0"/>
              <a:t> works…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6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81034"/>
              </p:ext>
            </p:extLst>
          </p:nvPr>
        </p:nvGraphicFramePr>
        <p:xfrm>
          <a:off x="251520" y="188640"/>
          <a:ext cx="8712968" cy="6366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48"/>
                <a:gridCol w="7274320"/>
              </a:tblGrid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14:00-14:10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Introduction MC-squared project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Communities of Interest and Boundary Crossing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Social Creativity and Creative Mathematical Thinking (SC and CMT)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14:10-14:30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‘Challenge eliciting activity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’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14:30-14:40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DME demo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Workshop paper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DME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manual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14:45-15:20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Brief of the task: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‘Play’ with DME and try making some c-book pages or modify existing c-books on 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either geometric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and spatial thinking using building blocks, the other on aspects of number and fractions.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15:20-15:45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Share each other’s ‘products’. Discuss in pairs. Try out CoiCode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Focus of the discussion: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Being aware of some of the features of the c-book environment what, in your opinion, information as a teacher would you need about the student (his/her use of the c-book)?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15:45-16:00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Exchange experiences. Wrap up session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9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396367"/>
              </p:ext>
            </p:extLst>
          </p:nvPr>
        </p:nvGraphicFramePr>
        <p:xfrm>
          <a:off x="251520" y="188640"/>
          <a:ext cx="8712968" cy="6366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48"/>
                <a:gridCol w="7274320"/>
              </a:tblGrid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14:00-14:10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Introduction MC-squared project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Communities of Interest and Boundary Crossing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Social Creativity and Creative Mathematical Thinking (SC and CMT)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14:10-14:30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‘Challenge eliciting activity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’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14:30-14:40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DME demo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Workshop paper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DME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manual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21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14:45-15:20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Brief of the task: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‘Play’ with DME and try making some c-book pages or modify existing c-books on 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either geometric </a:t>
                      </a: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and spatial thinking using building blocks, the other on aspects of number and fractions.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15:20-15:45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Share each other’s ‘products’. Discuss in pairs. Try out CoiCode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Focus of the discussion: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New York"/>
                        <a:buChar char="-"/>
                      </a:pPr>
                      <a:r>
                        <a:rPr lang="en-AU" sz="1800" b="1">
                          <a:solidFill>
                            <a:sysClr val="windowText" lastClr="000000"/>
                          </a:solidFill>
                          <a:effectLst/>
                        </a:rPr>
                        <a:t>Being aware of some of the features of the c-book environment what, in your opinion, information as a teacher would you need about the student (his/her use of the c-book)?</a:t>
                      </a:r>
                      <a:endParaRPr lang="en-GB" sz="1800" b="1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ysClr val="windowText" lastClr="000000"/>
                          </a:solidFill>
                          <a:effectLst/>
                        </a:rPr>
                        <a:t>15:45-16:00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Exchange experiences. Wrap up session</a:t>
                      </a:r>
                      <a:r>
                        <a:rPr lang="en-AU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Consolas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9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mage0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19672" y="404664"/>
            <a:ext cx="5688632" cy="576064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3270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</a:t>
            </a:r>
            <a:r>
              <a:rPr lang="en-GB" dirty="0" err="1" smtClean="0"/>
              <a:t>cBook</a:t>
            </a:r>
            <a:r>
              <a:rPr lang="en-GB" dirty="0" smtClean="0"/>
              <a:t>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604097" cy="199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2718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61" y="3518937"/>
            <a:ext cx="2320429" cy="333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625" y="4365104"/>
            <a:ext cx="3786188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38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Go to: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http://mc2dme.appspot.com/mcs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Login with:</a:t>
            </a:r>
          </a:p>
          <a:p>
            <a:pPr marL="0" indent="0">
              <a:buNone/>
            </a:pPr>
            <a:r>
              <a:rPr lang="en-GB" smtClean="0"/>
              <a:t>icmt&lt;number</a:t>
            </a:r>
            <a:r>
              <a:rPr lang="en-GB" dirty="0" smtClean="0"/>
              <a:t>&gt; with &lt;number&gt; </a:t>
            </a:r>
            <a:br>
              <a:rPr lang="en-GB" dirty="0" smtClean="0"/>
            </a:br>
            <a:r>
              <a:rPr lang="en-GB" dirty="0" smtClean="0"/>
              <a:t>a number designated to you</a:t>
            </a:r>
          </a:p>
          <a:p>
            <a:pPr marL="0" indent="0">
              <a:buNone/>
            </a:pPr>
            <a:r>
              <a:rPr lang="en-GB" dirty="0" smtClean="0"/>
              <a:t>Password the same.</a:t>
            </a:r>
          </a:p>
          <a:p>
            <a:pPr marL="0" indent="0">
              <a:buNone/>
            </a:pPr>
            <a:r>
              <a:rPr lang="en-GB" dirty="0" smtClean="0"/>
              <a:t>WORK IN THE FOLDER ICMT14 </a:t>
            </a:r>
            <a:br>
              <a:rPr lang="en-GB" dirty="0" smtClean="0"/>
            </a:br>
            <a:r>
              <a:rPr lang="en-GB" dirty="0" smtClean="0"/>
              <a:t>‘Editable </a:t>
            </a:r>
            <a:r>
              <a:rPr lang="en-GB" dirty="0" err="1" smtClean="0"/>
              <a:t>cbook</a:t>
            </a:r>
            <a:r>
              <a:rPr lang="en-GB" dirty="0" smtClean="0"/>
              <a:t>&lt;number&gt;’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99833"/>
            <a:ext cx="35052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6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1188</Words>
  <Application>Microsoft Office PowerPoint</Application>
  <PresentationFormat>On-screen Show (4:3)</PresentationFormat>
  <Paragraphs>151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Overview project</vt:lpstr>
      <vt:lpstr>How the UK CoI works…</vt:lpstr>
      <vt:lpstr>PowerPoint Presentation</vt:lpstr>
      <vt:lpstr>PowerPoint Presentation</vt:lpstr>
      <vt:lpstr>PowerPoint Presentation</vt:lpstr>
      <vt:lpstr>Other cBook ideas</vt:lpstr>
      <vt:lpstr>PowerPoint Presentation</vt:lpstr>
      <vt:lpstr>PowerPoint Presentation</vt:lpstr>
      <vt:lpstr>PowerPoint Presentation</vt:lpstr>
      <vt:lpstr>PowerPoint Presentation</vt:lpstr>
      <vt:lpstr>More on research tomorrow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Bokhove C.</dc:creator>
  <cp:lastModifiedBy>Bokhove C.</cp:lastModifiedBy>
  <cp:revision>19</cp:revision>
  <dcterms:created xsi:type="dcterms:W3CDTF">2014-06-02T08:12:03Z</dcterms:created>
  <dcterms:modified xsi:type="dcterms:W3CDTF">2014-07-27T21:48:50Z</dcterms:modified>
</cp:coreProperties>
</file>