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63" r:id="rId3"/>
    <p:sldId id="264" r:id="rId4"/>
    <p:sldId id="259" r:id="rId5"/>
    <p:sldId id="266" r:id="rId6"/>
    <p:sldId id="265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7C7F-6BCF-45D1-B78E-ABDA5CA61697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C49A-FDD1-45F8-B94D-6BF4BA3E9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4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funded‘MC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-squared’ project is working with a number of European communities to develop digital, interactive, creative, mathematics ‘textbooks’ that the project calls ‘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cBooks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cBooks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authored in a Digital Mathematics Environment in which participants can construct books with various interactive ‘widgets’. This paper provides an outline of the MC-squared project illustrating an interactive storyboard of the Digital Mathematics Environment architecture. This includes examples of how authoring by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cBook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designers of interactive ‘widgets’ is possible. The workshop that relates to this paper is augmented, of course, by suitable ‘hands-on’ materials aimed at two possible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cBooks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one focusing on aspects of geometric and spatial thinking using building blocks, the other on aspects of number and fractions.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C49A-FDD1-45F8-B94D-6BF4BA3E9C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5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6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3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807B-F0A3-4CCA-839C-5E3AAFF12F4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290B-49B9-4AC4-89CB-F80B3BFC1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174" y="5445224"/>
            <a:ext cx="6400800" cy="1059904"/>
          </a:xfrm>
        </p:spPr>
        <p:txBody>
          <a:bodyPr>
            <a:norm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The research leading to these results has received funding from the European Union Seventh Framework Programme (FP7/2007-2013) under grant agreement n° 610467 - project “M C Squared”. This publication reflects only the author’s views and Union is not liable for any use that may be made of the information contained therein</a:t>
            </a:r>
            <a:r>
              <a:rPr lang="en-GB" sz="14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image0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59632" y="116632"/>
            <a:ext cx="6674342" cy="1656184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33443" y="314096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Christian </a:t>
            </a:r>
            <a:r>
              <a:rPr lang="en-GB" sz="2000" b="1" dirty="0" err="1"/>
              <a:t>Bokhove</a:t>
            </a:r>
            <a:r>
              <a:rPr lang="en-GB" sz="2000" b="1" dirty="0"/>
              <a:t> &amp; Keith </a:t>
            </a:r>
            <a:r>
              <a:rPr lang="en-GB" sz="2000" b="1" dirty="0" smtClean="0"/>
              <a:t>Jones</a:t>
            </a:r>
          </a:p>
          <a:p>
            <a:r>
              <a:rPr lang="en-GB" sz="2000" b="1" dirty="0" smtClean="0"/>
              <a:t>Southampton Education School, University of Southampton</a:t>
            </a:r>
          </a:p>
          <a:p>
            <a:endParaRPr lang="en-GB" sz="2000" b="1" dirty="0"/>
          </a:p>
          <a:p>
            <a:r>
              <a:rPr lang="en-GB" sz="2000" b="1" dirty="0"/>
              <a:t>Patricia </a:t>
            </a:r>
            <a:r>
              <a:rPr lang="en-GB" sz="2000" b="1" dirty="0" smtClean="0"/>
              <a:t>Charlton, </a:t>
            </a:r>
            <a:r>
              <a:rPr lang="en-GB" sz="2000" b="1" dirty="0" err="1" smtClean="0"/>
              <a:t>Manolis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Mavrikis</a:t>
            </a:r>
            <a:r>
              <a:rPr lang="en-GB" sz="2000" b="1" dirty="0"/>
              <a:t> </a:t>
            </a:r>
            <a:r>
              <a:rPr lang="en-GB" sz="2000" b="1" dirty="0" smtClean="0"/>
              <a:t>&amp; </a:t>
            </a:r>
            <a:r>
              <a:rPr lang="en-GB" sz="2000" b="1" dirty="0" err="1" smtClean="0"/>
              <a:t>Eirini</a:t>
            </a:r>
            <a:r>
              <a:rPr lang="en-GB" sz="2000" b="1" dirty="0" smtClean="0"/>
              <a:t> </a:t>
            </a:r>
            <a:r>
              <a:rPr lang="en-GB" sz="2000" b="1" dirty="0" err="1"/>
              <a:t>Geraniou</a:t>
            </a:r>
            <a:r>
              <a:rPr lang="en-GB" sz="2000" b="1" dirty="0"/>
              <a:t>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Institute of Education, University of London</a:t>
            </a:r>
          </a:p>
          <a:p>
            <a:endParaRPr lang="en-GB" sz="2000" b="1" dirty="0"/>
          </a:p>
          <a:p>
            <a:r>
              <a:rPr lang="en-GB" sz="2000" b="1" dirty="0" smtClean="0"/>
              <a:t>July 31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, 2014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61662" y="191683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Co-designing electronic books</a:t>
            </a:r>
            <a:r>
              <a:rPr lang="en-GB" sz="3600" dirty="0"/>
              <a:t>: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Boundary </a:t>
            </a:r>
            <a:r>
              <a:rPr lang="en-GB" sz="3600" dirty="0"/>
              <a:t>objects </a:t>
            </a:r>
            <a:r>
              <a:rPr lang="en-GB" sz="3600" dirty="0" smtClean="0"/>
              <a:t>for social creativity</a:t>
            </a:r>
            <a:endParaRPr lang="en-GB" sz="36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2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 Parallel idea involved expressions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ile:Expre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Developing the first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File:Make numb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t="16375" r="15563"/>
          <a:stretch/>
        </p:blipFill>
        <p:spPr bwMode="auto">
          <a:xfrm>
            <a:off x="1691680" y="1272417"/>
            <a:ext cx="6120680" cy="52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6. </a:t>
            </a:r>
            <a:r>
              <a:rPr lang="en-GB" dirty="0" smtClean="0"/>
              <a:t>Adding open expression element for pupils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File:CBook v2 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95" y="1772816"/>
            <a:ext cx="61912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</a:t>
            </a:r>
            <a:r>
              <a:rPr lang="en-GB" dirty="0" err="1" smtClean="0"/>
              <a:t>CoIcode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Capturing communication</a:t>
            </a:r>
            <a:endParaRPr lang="en-GB" dirty="0"/>
          </a:p>
        </p:txBody>
      </p:sp>
      <p:pic>
        <p:nvPicPr>
          <p:cNvPr id="9218" name="Picture 2" descr="http://mc2-project.eu/mediawiki/images/4/4e/Padlet_recreated_in_coi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981" y="2996952"/>
            <a:ext cx="10248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 err="1" smtClean="0"/>
              <a:t>cBook</a:t>
            </a:r>
            <a:r>
              <a:rPr lang="en-GB" dirty="0" smtClean="0"/>
              <a:t>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04097" cy="19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2718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61" y="3518937"/>
            <a:ext cx="2320429" cy="33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25" y="4365104"/>
            <a:ext cx="37861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Between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Size of group active </a:t>
            </a:r>
            <a:r>
              <a:rPr lang="en-GB" dirty="0" err="1" smtClean="0"/>
              <a:t>CoI</a:t>
            </a:r>
            <a:r>
              <a:rPr lang="en-GB" dirty="0" smtClean="0"/>
              <a:t> members. More activity means more production.</a:t>
            </a:r>
          </a:p>
          <a:p>
            <a:r>
              <a:rPr lang="en-GB" dirty="0" smtClean="0"/>
              <a:t>Number of ‘new’ </a:t>
            </a:r>
            <a:r>
              <a:rPr lang="en-GB" dirty="0" err="1" smtClean="0"/>
              <a:t>CoI</a:t>
            </a:r>
            <a:r>
              <a:rPr lang="en-GB" dirty="0" smtClean="0"/>
              <a:t> members. More new members means less efficiency over the board as the new </a:t>
            </a:r>
            <a:r>
              <a:rPr lang="en-GB" dirty="0" err="1" smtClean="0"/>
              <a:t>CoI</a:t>
            </a:r>
            <a:r>
              <a:rPr lang="en-GB" dirty="0" smtClean="0"/>
              <a:t> members still need to get acquainted with the work processes while ‘old’ </a:t>
            </a:r>
            <a:r>
              <a:rPr lang="en-GB" dirty="0" err="1" smtClean="0"/>
              <a:t>CoI</a:t>
            </a:r>
            <a:r>
              <a:rPr lang="en-GB" dirty="0" smtClean="0"/>
              <a:t> members are helping the new ones to get there.</a:t>
            </a:r>
          </a:p>
          <a:p>
            <a:r>
              <a:rPr lang="en-GB" dirty="0" smtClean="0"/>
              <a:t>Being acquainted with the way a </a:t>
            </a:r>
            <a:r>
              <a:rPr lang="en-GB" dirty="0" err="1" smtClean="0"/>
              <a:t>CoI</a:t>
            </a:r>
            <a:r>
              <a:rPr lang="en-GB" dirty="0" smtClean="0"/>
              <a:t> works, the ‘common interest’. More common interest=better and more work. Less common interest=harder to work.</a:t>
            </a:r>
          </a:p>
          <a:p>
            <a:r>
              <a:rPr lang="en-GB" dirty="0" smtClean="0"/>
              <a:t>Ability to integrate </a:t>
            </a:r>
            <a:r>
              <a:rPr lang="en-GB" dirty="0" err="1" smtClean="0"/>
              <a:t>CoI</a:t>
            </a:r>
            <a:r>
              <a:rPr lang="en-GB" dirty="0" smtClean="0"/>
              <a:t> work in ‘normal job’. Better integration=more efficient. Less integration=less efficient.</a:t>
            </a:r>
          </a:p>
          <a:p>
            <a:r>
              <a:rPr lang="en-GB" dirty="0" smtClean="0"/>
              <a:t>Tangible rewards. A clear reward, like money or ‘in kind’ like participation in conferences means more engagement and commitment. Time=money, money=time.</a:t>
            </a:r>
          </a:p>
          <a:p>
            <a:r>
              <a:rPr lang="en-GB" dirty="0" smtClean="0"/>
              <a:t>‘Ownership’ of the product that is produced.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Ideas welcomed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After all, you are ‘our’ </a:t>
            </a:r>
            <a:br>
              <a:rPr lang="en-GB" dirty="0" smtClean="0"/>
            </a:br>
            <a:r>
              <a:rPr lang="en-GB" dirty="0" smtClean="0"/>
              <a:t>Community of Practice ;-)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95736" y="643614"/>
            <a:ext cx="496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http://mc2-project.eu/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5268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http://mathematicsandcreativity.wordpress.com/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38893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180000">
              <a:buNone/>
            </a:pPr>
            <a:r>
              <a:rPr lang="en-GB" sz="1600" dirty="0" smtClean="0"/>
              <a:t>Bernstein, B. (1971). </a:t>
            </a:r>
            <a:r>
              <a:rPr lang="en-GB" sz="1600" i="1" dirty="0" smtClean="0"/>
              <a:t>Class, codes and control</a:t>
            </a:r>
            <a:r>
              <a:rPr lang="en-GB" sz="1600" dirty="0" smtClean="0"/>
              <a:t>. London, UK: Routledge. </a:t>
            </a:r>
          </a:p>
          <a:p>
            <a:pPr marL="0" indent="180000">
              <a:buNone/>
            </a:pPr>
            <a:r>
              <a:rPr lang="en-GB" sz="1600" dirty="0" err="1" smtClean="0"/>
              <a:t>Engeström</a:t>
            </a:r>
            <a:r>
              <a:rPr lang="en-GB" sz="1600" dirty="0" smtClean="0"/>
              <a:t>, Y., </a:t>
            </a:r>
            <a:r>
              <a:rPr lang="en-GB" sz="1600" dirty="0" err="1" smtClean="0"/>
              <a:t>Engeström</a:t>
            </a:r>
            <a:r>
              <a:rPr lang="en-GB" sz="1600" dirty="0" smtClean="0"/>
              <a:t>, R., &amp; </a:t>
            </a:r>
            <a:r>
              <a:rPr lang="en-GB" sz="1600" dirty="0" err="1" smtClean="0"/>
              <a:t>Kärkkäinen</a:t>
            </a:r>
            <a:r>
              <a:rPr lang="en-GB" sz="1600" dirty="0" smtClean="0"/>
              <a:t>, M. (1995). </a:t>
            </a:r>
            <a:r>
              <a:rPr lang="en-GB" sz="1600" dirty="0" err="1" smtClean="0"/>
              <a:t>Polycontextuality</a:t>
            </a:r>
            <a:r>
              <a:rPr lang="en-GB" sz="1600" dirty="0" smtClean="0"/>
              <a:t> and boundary crossing in expert cognition: Learning and problem solving in complex work activities. </a:t>
            </a:r>
            <a:r>
              <a:rPr lang="en-GB" sz="1600" i="1" dirty="0" smtClean="0"/>
              <a:t>Learning and Instruction</a:t>
            </a:r>
            <a:r>
              <a:rPr lang="en-GB" sz="1600" dirty="0" smtClean="0"/>
              <a:t>, </a:t>
            </a:r>
            <a:r>
              <a:rPr lang="en-GB" sz="1600" i="1" dirty="0" smtClean="0"/>
              <a:t>5</a:t>
            </a:r>
            <a:r>
              <a:rPr lang="en-GB" sz="1600" dirty="0" smtClean="0"/>
              <a:t>, 319–336.</a:t>
            </a:r>
          </a:p>
          <a:p>
            <a:pPr marL="0" indent="180000">
              <a:buNone/>
            </a:pPr>
            <a:r>
              <a:rPr lang="en-GB" sz="1600" dirty="0"/>
              <a:t>Fischer, G. (2001). Communities of Interest: Learning through the Interaction of Multiple Knowledge Systems. In the </a:t>
            </a:r>
            <a:r>
              <a:rPr lang="en-GB" sz="1600" i="1" dirty="0"/>
              <a:t>Proceedings of the 24th IRIS Conference</a:t>
            </a:r>
            <a:r>
              <a:rPr lang="en-GB" sz="1600" dirty="0"/>
              <a:t> S. </a:t>
            </a:r>
            <a:r>
              <a:rPr lang="en-GB" sz="1600" dirty="0" err="1"/>
              <a:t>Bjornestad</a:t>
            </a:r>
            <a:r>
              <a:rPr lang="en-GB" sz="1600" dirty="0"/>
              <a:t>, R. Moe, A. </a:t>
            </a:r>
            <a:r>
              <a:rPr lang="en-GB" sz="1600" dirty="0" err="1"/>
              <a:t>Morch</a:t>
            </a:r>
            <a:r>
              <a:rPr lang="en-GB" sz="1600" dirty="0"/>
              <a:t>, A. </a:t>
            </a:r>
            <a:r>
              <a:rPr lang="en-GB" sz="1600" dirty="0" err="1"/>
              <a:t>Opdahl</a:t>
            </a:r>
            <a:r>
              <a:rPr lang="en-GB" sz="1600" dirty="0"/>
              <a:t> (Eds.) (pp. 1-14). August 2001, </a:t>
            </a:r>
            <a:r>
              <a:rPr lang="en-GB" sz="1600" dirty="0" err="1"/>
              <a:t>Ulvik</a:t>
            </a:r>
            <a:r>
              <a:rPr lang="en-GB" sz="1600" dirty="0"/>
              <a:t>, Department of Information Science, Bergen, Norway.</a:t>
            </a:r>
          </a:p>
          <a:p>
            <a:pPr marL="0" indent="180000">
              <a:buNone/>
            </a:pPr>
            <a:r>
              <a:rPr lang="en-GB" sz="1600" dirty="0" err="1" smtClean="0"/>
              <a:t>Jaworski</a:t>
            </a:r>
            <a:r>
              <a:rPr lang="en-GB" sz="1600" dirty="0" smtClean="0"/>
              <a:t> </a:t>
            </a:r>
            <a:r>
              <a:rPr lang="en-GB" sz="1600" dirty="0"/>
              <a:t>B. (2006). Theory and practice in mathematics teaching development: critical inquiry as a mode of learning in teaching. Journal of Mathematics Teacher Education, 9(2), 187-211.</a:t>
            </a:r>
          </a:p>
          <a:p>
            <a:pPr marL="0" indent="180000">
              <a:buNone/>
            </a:pPr>
            <a:r>
              <a:rPr lang="en-GB" sz="1600" dirty="0"/>
              <a:t>Wenger, E. (1998). </a:t>
            </a:r>
            <a:r>
              <a:rPr lang="en-GB" sz="1600" i="1" dirty="0"/>
              <a:t>Communities of Practice: Learning, Meaning, Identity</a:t>
            </a:r>
            <a:r>
              <a:rPr lang="en-GB" sz="1600" dirty="0"/>
              <a:t>. Cambridge University Press</a:t>
            </a:r>
            <a:r>
              <a:rPr lang="en-GB" sz="1600" dirty="0" smtClean="0"/>
              <a:t>.</a:t>
            </a:r>
          </a:p>
          <a:p>
            <a:pPr marL="0" indent="180000">
              <a:buNone/>
            </a:pPr>
            <a:r>
              <a:rPr lang="en-GB" sz="1600" dirty="0" smtClean="0"/>
              <a:t>Star, S. L. (1989). The structure of ill-structured solutions: Boundary objects and heterogeneous distributed problem solving. In L. Gasser &amp; M. </a:t>
            </a:r>
            <a:r>
              <a:rPr lang="en-GB" sz="1600" dirty="0" err="1" smtClean="0"/>
              <a:t>Huhns</a:t>
            </a:r>
            <a:r>
              <a:rPr lang="en-GB" sz="1600" dirty="0" smtClean="0"/>
              <a:t> (Eds.), </a:t>
            </a:r>
            <a:r>
              <a:rPr lang="en-GB" sz="1600" i="1" dirty="0" smtClean="0"/>
              <a:t>Distributed artificial intelligence</a:t>
            </a:r>
            <a:r>
              <a:rPr lang="en-GB" sz="1600" dirty="0" smtClean="0"/>
              <a:t> (pp. 37–54). San Mateo, CA: Morgan Kaufmann.</a:t>
            </a:r>
          </a:p>
          <a:p>
            <a:pPr marL="0" indent="180000">
              <a:buNone/>
            </a:pPr>
            <a:r>
              <a:rPr lang="en-GB" sz="1600" dirty="0" err="1" smtClean="0"/>
              <a:t>Suchman</a:t>
            </a:r>
            <a:r>
              <a:rPr lang="en-GB" sz="1600" dirty="0" smtClean="0"/>
              <a:t>, L. (1994). Working relations of technology production and use. </a:t>
            </a:r>
            <a:r>
              <a:rPr lang="en-GB" sz="1600" i="1" dirty="0" smtClean="0"/>
              <a:t>Computer Supported Cooperative Work</a:t>
            </a:r>
            <a:r>
              <a:rPr lang="en-GB" sz="1600" dirty="0" smtClean="0"/>
              <a:t>, </a:t>
            </a:r>
            <a:r>
              <a:rPr lang="en-GB" sz="1600" i="1" dirty="0" smtClean="0"/>
              <a:t>2</a:t>
            </a:r>
            <a:r>
              <a:rPr lang="en-GB" sz="1600" dirty="0" smtClean="0"/>
              <a:t>, 21–39. </a:t>
            </a:r>
          </a:p>
          <a:p>
            <a:pPr marL="0" indent="180000">
              <a:buNone/>
            </a:pPr>
            <a:r>
              <a:rPr lang="en-GB" sz="1600" dirty="0" smtClean="0"/>
              <a:t>Wenger, E. (1998). </a:t>
            </a:r>
            <a:r>
              <a:rPr lang="en-GB" sz="1600" i="1" dirty="0" smtClean="0"/>
              <a:t>Communities of practice, learning, meaning and identity</a:t>
            </a:r>
            <a:r>
              <a:rPr lang="en-GB" sz="1600" dirty="0" smtClean="0"/>
              <a:t>. Cambridge, UK: Cambridge University Press. </a:t>
            </a:r>
          </a:p>
        </p:txBody>
      </p:sp>
    </p:spTree>
    <p:extLst>
      <p:ext uri="{BB962C8B-B14F-4D97-AF65-F5344CB8AC3E}">
        <p14:creationId xmlns:p14="http://schemas.microsoft.com/office/powerpoint/2010/main" val="1077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esign and develop a new genre of </a:t>
            </a:r>
            <a:r>
              <a:rPr lang="en-US" dirty="0" err="1" smtClean="0"/>
              <a:t>authorable</a:t>
            </a:r>
            <a:r>
              <a:rPr lang="en-US" dirty="0" smtClean="0"/>
              <a:t> e-book, which we call </a:t>
            </a:r>
            <a:r>
              <a:rPr lang="en-US" b="1" dirty="0" smtClean="0"/>
              <a:t>'the c-book'</a:t>
            </a:r>
            <a:r>
              <a:rPr lang="en-US" dirty="0" smtClean="0"/>
              <a:t> (c for creative)</a:t>
            </a:r>
          </a:p>
          <a:p>
            <a:pPr lvl="1"/>
            <a:r>
              <a:rPr lang="en-US" dirty="0" smtClean="0"/>
              <a:t>Creative Mathematical Thinking (CMT)</a:t>
            </a:r>
          </a:p>
          <a:p>
            <a:r>
              <a:rPr lang="en-US" dirty="0" smtClean="0"/>
              <a:t>Initiate a ‘Community of Interest’ </a:t>
            </a:r>
            <a:r>
              <a:rPr lang="en-GB" dirty="0" smtClean="0"/>
              <a:t>(</a:t>
            </a:r>
            <a:r>
              <a:rPr lang="en-GB" dirty="0" err="1" smtClean="0"/>
              <a:t>CoI</a:t>
            </a:r>
            <a:r>
              <a:rPr lang="en-GB" dirty="0" smtClean="0"/>
              <a:t>) (Fischer, 2001)</a:t>
            </a:r>
          </a:p>
          <a:p>
            <a:pPr lvl="1"/>
            <a:r>
              <a:rPr lang="en-GB" dirty="0" smtClean="0"/>
              <a:t>A community of interest consists of several stakeholders from various ‘Communities of Practice’ (Wenger, 1998).</a:t>
            </a:r>
          </a:p>
          <a:p>
            <a:pPr lvl="1"/>
            <a:r>
              <a:rPr lang="en-GB" dirty="0" smtClean="0"/>
              <a:t>England, Spain, Greece, France</a:t>
            </a:r>
          </a:p>
          <a:p>
            <a:pPr lvl="1"/>
            <a:r>
              <a:rPr lang="en-GB" dirty="0" smtClean="0"/>
              <a:t>Within these teachers who co-design and use resources for teaching, can contribute to their own professional development (e.g., </a:t>
            </a:r>
            <a:r>
              <a:rPr lang="en-GB" dirty="0" err="1" smtClean="0"/>
              <a:t>Jaworski</a:t>
            </a:r>
            <a:r>
              <a:rPr lang="en-GB" dirty="0" smtClean="0"/>
              <a:t>, 2006).</a:t>
            </a:r>
          </a:p>
          <a:p>
            <a:pPr lvl="1"/>
            <a:r>
              <a:rPr lang="en-GB" dirty="0" smtClean="0"/>
              <a:t>Social Creativity</a:t>
            </a:r>
          </a:p>
          <a:p>
            <a:r>
              <a:rPr lang="en-GB" dirty="0" smtClean="0"/>
              <a:t>UK </a:t>
            </a:r>
            <a:r>
              <a:rPr lang="en-GB" dirty="0" err="1" smtClean="0"/>
              <a:t>CoI</a:t>
            </a:r>
            <a:r>
              <a:rPr lang="en-GB" dirty="0" smtClean="0"/>
              <a:t>: learning analytics</a:t>
            </a:r>
          </a:p>
        </p:txBody>
      </p:sp>
    </p:spTree>
    <p:extLst>
      <p:ext uri="{BB962C8B-B14F-4D97-AF65-F5344CB8AC3E}">
        <p14:creationId xmlns:p14="http://schemas.microsoft.com/office/powerpoint/2010/main" val="20876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 the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0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63688" y="1092633"/>
            <a:ext cx="5688632" cy="57606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32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836712"/>
            <a:ext cx="66967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Pi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341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cBooks</a:t>
            </a:r>
            <a:r>
              <a:rPr lang="en-GB" dirty="0" smtClean="0"/>
              <a:t> are boundary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Boundary crossing</a:t>
            </a:r>
          </a:p>
          <a:p>
            <a:r>
              <a:rPr lang="en-GB" dirty="0" smtClean="0"/>
              <a:t>A boundary is defined as "a socio-cultural difference leading to discontinuity in action of interaction (e.g., Bernstein, 1971; </a:t>
            </a:r>
            <a:r>
              <a:rPr lang="en-GB" dirty="0" err="1" smtClean="0"/>
              <a:t>Engeström</a:t>
            </a:r>
            <a:r>
              <a:rPr lang="en-GB" dirty="0" smtClean="0"/>
              <a:t>, </a:t>
            </a:r>
            <a:r>
              <a:rPr lang="en-GB" dirty="0" err="1" smtClean="0"/>
              <a:t>Engeström</a:t>
            </a:r>
            <a:r>
              <a:rPr lang="en-GB" dirty="0" smtClean="0"/>
              <a:t>, &amp; </a:t>
            </a:r>
            <a:r>
              <a:rPr lang="en-GB" dirty="0" err="1" smtClean="0"/>
              <a:t>Kärkkäinen</a:t>
            </a:r>
            <a:r>
              <a:rPr lang="en-GB" dirty="0" smtClean="0"/>
              <a:t>, 1995; Star, 1989; </a:t>
            </a:r>
            <a:r>
              <a:rPr lang="en-GB" dirty="0" err="1" smtClean="0"/>
              <a:t>Suchman</a:t>
            </a:r>
            <a:r>
              <a:rPr lang="en-GB" dirty="0" smtClean="0"/>
              <a:t>, 1994)".</a:t>
            </a:r>
          </a:p>
          <a:p>
            <a:r>
              <a:rPr lang="en-GB" dirty="0" smtClean="0"/>
              <a:t>“Where two worlds meet”</a:t>
            </a:r>
          </a:p>
          <a:p>
            <a:r>
              <a:rPr lang="en-GB" dirty="0" smtClean="0"/>
              <a:t>Not only </a:t>
            </a:r>
            <a:r>
              <a:rPr lang="en-GB" dirty="0" err="1" smtClean="0"/>
              <a:t>cBook</a:t>
            </a:r>
            <a:r>
              <a:rPr lang="en-GB" dirty="0" smtClean="0"/>
              <a:t> interesting but process as well.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Simple example: </a:t>
            </a:r>
            <a:r>
              <a:rPr lang="en-GB" dirty="0" err="1" smtClean="0"/>
              <a:t>cBook</a:t>
            </a:r>
            <a:r>
              <a:rPr lang="en-GB" dirty="0" smtClean="0"/>
              <a:t> on numbers</a:t>
            </a:r>
            <a:br>
              <a:rPr lang="en-GB" dirty="0" smtClean="0"/>
            </a:br>
            <a:r>
              <a:rPr lang="en-GB" dirty="0" smtClean="0"/>
              <a:t>1. First idea: the number 36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File:First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Expanding the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ile:Thinkdifferent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First 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le:Firstproto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125"/>
            <a:ext cx="57435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868</Words>
  <Application>Microsoft Office PowerPoint</Application>
  <PresentationFormat>On-screen Show (4:3)</PresentationFormat>
  <Paragraphs>54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Aims</vt:lpstr>
      <vt:lpstr>Edit the book</vt:lpstr>
      <vt:lpstr>PowerPoint Presentation</vt:lpstr>
      <vt:lpstr>PowerPoint Presentation</vt:lpstr>
      <vt:lpstr>cBooks are boundary objects</vt:lpstr>
      <vt:lpstr>Simple example: cBook on numbers 1. First idea: the number 36 </vt:lpstr>
      <vt:lpstr>2. Expanding the idea</vt:lpstr>
      <vt:lpstr>3. First prototype</vt:lpstr>
      <vt:lpstr>4. Parallel idea involved expressions</vt:lpstr>
      <vt:lpstr>5. Developing the first prototype</vt:lpstr>
      <vt:lpstr>6. Adding open expression element for pupils</vt:lpstr>
      <vt:lpstr>Demo CoIcode</vt:lpstr>
      <vt:lpstr>Other cBook ideas</vt:lpstr>
      <vt:lpstr>Between countries</vt:lpstr>
      <vt:lpstr>Ideas welcomed</vt:lpstr>
      <vt:lpstr>References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Bokhove C.</dc:creator>
  <cp:lastModifiedBy>Bokhove C.</cp:lastModifiedBy>
  <cp:revision>16</cp:revision>
  <dcterms:created xsi:type="dcterms:W3CDTF">2014-06-02T08:12:03Z</dcterms:created>
  <dcterms:modified xsi:type="dcterms:W3CDTF">2014-08-28T15:45:46Z</dcterms:modified>
</cp:coreProperties>
</file>