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256" r:id="rId2"/>
    <p:sldId id="282" r:id="rId3"/>
    <p:sldId id="257" r:id="rId4"/>
    <p:sldId id="283" r:id="rId5"/>
    <p:sldId id="288" r:id="rId6"/>
    <p:sldId id="284" r:id="rId7"/>
    <p:sldId id="285" r:id="rId8"/>
    <p:sldId id="286" r:id="rId9"/>
    <p:sldId id="289" r:id="rId10"/>
    <p:sldId id="259" r:id="rId11"/>
    <p:sldId id="290" r:id="rId12"/>
    <p:sldId id="287" r:id="rId13"/>
    <p:sldId id="263" r:id="rId14"/>
    <p:sldId id="264" r:id="rId15"/>
    <p:sldId id="265" r:id="rId16"/>
    <p:sldId id="291" r:id="rId17"/>
    <p:sldId id="266" r:id="rId18"/>
    <p:sldId id="267" r:id="rId19"/>
    <p:sldId id="270" r:id="rId20"/>
    <p:sldId id="268" r:id="rId21"/>
    <p:sldId id="271" r:id="rId22"/>
    <p:sldId id="272" r:id="rId23"/>
    <p:sldId id="273" r:id="rId24"/>
    <p:sldId id="274" r:id="rId25"/>
    <p:sldId id="276" r:id="rId26"/>
    <p:sldId id="275" r:id="rId27"/>
    <p:sldId id="277" r:id="rId28"/>
    <p:sldId id="278" r:id="rId29"/>
    <p:sldId id="279" r:id="rId30"/>
    <p:sldId id="280" r:id="rId31"/>
    <p:sldId id="269" r:id="rId32"/>
    <p:sldId id="293" r:id="rId3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B8226D6-0189-4AA1-9380-EB575790C53B}" type="datetimeFigureOut">
              <a:rPr lang="ar-SA" smtClean="0"/>
              <a:t>20/12/1435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F7C6408-14A1-4017-964A-8D1DED4AF73B}" type="slidenum">
              <a:rPr lang="ar-SA" smtClean="0"/>
              <a:t>‹#›</a:t>
            </a:fld>
            <a:endParaRPr lang="ar-SA"/>
          </a:p>
        </p:txBody>
      </p:sp>
    </p:spTree>
    <p:extLst>
      <p:ext uri="{BB962C8B-B14F-4D97-AF65-F5344CB8AC3E}">
        <p14:creationId xmlns:p14="http://schemas.microsoft.com/office/powerpoint/2010/main" val="11246030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E7E2F4B-E3C7-4867-B2BC-630A4202A529}" type="datetime3">
              <a:rPr lang="en-US" smtClean="0"/>
              <a:t>14 October 2014</a:t>
            </a:fld>
            <a:endParaRPr lang="ar-SA"/>
          </a:p>
        </p:txBody>
      </p:sp>
      <p:sp>
        <p:nvSpPr>
          <p:cNvPr id="5" name="عنصر نائب للتذييل 4"/>
          <p:cNvSpPr>
            <a:spLocks noGrp="1"/>
          </p:cNvSpPr>
          <p:nvPr>
            <p:ph type="ftr" sz="quarter" idx="11"/>
          </p:nvPr>
        </p:nvSpPr>
        <p:spPr/>
        <p:txBody>
          <a:bodyPr/>
          <a:lstStyle/>
          <a:p>
            <a:r>
              <a:rPr lang="en-US" smtClean="0"/>
              <a:t>Problem solving heuristics in middle school mathematics textbooks in Saudi Arabia </a:t>
            </a:r>
            <a:endParaRPr lang="ar-SA"/>
          </a:p>
        </p:txBody>
      </p:sp>
      <p:sp>
        <p:nvSpPr>
          <p:cNvPr id="6" name="عنصر نائب لرقم الشريحة 5"/>
          <p:cNvSpPr>
            <a:spLocks noGrp="1"/>
          </p:cNvSpPr>
          <p:nvPr>
            <p:ph type="sldNum" sz="quarter" idx="12"/>
          </p:nvPr>
        </p:nvSpPr>
        <p:spPr/>
        <p:txBody>
          <a:bodyPr/>
          <a:lstStyle/>
          <a:p>
            <a:fld id="{1AEE229A-2EB3-472B-8438-78DA68B843E4}" type="slidenum">
              <a:rPr lang="ar-SA" smtClean="0"/>
              <a:t>‹#›</a:t>
            </a:fld>
            <a:endParaRPr lang="ar-SA"/>
          </a:p>
        </p:txBody>
      </p:sp>
    </p:spTree>
    <p:extLst>
      <p:ext uri="{BB962C8B-B14F-4D97-AF65-F5344CB8AC3E}">
        <p14:creationId xmlns:p14="http://schemas.microsoft.com/office/powerpoint/2010/main" val="232494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22DA027-D8A3-42A6-B9F6-02DAF9B35C0D}" type="datetime3">
              <a:rPr lang="en-US" smtClean="0"/>
              <a:t>14 October 2014</a:t>
            </a:fld>
            <a:endParaRPr lang="ar-SA"/>
          </a:p>
        </p:txBody>
      </p:sp>
      <p:sp>
        <p:nvSpPr>
          <p:cNvPr id="5" name="عنصر نائب للتذييل 4"/>
          <p:cNvSpPr>
            <a:spLocks noGrp="1"/>
          </p:cNvSpPr>
          <p:nvPr>
            <p:ph type="ftr" sz="quarter" idx="11"/>
          </p:nvPr>
        </p:nvSpPr>
        <p:spPr/>
        <p:txBody>
          <a:bodyPr/>
          <a:lstStyle/>
          <a:p>
            <a:r>
              <a:rPr lang="en-US" smtClean="0"/>
              <a:t>Problem solving heuristics in middle school mathematics textbooks in Saudi Arabia </a:t>
            </a:r>
            <a:endParaRPr lang="ar-SA"/>
          </a:p>
        </p:txBody>
      </p:sp>
      <p:sp>
        <p:nvSpPr>
          <p:cNvPr id="6" name="عنصر نائب لرقم الشريحة 5"/>
          <p:cNvSpPr>
            <a:spLocks noGrp="1"/>
          </p:cNvSpPr>
          <p:nvPr>
            <p:ph type="sldNum" sz="quarter" idx="12"/>
          </p:nvPr>
        </p:nvSpPr>
        <p:spPr/>
        <p:txBody>
          <a:bodyPr/>
          <a:lstStyle/>
          <a:p>
            <a:fld id="{1AEE229A-2EB3-472B-8438-78DA68B843E4}" type="slidenum">
              <a:rPr lang="ar-SA" smtClean="0"/>
              <a:t>‹#›</a:t>
            </a:fld>
            <a:endParaRPr lang="ar-SA"/>
          </a:p>
        </p:txBody>
      </p:sp>
    </p:spTree>
    <p:extLst>
      <p:ext uri="{BB962C8B-B14F-4D97-AF65-F5344CB8AC3E}">
        <p14:creationId xmlns:p14="http://schemas.microsoft.com/office/powerpoint/2010/main" val="294648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0229131-167C-472A-A7B1-40A07BC0A249}" type="datetime3">
              <a:rPr lang="en-US" smtClean="0"/>
              <a:t>14 October 2014</a:t>
            </a:fld>
            <a:endParaRPr lang="ar-SA"/>
          </a:p>
        </p:txBody>
      </p:sp>
      <p:sp>
        <p:nvSpPr>
          <p:cNvPr id="5" name="عنصر نائب للتذييل 4"/>
          <p:cNvSpPr>
            <a:spLocks noGrp="1"/>
          </p:cNvSpPr>
          <p:nvPr>
            <p:ph type="ftr" sz="quarter" idx="11"/>
          </p:nvPr>
        </p:nvSpPr>
        <p:spPr/>
        <p:txBody>
          <a:bodyPr/>
          <a:lstStyle/>
          <a:p>
            <a:r>
              <a:rPr lang="en-US" smtClean="0"/>
              <a:t>Problem solving heuristics in middle school mathematics textbooks in Saudi Arabia </a:t>
            </a:r>
            <a:endParaRPr lang="ar-SA"/>
          </a:p>
        </p:txBody>
      </p:sp>
      <p:sp>
        <p:nvSpPr>
          <p:cNvPr id="6" name="عنصر نائب لرقم الشريحة 5"/>
          <p:cNvSpPr>
            <a:spLocks noGrp="1"/>
          </p:cNvSpPr>
          <p:nvPr>
            <p:ph type="sldNum" sz="quarter" idx="12"/>
          </p:nvPr>
        </p:nvSpPr>
        <p:spPr/>
        <p:txBody>
          <a:bodyPr/>
          <a:lstStyle/>
          <a:p>
            <a:fld id="{1AEE229A-2EB3-472B-8438-78DA68B843E4}" type="slidenum">
              <a:rPr lang="ar-SA" smtClean="0"/>
              <a:t>‹#›</a:t>
            </a:fld>
            <a:endParaRPr lang="ar-SA"/>
          </a:p>
        </p:txBody>
      </p:sp>
    </p:spTree>
    <p:extLst>
      <p:ext uri="{BB962C8B-B14F-4D97-AF65-F5344CB8AC3E}">
        <p14:creationId xmlns:p14="http://schemas.microsoft.com/office/powerpoint/2010/main" val="139930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D3037B9-9396-4DD8-BBDE-60879D95B773}" type="datetime3">
              <a:rPr lang="en-US" smtClean="0"/>
              <a:t>14 October 2014</a:t>
            </a:fld>
            <a:endParaRPr lang="ar-SA"/>
          </a:p>
        </p:txBody>
      </p:sp>
      <p:sp>
        <p:nvSpPr>
          <p:cNvPr id="5" name="عنصر نائب للتذييل 4"/>
          <p:cNvSpPr>
            <a:spLocks noGrp="1"/>
          </p:cNvSpPr>
          <p:nvPr>
            <p:ph type="ftr" sz="quarter" idx="11"/>
          </p:nvPr>
        </p:nvSpPr>
        <p:spPr/>
        <p:txBody>
          <a:bodyPr/>
          <a:lstStyle/>
          <a:p>
            <a:r>
              <a:rPr lang="en-US" smtClean="0"/>
              <a:t>Problem solving heuristics in middle school mathematics textbooks in Saudi Arabia </a:t>
            </a:r>
            <a:endParaRPr lang="ar-SA"/>
          </a:p>
        </p:txBody>
      </p:sp>
      <p:sp>
        <p:nvSpPr>
          <p:cNvPr id="6" name="عنصر نائب لرقم الشريحة 5"/>
          <p:cNvSpPr>
            <a:spLocks noGrp="1"/>
          </p:cNvSpPr>
          <p:nvPr>
            <p:ph type="sldNum" sz="quarter" idx="12"/>
          </p:nvPr>
        </p:nvSpPr>
        <p:spPr/>
        <p:txBody>
          <a:bodyPr/>
          <a:lstStyle/>
          <a:p>
            <a:fld id="{1AEE229A-2EB3-472B-8438-78DA68B843E4}" type="slidenum">
              <a:rPr lang="ar-SA" smtClean="0"/>
              <a:t>‹#›</a:t>
            </a:fld>
            <a:endParaRPr lang="ar-SA"/>
          </a:p>
        </p:txBody>
      </p:sp>
    </p:spTree>
    <p:extLst>
      <p:ext uri="{BB962C8B-B14F-4D97-AF65-F5344CB8AC3E}">
        <p14:creationId xmlns:p14="http://schemas.microsoft.com/office/powerpoint/2010/main" val="365486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F0F369E-E600-47B7-B455-5857D3D8852E}" type="datetime3">
              <a:rPr lang="en-US" smtClean="0"/>
              <a:t>14 October 2014</a:t>
            </a:fld>
            <a:endParaRPr lang="ar-SA"/>
          </a:p>
        </p:txBody>
      </p:sp>
      <p:sp>
        <p:nvSpPr>
          <p:cNvPr id="5" name="عنصر نائب للتذييل 4"/>
          <p:cNvSpPr>
            <a:spLocks noGrp="1"/>
          </p:cNvSpPr>
          <p:nvPr>
            <p:ph type="ftr" sz="quarter" idx="11"/>
          </p:nvPr>
        </p:nvSpPr>
        <p:spPr/>
        <p:txBody>
          <a:bodyPr/>
          <a:lstStyle/>
          <a:p>
            <a:r>
              <a:rPr lang="en-US" smtClean="0"/>
              <a:t>Problem solving heuristics in middle school mathematics textbooks in Saudi Arabia </a:t>
            </a:r>
            <a:endParaRPr lang="ar-SA"/>
          </a:p>
        </p:txBody>
      </p:sp>
      <p:sp>
        <p:nvSpPr>
          <p:cNvPr id="6" name="عنصر نائب لرقم الشريحة 5"/>
          <p:cNvSpPr>
            <a:spLocks noGrp="1"/>
          </p:cNvSpPr>
          <p:nvPr>
            <p:ph type="sldNum" sz="quarter" idx="12"/>
          </p:nvPr>
        </p:nvSpPr>
        <p:spPr/>
        <p:txBody>
          <a:bodyPr/>
          <a:lstStyle/>
          <a:p>
            <a:fld id="{1AEE229A-2EB3-472B-8438-78DA68B843E4}" type="slidenum">
              <a:rPr lang="ar-SA" smtClean="0"/>
              <a:t>‹#›</a:t>
            </a:fld>
            <a:endParaRPr lang="ar-SA"/>
          </a:p>
        </p:txBody>
      </p:sp>
    </p:spTree>
    <p:extLst>
      <p:ext uri="{BB962C8B-B14F-4D97-AF65-F5344CB8AC3E}">
        <p14:creationId xmlns:p14="http://schemas.microsoft.com/office/powerpoint/2010/main" val="291728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FC76FC0-FF7D-41A1-BE62-81AC412CC26A}" type="datetime3">
              <a:rPr lang="en-US" smtClean="0"/>
              <a:t>14 October 2014</a:t>
            </a:fld>
            <a:endParaRPr lang="ar-SA"/>
          </a:p>
        </p:txBody>
      </p:sp>
      <p:sp>
        <p:nvSpPr>
          <p:cNvPr id="6" name="عنصر نائب للتذييل 5"/>
          <p:cNvSpPr>
            <a:spLocks noGrp="1"/>
          </p:cNvSpPr>
          <p:nvPr>
            <p:ph type="ftr" sz="quarter" idx="11"/>
          </p:nvPr>
        </p:nvSpPr>
        <p:spPr/>
        <p:txBody>
          <a:bodyPr/>
          <a:lstStyle/>
          <a:p>
            <a:r>
              <a:rPr lang="en-US" smtClean="0"/>
              <a:t>Problem solving heuristics in middle school mathematics textbooks in Saudi Arabia </a:t>
            </a:r>
            <a:endParaRPr lang="ar-SA"/>
          </a:p>
        </p:txBody>
      </p:sp>
      <p:sp>
        <p:nvSpPr>
          <p:cNvPr id="7" name="عنصر نائب لرقم الشريحة 6"/>
          <p:cNvSpPr>
            <a:spLocks noGrp="1"/>
          </p:cNvSpPr>
          <p:nvPr>
            <p:ph type="sldNum" sz="quarter" idx="12"/>
          </p:nvPr>
        </p:nvSpPr>
        <p:spPr/>
        <p:txBody>
          <a:bodyPr/>
          <a:lstStyle/>
          <a:p>
            <a:fld id="{1AEE229A-2EB3-472B-8438-78DA68B843E4}" type="slidenum">
              <a:rPr lang="ar-SA" smtClean="0"/>
              <a:t>‹#›</a:t>
            </a:fld>
            <a:endParaRPr lang="ar-SA"/>
          </a:p>
        </p:txBody>
      </p:sp>
    </p:spTree>
    <p:extLst>
      <p:ext uri="{BB962C8B-B14F-4D97-AF65-F5344CB8AC3E}">
        <p14:creationId xmlns:p14="http://schemas.microsoft.com/office/powerpoint/2010/main" val="192020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2F1E9103-CF82-4DE2-A420-7526EEECC26E}" type="datetime3">
              <a:rPr lang="en-US" smtClean="0"/>
              <a:t>14 October 2014</a:t>
            </a:fld>
            <a:endParaRPr lang="ar-SA"/>
          </a:p>
        </p:txBody>
      </p:sp>
      <p:sp>
        <p:nvSpPr>
          <p:cNvPr id="8" name="عنصر نائب للتذييل 7"/>
          <p:cNvSpPr>
            <a:spLocks noGrp="1"/>
          </p:cNvSpPr>
          <p:nvPr>
            <p:ph type="ftr" sz="quarter" idx="11"/>
          </p:nvPr>
        </p:nvSpPr>
        <p:spPr/>
        <p:txBody>
          <a:bodyPr/>
          <a:lstStyle/>
          <a:p>
            <a:r>
              <a:rPr lang="en-US" smtClean="0"/>
              <a:t>Problem solving heuristics in middle school mathematics textbooks in Saudi Arabia </a:t>
            </a:r>
            <a:endParaRPr lang="ar-SA"/>
          </a:p>
        </p:txBody>
      </p:sp>
      <p:sp>
        <p:nvSpPr>
          <p:cNvPr id="9" name="عنصر نائب لرقم الشريحة 8"/>
          <p:cNvSpPr>
            <a:spLocks noGrp="1"/>
          </p:cNvSpPr>
          <p:nvPr>
            <p:ph type="sldNum" sz="quarter" idx="12"/>
          </p:nvPr>
        </p:nvSpPr>
        <p:spPr/>
        <p:txBody>
          <a:bodyPr/>
          <a:lstStyle/>
          <a:p>
            <a:fld id="{1AEE229A-2EB3-472B-8438-78DA68B843E4}" type="slidenum">
              <a:rPr lang="ar-SA" smtClean="0"/>
              <a:t>‹#›</a:t>
            </a:fld>
            <a:endParaRPr lang="ar-SA"/>
          </a:p>
        </p:txBody>
      </p:sp>
    </p:spTree>
    <p:extLst>
      <p:ext uri="{BB962C8B-B14F-4D97-AF65-F5344CB8AC3E}">
        <p14:creationId xmlns:p14="http://schemas.microsoft.com/office/powerpoint/2010/main" val="103613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16587D9-23AC-41C9-B874-DAB38DFC2398}" type="datetime3">
              <a:rPr lang="en-US" smtClean="0"/>
              <a:t>14 October 2014</a:t>
            </a:fld>
            <a:endParaRPr lang="ar-SA"/>
          </a:p>
        </p:txBody>
      </p:sp>
      <p:sp>
        <p:nvSpPr>
          <p:cNvPr id="4" name="عنصر نائب للتذييل 3"/>
          <p:cNvSpPr>
            <a:spLocks noGrp="1"/>
          </p:cNvSpPr>
          <p:nvPr>
            <p:ph type="ftr" sz="quarter" idx="11"/>
          </p:nvPr>
        </p:nvSpPr>
        <p:spPr/>
        <p:txBody>
          <a:bodyPr/>
          <a:lstStyle/>
          <a:p>
            <a:r>
              <a:rPr lang="en-US" smtClean="0"/>
              <a:t>Problem solving heuristics in middle school mathematics textbooks in Saudi Arabia </a:t>
            </a:r>
            <a:endParaRPr lang="ar-SA"/>
          </a:p>
        </p:txBody>
      </p:sp>
      <p:sp>
        <p:nvSpPr>
          <p:cNvPr id="5" name="عنصر نائب لرقم الشريحة 4"/>
          <p:cNvSpPr>
            <a:spLocks noGrp="1"/>
          </p:cNvSpPr>
          <p:nvPr>
            <p:ph type="sldNum" sz="quarter" idx="12"/>
          </p:nvPr>
        </p:nvSpPr>
        <p:spPr/>
        <p:txBody>
          <a:bodyPr/>
          <a:lstStyle/>
          <a:p>
            <a:fld id="{1AEE229A-2EB3-472B-8438-78DA68B843E4}" type="slidenum">
              <a:rPr lang="ar-SA" smtClean="0"/>
              <a:t>‹#›</a:t>
            </a:fld>
            <a:endParaRPr lang="ar-SA"/>
          </a:p>
        </p:txBody>
      </p:sp>
    </p:spTree>
    <p:extLst>
      <p:ext uri="{BB962C8B-B14F-4D97-AF65-F5344CB8AC3E}">
        <p14:creationId xmlns:p14="http://schemas.microsoft.com/office/powerpoint/2010/main" val="174872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87E592-302D-4782-98E5-B5FA5EF256DE}" type="datetime3">
              <a:rPr lang="en-US" smtClean="0"/>
              <a:t>14 October 2014</a:t>
            </a:fld>
            <a:endParaRPr lang="ar-SA"/>
          </a:p>
        </p:txBody>
      </p:sp>
      <p:sp>
        <p:nvSpPr>
          <p:cNvPr id="3" name="عنصر نائب للتذييل 2"/>
          <p:cNvSpPr>
            <a:spLocks noGrp="1"/>
          </p:cNvSpPr>
          <p:nvPr>
            <p:ph type="ftr" sz="quarter" idx="11"/>
          </p:nvPr>
        </p:nvSpPr>
        <p:spPr/>
        <p:txBody>
          <a:bodyPr/>
          <a:lstStyle/>
          <a:p>
            <a:r>
              <a:rPr lang="en-US" smtClean="0"/>
              <a:t>Problem solving heuristics in middle school mathematics textbooks in Saudi Arabia </a:t>
            </a:r>
            <a:endParaRPr lang="ar-SA"/>
          </a:p>
        </p:txBody>
      </p:sp>
      <p:sp>
        <p:nvSpPr>
          <p:cNvPr id="4" name="عنصر نائب لرقم الشريحة 3"/>
          <p:cNvSpPr>
            <a:spLocks noGrp="1"/>
          </p:cNvSpPr>
          <p:nvPr>
            <p:ph type="sldNum" sz="quarter" idx="12"/>
          </p:nvPr>
        </p:nvSpPr>
        <p:spPr/>
        <p:txBody>
          <a:bodyPr/>
          <a:lstStyle/>
          <a:p>
            <a:fld id="{1AEE229A-2EB3-472B-8438-78DA68B843E4}" type="slidenum">
              <a:rPr lang="ar-SA" smtClean="0"/>
              <a:t>‹#›</a:t>
            </a:fld>
            <a:endParaRPr lang="ar-SA"/>
          </a:p>
        </p:txBody>
      </p:sp>
    </p:spTree>
    <p:extLst>
      <p:ext uri="{BB962C8B-B14F-4D97-AF65-F5344CB8AC3E}">
        <p14:creationId xmlns:p14="http://schemas.microsoft.com/office/powerpoint/2010/main" val="244893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11EEC07-6AFD-43F5-BCE5-B63006C8A132}" type="datetime3">
              <a:rPr lang="en-US" smtClean="0"/>
              <a:t>14 October 2014</a:t>
            </a:fld>
            <a:endParaRPr lang="ar-SA"/>
          </a:p>
        </p:txBody>
      </p:sp>
      <p:sp>
        <p:nvSpPr>
          <p:cNvPr id="6" name="عنصر نائب للتذييل 5"/>
          <p:cNvSpPr>
            <a:spLocks noGrp="1"/>
          </p:cNvSpPr>
          <p:nvPr>
            <p:ph type="ftr" sz="quarter" idx="11"/>
          </p:nvPr>
        </p:nvSpPr>
        <p:spPr/>
        <p:txBody>
          <a:bodyPr/>
          <a:lstStyle/>
          <a:p>
            <a:r>
              <a:rPr lang="en-US" smtClean="0"/>
              <a:t>Problem solving heuristics in middle school mathematics textbooks in Saudi Arabia </a:t>
            </a:r>
            <a:endParaRPr lang="ar-SA"/>
          </a:p>
        </p:txBody>
      </p:sp>
      <p:sp>
        <p:nvSpPr>
          <p:cNvPr id="7" name="عنصر نائب لرقم الشريحة 6"/>
          <p:cNvSpPr>
            <a:spLocks noGrp="1"/>
          </p:cNvSpPr>
          <p:nvPr>
            <p:ph type="sldNum" sz="quarter" idx="12"/>
          </p:nvPr>
        </p:nvSpPr>
        <p:spPr/>
        <p:txBody>
          <a:bodyPr/>
          <a:lstStyle/>
          <a:p>
            <a:fld id="{1AEE229A-2EB3-472B-8438-78DA68B843E4}" type="slidenum">
              <a:rPr lang="ar-SA" smtClean="0"/>
              <a:t>‹#›</a:t>
            </a:fld>
            <a:endParaRPr lang="ar-SA"/>
          </a:p>
        </p:txBody>
      </p:sp>
    </p:spTree>
    <p:extLst>
      <p:ext uri="{BB962C8B-B14F-4D97-AF65-F5344CB8AC3E}">
        <p14:creationId xmlns:p14="http://schemas.microsoft.com/office/powerpoint/2010/main" val="286181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247A27D-3AAE-4A25-A05D-E9F1F22D7EBF}" type="datetime3">
              <a:rPr lang="en-US" smtClean="0"/>
              <a:t>14 October 2014</a:t>
            </a:fld>
            <a:endParaRPr lang="ar-SA"/>
          </a:p>
        </p:txBody>
      </p:sp>
      <p:sp>
        <p:nvSpPr>
          <p:cNvPr id="6" name="عنصر نائب للتذييل 5"/>
          <p:cNvSpPr>
            <a:spLocks noGrp="1"/>
          </p:cNvSpPr>
          <p:nvPr>
            <p:ph type="ftr" sz="quarter" idx="11"/>
          </p:nvPr>
        </p:nvSpPr>
        <p:spPr/>
        <p:txBody>
          <a:bodyPr/>
          <a:lstStyle/>
          <a:p>
            <a:r>
              <a:rPr lang="en-US" smtClean="0"/>
              <a:t>Problem solving heuristics in middle school mathematics textbooks in Saudi Arabia </a:t>
            </a:r>
            <a:endParaRPr lang="ar-SA"/>
          </a:p>
        </p:txBody>
      </p:sp>
      <p:sp>
        <p:nvSpPr>
          <p:cNvPr id="7" name="عنصر نائب لرقم الشريحة 6"/>
          <p:cNvSpPr>
            <a:spLocks noGrp="1"/>
          </p:cNvSpPr>
          <p:nvPr>
            <p:ph type="sldNum" sz="quarter" idx="12"/>
          </p:nvPr>
        </p:nvSpPr>
        <p:spPr/>
        <p:txBody>
          <a:bodyPr/>
          <a:lstStyle/>
          <a:p>
            <a:fld id="{1AEE229A-2EB3-472B-8438-78DA68B843E4}" type="slidenum">
              <a:rPr lang="ar-SA" smtClean="0"/>
              <a:t>‹#›</a:t>
            </a:fld>
            <a:endParaRPr lang="ar-SA"/>
          </a:p>
        </p:txBody>
      </p:sp>
    </p:spTree>
    <p:extLst>
      <p:ext uri="{BB962C8B-B14F-4D97-AF65-F5344CB8AC3E}">
        <p14:creationId xmlns:p14="http://schemas.microsoft.com/office/powerpoint/2010/main" val="4255794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8D95A52-EB05-4B3C-9AE8-BF7C049377DF}" type="datetime3">
              <a:rPr lang="en-US" smtClean="0"/>
              <a:t>14 October 2014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Problem solving heuristics in middle school mathematics textbooks in Saudi Arabia </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EE229A-2EB3-472B-8438-78DA68B843E4}" type="slidenum">
              <a:rPr lang="ar-SA" smtClean="0"/>
              <a:t>‹#›</a:t>
            </a:fld>
            <a:endParaRPr lang="ar-SA"/>
          </a:p>
        </p:txBody>
      </p:sp>
    </p:spTree>
    <p:extLst>
      <p:ext uri="{BB962C8B-B14F-4D97-AF65-F5344CB8AC3E}">
        <p14:creationId xmlns:p14="http://schemas.microsoft.com/office/powerpoint/2010/main" val="2969339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356981" y="381000"/>
            <a:ext cx="4343400" cy="2047875"/>
          </a:xfrm>
        </p:spPr>
        <p:txBody>
          <a:bodyPr>
            <a:normAutofit/>
          </a:bodyPr>
          <a:lstStyle/>
          <a:p>
            <a:r>
              <a:rPr lang="en-US" sz="2400" b="1" dirty="0">
                <a:solidFill>
                  <a:srgbClr val="C00000"/>
                </a:solidFill>
              </a:rPr>
              <a:t>International Conference on</a:t>
            </a:r>
            <a:br>
              <a:rPr lang="en-US" sz="2400" b="1" dirty="0">
                <a:solidFill>
                  <a:srgbClr val="C00000"/>
                </a:solidFill>
              </a:rPr>
            </a:br>
            <a:r>
              <a:rPr lang="en-US" sz="2400" b="1" dirty="0">
                <a:solidFill>
                  <a:srgbClr val="C00000"/>
                </a:solidFill>
              </a:rPr>
              <a:t>Mathematics Textbook Research and Development 2014</a:t>
            </a:r>
            <a:endParaRPr lang="ar-SA" sz="2400" dirty="0">
              <a:solidFill>
                <a:srgbClr val="C00000"/>
              </a:solidFill>
            </a:endParaRPr>
          </a:p>
        </p:txBody>
      </p:sp>
      <p:sp>
        <p:nvSpPr>
          <p:cNvPr id="3" name="عنوان فرعي 2"/>
          <p:cNvSpPr>
            <a:spLocks noGrp="1"/>
          </p:cNvSpPr>
          <p:nvPr>
            <p:ph type="subTitle" idx="1"/>
          </p:nvPr>
        </p:nvSpPr>
        <p:spPr>
          <a:xfrm>
            <a:off x="381000" y="2717626"/>
            <a:ext cx="8229601" cy="1752600"/>
          </a:xfrm>
        </p:spPr>
        <p:txBody>
          <a:bodyPr/>
          <a:lstStyle/>
          <a:p>
            <a:r>
              <a:rPr lang="en-GB" sz="3600" b="1" i="1" cap="all" dirty="0">
                <a:solidFill>
                  <a:schemeClr val="tx2">
                    <a:lumMod val="50000"/>
                  </a:schemeClr>
                </a:solidFill>
                <a:latin typeface="Browallia New" panose="020B0604020202020204" pitchFamily="34" charset="-34"/>
                <a:cs typeface="Browallia New" panose="020B0604020202020204" pitchFamily="34" charset="-34"/>
              </a:rPr>
              <a:t>Problem solving heuristics in middle school mathematics textbooks in Saudi Arabia</a:t>
            </a:r>
            <a:endParaRPr lang="en-US" sz="3600" b="1" i="1" dirty="0">
              <a:solidFill>
                <a:schemeClr val="tx2">
                  <a:lumMod val="50000"/>
                </a:schemeClr>
              </a:solidFill>
              <a:latin typeface="Browallia New" panose="020B0604020202020204" pitchFamily="34" charset="-34"/>
              <a:cs typeface="Browallia New" panose="020B0604020202020204" pitchFamily="34" charset="-34"/>
            </a:endParaRPr>
          </a:p>
          <a:p>
            <a:endParaRPr lang="ar-SA" dirty="0"/>
          </a:p>
        </p:txBody>
      </p:sp>
      <p:pic>
        <p:nvPicPr>
          <p:cNvPr id="1026" name="Picture 2" descr="C:\Users\Administrator\Desktop\logo_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52400"/>
            <a:ext cx="2333625"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263"/>
            <a:ext cx="2209800" cy="2085975"/>
          </a:xfrm>
          <a:prstGeom prst="rect">
            <a:avLst/>
          </a:prstGeom>
          <a:noFill/>
          <a:extLst>
            <a:ext uri="{909E8E84-426E-40DD-AFC4-6F175D3DCCD1}">
              <a14:hiddenFill xmlns:a14="http://schemas.microsoft.com/office/drawing/2010/main">
                <a:solidFill>
                  <a:srgbClr val="FFFFFF"/>
                </a:solidFill>
              </a14:hiddenFill>
            </a:ext>
          </a:extLst>
        </p:spPr>
      </p:pic>
      <p:sp>
        <p:nvSpPr>
          <p:cNvPr id="6" name="عنوان فرعي 2"/>
          <p:cNvSpPr txBox="1">
            <a:spLocks/>
          </p:cNvSpPr>
          <p:nvPr/>
        </p:nvSpPr>
        <p:spPr>
          <a:xfrm>
            <a:off x="1522412" y="4457700"/>
            <a:ext cx="6400800" cy="1752600"/>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ar-SA" dirty="0"/>
          </a:p>
        </p:txBody>
      </p:sp>
      <p:sp>
        <p:nvSpPr>
          <p:cNvPr id="4" name="مستطيل 3"/>
          <p:cNvSpPr/>
          <p:nvPr/>
        </p:nvSpPr>
        <p:spPr>
          <a:xfrm>
            <a:off x="1900050" y="5041612"/>
            <a:ext cx="5567550" cy="707886"/>
          </a:xfrm>
          <a:prstGeom prst="rect">
            <a:avLst/>
          </a:prstGeom>
        </p:spPr>
        <p:txBody>
          <a:bodyPr wrap="none">
            <a:spAutoFit/>
          </a:bodyPr>
          <a:lstStyle/>
          <a:p>
            <a:r>
              <a:rPr lang="en-GB" sz="4000" b="1" dirty="0" err="1">
                <a:solidFill>
                  <a:schemeClr val="accent3">
                    <a:lumMod val="50000"/>
                  </a:schemeClr>
                </a:solidFill>
                <a:latin typeface="DaunPenh" panose="01010101010101010101" pitchFamily="2" charset="0"/>
                <a:cs typeface="DaunPenh" panose="01010101010101010101" pitchFamily="2" charset="0"/>
              </a:rPr>
              <a:t>Manahel</a:t>
            </a:r>
            <a:r>
              <a:rPr lang="en-GB" sz="4000" b="1" dirty="0">
                <a:solidFill>
                  <a:schemeClr val="accent3">
                    <a:lumMod val="50000"/>
                  </a:schemeClr>
                </a:solidFill>
                <a:latin typeface="DaunPenh" panose="01010101010101010101" pitchFamily="2" charset="0"/>
                <a:cs typeface="DaunPenh" panose="01010101010101010101" pitchFamily="2" charset="0"/>
              </a:rPr>
              <a:t> </a:t>
            </a:r>
            <a:r>
              <a:rPr lang="en-GB" sz="4000" b="1" dirty="0" err="1">
                <a:solidFill>
                  <a:schemeClr val="accent3">
                    <a:lumMod val="50000"/>
                  </a:schemeClr>
                </a:solidFill>
                <a:latin typeface="DaunPenh" panose="01010101010101010101" pitchFamily="2" charset="0"/>
                <a:cs typeface="DaunPenh" panose="01010101010101010101" pitchFamily="2" charset="0"/>
              </a:rPr>
              <a:t>Alafaleq</a:t>
            </a:r>
            <a:r>
              <a:rPr lang="en-GB" sz="4000" b="1" dirty="0">
                <a:solidFill>
                  <a:schemeClr val="accent3">
                    <a:lumMod val="50000"/>
                  </a:schemeClr>
                </a:solidFill>
                <a:latin typeface="DaunPenh" panose="01010101010101010101" pitchFamily="2" charset="0"/>
                <a:cs typeface="DaunPenh" panose="01010101010101010101" pitchFamily="2" charset="0"/>
              </a:rPr>
              <a:t> and </a:t>
            </a:r>
            <a:r>
              <a:rPr lang="en-GB" sz="4000" b="1" dirty="0" err="1">
                <a:solidFill>
                  <a:schemeClr val="accent3">
                    <a:lumMod val="50000"/>
                  </a:schemeClr>
                </a:solidFill>
                <a:latin typeface="DaunPenh" panose="01010101010101010101" pitchFamily="2" charset="0"/>
                <a:cs typeface="DaunPenh" panose="01010101010101010101" pitchFamily="2" charset="0"/>
              </a:rPr>
              <a:t>Lianghuo</a:t>
            </a:r>
            <a:r>
              <a:rPr lang="en-GB" sz="4000" b="1" dirty="0">
                <a:solidFill>
                  <a:schemeClr val="accent3">
                    <a:lumMod val="50000"/>
                  </a:schemeClr>
                </a:solidFill>
                <a:latin typeface="DaunPenh" panose="01010101010101010101" pitchFamily="2" charset="0"/>
                <a:cs typeface="DaunPenh" panose="01010101010101010101" pitchFamily="2" charset="0"/>
              </a:rPr>
              <a:t> Fan</a:t>
            </a:r>
            <a:endParaRPr lang="en-US" sz="4000" b="1" dirty="0">
              <a:solidFill>
                <a:schemeClr val="accent3">
                  <a:lumMod val="50000"/>
                </a:schemeClr>
              </a:solidFill>
              <a:latin typeface="DaunPenh" panose="01010101010101010101" pitchFamily="2" charset="0"/>
              <a:cs typeface="DaunPenh" panose="01010101010101010101" pitchFamily="2" charset="0"/>
            </a:endParaRPr>
          </a:p>
        </p:txBody>
      </p:sp>
      <p:sp>
        <p:nvSpPr>
          <p:cNvPr id="5" name="عنصر نائب للتاريخ 4"/>
          <p:cNvSpPr>
            <a:spLocks noGrp="1"/>
          </p:cNvSpPr>
          <p:nvPr>
            <p:ph type="dt" sz="half" idx="10"/>
          </p:nvPr>
        </p:nvSpPr>
        <p:spPr/>
        <p:txBody>
          <a:bodyPr/>
          <a:lstStyle/>
          <a:p>
            <a:fld id="{0DAC692E-E94A-4C7A-B206-AEC7954C63DC}" type="datetime3">
              <a:rPr lang="en-US" smtClean="0"/>
              <a:t>14 October 2014</a:t>
            </a:fld>
            <a:endParaRPr lang="ar-SA"/>
          </a:p>
        </p:txBody>
      </p:sp>
    </p:spTree>
    <p:extLst>
      <p:ext uri="{BB962C8B-B14F-4D97-AF65-F5344CB8AC3E}">
        <p14:creationId xmlns:p14="http://schemas.microsoft.com/office/powerpoint/2010/main" val="979231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228600"/>
            <a:ext cx="8763000" cy="6019800"/>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marL="0" indent="0" algn="just" rtl="0">
              <a:buNone/>
            </a:pPr>
            <a:r>
              <a:rPr lang="en-GB" dirty="0" smtClean="0"/>
              <a:t> </a:t>
            </a:r>
            <a:r>
              <a:rPr lang="en-US" sz="4200" b="1" dirty="0">
                <a:solidFill>
                  <a:srgbClr val="C00000"/>
                </a:solidFill>
              </a:rPr>
              <a:t>As all teachers in Saudi Arabia are required to adhere to the textbook as a main resource for </a:t>
            </a:r>
            <a:r>
              <a:rPr lang="en-US" sz="4200" b="1" dirty="0" smtClean="0">
                <a:solidFill>
                  <a:srgbClr val="C00000"/>
                </a:solidFill>
              </a:rPr>
              <a:t>teaching this study aims to:</a:t>
            </a:r>
          </a:p>
          <a:p>
            <a:pPr marL="0" indent="0" algn="just" rtl="0">
              <a:buNone/>
            </a:pPr>
            <a:endParaRPr lang="en-US" sz="4200" b="1" dirty="0" smtClean="0">
              <a:solidFill>
                <a:srgbClr val="C00000"/>
              </a:solidFill>
            </a:endParaRPr>
          </a:p>
          <a:p>
            <a:pPr marL="514350" indent="-514350" algn="l" rtl="0">
              <a:buAutoNum type="arabicParenR"/>
            </a:pPr>
            <a:r>
              <a:rPr lang="en-GB" sz="4200" b="1" dirty="0" smtClean="0"/>
              <a:t>Examine </a:t>
            </a:r>
            <a:r>
              <a:rPr lang="en-GB" sz="4200" b="1" dirty="0"/>
              <a:t>to what extent </a:t>
            </a:r>
            <a:r>
              <a:rPr lang="en-GB" sz="4200" b="1" dirty="0" smtClean="0"/>
              <a:t>the</a:t>
            </a:r>
            <a:r>
              <a:rPr lang="ar-SA" sz="4200" b="1" dirty="0" smtClean="0"/>
              <a:t> </a:t>
            </a:r>
            <a:r>
              <a:rPr lang="en-GB" sz="4200" b="1" dirty="0" smtClean="0"/>
              <a:t>new </a:t>
            </a:r>
            <a:r>
              <a:rPr lang="en-GB" sz="4200" b="1" dirty="0"/>
              <a:t>textbook in Saudi Arabia reflect the mathematics curriculum goals in problem solving. </a:t>
            </a:r>
            <a:endParaRPr lang="en-GB" sz="4200" b="1" dirty="0" smtClean="0"/>
          </a:p>
          <a:p>
            <a:pPr marL="0" indent="0" algn="l" rtl="0">
              <a:buNone/>
            </a:pPr>
            <a:endParaRPr lang="en-GB" sz="4200" b="1" dirty="0" smtClean="0"/>
          </a:p>
          <a:p>
            <a:pPr marL="0" indent="0" algn="l" rtl="0">
              <a:buNone/>
            </a:pPr>
            <a:r>
              <a:rPr lang="en-GB" sz="4200" b="1" dirty="0" smtClean="0"/>
              <a:t>2) Address </a:t>
            </a:r>
            <a:r>
              <a:rPr lang="en-GB" sz="4200" b="1" dirty="0"/>
              <a:t>the following question: how the </a:t>
            </a:r>
            <a:r>
              <a:rPr lang="en-GB" sz="4200" b="1" dirty="0" smtClean="0"/>
              <a:t>   new </a:t>
            </a:r>
            <a:r>
              <a:rPr lang="en-GB" sz="4200" b="1" dirty="0"/>
              <a:t>national middle school mathematics textbooks in Saudi Arabia represent problem solving </a:t>
            </a:r>
            <a:r>
              <a:rPr lang="en-GB" sz="4200" b="1" dirty="0" smtClean="0"/>
              <a:t>heuristics?</a:t>
            </a:r>
            <a:endParaRPr lang="ar-SA" sz="4200" b="1" dirty="0"/>
          </a:p>
        </p:txBody>
      </p:sp>
      <p:sp>
        <p:nvSpPr>
          <p:cNvPr id="4" name="عنصر نائب للتاريخ 3"/>
          <p:cNvSpPr>
            <a:spLocks noGrp="1"/>
          </p:cNvSpPr>
          <p:nvPr>
            <p:ph type="dt" sz="half" idx="10"/>
          </p:nvPr>
        </p:nvSpPr>
        <p:spPr/>
        <p:txBody>
          <a:bodyPr/>
          <a:lstStyle/>
          <a:p>
            <a:fld id="{B78BEB66-7913-4831-A221-2FCCF3F17AA2}" type="datetime3">
              <a:rPr lang="en-US" smtClean="0"/>
              <a:t>14 October 2014</a:t>
            </a:fld>
            <a:endParaRPr lang="ar-SA"/>
          </a:p>
        </p:txBody>
      </p:sp>
      <p:sp>
        <p:nvSpPr>
          <p:cNvPr id="5" name="عنصر نائب للتذييل 4"/>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57831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BD3037B9-9396-4DD8-BBDE-60879D95B773}" type="datetime3">
              <a:rPr lang="en-US" smtClean="0"/>
              <a:t>14 October 2014</a:t>
            </a:fld>
            <a:endParaRPr lang="ar-SA"/>
          </a:p>
        </p:txBody>
      </p:sp>
      <p:sp>
        <p:nvSpPr>
          <p:cNvPr id="5" name="عنصر نائب للتذييل 4"/>
          <p:cNvSpPr>
            <a:spLocks noGrp="1"/>
          </p:cNvSpPr>
          <p:nvPr>
            <p:ph type="ftr" sz="quarter" idx="11"/>
          </p:nvPr>
        </p:nvSpPr>
        <p:spPr/>
        <p:txBody>
          <a:bodyPr/>
          <a:lstStyle/>
          <a:p>
            <a:r>
              <a:rPr lang="en-US" smtClean="0"/>
              <a:t>Problem solving heuristics in middle school mathematics textbooks in Saudi Arabia </a:t>
            </a:r>
            <a:endParaRPr lang="ar-SA"/>
          </a:p>
        </p:txBody>
      </p:sp>
      <p:sp>
        <p:nvSpPr>
          <p:cNvPr id="6" name="عنوان 1"/>
          <p:cNvSpPr>
            <a:spLocks noGrp="1"/>
          </p:cNvSpPr>
          <p:nvPr>
            <p:ph type="title"/>
          </p:nvPr>
        </p:nvSpPr>
        <p:spPr>
          <a:xfrm>
            <a:off x="457200" y="2514600"/>
            <a:ext cx="8229600" cy="1143000"/>
          </a:xfrm>
        </p:spPr>
        <p:style>
          <a:lnRef idx="3">
            <a:schemeClr val="lt1"/>
          </a:lnRef>
          <a:fillRef idx="1">
            <a:schemeClr val="accent5"/>
          </a:fillRef>
          <a:effectRef idx="1">
            <a:schemeClr val="accent5"/>
          </a:effectRef>
          <a:fontRef idx="minor">
            <a:schemeClr val="lt1"/>
          </a:fontRef>
        </p:style>
        <p:txBody>
          <a:bodyPr>
            <a:normAutofit/>
          </a:bodyPr>
          <a:lstStyle/>
          <a:p>
            <a:r>
              <a:rPr lang="en-US" b="1" dirty="0" smtClean="0"/>
              <a:t> problem solving heuristics</a:t>
            </a:r>
            <a:endParaRPr lang="ar-SA" b="1" dirty="0"/>
          </a:p>
        </p:txBody>
      </p:sp>
    </p:spTree>
    <p:extLst>
      <p:ext uri="{BB962C8B-B14F-4D97-AF65-F5344CB8AC3E}">
        <p14:creationId xmlns:p14="http://schemas.microsoft.com/office/powerpoint/2010/main" val="11335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036637"/>
            <a:ext cx="8382000" cy="4525963"/>
          </a:xfrm>
        </p:spPr>
        <p:style>
          <a:lnRef idx="1">
            <a:schemeClr val="accent5"/>
          </a:lnRef>
          <a:fillRef idx="2">
            <a:schemeClr val="accent5"/>
          </a:fillRef>
          <a:effectRef idx="1">
            <a:schemeClr val="accent5"/>
          </a:effectRef>
          <a:fontRef idx="minor">
            <a:schemeClr val="dk1"/>
          </a:fontRef>
        </p:style>
        <p:txBody>
          <a:bodyPr>
            <a:normAutofit/>
          </a:bodyPr>
          <a:lstStyle/>
          <a:p>
            <a:pPr algn="just" rtl="0"/>
            <a:r>
              <a:rPr lang="en-US" sz="4000" b="1" dirty="0" smtClean="0"/>
              <a:t>A </a:t>
            </a:r>
            <a:r>
              <a:rPr lang="en-US" sz="4000" b="1" dirty="0"/>
              <a:t>heuristic is “a general suggestion or strategy, independent of any particular topic or subject matter, that helps problem solvers approach and understand a problem and efficiently </a:t>
            </a:r>
            <a:r>
              <a:rPr lang="en-US" sz="4000" b="1" dirty="0" err="1"/>
              <a:t>marshall</a:t>
            </a:r>
            <a:r>
              <a:rPr lang="en-US" sz="4000" b="1" dirty="0"/>
              <a:t> their resources to solve it” (p. 23). </a:t>
            </a:r>
            <a:r>
              <a:rPr lang="en-US" sz="4000" b="1" dirty="0" err="1"/>
              <a:t>Schoenfeld</a:t>
            </a:r>
            <a:r>
              <a:rPr lang="en-US" sz="4000" b="1" dirty="0"/>
              <a:t> (1979</a:t>
            </a:r>
            <a:r>
              <a:rPr lang="en-US" dirty="0"/>
              <a:t>) </a:t>
            </a:r>
          </a:p>
          <a:p>
            <a:pPr algn="l" rtl="0"/>
            <a:endParaRPr lang="en-US" dirty="0"/>
          </a:p>
          <a:p>
            <a:pPr marL="0" indent="0" algn="l" rtl="0">
              <a:buNone/>
            </a:pPr>
            <a:endParaRPr lang="ar-SA" dirty="0"/>
          </a:p>
        </p:txBody>
      </p:sp>
      <p:sp>
        <p:nvSpPr>
          <p:cNvPr id="4" name="عنصر نائب للتاريخ 3"/>
          <p:cNvSpPr>
            <a:spLocks noGrp="1"/>
          </p:cNvSpPr>
          <p:nvPr>
            <p:ph type="dt" sz="half" idx="10"/>
          </p:nvPr>
        </p:nvSpPr>
        <p:spPr/>
        <p:txBody>
          <a:bodyPr/>
          <a:lstStyle/>
          <a:p>
            <a:fld id="{0AE041D4-EC76-4D43-99C3-0E79F25B6304}" type="datetime3">
              <a:rPr lang="en-US" smtClean="0"/>
              <a:t>14 October 2014</a:t>
            </a:fld>
            <a:endParaRPr lang="ar-SA"/>
          </a:p>
        </p:txBody>
      </p:sp>
      <p:sp>
        <p:nvSpPr>
          <p:cNvPr id="5" name="عنصر نائب للتذييل 4"/>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2659156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04800"/>
            <a:ext cx="8686800" cy="5440363"/>
          </a:xfrm>
        </p:spPr>
        <p:style>
          <a:lnRef idx="1">
            <a:schemeClr val="accent5"/>
          </a:lnRef>
          <a:fillRef idx="2">
            <a:schemeClr val="accent5"/>
          </a:fillRef>
          <a:effectRef idx="1">
            <a:schemeClr val="accent5"/>
          </a:effectRef>
          <a:fontRef idx="minor">
            <a:schemeClr val="dk1"/>
          </a:fontRef>
        </p:style>
        <p:txBody>
          <a:bodyPr>
            <a:noAutofit/>
          </a:bodyPr>
          <a:lstStyle/>
          <a:p>
            <a:pPr marL="0" indent="0" algn="just">
              <a:buNone/>
            </a:pPr>
            <a:r>
              <a:rPr lang="en-GB" sz="4000" b="1" dirty="0"/>
              <a:t>Martinez (1998) stated heuristics "is a strategy that is powerful and general, but not absolutely guaranteed to work. Heuristics are crucial because they are the tools by which problems are solved"</a:t>
            </a:r>
            <a:endParaRPr lang="ar-SA" sz="4000" b="1" dirty="0" smtClean="0"/>
          </a:p>
          <a:p>
            <a:pPr marL="0" indent="0" algn="l">
              <a:buNone/>
            </a:pPr>
            <a:endParaRPr lang="ar-SA" sz="4000" b="1" dirty="0"/>
          </a:p>
          <a:p>
            <a:pPr marL="0" indent="0" algn="just" rtl="0">
              <a:buNone/>
            </a:pPr>
            <a:r>
              <a:rPr lang="en-US" sz="4000" b="1" dirty="0" smtClean="0">
                <a:solidFill>
                  <a:srgbClr val="C00000"/>
                </a:solidFill>
              </a:rPr>
              <a:t>H</a:t>
            </a:r>
            <a:r>
              <a:rPr lang="en-GB" sz="4000" b="1" dirty="0" err="1" smtClean="0">
                <a:solidFill>
                  <a:srgbClr val="C00000"/>
                </a:solidFill>
              </a:rPr>
              <a:t>euristics</a:t>
            </a:r>
            <a:r>
              <a:rPr lang="en-GB" sz="4000" b="1" dirty="0" smtClean="0">
                <a:solidFill>
                  <a:srgbClr val="C00000"/>
                </a:solidFill>
              </a:rPr>
              <a:t> </a:t>
            </a:r>
            <a:r>
              <a:rPr lang="en-GB" sz="4000" b="1" dirty="0">
                <a:solidFill>
                  <a:srgbClr val="C00000"/>
                </a:solidFill>
              </a:rPr>
              <a:t>are tools that may make solving problems easer</a:t>
            </a:r>
            <a:r>
              <a:rPr lang="en-GB" sz="4000" b="1" dirty="0">
                <a:solidFill>
                  <a:schemeClr val="tx1"/>
                </a:solidFill>
              </a:rPr>
              <a:t> </a:t>
            </a:r>
            <a:endParaRPr lang="ar-SA" sz="4000" b="1" dirty="0">
              <a:solidFill>
                <a:schemeClr val="tx1"/>
              </a:solidFill>
            </a:endParaRPr>
          </a:p>
        </p:txBody>
      </p:sp>
      <p:sp>
        <p:nvSpPr>
          <p:cNvPr id="2" name="عنصر نائب للتاريخ 1"/>
          <p:cNvSpPr>
            <a:spLocks noGrp="1"/>
          </p:cNvSpPr>
          <p:nvPr>
            <p:ph type="dt" sz="half" idx="10"/>
          </p:nvPr>
        </p:nvSpPr>
        <p:spPr/>
        <p:txBody>
          <a:bodyPr/>
          <a:lstStyle/>
          <a:p>
            <a:fld id="{74DA12C3-884C-42D3-9199-737BF6FBA0DA}" type="datetime3">
              <a:rPr lang="en-US" smtClean="0"/>
              <a:t>14 October 2014</a:t>
            </a:fld>
            <a:endParaRPr lang="ar-SA"/>
          </a:p>
        </p:txBody>
      </p:sp>
      <p:sp>
        <p:nvSpPr>
          <p:cNvPr id="4" name="عنصر نائب للتذييل 3"/>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314545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28800"/>
            <a:ext cx="8229600" cy="3276600"/>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ctr" rtl="0">
              <a:buNone/>
            </a:pPr>
            <a:endParaRPr lang="en-GB" sz="4000" b="1" dirty="0" smtClean="0"/>
          </a:p>
          <a:p>
            <a:pPr marL="0" indent="0" algn="ctr" rtl="0">
              <a:buNone/>
            </a:pPr>
            <a:r>
              <a:rPr lang="en-GB" sz="4000" b="1" dirty="0" smtClean="0"/>
              <a:t>The following table describes </a:t>
            </a:r>
            <a:r>
              <a:rPr lang="en-GB" sz="4000" b="1" dirty="0"/>
              <a:t>heuristics </a:t>
            </a:r>
            <a:r>
              <a:rPr lang="en-GB" sz="4000" b="1" dirty="0" smtClean="0"/>
              <a:t>that are </a:t>
            </a:r>
            <a:r>
              <a:rPr lang="en-GB" sz="4000" b="1" dirty="0"/>
              <a:t>represented in Saudi national textbooks</a:t>
            </a:r>
            <a:r>
              <a:rPr lang="en-GB" sz="4000" b="1" dirty="0" smtClean="0"/>
              <a:t>.</a:t>
            </a:r>
          </a:p>
          <a:p>
            <a:pPr marL="0" indent="0" algn="ctr" rtl="0">
              <a:buNone/>
            </a:pPr>
            <a:endParaRPr lang="en-GB" sz="4000" b="1" dirty="0"/>
          </a:p>
          <a:p>
            <a:pPr marL="0" indent="0" algn="ctr" rtl="0">
              <a:buNone/>
            </a:pPr>
            <a:endParaRPr lang="en-US" sz="4000" b="1" dirty="0"/>
          </a:p>
          <a:p>
            <a:pPr marL="0" indent="0">
              <a:buNone/>
            </a:pPr>
            <a:endParaRPr lang="ar-SA" dirty="0"/>
          </a:p>
        </p:txBody>
      </p:sp>
      <p:sp>
        <p:nvSpPr>
          <p:cNvPr id="2" name="عنصر نائب للتاريخ 1"/>
          <p:cNvSpPr>
            <a:spLocks noGrp="1"/>
          </p:cNvSpPr>
          <p:nvPr>
            <p:ph type="dt" sz="half" idx="10"/>
          </p:nvPr>
        </p:nvSpPr>
        <p:spPr/>
        <p:txBody>
          <a:bodyPr/>
          <a:lstStyle/>
          <a:p>
            <a:fld id="{30FE545B-09C7-467A-98F9-107C4CEB6346}" type="datetime3">
              <a:rPr lang="en-US" smtClean="0"/>
              <a:t>14 October 2014</a:t>
            </a:fld>
            <a:endParaRPr lang="ar-SA"/>
          </a:p>
        </p:txBody>
      </p:sp>
      <p:sp>
        <p:nvSpPr>
          <p:cNvPr id="4" name="عنصر نائب للتذييل 3"/>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2496289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253160723"/>
              </p:ext>
            </p:extLst>
          </p:nvPr>
        </p:nvGraphicFramePr>
        <p:xfrm>
          <a:off x="76200" y="152400"/>
          <a:ext cx="8915400" cy="6553196"/>
        </p:xfrm>
        <a:graphic>
          <a:graphicData uri="http://schemas.openxmlformats.org/drawingml/2006/table">
            <a:tbl>
              <a:tblPr firstRow="1" firstCol="1" bandRow="1">
                <a:tableStyleId>{5C22544A-7EE6-4342-B048-85BDC9FD1C3A}</a:tableStyleId>
              </a:tblPr>
              <a:tblGrid>
                <a:gridCol w="2793136"/>
                <a:gridCol w="6122264"/>
              </a:tblGrid>
              <a:tr h="663038">
                <a:tc>
                  <a:txBody>
                    <a:bodyPr/>
                    <a:lstStyle/>
                    <a:p>
                      <a:pPr marL="0" marR="0" algn="just" rtl="0">
                        <a:lnSpc>
                          <a:spcPts val="1600"/>
                        </a:lnSpc>
                        <a:spcBef>
                          <a:spcPts val="0"/>
                        </a:spcBef>
                        <a:spcAft>
                          <a:spcPts val="600"/>
                        </a:spcAft>
                      </a:pPr>
                      <a:r>
                        <a:rPr lang="en-GB" sz="1200" dirty="0">
                          <a:effectLst/>
                        </a:rPr>
                        <a:t>Guess and check</a:t>
                      </a:r>
                      <a:endParaRPr lang="en-US" sz="1300" dirty="0">
                        <a:effectLst/>
                        <a:latin typeface="Times New Roman"/>
                        <a:ea typeface="PMingLiU"/>
                      </a:endParaRPr>
                    </a:p>
                  </a:txBody>
                  <a:tcPr marL="68580" marR="68580" marT="0" marB="0"/>
                </a:tc>
                <a:tc>
                  <a:txBody>
                    <a:bodyPr/>
                    <a:lstStyle/>
                    <a:p>
                      <a:pPr marL="0" marR="0" algn="just" rtl="0">
                        <a:lnSpc>
                          <a:spcPts val="1600"/>
                        </a:lnSpc>
                        <a:spcBef>
                          <a:spcPts val="0"/>
                        </a:spcBef>
                        <a:spcAft>
                          <a:spcPts val="600"/>
                        </a:spcAft>
                      </a:pPr>
                      <a:r>
                        <a:rPr lang="en-GB" sz="1200" dirty="0">
                          <a:effectLst/>
                        </a:rPr>
                        <a:t>Make a reasonable guess of the answer, and check the result against the conditions of the problem to see if it is the answer.</a:t>
                      </a:r>
                      <a:endParaRPr lang="en-US" sz="1300" dirty="0">
                        <a:effectLst/>
                        <a:latin typeface="Times New Roman"/>
                        <a:ea typeface="PMingLiU"/>
                      </a:endParaRPr>
                    </a:p>
                  </a:txBody>
                  <a:tcPr marL="68580" marR="68580" marT="0" marB="0"/>
                </a:tc>
              </a:tr>
              <a:tr h="663038">
                <a:tc>
                  <a:txBody>
                    <a:bodyPr/>
                    <a:lstStyle/>
                    <a:p>
                      <a:pPr marL="0" marR="0" algn="just" rtl="0">
                        <a:lnSpc>
                          <a:spcPts val="1600"/>
                        </a:lnSpc>
                        <a:spcBef>
                          <a:spcPts val="0"/>
                        </a:spcBef>
                        <a:spcAft>
                          <a:spcPts val="600"/>
                        </a:spcAft>
                      </a:pPr>
                      <a:r>
                        <a:rPr lang="en-GB" sz="1200" dirty="0">
                          <a:effectLst/>
                        </a:rPr>
                        <a:t>Look for patterns</a:t>
                      </a:r>
                      <a:endParaRPr lang="en-US" sz="1300" dirty="0">
                        <a:effectLst/>
                        <a:latin typeface="Times New Roman"/>
                        <a:ea typeface="PMingLiU"/>
                      </a:endParaRPr>
                    </a:p>
                  </a:txBody>
                  <a:tcPr marL="68580" marR="68580" marT="0" marB="0"/>
                </a:tc>
                <a:tc>
                  <a:txBody>
                    <a:bodyPr/>
                    <a:lstStyle/>
                    <a:p>
                      <a:pPr marL="0" marR="0" algn="just" rtl="0">
                        <a:lnSpc>
                          <a:spcPts val="1600"/>
                        </a:lnSpc>
                        <a:spcBef>
                          <a:spcPts val="0"/>
                        </a:spcBef>
                        <a:spcAft>
                          <a:spcPts val="600"/>
                        </a:spcAft>
                      </a:pPr>
                      <a:r>
                        <a:rPr lang="en-GB" sz="1200" dirty="0">
                          <a:effectLst/>
                        </a:rPr>
                        <a:t>Observe common characteristics, variations, or differences about numbers, shapes, </a:t>
                      </a:r>
                      <a:r>
                        <a:rPr lang="en-GB" sz="1200" dirty="0" err="1">
                          <a:effectLst/>
                        </a:rPr>
                        <a:t>etc</a:t>
                      </a:r>
                      <a:r>
                        <a:rPr lang="en-GB" sz="1200" dirty="0">
                          <a:effectLst/>
                        </a:rPr>
                        <a:t> in the problems to find a solution.</a:t>
                      </a:r>
                      <a:endParaRPr lang="en-US" sz="1300" dirty="0">
                        <a:effectLst/>
                        <a:latin typeface="Times New Roman"/>
                        <a:ea typeface="PMingLiU"/>
                      </a:endParaRPr>
                    </a:p>
                  </a:txBody>
                  <a:tcPr marL="68580" marR="68580" marT="0" marB="0"/>
                </a:tc>
              </a:tr>
              <a:tr h="663038">
                <a:tc>
                  <a:txBody>
                    <a:bodyPr/>
                    <a:lstStyle/>
                    <a:p>
                      <a:pPr marL="0" marR="0" algn="just" rtl="0">
                        <a:lnSpc>
                          <a:spcPts val="1600"/>
                        </a:lnSpc>
                        <a:spcBef>
                          <a:spcPts val="0"/>
                        </a:spcBef>
                        <a:spcAft>
                          <a:spcPts val="600"/>
                        </a:spcAft>
                      </a:pPr>
                      <a:r>
                        <a:rPr lang="en-GB" sz="1200" dirty="0">
                          <a:effectLst/>
                        </a:rPr>
                        <a:t>Work backwards</a:t>
                      </a:r>
                      <a:endParaRPr lang="en-US" sz="1300" dirty="0">
                        <a:effectLst/>
                        <a:latin typeface="Times New Roman"/>
                        <a:ea typeface="PMingLiU"/>
                      </a:endParaRPr>
                    </a:p>
                  </a:txBody>
                  <a:tcPr marL="68580" marR="68580" marT="0" marB="0"/>
                </a:tc>
                <a:tc>
                  <a:txBody>
                    <a:bodyPr/>
                    <a:lstStyle/>
                    <a:p>
                      <a:pPr marL="0" marR="0" algn="just" rtl="0">
                        <a:lnSpc>
                          <a:spcPts val="1600"/>
                        </a:lnSpc>
                        <a:spcBef>
                          <a:spcPts val="0"/>
                        </a:spcBef>
                        <a:spcAft>
                          <a:spcPts val="600"/>
                        </a:spcAft>
                      </a:pPr>
                      <a:r>
                        <a:rPr lang="en-GB" sz="1200" dirty="0">
                          <a:effectLst/>
                        </a:rPr>
                        <a:t>Attack the problem from the outcomes or conclusions backwards to find what conditions the problem solver eventually need.</a:t>
                      </a:r>
                      <a:endParaRPr lang="en-US" sz="1300" dirty="0">
                        <a:effectLst/>
                        <a:latin typeface="Times New Roman"/>
                        <a:ea typeface="PMingLiU"/>
                      </a:endParaRPr>
                    </a:p>
                  </a:txBody>
                  <a:tcPr marL="68580" marR="68580" marT="0" marB="0"/>
                </a:tc>
              </a:tr>
              <a:tr h="321871">
                <a:tc>
                  <a:txBody>
                    <a:bodyPr/>
                    <a:lstStyle/>
                    <a:p>
                      <a:pPr marL="0" marR="0" algn="just" rtl="0">
                        <a:lnSpc>
                          <a:spcPts val="1600"/>
                        </a:lnSpc>
                        <a:spcBef>
                          <a:spcPts val="0"/>
                        </a:spcBef>
                        <a:spcAft>
                          <a:spcPts val="600"/>
                        </a:spcAft>
                      </a:pPr>
                      <a:r>
                        <a:rPr lang="en-GB" sz="1200" dirty="0">
                          <a:effectLst/>
                        </a:rPr>
                        <a:t>Draw a diagram</a:t>
                      </a:r>
                      <a:endParaRPr lang="en-US" sz="1300" dirty="0">
                        <a:effectLst/>
                        <a:latin typeface="Times New Roman"/>
                        <a:ea typeface="PMingLiU"/>
                      </a:endParaRPr>
                    </a:p>
                  </a:txBody>
                  <a:tcPr marL="68580" marR="68580" marT="0" marB="0"/>
                </a:tc>
                <a:tc>
                  <a:txBody>
                    <a:bodyPr/>
                    <a:lstStyle/>
                    <a:p>
                      <a:pPr marL="0" marR="0" algn="just" rtl="0">
                        <a:lnSpc>
                          <a:spcPts val="1600"/>
                        </a:lnSpc>
                        <a:spcBef>
                          <a:spcPts val="0"/>
                        </a:spcBef>
                        <a:spcAft>
                          <a:spcPts val="600"/>
                        </a:spcAft>
                      </a:pPr>
                      <a:r>
                        <a:rPr lang="en-GB" sz="1200" dirty="0">
                          <a:effectLst/>
                        </a:rPr>
                        <a:t>Draw a graph based on the information to visualize the problem. </a:t>
                      </a:r>
                      <a:endParaRPr lang="en-US" sz="1300" dirty="0">
                        <a:effectLst/>
                        <a:latin typeface="Times New Roman"/>
                        <a:ea typeface="PMingLiU"/>
                      </a:endParaRPr>
                    </a:p>
                  </a:txBody>
                  <a:tcPr marL="68580" marR="68580" marT="0" marB="0"/>
                </a:tc>
              </a:tr>
              <a:tr h="663038">
                <a:tc>
                  <a:txBody>
                    <a:bodyPr/>
                    <a:lstStyle/>
                    <a:p>
                      <a:pPr marL="0" marR="0" algn="just" rtl="0">
                        <a:lnSpc>
                          <a:spcPts val="1600"/>
                        </a:lnSpc>
                        <a:spcBef>
                          <a:spcPts val="0"/>
                        </a:spcBef>
                        <a:spcAft>
                          <a:spcPts val="600"/>
                        </a:spcAft>
                      </a:pPr>
                      <a:r>
                        <a:rPr lang="en-GB" sz="1200" dirty="0">
                          <a:effectLst/>
                        </a:rPr>
                        <a:t>Make a list</a:t>
                      </a:r>
                      <a:endParaRPr lang="en-US" sz="1300" dirty="0">
                        <a:effectLst/>
                        <a:latin typeface="Times New Roman"/>
                        <a:ea typeface="PMingLiU"/>
                      </a:endParaRPr>
                    </a:p>
                  </a:txBody>
                  <a:tcPr marL="68580" marR="68580" marT="0" marB="0"/>
                </a:tc>
                <a:tc>
                  <a:txBody>
                    <a:bodyPr/>
                    <a:lstStyle/>
                    <a:p>
                      <a:pPr marL="0" marR="0" algn="just" rtl="0">
                        <a:lnSpc>
                          <a:spcPts val="1600"/>
                        </a:lnSpc>
                        <a:spcBef>
                          <a:spcPts val="0"/>
                        </a:spcBef>
                        <a:spcAft>
                          <a:spcPts val="600"/>
                        </a:spcAft>
                      </a:pPr>
                      <a:r>
                        <a:rPr lang="en-GB" sz="1200" dirty="0">
                          <a:effectLst/>
                        </a:rPr>
                        <a:t>Construct on organized list containing all the possibilities for a given situation and find the answer.</a:t>
                      </a:r>
                      <a:endParaRPr lang="en-US" sz="1300" dirty="0">
                        <a:effectLst/>
                        <a:latin typeface="Times New Roman"/>
                        <a:ea typeface="PMingLiU"/>
                      </a:endParaRPr>
                    </a:p>
                  </a:txBody>
                  <a:tcPr marL="68580" marR="68580" marT="0" marB="0"/>
                </a:tc>
              </a:tr>
              <a:tr h="663038">
                <a:tc>
                  <a:txBody>
                    <a:bodyPr/>
                    <a:lstStyle/>
                    <a:p>
                      <a:pPr marL="0" marR="0" algn="just" rtl="0">
                        <a:lnSpc>
                          <a:spcPts val="1600"/>
                        </a:lnSpc>
                        <a:spcBef>
                          <a:spcPts val="0"/>
                        </a:spcBef>
                        <a:spcAft>
                          <a:spcPts val="600"/>
                        </a:spcAft>
                      </a:pPr>
                      <a:r>
                        <a:rPr lang="en-GB" sz="1200" dirty="0">
                          <a:effectLst/>
                        </a:rPr>
                        <a:t>Simplify the problem</a:t>
                      </a:r>
                      <a:endParaRPr lang="en-US" sz="1300" dirty="0">
                        <a:effectLst/>
                        <a:latin typeface="Times New Roman"/>
                        <a:ea typeface="PMingLiU"/>
                      </a:endParaRPr>
                    </a:p>
                  </a:txBody>
                  <a:tcPr marL="68580" marR="68580" marT="0" marB="0"/>
                </a:tc>
                <a:tc>
                  <a:txBody>
                    <a:bodyPr/>
                    <a:lstStyle/>
                    <a:p>
                      <a:pPr marL="0" marR="0" algn="just" rtl="0">
                        <a:lnSpc>
                          <a:spcPts val="1600"/>
                        </a:lnSpc>
                        <a:spcBef>
                          <a:spcPts val="0"/>
                        </a:spcBef>
                        <a:spcAft>
                          <a:spcPts val="600"/>
                        </a:spcAft>
                      </a:pPr>
                      <a:r>
                        <a:rPr lang="en-GB" sz="1200" dirty="0">
                          <a:effectLst/>
                        </a:rPr>
                        <a:t>Change the complex numbers or situations in the problems into simpler ones without altering the problem mathematically.</a:t>
                      </a:r>
                      <a:endParaRPr lang="en-US" sz="1300" dirty="0">
                        <a:effectLst/>
                        <a:latin typeface="Times New Roman"/>
                        <a:ea typeface="PMingLiU"/>
                      </a:endParaRPr>
                    </a:p>
                  </a:txBody>
                  <a:tcPr marL="68580" marR="68580" marT="0" marB="0"/>
                </a:tc>
              </a:tr>
              <a:tr h="663038">
                <a:tc>
                  <a:txBody>
                    <a:bodyPr/>
                    <a:lstStyle/>
                    <a:p>
                      <a:pPr marL="0" marR="0" algn="just" rtl="0">
                        <a:lnSpc>
                          <a:spcPts val="1600"/>
                        </a:lnSpc>
                        <a:spcBef>
                          <a:spcPts val="0"/>
                        </a:spcBef>
                        <a:spcAft>
                          <a:spcPts val="600"/>
                        </a:spcAft>
                      </a:pPr>
                      <a:r>
                        <a:rPr lang="en-GB" sz="1200" dirty="0">
                          <a:effectLst/>
                        </a:rPr>
                        <a:t>Act in out</a:t>
                      </a:r>
                      <a:endParaRPr lang="en-US" sz="1300" dirty="0">
                        <a:effectLst/>
                        <a:latin typeface="Times New Roman"/>
                        <a:ea typeface="PMingLiU"/>
                      </a:endParaRPr>
                    </a:p>
                  </a:txBody>
                  <a:tcPr marL="68580" marR="68580" marT="0" marB="0"/>
                </a:tc>
                <a:tc>
                  <a:txBody>
                    <a:bodyPr/>
                    <a:lstStyle/>
                    <a:p>
                      <a:pPr marL="0" marR="0" algn="just" rtl="0">
                        <a:lnSpc>
                          <a:spcPts val="1600"/>
                        </a:lnSpc>
                        <a:spcBef>
                          <a:spcPts val="0"/>
                        </a:spcBef>
                        <a:spcAft>
                          <a:spcPts val="600"/>
                        </a:spcAft>
                      </a:pPr>
                      <a:r>
                        <a:rPr lang="en-GB" sz="1200" dirty="0">
                          <a:effectLst/>
                        </a:rPr>
                        <a:t>Use people, objects to physically show what is exactly described in the problem.</a:t>
                      </a:r>
                      <a:endParaRPr lang="en-US" sz="1300" dirty="0">
                        <a:effectLst/>
                        <a:latin typeface="Times New Roman"/>
                        <a:ea typeface="PMingLiU"/>
                      </a:endParaRPr>
                    </a:p>
                  </a:txBody>
                  <a:tcPr marL="68580" marR="68580" marT="0" marB="0"/>
                </a:tc>
              </a:tr>
              <a:tr h="321871">
                <a:tc>
                  <a:txBody>
                    <a:bodyPr/>
                    <a:lstStyle/>
                    <a:p>
                      <a:pPr marL="0" marR="0" algn="just" rtl="0">
                        <a:lnSpc>
                          <a:spcPts val="1600"/>
                        </a:lnSpc>
                        <a:spcBef>
                          <a:spcPts val="0"/>
                        </a:spcBef>
                        <a:spcAft>
                          <a:spcPts val="600"/>
                        </a:spcAft>
                      </a:pPr>
                      <a:r>
                        <a:rPr lang="en-GB" sz="1200" dirty="0">
                          <a:effectLst/>
                        </a:rPr>
                        <a:t>Restate the problem</a:t>
                      </a:r>
                      <a:endParaRPr lang="en-US" sz="1300" dirty="0">
                        <a:effectLst/>
                        <a:latin typeface="Times New Roman"/>
                        <a:ea typeface="PMingLiU"/>
                      </a:endParaRPr>
                    </a:p>
                  </a:txBody>
                  <a:tcPr marL="68580" marR="68580" marT="0" marB="0"/>
                </a:tc>
                <a:tc>
                  <a:txBody>
                    <a:bodyPr/>
                    <a:lstStyle/>
                    <a:p>
                      <a:pPr marL="0" marR="0" algn="just" rtl="0">
                        <a:lnSpc>
                          <a:spcPts val="1600"/>
                        </a:lnSpc>
                        <a:spcBef>
                          <a:spcPts val="0"/>
                        </a:spcBef>
                        <a:spcAft>
                          <a:spcPts val="600"/>
                        </a:spcAft>
                      </a:pPr>
                      <a:r>
                        <a:rPr lang="en-GB" sz="1200" dirty="0">
                          <a:effectLst/>
                        </a:rPr>
                        <a:t>Approach the problem from a different angle.</a:t>
                      </a:r>
                      <a:endParaRPr lang="en-US" sz="1300" dirty="0">
                        <a:effectLst/>
                        <a:latin typeface="Times New Roman"/>
                        <a:ea typeface="PMingLiU"/>
                      </a:endParaRPr>
                    </a:p>
                  </a:txBody>
                  <a:tcPr marL="68580" marR="68580" marT="0" marB="0"/>
                </a:tc>
              </a:tr>
              <a:tr h="321871">
                <a:tc>
                  <a:txBody>
                    <a:bodyPr/>
                    <a:lstStyle/>
                    <a:p>
                      <a:pPr marL="0" marR="0" algn="just" rtl="0">
                        <a:lnSpc>
                          <a:spcPts val="1600"/>
                        </a:lnSpc>
                        <a:spcBef>
                          <a:spcPts val="0"/>
                        </a:spcBef>
                        <a:spcAft>
                          <a:spcPts val="600"/>
                        </a:spcAft>
                      </a:pPr>
                      <a:r>
                        <a:rPr lang="en-GB" sz="1200" dirty="0">
                          <a:effectLst/>
                        </a:rPr>
                        <a:t>Use equations</a:t>
                      </a:r>
                      <a:endParaRPr lang="en-US" sz="1300" dirty="0">
                        <a:effectLst/>
                        <a:latin typeface="Times New Roman"/>
                        <a:ea typeface="PMingLiU"/>
                      </a:endParaRPr>
                    </a:p>
                  </a:txBody>
                  <a:tcPr marL="68580" marR="68580" marT="0" marB="0"/>
                </a:tc>
                <a:tc>
                  <a:txBody>
                    <a:bodyPr/>
                    <a:lstStyle/>
                    <a:p>
                      <a:pPr marL="0" marR="0" algn="just" rtl="0">
                        <a:lnSpc>
                          <a:spcPts val="1600"/>
                        </a:lnSpc>
                        <a:spcBef>
                          <a:spcPts val="0"/>
                        </a:spcBef>
                        <a:spcAft>
                          <a:spcPts val="600"/>
                        </a:spcAft>
                      </a:pPr>
                      <a:r>
                        <a:rPr lang="en-GB" sz="1200" dirty="0">
                          <a:effectLst/>
                        </a:rPr>
                        <a:t>Use the letters as variables to represent unknown quantities.</a:t>
                      </a:r>
                      <a:endParaRPr lang="en-US" sz="1300" dirty="0">
                        <a:effectLst/>
                        <a:latin typeface="Times New Roman"/>
                        <a:ea typeface="PMingLiU"/>
                      </a:endParaRPr>
                    </a:p>
                  </a:txBody>
                  <a:tcPr marL="68580" marR="68580" marT="0" marB="0"/>
                </a:tc>
              </a:tr>
              <a:tr h="321871">
                <a:tc>
                  <a:txBody>
                    <a:bodyPr/>
                    <a:lstStyle/>
                    <a:p>
                      <a:pPr marL="0" marR="0" algn="just" rtl="0">
                        <a:lnSpc>
                          <a:spcPts val="1600"/>
                        </a:lnSpc>
                        <a:spcBef>
                          <a:spcPts val="0"/>
                        </a:spcBef>
                        <a:spcAft>
                          <a:spcPts val="600"/>
                        </a:spcAft>
                      </a:pPr>
                      <a:r>
                        <a:rPr lang="en-GB" sz="1200" dirty="0">
                          <a:effectLst/>
                        </a:rPr>
                        <a:t>Use a model</a:t>
                      </a:r>
                      <a:endParaRPr lang="en-US" sz="1300" dirty="0">
                        <a:effectLst/>
                        <a:latin typeface="Times New Roman"/>
                        <a:ea typeface="PMingLiU"/>
                      </a:endParaRPr>
                    </a:p>
                  </a:txBody>
                  <a:tcPr marL="68580" marR="68580" marT="0" marB="0"/>
                </a:tc>
                <a:tc>
                  <a:txBody>
                    <a:bodyPr/>
                    <a:lstStyle/>
                    <a:p>
                      <a:pPr marL="0" marR="0" algn="just" rtl="0">
                        <a:lnSpc>
                          <a:spcPts val="1600"/>
                        </a:lnSpc>
                        <a:spcBef>
                          <a:spcPts val="0"/>
                        </a:spcBef>
                        <a:spcAft>
                          <a:spcPts val="600"/>
                        </a:spcAft>
                      </a:pPr>
                      <a:r>
                        <a:rPr lang="en-GB" sz="1200" dirty="0">
                          <a:effectLst/>
                        </a:rPr>
                        <a:t>Translate the problem in different way by Using lines, points. </a:t>
                      </a:r>
                      <a:endParaRPr lang="en-US" sz="1300" dirty="0">
                        <a:effectLst/>
                        <a:latin typeface="Times New Roman"/>
                        <a:ea typeface="PMingLiU"/>
                      </a:endParaRPr>
                    </a:p>
                  </a:txBody>
                  <a:tcPr marL="68580" marR="68580" marT="0" marB="0"/>
                </a:tc>
              </a:tr>
              <a:tr h="321871">
                <a:tc>
                  <a:txBody>
                    <a:bodyPr/>
                    <a:lstStyle/>
                    <a:p>
                      <a:pPr marL="0" marR="0" algn="just" rtl="0">
                        <a:lnSpc>
                          <a:spcPts val="1600"/>
                        </a:lnSpc>
                        <a:spcBef>
                          <a:spcPts val="0"/>
                        </a:spcBef>
                        <a:spcAft>
                          <a:spcPts val="600"/>
                        </a:spcAft>
                      </a:pPr>
                      <a:r>
                        <a:rPr lang="en-GB" sz="1200" dirty="0">
                          <a:effectLst/>
                        </a:rPr>
                        <a:t>Use Venn diagram</a:t>
                      </a:r>
                      <a:endParaRPr lang="en-US" sz="1300" dirty="0">
                        <a:effectLst/>
                        <a:latin typeface="Times New Roman"/>
                        <a:ea typeface="PMingLiU"/>
                      </a:endParaRPr>
                    </a:p>
                  </a:txBody>
                  <a:tcPr marL="68580" marR="68580" marT="0" marB="0"/>
                </a:tc>
                <a:tc>
                  <a:txBody>
                    <a:bodyPr/>
                    <a:lstStyle/>
                    <a:p>
                      <a:pPr marL="0" marR="0" algn="just" rtl="0">
                        <a:lnSpc>
                          <a:spcPts val="1600"/>
                        </a:lnSpc>
                        <a:spcBef>
                          <a:spcPts val="0"/>
                        </a:spcBef>
                        <a:spcAft>
                          <a:spcPts val="600"/>
                        </a:spcAft>
                      </a:pPr>
                      <a:r>
                        <a:rPr lang="en-GB" sz="1200" dirty="0">
                          <a:effectLst/>
                        </a:rPr>
                        <a:t>Represent the problem by using Venn diagram.</a:t>
                      </a:r>
                      <a:endParaRPr lang="en-US" sz="1300" dirty="0">
                        <a:effectLst/>
                        <a:latin typeface="Times New Roman"/>
                        <a:ea typeface="PMingLiU"/>
                      </a:endParaRPr>
                    </a:p>
                  </a:txBody>
                  <a:tcPr marL="68580" marR="68580" marT="0" marB="0"/>
                </a:tc>
              </a:tr>
              <a:tr h="321871">
                <a:tc>
                  <a:txBody>
                    <a:bodyPr/>
                    <a:lstStyle/>
                    <a:p>
                      <a:pPr marL="0" marR="0" algn="just" rtl="0">
                        <a:lnSpc>
                          <a:spcPts val="1600"/>
                        </a:lnSpc>
                        <a:spcBef>
                          <a:spcPts val="0"/>
                        </a:spcBef>
                        <a:spcAft>
                          <a:spcPts val="600"/>
                        </a:spcAft>
                      </a:pPr>
                      <a:r>
                        <a:rPr lang="en-GB" sz="1200" dirty="0">
                          <a:effectLst/>
                        </a:rPr>
                        <a:t>Logical reasoning</a:t>
                      </a:r>
                      <a:endParaRPr lang="en-US" sz="1300" dirty="0">
                        <a:effectLst/>
                        <a:latin typeface="Times New Roman"/>
                        <a:ea typeface="PMingLiU"/>
                      </a:endParaRPr>
                    </a:p>
                  </a:txBody>
                  <a:tcPr marL="68580" marR="68580" marT="0" marB="0"/>
                </a:tc>
                <a:tc>
                  <a:txBody>
                    <a:bodyPr/>
                    <a:lstStyle/>
                    <a:p>
                      <a:pPr marL="0" marR="0" algn="just" rtl="0">
                        <a:lnSpc>
                          <a:spcPts val="1600"/>
                        </a:lnSpc>
                        <a:spcBef>
                          <a:spcPts val="0"/>
                        </a:spcBef>
                        <a:spcAft>
                          <a:spcPts val="600"/>
                        </a:spcAft>
                      </a:pPr>
                      <a:r>
                        <a:rPr lang="en-GB" sz="1200" dirty="0">
                          <a:effectLst/>
                        </a:rPr>
                        <a:t>Reasoning from one or more true statements.</a:t>
                      </a:r>
                      <a:endParaRPr lang="en-US" sz="1300" dirty="0">
                        <a:effectLst/>
                        <a:latin typeface="Times New Roman"/>
                        <a:ea typeface="PMingLiU"/>
                      </a:endParaRPr>
                    </a:p>
                  </a:txBody>
                  <a:tcPr marL="68580" marR="68580" marT="0" marB="0"/>
                </a:tc>
              </a:tr>
              <a:tr h="321871">
                <a:tc>
                  <a:txBody>
                    <a:bodyPr/>
                    <a:lstStyle/>
                    <a:p>
                      <a:pPr marL="0" marR="0" algn="just" rtl="0">
                        <a:lnSpc>
                          <a:spcPts val="1600"/>
                        </a:lnSpc>
                        <a:spcBef>
                          <a:spcPts val="0"/>
                        </a:spcBef>
                        <a:spcAft>
                          <a:spcPts val="600"/>
                        </a:spcAft>
                      </a:pPr>
                      <a:r>
                        <a:rPr lang="en-GB" sz="1200" dirty="0">
                          <a:effectLst/>
                        </a:rPr>
                        <a:t>Draw a picture</a:t>
                      </a:r>
                      <a:endParaRPr lang="en-US" sz="1300" dirty="0">
                        <a:effectLst/>
                        <a:latin typeface="Times New Roman"/>
                        <a:ea typeface="PMingLiU"/>
                      </a:endParaRPr>
                    </a:p>
                  </a:txBody>
                  <a:tcPr marL="68580" marR="68580" marT="0" marB="0"/>
                </a:tc>
                <a:tc>
                  <a:txBody>
                    <a:bodyPr/>
                    <a:lstStyle/>
                    <a:p>
                      <a:pPr marL="0" marR="0" algn="just" rtl="0">
                        <a:lnSpc>
                          <a:spcPts val="1600"/>
                        </a:lnSpc>
                        <a:spcBef>
                          <a:spcPts val="0"/>
                        </a:spcBef>
                        <a:spcAft>
                          <a:spcPts val="600"/>
                        </a:spcAft>
                      </a:pPr>
                      <a:r>
                        <a:rPr lang="en-GB" sz="1200" dirty="0">
                          <a:effectLst/>
                        </a:rPr>
                        <a:t>Drawing figures or graphs. </a:t>
                      </a:r>
                      <a:endParaRPr lang="en-US" sz="1300" dirty="0">
                        <a:effectLst/>
                        <a:latin typeface="Times New Roman"/>
                        <a:ea typeface="PMingLiU"/>
                      </a:endParaRPr>
                    </a:p>
                  </a:txBody>
                  <a:tcPr marL="68580" marR="68580" marT="0" marB="0"/>
                </a:tc>
              </a:tr>
              <a:tr h="321871">
                <a:tc>
                  <a:txBody>
                    <a:bodyPr/>
                    <a:lstStyle/>
                    <a:p>
                      <a:pPr marL="0" marR="0" algn="just" rtl="0">
                        <a:lnSpc>
                          <a:spcPts val="1600"/>
                        </a:lnSpc>
                        <a:spcBef>
                          <a:spcPts val="0"/>
                        </a:spcBef>
                        <a:spcAft>
                          <a:spcPts val="600"/>
                        </a:spcAft>
                      </a:pPr>
                      <a:r>
                        <a:rPr lang="en-GB" sz="1200" dirty="0">
                          <a:effectLst/>
                        </a:rPr>
                        <a:t>Think of a related problem</a:t>
                      </a:r>
                      <a:endParaRPr lang="en-US" sz="1300" dirty="0">
                        <a:effectLst/>
                        <a:latin typeface="Times New Roman"/>
                        <a:ea typeface="PMingLiU"/>
                      </a:endParaRPr>
                    </a:p>
                  </a:txBody>
                  <a:tcPr marL="68580" marR="68580" marT="0" marB="0"/>
                </a:tc>
                <a:tc>
                  <a:txBody>
                    <a:bodyPr/>
                    <a:lstStyle/>
                    <a:p>
                      <a:pPr marL="0" marR="0" algn="just" rtl="0">
                        <a:lnSpc>
                          <a:spcPts val="1600"/>
                        </a:lnSpc>
                        <a:spcBef>
                          <a:spcPts val="0"/>
                        </a:spcBef>
                        <a:spcAft>
                          <a:spcPts val="600"/>
                        </a:spcAft>
                      </a:pPr>
                      <a:r>
                        <a:rPr lang="en-GB" sz="1200" dirty="0">
                          <a:effectLst/>
                        </a:rPr>
                        <a:t>Recall related problem solved before to solve the recent problem.  </a:t>
                      </a:r>
                      <a:endParaRPr lang="en-US" sz="1300" dirty="0">
                        <a:effectLst/>
                        <a:latin typeface="Times New Roman"/>
                        <a:ea typeface="PMingLiU"/>
                      </a:endParaRPr>
                    </a:p>
                  </a:txBody>
                  <a:tcPr marL="68580" marR="68580" marT="0" marB="0"/>
                </a:tc>
              </a:tr>
            </a:tbl>
          </a:graphicData>
        </a:graphic>
      </p:graphicFrame>
      <p:sp>
        <p:nvSpPr>
          <p:cNvPr id="2" name="عنصر نائب للتاريخ 1"/>
          <p:cNvSpPr>
            <a:spLocks noGrp="1"/>
          </p:cNvSpPr>
          <p:nvPr>
            <p:ph type="dt" sz="half" idx="10"/>
          </p:nvPr>
        </p:nvSpPr>
        <p:spPr/>
        <p:txBody>
          <a:bodyPr/>
          <a:lstStyle/>
          <a:p>
            <a:fld id="{733F7765-BA0D-473A-BDCB-95FA164F1763}" type="datetime3">
              <a:rPr lang="en-US" smtClean="0"/>
              <a:t>14 October 2014</a:t>
            </a:fld>
            <a:endParaRPr lang="ar-SA"/>
          </a:p>
        </p:txBody>
      </p:sp>
      <p:sp>
        <p:nvSpPr>
          <p:cNvPr id="3" name="عنصر نائب للتذييل 2"/>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3317945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BD3037B9-9396-4DD8-BBDE-60879D95B773}" type="datetime3">
              <a:rPr lang="en-US" smtClean="0"/>
              <a:t>14 October 2014</a:t>
            </a:fld>
            <a:endParaRPr lang="ar-SA"/>
          </a:p>
        </p:txBody>
      </p:sp>
      <p:sp>
        <p:nvSpPr>
          <p:cNvPr id="5" name="عنصر نائب للتذييل 4"/>
          <p:cNvSpPr>
            <a:spLocks noGrp="1"/>
          </p:cNvSpPr>
          <p:nvPr>
            <p:ph type="ftr" sz="quarter" idx="11"/>
          </p:nvPr>
        </p:nvSpPr>
        <p:spPr/>
        <p:txBody>
          <a:bodyPr/>
          <a:lstStyle/>
          <a:p>
            <a:r>
              <a:rPr lang="en-US" smtClean="0"/>
              <a:t>Problem solving heuristics in middle school mathematics textbooks in Saudi Arabia </a:t>
            </a:r>
            <a:endParaRPr lang="ar-SA"/>
          </a:p>
        </p:txBody>
      </p:sp>
      <p:sp>
        <p:nvSpPr>
          <p:cNvPr id="6" name="عنوان 1"/>
          <p:cNvSpPr>
            <a:spLocks noGrp="1"/>
          </p:cNvSpPr>
          <p:nvPr>
            <p:ph type="title"/>
          </p:nvPr>
        </p:nvSpPr>
        <p:spPr>
          <a:xfrm>
            <a:off x="381000" y="2514600"/>
            <a:ext cx="8229600" cy="1143000"/>
          </a:xfrm>
        </p:spPr>
        <p:style>
          <a:lnRef idx="3">
            <a:schemeClr val="lt1"/>
          </a:lnRef>
          <a:fillRef idx="1">
            <a:schemeClr val="accent5"/>
          </a:fillRef>
          <a:effectRef idx="1">
            <a:schemeClr val="accent5"/>
          </a:effectRef>
          <a:fontRef idx="minor">
            <a:schemeClr val="lt1"/>
          </a:fontRef>
        </p:style>
        <p:txBody>
          <a:bodyPr>
            <a:noAutofit/>
          </a:bodyPr>
          <a:lstStyle/>
          <a:p>
            <a:r>
              <a:rPr lang="en-GB" b="1" cap="all" dirty="0" smtClean="0"/>
              <a:t/>
            </a:r>
            <a:br>
              <a:rPr lang="en-GB" b="1" cap="all" dirty="0" smtClean="0"/>
            </a:br>
            <a:r>
              <a:rPr lang="en-GB" b="1" cap="all" dirty="0" smtClean="0"/>
              <a:t>Methodology </a:t>
            </a:r>
            <a:r>
              <a:rPr lang="en-US" b="1" cap="all" dirty="0"/>
              <a:t/>
            </a:r>
            <a:br>
              <a:rPr lang="en-US" b="1" cap="all" dirty="0"/>
            </a:br>
            <a:endParaRPr lang="ar-SA" dirty="0"/>
          </a:p>
        </p:txBody>
      </p:sp>
    </p:spTree>
    <p:extLst>
      <p:ext uri="{BB962C8B-B14F-4D97-AF65-F5344CB8AC3E}">
        <p14:creationId xmlns:p14="http://schemas.microsoft.com/office/powerpoint/2010/main" val="2146379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914400"/>
            <a:ext cx="8839200" cy="5334000"/>
          </a:xfrm>
        </p:spPr>
        <p:style>
          <a:lnRef idx="1">
            <a:schemeClr val="accent5"/>
          </a:lnRef>
          <a:fillRef idx="2">
            <a:schemeClr val="accent5"/>
          </a:fillRef>
          <a:effectRef idx="1">
            <a:schemeClr val="accent5"/>
          </a:effectRef>
          <a:fontRef idx="minor">
            <a:schemeClr val="dk1"/>
          </a:fontRef>
        </p:style>
        <p:txBody>
          <a:bodyPr>
            <a:noAutofit/>
          </a:bodyPr>
          <a:lstStyle/>
          <a:p>
            <a:pPr marL="0" indent="0" algn="just" rtl="0">
              <a:buNone/>
            </a:pPr>
            <a:r>
              <a:rPr lang="en-GB" sz="3600" b="1" dirty="0">
                <a:solidFill>
                  <a:srgbClr val="C00000"/>
                </a:solidFill>
              </a:rPr>
              <a:t>Textbook analysis </a:t>
            </a:r>
            <a:r>
              <a:rPr lang="en-GB" sz="3600" b="1" dirty="0" smtClean="0">
                <a:solidFill>
                  <a:srgbClr val="C00000"/>
                </a:solidFill>
              </a:rPr>
              <a:t>: </a:t>
            </a:r>
            <a:endParaRPr lang="en-US" sz="3600" b="1" dirty="0">
              <a:solidFill>
                <a:srgbClr val="C00000"/>
              </a:solidFill>
            </a:endParaRPr>
          </a:p>
          <a:p>
            <a:pPr algn="just" rtl="0">
              <a:buFont typeface="Wingdings" panose="05000000000000000000" pitchFamily="2" charset="2"/>
              <a:buChar char="Ø"/>
            </a:pPr>
            <a:r>
              <a:rPr lang="en-GB" sz="3600" b="1" dirty="0"/>
              <a:t>In this study, we analysed the student books as each textbook consists of student book and work book</a:t>
            </a:r>
            <a:r>
              <a:rPr lang="en-GB" sz="3600" b="1" dirty="0" smtClean="0"/>
              <a:t>.</a:t>
            </a:r>
          </a:p>
          <a:p>
            <a:pPr algn="just" rtl="0">
              <a:buFont typeface="Wingdings" panose="05000000000000000000" pitchFamily="2" charset="2"/>
              <a:buChar char="Ø"/>
            </a:pPr>
            <a:r>
              <a:rPr lang="en-GB" sz="3600" b="1" dirty="0" smtClean="0"/>
              <a:t> </a:t>
            </a:r>
            <a:r>
              <a:rPr lang="en-GB" sz="3600" b="1" dirty="0"/>
              <a:t>Analysis procedure was based on problem solving heuristics introduced in the main text, e.g., in examples, due to teachers using them in class discourses or groups work. </a:t>
            </a:r>
            <a:endParaRPr lang="en-US" sz="3600" b="1" dirty="0"/>
          </a:p>
          <a:p>
            <a:pPr marL="0" indent="0" algn="l">
              <a:buNone/>
            </a:pPr>
            <a:endParaRPr lang="ar-SA" sz="4000" b="1" dirty="0"/>
          </a:p>
        </p:txBody>
      </p:sp>
      <p:sp>
        <p:nvSpPr>
          <p:cNvPr id="4" name="عنصر نائب للتاريخ 3"/>
          <p:cNvSpPr>
            <a:spLocks noGrp="1"/>
          </p:cNvSpPr>
          <p:nvPr>
            <p:ph type="dt" sz="half" idx="10"/>
          </p:nvPr>
        </p:nvSpPr>
        <p:spPr/>
        <p:txBody>
          <a:bodyPr/>
          <a:lstStyle/>
          <a:p>
            <a:fld id="{2F2A4D37-69D6-4B65-90BA-6B79C0A61E3D}" type="datetime3">
              <a:rPr lang="en-US" smtClean="0"/>
              <a:t>14 October 2014</a:t>
            </a:fld>
            <a:endParaRPr lang="ar-SA"/>
          </a:p>
        </p:txBody>
      </p:sp>
      <p:sp>
        <p:nvSpPr>
          <p:cNvPr id="5" name="عنصر نائب للتذييل 4"/>
          <p:cNvSpPr>
            <a:spLocks noGrp="1"/>
          </p:cNvSpPr>
          <p:nvPr>
            <p:ph type="ftr" sz="quarter" idx="11"/>
          </p:nvPr>
        </p:nvSpPr>
        <p:spPr>
          <a:xfrm>
            <a:off x="3124200" y="6416675"/>
            <a:ext cx="2895600" cy="365125"/>
          </a:xfrm>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182631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839200" cy="609600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0" indent="0" algn="l">
              <a:buNone/>
            </a:pPr>
            <a:r>
              <a:rPr lang="ar-SA" sz="3900" b="1" dirty="0" smtClean="0">
                <a:solidFill>
                  <a:srgbClr val="C00000"/>
                </a:solidFill>
              </a:rPr>
              <a:t>:</a:t>
            </a:r>
            <a:r>
              <a:rPr lang="en-GB" sz="3900" b="1" dirty="0" smtClean="0">
                <a:solidFill>
                  <a:srgbClr val="C00000"/>
                </a:solidFill>
              </a:rPr>
              <a:t>Coding </a:t>
            </a:r>
            <a:r>
              <a:rPr lang="en-GB" sz="3900" b="1" dirty="0">
                <a:solidFill>
                  <a:srgbClr val="C00000"/>
                </a:solidFill>
              </a:rPr>
              <a:t>procedure</a:t>
            </a:r>
            <a:endParaRPr lang="en-US" sz="3900" b="1" dirty="0">
              <a:solidFill>
                <a:srgbClr val="C00000"/>
              </a:solidFill>
            </a:endParaRPr>
          </a:p>
          <a:p>
            <a:pPr algn="just" rtl="0">
              <a:buFont typeface="Wingdings" panose="05000000000000000000" pitchFamily="2" charset="2"/>
              <a:buChar char="ü"/>
            </a:pPr>
            <a:r>
              <a:rPr lang="en-GB" sz="3900" b="1" dirty="0" smtClean="0"/>
              <a:t>We </a:t>
            </a:r>
            <a:r>
              <a:rPr lang="en-GB" sz="3900" b="1" dirty="0"/>
              <a:t>assigned the units that contain mathematical </a:t>
            </a:r>
            <a:r>
              <a:rPr lang="en-GB" sz="3900" b="1" dirty="0" smtClean="0"/>
              <a:t>problems.</a:t>
            </a:r>
          </a:p>
          <a:p>
            <a:pPr algn="just" rtl="0">
              <a:buFont typeface="Wingdings" panose="05000000000000000000" pitchFamily="2" charset="2"/>
              <a:buChar char="ü"/>
            </a:pPr>
            <a:r>
              <a:rPr lang="en-GB" sz="3900" b="1" dirty="0" smtClean="0"/>
              <a:t> We </a:t>
            </a:r>
            <a:r>
              <a:rPr lang="en-GB" sz="3900" b="1" dirty="0"/>
              <a:t>categorised the heuristics we had </a:t>
            </a:r>
            <a:r>
              <a:rPr lang="en-GB" sz="3900" b="1" dirty="0" smtClean="0"/>
              <a:t>found.</a:t>
            </a:r>
          </a:p>
          <a:p>
            <a:pPr algn="just" rtl="0">
              <a:buFont typeface="Wingdings" panose="05000000000000000000" pitchFamily="2" charset="2"/>
              <a:buChar char="ü"/>
            </a:pPr>
            <a:r>
              <a:rPr lang="en-GB" sz="3900" b="1" dirty="0" smtClean="0"/>
              <a:t> We measured </a:t>
            </a:r>
            <a:r>
              <a:rPr lang="en-GB" sz="3900" b="1" dirty="0"/>
              <a:t>the reliability of coding, </a:t>
            </a:r>
            <a:r>
              <a:rPr lang="en-GB" sz="3900" b="1" dirty="0" smtClean="0"/>
              <a:t>by inviting external coder. </a:t>
            </a:r>
            <a:r>
              <a:rPr lang="en-AU" sz="3900" b="1" dirty="0"/>
              <a:t>The </a:t>
            </a:r>
            <a:r>
              <a:rPr lang="en-GB" sz="3900" b="1" dirty="0"/>
              <a:t>Inter-</a:t>
            </a:r>
            <a:r>
              <a:rPr lang="en-GB" sz="3900" b="1" dirty="0" err="1"/>
              <a:t>rater</a:t>
            </a:r>
            <a:r>
              <a:rPr lang="en-GB" sz="3900" b="1" dirty="0"/>
              <a:t> Agreement according to the Intra-class Correlation Coefficient (ICC) was 0.98 on heuristics in general and 0.97 on heuristics existence in each book thus, this result indicates a high agreement in coding</a:t>
            </a:r>
            <a:r>
              <a:rPr lang="en-GB" sz="3600" dirty="0"/>
              <a:t>. </a:t>
            </a:r>
            <a:endParaRPr lang="en-US" sz="3600" dirty="0"/>
          </a:p>
          <a:p>
            <a:endParaRPr lang="ar-SA" dirty="0"/>
          </a:p>
        </p:txBody>
      </p:sp>
      <p:sp>
        <p:nvSpPr>
          <p:cNvPr id="4" name="عنصر نائب للتاريخ 3"/>
          <p:cNvSpPr>
            <a:spLocks noGrp="1"/>
          </p:cNvSpPr>
          <p:nvPr>
            <p:ph type="dt" sz="half" idx="10"/>
          </p:nvPr>
        </p:nvSpPr>
        <p:spPr/>
        <p:txBody>
          <a:bodyPr/>
          <a:lstStyle/>
          <a:p>
            <a:fld id="{EEF041A2-3A00-459C-A31D-C0FCCC0B4E04}" type="datetime3">
              <a:rPr lang="en-US" smtClean="0"/>
              <a:t>14 October 2014</a:t>
            </a:fld>
            <a:endParaRPr lang="ar-SA"/>
          </a:p>
        </p:txBody>
      </p:sp>
      <p:sp>
        <p:nvSpPr>
          <p:cNvPr id="5" name="عنصر نائب للتذييل 4"/>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217172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Autofit/>
          </a:bodyPr>
          <a:lstStyle/>
          <a:p>
            <a:pPr rtl="0"/>
            <a:r>
              <a:rPr lang="en-GB" b="1" cap="all" dirty="0" smtClean="0"/>
              <a:t/>
            </a:r>
            <a:br>
              <a:rPr lang="en-GB" b="1" cap="all" dirty="0" smtClean="0"/>
            </a:br>
            <a:r>
              <a:rPr lang="en-GB" b="1" cap="all" dirty="0" smtClean="0"/>
              <a:t>the study Results</a:t>
            </a:r>
            <a:r>
              <a:rPr lang="en-US" b="1" cap="all" dirty="0"/>
              <a:t/>
            </a:r>
            <a:br>
              <a:rPr lang="en-US" b="1" cap="all" dirty="0"/>
            </a:br>
            <a:endParaRPr lang="ar-SA" dirty="0"/>
          </a:p>
        </p:txBody>
      </p:sp>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marL="0" indent="0" algn="ctr">
              <a:buNone/>
            </a:pPr>
            <a:r>
              <a:rPr lang="en-GB" sz="4400" b="1" dirty="0"/>
              <a:t>The results from the coding revealed that the Saudi middle school textbooks represented a variety of problem solving heuristics and the results can be seen in Figure 1.</a:t>
            </a:r>
            <a:endParaRPr lang="en-US" sz="4400" b="1" dirty="0"/>
          </a:p>
          <a:p>
            <a:pPr marL="0" indent="0" algn="ctr">
              <a:buNone/>
            </a:pPr>
            <a:endParaRPr lang="ar-SA" sz="4000" dirty="0"/>
          </a:p>
        </p:txBody>
      </p:sp>
      <p:sp>
        <p:nvSpPr>
          <p:cNvPr id="4" name="عنصر نائب للتاريخ 3"/>
          <p:cNvSpPr>
            <a:spLocks noGrp="1"/>
          </p:cNvSpPr>
          <p:nvPr>
            <p:ph type="dt" sz="half" idx="10"/>
          </p:nvPr>
        </p:nvSpPr>
        <p:spPr/>
        <p:txBody>
          <a:bodyPr/>
          <a:lstStyle/>
          <a:p>
            <a:fld id="{77938A5D-CD09-419D-99D4-8ABA16F9EC26}" type="datetime3">
              <a:rPr lang="en-US" smtClean="0"/>
              <a:t>14 October 2014</a:t>
            </a:fld>
            <a:endParaRPr lang="ar-SA"/>
          </a:p>
        </p:txBody>
      </p:sp>
      <p:sp>
        <p:nvSpPr>
          <p:cNvPr id="5" name="عنصر نائب للتذييل 4"/>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65415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1143000"/>
          </a:xfrm>
        </p:spPr>
        <p:style>
          <a:lnRef idx="3">
            <a:schemeClr val="lt1"/>
          </a:lnRef>
          <a:fillRef idx="1">
            <a:schemeClr val="accent5"/>
          </a:fillRef>
          <a:effectRef idx="1">
            <a:schemeClr val="accent5"/>
          </a:effectRef>
          <a:fontRef idx="minor">
            <a:schemeClr val="lt1"/>
          </a:fontRef>
        </p:style>
        <p:txBody>
          <a:bodyPr/>
          <a:lstStyle/>
          <a:p>
            <a:r>
              <a:rPr lang="en-US" b="1" dirty="0"/>
              <a:t>Presentation Overview</a:t>
            </a:r>
            <a:endParaRPr lang="ar-SA" b="1" dirty="0"/>
          </a:p>
        </p:txBody>
      </p:sp>
      <p:sp>
        <p:nvSpPr>
          <p:cNvPr id="3" name="عنصر نائب للمحتوى 2"/>
          <p:cNvSpPr>
            <a:spLocks noGrp="1"/>
          </p:cNvSpPr>
          <p:nvPr>
            <p:ph idx="1"/>
          </p:nvPr>
        </p:nvSpPr>
        <p:spPr>
          <a:xfrm>
            <a:off x="457200" y="1447800"/>
            <a:ext cx="8229600" cy="487680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lgn="l" rtl="0"/>
            <a:r>
              <a:rPr lang="en-US" sz="4300" b="1" dirty="0" smtClean="0"/>
              <a:t>Educational system in Saudi Arabia</a:t>
            </a:r>
          </a:p>
          <a:p>
            <a:pPr algn="l" rtl="0"/>
            <a:r>
              <a:rPr lang="en-US" sz="4300" b="1" dirty="0"/>
              <a:t>Mathematics textbooks in Saudi </a:t>
            </a:r>
            <a:r>
              <a:rPr lang="en-US" sz="4300" b="1" dirty="0" smtClean="0"/>
              <a:t>Arabia</a:t>
            </a:r>
          </a:p>
          <a:p>
            <a:pPr algn="l" rtl="0"/>
            <a:r>
              <a:rPr lang="en-US" sz="4300" b="1" dirty="0" smtClean="0"/>
              <a:t>The study aims</a:t>
            </a:r>
          </a:p>
          <a:p>
            <a:pPr algn="l" rtl="0"/>
            <a:r>
              <a:rPr lang="en-US" sz="4300" b="1" dirty="0" smtClean="0"/>
              <a:t>Problem solving heuristics</a:t>
            </a:r>
          </a:p>
          <a:p>
            <a:pPr algn="l" rtl="0"/>
            <a:r>
              <a:rPr lang="en-US" sz="4300" b="1" dirty="0"/>
              <a:t>M</a:t>
            </a:r>
            <a:r>
              <a:rPr lang="en-US" sz="4300" b="1" dirty="0" smtClean="0"/>
              <a:t>ethodology</a:t>
            </a:r>
          </a:p>
          <a:p>
            <a:pPr algn="l" rtl="0"/>
            <a:r>
              <a:rPr lang="en-US" sz="4300" b="1" dirty="0" smtClean="0"/>
              <a:t>The results</a:t>
            </a:r>
          </a:p>
          <a:p>
            <a:pPr algn="l" rtl="0"/>
            <a:r>
              <a:rPr lang="en-US" sz="4300" b="1" dirty="0" smtClean="0"/>
              <a:t>Summary and conclusion </a:t>
            </a:r>
          </a:p>
          <a:p>
            <a:pPr algn="l" rtl="0"/>
            <a:endParaRPr lang="en-US" dirty="0" smtClean="0"/>
          </a:p>
          <a:p>
            <a:pPr algn="l" rtl="0"/>
            <a:endParaRPr lang="en-US" i="1" dirty="0" smtClean="0"/>
          </a:p>
          <a:p>
            <a:pPr algn="l" rtl="0"/>
            <a:endParaRPr lang="en-US" dirty="0" smtClean="0"/>
          </a:p>
          <a:p>
            <a:pPr algn="l" rtl="0"/>
            <a:endParaRPr lang="en-US" dirty="0" smtClean="0"/>
          </a:p>
          <a:p>
            <a:pPr algn="l" rtl="0"/>
            <a:endParaRPr lang="en-US" dirty="0" smtClean="0"/>
          </a:p>
          <a:p>
            <a:pPr algn="l" rtl="0"/>
            <a:endParaRPr lang="ar-SA" dirty="0"/>
          </a:p>
        </p:txBody>
      </p:sp>
      <p:sp>
        <p:nvSpPr>
          <p:cNvPr id="4" name="عنصر نائب للتاريخ 3"/>
          <p:cNvSpPr>
            <a:spLocks noGrp="1"/>
          </p:cNvSpPr>
          <p:nvPr>
            <p:ph type="dt" sz="half" idx="10"/>
          </p:nvPr>
        </p:nvSpPr>
        <p:spPr/>
        <p:txBody>
          <a:bodyPr/>
          <a:lstStyle/>
          <a:p>
            <a:fld id="{3A092218-2CCE-4DFE-A91B-6C2DEF0D16BE}" type="datetime3">
              <a:rPr lang="en-US" smtClean="0"/>
              <a:t>14 October 2014</a:t>
            </a:fld>
            <a:endParaRPr lang="ar-SA"/>
          </a:p>
        </p:txBody>
      </p:sp>
      <p:sp>
        <p:nvSpPr>
          <p:cNvPr id="5" name="عنصر نائب للتذييل 4"/>
          <p:cNvSpPr>
            <a:spLocks noGrp="1"/>
          </p:cNvSpPr>
          <p:nvPr>
            <p:ph type="ftr" sz="quarter" idx="11"/>
          </p:nvPr>
        </p:nvSpPr>
        <p:spPr>
          <a:xfrm>
            <a:off x="3124200" y="6416675"/>
            <a:ext cx="2895600" cy="365125"/>
          </a:xfrm>
        </p:spPr>
        <p:txBody>
          <a:bodyPr/>
          <a:lstStyle/>
          <a:p>
            <a:r>
              <a:rPr lang="en-US" dirty="0" smtClean="0"/>
              <a:t>Problem solving heuristics in middle school mathematics textbooks in Saudi Arabia </a:t>
            </a:r>
            <a:endParaRPr lang="ar-SA" dirty="0"/>
          </a:p>
        </p:txBody>
      </p:sp>
    </p:spTree>
    <p:extLst>
      <p:ext uri="{BB962C8B-B14F-4D97-AF65-F5344CB8AC3E}">
        <p14:creationId xmlns:p14="http://schemas.microsoft.com/office/powerpoint/2010/main" val="34188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76200"/>
            <a:ext cx="8763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7D058A91-9B3E-4A1A-B176-6C11A3E46F34}" type="datetime3">
              <a:rPr lang="en-US" smtClean="0"/>
              <a:t>14 October 2014</a:t>
            </a:fld>
            <a:endParaRPr lang="ar-SA"/>
          </a:p>
        </p:txBody>
      </p:sp>
      <p:sp>
        <p:nvSpPr>
          <p:cNvPr id="3" name="عنصر نائب للتذييل 2"/>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1595353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839200" cy="609600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lgn="l" rtl="0">
              <a:buFont typeface="Wingdings" panose="05000000000000000000" pitchFamily="2" charset="2"/>
              <a:buChar char="§"/>
            </a:pPr>
            <a:r>
              <a:rPr lang="en-GB" sz="4000" b="1" dirty="0" smtClean="0"/>
              <a:t>Fourteen </a:t>
            </a:r>
            <a:r>
              <a:rPr lang="en-GB" sz="4000" b="1" dirty="0"/>
              <a:t>different heuristics are introduced in </a:t>
            </a:r>
            <a:r>
              <a:rPr lang="en-GB" sz="4000" b="1" dirty="0" smtClean="0"/>
              <a:t>the </a:t>
            </a:r>
            <a:r>
              <a:rPr lang="en-GB" sz="4000" b="1" dirty="0"/>
              <a:t>three </a:t>
            </a:r>
            <a:r>
              <a:rPr lang="en-GB" sz="4000" b="1" dirty="0" smtClean="0"/>
              <a:t>books</a:t>
            </a:r>
            <a:r>
              <a:rPr lang="en-US" sz="4000" b="1" dirty="0" smtClean="0"/>
              <a:t>.</a:t>
            </a:r>
          </a:p>
          <a:p>
            <a:pPr marL="0" indent="0" algn="justLow" rtl="0">
              <a:buNone/>
            </a:pPr>
            <a:endParaRPr lang="en-US" sz="4000" b="1" dirty="0" smtClean="0"/>
          </a:p>
          <a:p>
            <a:pPr algn="justLow" rtl="0">
              <a:buFont typeface="Wingdings" panose="05000000000000000000" pitchFamily="2" charset="2"/>
              <a:buChar char="§"/>
            </a:pPr>
            <a:r>
              <a:rPr lang="en-US" sz="4000" b="1" dirty="0"/>
              <a:t> The majority of problems in the three textbooks were solved based on </a:t>
            </a:r>
            <a:r>
              <a:rPr lang="en-US" sz="4000" b="1" dirty="0" err="1"/>
              <a:t>Polya's</a:t>
            </a:r>
            <a:r>
              <a:rPr lang="en-US" sz="4000" b="1" dirty="0"/>
              <a:t> four stages. </a:t>
            </a:r>
            <a:endParaRPr lang="en-US" sz="4000" b="1" dirty="0" smtClean="0"/>
          </a:p>
          <a:p>
            <a:pPr marL="0" indent="0" algn="justLow" rtl="0">
              <a:buNone/>
            </a:pPr>
            <a:endParaRPr lang="en-US" sz="4000" b="1" dirty="0" smtClean="0"/>
          </a:p>
          <a:p>
            <a:pPr algn="justLow" rtl="0">
              <a:buFont typeface="Wingdings" panose="05000000000000000000" pitchFamily="2" charset="2"/>
              <a:buChar char="§"/>
            </a:pPr>
            <a:r>
              <a:rPr lang="en-GB" sz="4000" b="1" dirty="0" smtClean="0"/>
              <a:t>The </a:t>
            </a:r>
            <a:r>
              <a:rPr lang="en-GB" sz="4000" b="1" dirty="0"/>
              <a:t>data revealed that grade 8 </a:t>
            </a:r>
            <a:r>
              <a:rPr lang="en-GB" sz="4000" b="1" dirty="0" smtClean="0"/>
              <a:t>textbook </a:t>
            </a:r>
            <a:r>
              <a:rPr lang="en-GB" sz="4000" b="1" dirty="0"/>
              <a:t>represents the highest number (12) of the (14) heuristics, followed by grade7 (11) heuristics and the lowest number was coded in grade 9 (9) </a:t>
            </a:r>
            <a:r>
              <a:rPr lang="en-GB" sz="4000" b="1" dirty="0" smtClean="0"/>
              <a:t>heuristics.</a:t>
            </a:r>
            <a:endParaRPr lang="ar-SA" sz="4000" b="1" dirty="0" smtClean="0"/>
          </a:p>
          <a:p>
            <a:pPr marL="0" indent="0" algn="l">
              <a:buNone/>
            </a:pPr>
            <a:endParaRPr lang="ar-SA" dirty="0" smtClean="0"/>
          </a:p>
          <a:p>
            <a:pPr marL="0" indent="0" algn="l" rtl="0">
              <a:buNone/>
            </a:pPr>
            <a:endParaRPr lang="ar-SA" dirty="0"/>
          </a:p>
        </p:txBody>
      </p:sp>
      <p:sp>
        <p:nvSpPr>
          <p:cNvPr id="2" name="عنصر نائب للتاريخ 1"/>
          <p:cNvSpPr>
            <a:spLocks noGrp="1"/>
          </p:cNvSpPr>
          <p:nvPr>
            <p:ph type="dt" sz="half" idx="10"/>
          </p:nvPr>
        </p:nvSpPr>
        <p:spPr/>
        <p:txBody>
          <a:bodyPr/>
          <a:lstStyle/>
          <a:p>
            <a:fld id="{ECA1B96E-F4B5-4E2E-9E75-C073C24A9EC0}" type="datetime3">
              <a:rPr lang="en-US" smtClean="0"/>
              <a:t>14 October 2014</a:t>
            </a:fld>
            <a:endParaRPr lang="ar-SA"/>
          </a:p>
        </p:txBody>
      </p:sp>
      <p:sp>
        <p:nvSpPr>
          <p:cNvPr id="4" name="عنصر نائب للتذييل 3"/>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37634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915400" cy="6019800"/>
          </a:xfrm>
        </p:spPr>
        <p:style>
          <a:lnRef idx="1">
            <a:schemeClr val="accent5"/>
          </a:lnRef>
          <a:fillRef idx="2">
            <a:schemeClr val="accent5"/>
          </a:fillRef>
          <a:effectRef idx="1">
            <a:schemeClr val="accent5"/>
          </a:effectRef>
          <a:fontRef idx="minor">
            <a:schemeClr val="dk1"/>
          </a:fontRef>
        </p:style>
        <p:txBody>
          <a:bodyPr>
            <a:noAutofit/>
          </a:bodyPr>
          <a:lstStyle/>
          <a:p>
            <a:pPr algn="just" rtl="0">
              <a:buFont typeface="Wingdings" panose="05000000000000000000" pitchFamily="2" charset="2"/>
              <a:buChar char="§"/>
            </a:pPr>
            <a:r>
              <a:rPr lang="ar-SA" sz="3600" b="1" dirty="0" smtClean="0"/>
              <a:t> </a:t>
            </a:r>
            <a:r>
              <a:rPr lang="en-GB" sz="3600" b="1" dirty="0"/>
              <a:t>"guess and check" and "look for a pattern" are nearly the most frequently used heuristics represented in the 7</a:t>
            </a:r>
            <a:r>
              <a:rPr lang="en-GB" sz="3600" b="1" baseline="30000" dirty="0"/>
              <a:t>th</a:t>
            </a:r>
            <a:r>
              <a:rPr lang="en-GB" sz="3600" b="1" dirty="0"/>
              <a:t> and 8</a:t>
            </a:r>
            <a:r>
              <a:rPr lang="en-GB" sz="3600" b="1" baseline="30000" dirty="0"/>
              <a:t>th</a:t>
            </a:r>
            <a:r>
              <a:rPr lang="en-GB" sz="3600" b="1" dirty="0"/>
              <a:t> grade textbooks, whereas these heuristics seem to be less present in grade 9 </a:t>
            </a:r>
            <a:r>
              <a:rPr lang="en-GB" sz="3600" b="1" dirty="0" smtClean="0"/>
              <a:t>textbook.</a:t>
            </a:r>
            <a:endParaRPr lang="ar-SA" sz="3600" b="1" dirty="0"/>
          </a:p>
          <a:p>
            <a:pPr marL="0" indent="0" algn="l">
              <a:buNone/>
            </a:pPr>
            <a:r>
              <a:rPr lang="en-GB" b="1" dirty="0">
                <a:solidFill>
                  <a:srgbClr val="C00000"/>
                </a:solidFill>
              </a:rPr>
              <a:t>The result is interesting in comparison with what Fan and Zhu found in their study, namely, "guess and check" and "look for a pattern" were the least frequently used heuristics in mathematics textbooks in China, Singapore and USA at the lower secondary grade level (Fan &amp; Zhu, 2007)</a:t>
            </a:r>
            <a:endParaRPr lang="ar-SA" b="1" dirty="0">
              <a:solidFill>
                <a:srgbClr val="C00000"/>
              </a:solidFill>
            </a:endParaRPr>
          </a:p>
        </p:txBody>
      </p:sp>
      <p:sp>
        <p:nvSpPr>
          <p:cNvPr id="2" name="عنصر نائب للتاريخ 1"/>
          <p:cNvSpPr>
            <a:spLocks noGrp="1"/>
          </p:cNvSpPr>
          <p:nvPr>
            <p:ph type="dt" sz="half" idx="10"/>
          </p:nvPr>
        </p:nvSpPr>
        <p:spPr/>
        <p:txBody>
          <a:bodyPr/>
          <a:lstStyle/>
          <a:p>
            <a:fld id="{F1A17EF7-E13E-4E35-A8B1-95A7C34AB4A6}" type="datetime3">
              <a:rPr lang="en-US" smtClean="0"/>
              <a:t>14 October 2014</a:t>
            </a:fld>
            <a:endParaRPr lang="ar-SA"/>
          </a:p>
        </p:txBody>
      </p:sp>
      <p:sp>
        <p:nvSpPr>
          <p:cNvPr id="4" name="عنصر نائب للتذييل 3"/>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396895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228600"/>
            <a:ext cx="8686800" cy="601980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lgn="just" rtl="0">
              <a:buFont typeface="Wingdings" panose="05000000000000000000" pitchFamily="2" charset="2"/>
              <a:buChar char="§"/>
            </a:pPr>
            <a:r>
              <a:rPr lang="ar-SA" dirty="0" smtClean="0"/>
              <a:t> </a:t>
            </a:r>
            <a:r>
              <a:rPr lang="en-GB" sz="4300" b="1" dirty="0" smtClean="0"/>
              <a:t>In </a:t>
            </a:r>
            <a:r>
              <a:rPr lang="en-GB" sz="4300" b="1" dirty="0"/>
              <a:t>the grade 7 textbook, we can find that the most frequent heuristic is "think of a related problem", whereas in the grade 9 textbook, there is no "think of a related problem" heuristic at all. </a:t>
            </a:r>
            <a:endParaRPr lang="en-US" sz="4300" b="1" dirty="0"/>
          </a:p>
          <a:p>
            <a:pPr marL="0" indent="0" algn="just">
              <a:buNone/>
            </a:pPr>
            <a:endParaRPr lang="ar-SA" sz="4300" b="1" dirty="0"/>
          </a:p>
          <a:p>
            <a:pPr algn="just" rtl="0">
              <a:buFont typeface="Wingdings" panose="05000000000000000000" pitchFamily="2" charset="2"/>
              <a:buChar char="§"/>
            </a:pPr>
            <a:r>
              <a:rPr lang="en-GB" sz="4300" b="1" dirty="0" smtClean="0"/>
              <a:t>The </a:t>
            </a:r>
            <a:r>
              <a:rPr lang="en-GB" sz="4300" b="1" dirty="0"/>
              <a:t>numbers of "logical reasoning" and "use equations" heuristics in the three books are increased gradually from the grade 7 to 9 textbooks.</a:t>
            </a:r>
            <a:endParaRPr lang="ar-SA" sz="4300" b="1" dirty="0"/>
          </a:p>
        </p:txBody>
      </p:sp>
      <p:sp>
        <p:nvSpPr>
          <p:cNvPr id="2" name="عنصر نائب للتاريخ 1"/>
          <p:cNvSpPr>
            <a:spLocks noGrp="1"/>
          </p:cNvSpPr>
          <p:nvPr>
            <p:ph type="dt" sz="half" idx="10"/>
          </p:nvPr>
        </p:nvSpPr>
        <p:spPr/>
        <p:txBody>
          <a:bodyPr/>
          <a:lstStyle/>
          <a:p>
            <a:fld id="{13BC41DD-CE89-419B-9A1E-5170379D45DE}" type="datetime3">
              <a:rPr lang="en-US" smtClean="0"/>
              <a:t>14 October 2014</a:t>
            </a:fld>
            <a:endParaRPr lang="ar-SA"/>
          </a:p>
        </p:txBody>
      </p:sp>
      <p:sp>
        <p:nvSpPr>
          <p:cNvPr id="4" name="عنصر نائب للتذييل 3"/>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246210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52400"/>
            <a:ext cx="8763000" cy="5973763"/>
          </a:xfrm>
        </p:spPr>
        <p:style>
          <a:lnRef idx="1">
            <a:schemeClr val="accent5"/>
          </a:lnRef>
          <a:fillRef idx="2">
            <a:schemeClr val="accent5"/>
          </a:fillRef>
          <a:effectRef idx="1">
            <a:schemeClr val="accent5"/>
          </a:effectRef>
          <a:fontRef idx="minor">
            <a:schemeClr val="dk1"/>
          </a:fontRef>
        </p:style>
        <p:txBody>
          <a:bodyPr>
            <a:noAutofit/>
          </a:bodyPr>
          <a:lstStyle/>
          <a:p>
            <a:pPr algn="just" rtl="0">
              <a:buFont typeface="Wingdings" panose="05000000000000000000" pitchFamily="2" charset="2"/>
              <a:buChar char="§"/>
            </a:pPr>
            <a:r>
              <a:rPr lang="ar-SA" sz="4000" b="1" dirty="0" smtClean="0"/>
              <a:t> </a:t>
            </a:r>
            <a:r>
              <a:rPr lang="en-GB" sz="4000" b="1" dirty="0"/>
              <a:t>"use equations" is the major problem solving heuristic represented in the grade 9 textbook. </a:t>
            </a:r>
            <a:endParaRPr lang="ar-SA" sz="4000" b="1" dirty="0"/>
          </a:p>
          <a:p>
            <a:pPr marL="0" indent="0" algn="l">
              <a:buNone/>
            </a:pPr>
            <a:r>
              <a:rPr lang="ar-SA" sz="4000" b="1" dirty="0" smtClean="0"/>
              <a:t> </a:t>
            </a:r>
            <a:r>
              <a:rPr lang="en-GB" sz="4000" b="1" dirty="0" err="1">
                <a:solidFill>
                  <a:srgbClr val="C00000"/>
                </a:solidFill>
              </a:rPr>
              <a:t>Polya</a:t>
            </a:r>
            <a:r>
              <a:rPr lang="en-GB" sz="4000" b="1" dirty="0">
                <a:solidFill>
                  <a:srgbClr val="C00000"/>
                </a:solidFill>
              </a:rPr>
              <a:t> (1973) once explained that using equations is like “translation from one language into another and the difficulties which we may have in setting up equations are difficulties of translation”</a:t>
            </a:r>
            <a:endParaRPr lang="ar-SA" sz="4000" b="1" dirty="0">
              <a:solidFill>
                <a:srgbClr val="C00000"/>
              </a:solidFill>
            </a:endParaRPr>
          </a:p>
        </p:txBody>
      </p:sp>
      <p:sp>
        <p:nvSpPr>
          <p:cNvPr id="2" name="عنصر نائب للتاريخ 1"/>
          <p:cNvSpPr>
            <a:spLocks noGrp="1"/>
          </p:cNvSpPr>
          <p:nvPr>
            <p:ph type="dt" sz="half" idx="10"/>
          </p:nvPr>
        </p:nvSpPr>
        <p:spPr/>
        <p:txBody>
          <a:bodyPr/>
          <a:lstStyle/>
          <a:p>
            <a:fld id="{9037BB9E-5D34-4879-9FE6-B7336E7A743A}" type="datetime3">
              <a:rPr lang="en-US" smtClean="0"/>
              <a:t>14 October 2014</a:t>
            </a:fld>
            <a:endParaRPr lang="ar-SA"/>
          </a:p>
        </p:txBody>
      </p:sp>
      <p:sp>
        <p:nvSpPr>
          <p:cNvPr id="4" name="عنصر نائب للتذييل 3"/>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123851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52400"/>
            <a:ext cx="8686800" cy="5973763"/>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just" rtl="0">
              <a:buFont typeface="Wingdings" panose="05000000000000000000" pitchFamily="2" charset="2"/>
              <a:buChar char="§"/>
            </a:pPr>
            <a:r>
              <a:rPr lang="en-GB" sz="4300" b="1" dirty="0" smtClean="0"/>
              <a:t>There </a:t>
            </a:r>
            <a:r>
              <a:rPr lang="en-GB" sz="4300" b="1" dirty="0"/>
              <a:t>are 11 and 9 examples using the "work </a:t>
            </a:r>
            <a:r>
              <a:rPr lang="en-GB" sz="4300" b="1" dirty="0" smtClean="0"/>
              <a:t>back </a:t>
            </a:r>
            <a:r>
              <a:rPr lang="en-GB" sz="4300" b="1" dirty="0"/>
              <a:t>word" heuristic in the grade 7 and 9 textbooks </a:t>
            </a:r>
            <a:r>
              <a:rPr lang="en-GB" sz="4300" b="1" dirty="0" smtClean="0"/>
              <a:t>respectively.</a:t>
            </a:r>
            <a:endParaRPr lang="ar-SA" sz="4300" b="1" dirty="0" smtClean="0"/>
          </a:p>
          <a:p>
            <a:pPr marL="0" indent="0" algn="just">
              <a:buNone/>
            </a:pPr>
            <a:endParaRPr lang="ar-SA" dirty="0"/>
          </a:p>
          <a:p>
            <a:pPr marL="0" indent="0" algn="l">
              <a:buNone/>
            </a:pPr>
            <a:r>
              <a:rPr lang="ar-SA" dirty="0" smtClean="0"/>
              <a:t> </a:t>
            </a:r>
            <a:r>
              <a:rPr lang="en-GB" sz="3900" b="1" dirty="0">
                <a:solidFill>
                  <a:srgbClr val="C00000"/>
                </a:solidFill>
              </a:rPr>
              <a:t>Charles and Lester (1984)’s study found that using a verity of heuristics like logical reasoning, work back word and make a list for teaching Grade 5 and 7 students improved students' ability to understand the problem and choose the right solution to solve the problem</a:t>
            </a:r>
            <a:r>
              <a:rPr lang="en-GB" sz="3900" dirty="0">
                <a:solidFill>
                  <a:srgbClr val="C00000"/>
                </a:solidFill>
              </a:rPr>
              <a:t>.</a:t>
            </a:r>
            <a:endParaRPr lang="ar-SA" sz="3900" dirty="0">
              <a:solidFill>
                <a:srgbClr val="C00000"/>
              </a:solidFill>
            </a:endParaRPr>
          </a:p>
        </p:txBody>
      </p:sp>
      <p:sp>
        <p:nvSpPr>
          <p:cNvPr id="2" name="عنصر نائب للتاريخ 1"/>
          <p:cNvSpPr>
            <a:spLocks noGrp="1"/>
          </p:cNvSpPr>
          <p:nvPr>
            <p:ph type="dt" sz="half" idx="10"/>
          </p:nvPr>
        </p:nvSpPr>
        <p:spPr/>
        <p:txBody>
          <a:bodyPr/>
          <a:lstStyle/>
          <a:p>
            <a:fld id="{7935E9F9-128B-4926-994A-60B4CC3F3D7A}" type="datetime3">
              <a:rPr lang="en-US" smtClean="0"/>
              <a:t>14 October 2014</a:t>
            </a:fld>
            <a:endParaRPr lang="ar-SA"/>
          </a:p>
        </p:txBody>
      </p:sp>
      <p:sp>
        <p:nvSpPr>
          <p:cNvPr id="4" name="عنصر نائب للتذييل 3"/>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70541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52400"/>
            <a:ext cx="8686800" cy="5973763"/>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algn="just" rtl="0">
              <a:buFont typeface="Wingdings" panose="05000000000000000000" pitchFamily="2" charset="2"/>
              <a:buChar char="§"/>
            </a:pPr>
            <a:r>
              <a:rPr lang="en-GB" sz="4200" b="1" dirty="0" smtClean="0"/>
              <a:t>"</a:t>
            </a:r>
            <a:r>
              <a:rPr lang="en-GB" sz="4200" b="1" dirty="0"/>
              <a:t>use a model", " use Venn diagram" and "make a systemic list" are the least frequently heuristics used in both grade 7 and 9 textbooks, whereas these heuristics are represented frequently in the grade 8 </a:t>
            </a:r>
            <a:r>
              <a:rPr lang="en-GB" sz="4200" b="1" dirty="0" smtClean="0"/>
              <a:t>textbook.</a:t>
            </a:r>
            <a:endParaRPr lang="ar-SA" sz="4200" b="1" dirty="0" smtClean="0"/>
          </a:p>
          <a:p>
            <a:pPr marL="0" indent="0" algn="just">
              <a:buNone/>
            </a:pPr>
            <a:endParaRPr lang="ar-SA" dirty="0"/>
          </a:p>
          <a:p>
            <a:pPr marL="0" indent="0" algn="l">
              <a:buNone/>
            </a:pPr>
            <a:r>
              <a:rPr lang="ar-SA" sz="3800" b="1" dirty="0" smtClean="0"/>
              <a:t> </a:t>
            </a:r>
            <a:r>
              <a:rPr lang="en-GB" sz="3800" b="1" dirty="0" smtClean="0">
                <a:solidFill>
                  <a:srgbClr val="C00000"/>
                </a:solidFill>
              </a:rPr>
              <a:t> </a:t>
            </a:r>
            <a:r>
              <a:rPr lang="en-GB" sz="3800" b="1" dirty="0">
                <a:solidFill>
                  <a:srgbClr val="C00000"/>
                </a:solidFill>
              </a:rPr>
              <a:t>Fan and Zhu (2007)’s</a:t>
            </a:r>
            <a:r>
              <a:rPr lang="en-AU" sz="3800" b="1" dirty="0">
                <a:solidFill>
                  <a:srgbClr val="C00000"/>
                </a:solidFill>
              </a:rPr>
              <a:t> study reported that </a:t>
            </a:r>
            <a:r>
              <a:rPr lang="en-GB" sz="3800" b="1" dirty="0">
                <a:solidFill>
                  <a:srgbClr val="C00000"/>
                </a:solidFill>
              </a:rPr>
              <a:t>"act it out" and "use a model" were among the four least heuristics presented in China, Singapore and USA textbooks. It seems worth further investigation on whether using "act it out" and "use a model" are more appropriate for students at certain levels with certain backgrounds</a:t>
            </a:r>
            <a:endParaRPr lang="ar-SA" sz="3800" b="1" dirty="0">
              <a:solidFill>
                <a:srgbClr val="C00000"/>
              </a:solidFill>
            </a:endParaRPr>
          </a:p>
        </p:txBody>
      </p:sp>
      <p:sp>
        <p:nvSpPr>
          <p:cNvPr id="2" name="عنصر نائب للتاريخ 1"/>
          <p:cNvSpPr>
            <a:spLocks noGrp="1"/>
          </p:cNvSpPr>
          <p:nvPr>
            <p:ph type="dt" sz="half" idx="10"/>
          </p:nvPr>
        </p:nvSpPr>
        <p:spPr/>
        <p:txBody>
          <a:bodyPr/>
          <a:lstStyle/>
          <a:p>
            <a:fld id="{BAD80CA6-3E06-4EF4-B192-56267C797089}" type="datetime3">
              <a:rPr lang="en-US" smtClean="0"/>
              <a:t>14 October 2014</a:t>
            </a:fld>
            <a:endParaRPr lang="ar-SA"/>
          </a:p>
        </p:txBody>
      </p:sp>
      <p:sp>
        <p:nvSpPr>
          <p:cNvPr id="4" name="عنصر نائب للتذييل 3"/>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11902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marL="0" indent="0" algn="ctr">
              <a:buNone/>
            </a:pPr>
            <a:r>
              <a:rPr lang="en-GB" sz="4400" b="1" dirty="0" smtClean="0">
                <a:solidFill>
                  <a:schemeClr val="tx1"/>
                </a:solidFill>
              </a:rPr>
              <a:t>Most </a:t>
            </a:r>
            <a:r>
              <a:rPr lang="en-GB" sz="4400" b="1" dirty="0">
                <a:solidFill>
                  <a:schemeClr val="tx1"/>
                </a:solidFill>
              </a:rPr>
              <a:t>heuristics in the three textbooks are introduced and labelled as special topics, which reflects the textbooks authors' vision of focusing on heuristics as a tool to solve problems.</a:t>
            </a:r>
            <a:endParaRPr lang="ar-SA" sz="4400" b="1" dirty="0">
              <a:solidFill>
                <a:schemeClr val="tx1"/>
              </a:solidFill>
            </a:endParaRPr>
          </a:p>
        </p:txBody>
      </p:sp>
      <p:sp>
        <p:nvSpPr>
          <p:cNvPr id="2" name="عنصر نائب للتاريخ 1"/>
          <p:cNvSpPr>
            <a:spLocks noGrp="1"/>
          </p:cNvSpPr>
          <p:nvPr>
            <p:ph type="dt" sz="half" idx="10"/>
          </p:nvPr>
        </p:nvSpPr>
        <p:spPr/>
        <p:txBody>
          <a:bodyPr/>
          <a:lstStyle/>
          <a:p>
            <a:fld id="{48B2EF63-D980-40D7-9B78-316FE6F4ECE3}" type="datetime3">
              <a:rPr lang="en-US" smtClean="0"/>
              <a:t>14 October 2014</a:t>
            </a:fld>
            <a:endParaRPr lang="ar-SA"/>
          </a:p>
        </p:txBody>
      </p:sp>
      <p:sp>
        <p:nvSpPr>
          <p:cNvPr id="4" name="عنصر نائب للتذييل 3"/>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245380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438400"/>
            <a:ext cx="8229600" cy="1143000"/>
          </a:xfrm>
        </p:spPr>
        <p:style>
          <a:lnRef idx="3">
            <a:schemeClr val="lt1"/>
          </a:lnRef>
          <a:fillRef idx="1">
            <a:schemeClr val="accent5"/>
          </a:fillRef>
          <a:effectRef idx="1">
            <a:schemeClr val="accent5"/>
          </a:effectRef>
          <a:fontRef idx="minor">
            <a:schemeClr val="lt1"/>
          </a:fontRef>
        </p:style>
        <p:txBody>
          <a:bodyPr/>
          <a:lstStyle/>
          <a:p>
            <a:r>
              <a:rPr lang="en-GB" b="1" dirty="0"/>
              <a:t>Summary and conclusion</a:t>
            </a:r>
            <a:endParaRPr lang="ar-SA" b="1" dirty="0"/>
          </a:p>
        </p:txBody>
      </p:sp>
      <p:sp>
        <p:nvSpPr>
          <p:cNvPr id="3" name="عنصر نائب للتاريخ 2"/>
          <p:cNvSpPr>
            <a:spLocks noGrp="1"/>
          </p:cNvSpPr>
          <p:nvPr>
            <p:ph type="dt" sz="half" idx="10"/>
          </p:nvPr>
        </p:nvSpPr>
        <p:spPr/>
        <p:txBody>
          <a:bodyPr/>
          <a:lstStyle/>
          <a:p>
            <a:fld id="{3EC9FFD2-21B0-4F4D-A41F-567D6B93E6FE}" type="datetime3">
              <a:rPr lang="en-US" smtClean="0"/>
              <a:t>14 October 2014</a:t>
            </a:fld>
            <a:endParaRPr lang="ar-SA"/>
          </a:p>
        </p:txBody>
      </p:sp>
      <p:sp>
        <p:nvSpPr>
          <p:cNvPr id="4" name="عنصر نائب للتذييل 3"/>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1120294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52400"/>
            <a:ext cx="8686800" cy="6096000"/>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algn="just" rtl="0">
              <a:buFont typeface="Wingdings" panose="05000000000000000000" pitchFamily="2" charset="2"/>
              <a:buChar char="§"/>
            </a:pPr>
            <a:r>
              <a:rPr lang="en-GB" sz="4200" b="1" dirty="0" smtClean="0"/>
              <a:t>The </a:t>
            </a:r>
            <a:r>
              <a:rPr lang="en-GB" sz="4200" b="1" dirty="0"/>
              <a:t>results to a large degree indicate how problems solving is being taught in Saudi classrooms and it is clear that problem solving heuristics get a very high attention in middle schools </a:t>
            </a:r>
            <a:r>
              <a:rPr lang="en-GB" sz="4200" b="1" dirty="0" smtClean="0"/>
              <a:t>textbooks</a:t>
            </a:r>
            <a:endParaRPr lang="ar-SA" sz="4200" b="1" dirty="0" smtClean="0"/>
          </a:p>
          <a:p>
            <a:pPr marL="0" indent="0" algn="just">
              <a:buNone/>
            </a:pPr>
            <a:endParaRPr lang="ar-SA" sz="4200" b="1" dirty="0"/>
          </a:p>
          <a:p>
            <a:pPr algn="just" rtl="0">
              <a:buFont typeface="Wingdings" panose="05000000000000000000" pitchFamily="2" charset="2"/>
              <a:buChar char="§"/>
            </a:pPr>
            <a:r>
              <a:rPr lang="ar-SA" sz="4200" b="1" dirty="0" smtClean="0"/>
              <a:t> </a:t>
            </a:r>
            <a:r>
              <a:rPr lang="en-GB" sz="4200" b="1" dirty="0"/>
              <a:t>As the majority of examples were solved by one heuristic, we suggest it will be helpful when such problems are solved by two or more heuristics, when it is appropriate, so the students can learn from different solutions for the same problem. </a:t>
            </a:r>
            <a:endParaRPr lang="en-US" sz="4200" b="1" dirty="0"/>
          </a:p>
          <a:p>
            <a:endParaRPr lang="ar-SA" dirty="0"/>
          </a:p>
        </p:txBody>
      </p:sp>
      <p:sp>
        <p:nvSpPr>
          <p:cNvPr id="2" name="عنصر نائب للتاريخ 1"/>
          <p:cNvSpPr>
            <a:spLocks noGrp="1"/>
          </p:cNvSpPr>
          <p:nvPr>
            <p:ph type="dt" sz="half" idx="10"/>
          </p:nvPr>
        </p:nvSpPr>
        <p:spPr/>
        <p:txBody>
          <a:bodyPr/>
          <a:lstStyle/>
          <a:p>
            <a:fld id="{AB891805-F391-4111-BCEC-E3F755A02EE2}" type="datetime3">
              <a:rPr lang="en-US" smtClean="0"/>
              <a:t>14 October 2014</a:t>
            </a:fld>
            <a:endParaRPr lang="ar-SA"/>
          </a:p>
        </p:txBody>
      </p:sp>
      <p:sp>
        <p:nvSpPr>
          <p:cNvPr id="4" name="عنصر نائب للتذييل 3"/>
          <p:cNvSpPr>
            <a:spLocks noGrp="1"/>
          </p:cNvSpPr>
          <p:nvPr>
            <p:ph type="ftr" sz="quarter" idx="11"/>
          </p:nvPr>
        </p:nvSpPr>
        <p:spPr>
          <a:xfrm>
            <a:off x="3124200" y="6416675"/>
            <a:ext cx="2895600" cy="365125"/>
          </a:xfrm>
        </p:spPr>
        <p:txBody>
          <a:bodyPr/>
          <a:lstStyle/>
          <a:p>
            <a:r>
              <a:rPr lang="en-US" dirty="0" smtClean="0"/>
              <a:t>Problem solving heuristics in middle school mathematics textbooks in Saudi Arabia </a:t>
            </a:r>
            <a:endParaRPr lang="ar-SA" dirty="0"/>
          </a:p>
        </p:txBody>
      </p:sp>
    </p:spTree>
    <p:extLst>
      <p:ext uri="{BB962C8B-B14F-4D97-AF65-F5344CB8AC3E}">
        <p14:creationId xmlns:p14="http://schemas.microsoft.com/office/powerpoint/2010/main" val="41726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cene3d>
            <a:camera prst="orthographicFront"/>
            <a:lightRig rig="threePt" dir="t"/>
          </a:scene3d>
          <a:sp3d>
            <a:bevelT w="165100" prst="coolSlant"/>
          </a:sp3d>
        </p:spPr>
        <p:style>
          <a:lnRef idx="3">
            <a:schemeClr val="lt1"/>
          </a:lnRef>
          <a:fillRef idx="1">
            <a:schemeClr val="accent3"/>
          </a:fillRef>
          <a:effectRef idx="1">
            <a:schemeClr val="accent3"/>
          </a:effectRef>
          <a:fontRef idx="minor">
            <a:schemeClr val="lt1"/>
          </a:fontRef>
        </p:style>
        <p:txBody>
          <a:bodyPr/>
          <a:lstStyle/>
          <a:p>
            <a:r>
              <a:rPr lang="en-US" b="1" dirty="0" smtClean="0"/>
              <a:t>Saudi Arabia</a:t>
            </a:r>
            <a:endParaRPr lang="ar-SA" b="1" dirty="0"/>
          </a:p>
        </p:txBody>
      </p:sp>
      <p:pic>
        <p:nvPicPr>
          <p:cNvPr id="4" name="صورة 3"/>
          <p:cNvPicPr>
            <a:picLocks noChangeAspect="1"/>
          </p:cNvPicPr>
          <p:nvPr/>
        </p:nvPicPr>
        <p:blipFill>
          <a:blip r:embed="rId2"/>
          <a:stretch>
            <a:fillRect/>
          </a:stretch>
        </p:blipFill>
        <p:spPr>
          <a:xfrm>
            <a:off x="762000" y="1676401"/>
            <a:ext cx="7620000" cy="4495800"/>
          </a:xfrm>
          <a:prstGeom prst="rect">
            <a:avLst/>
          </a:prstGeom>
          <a:ln>
            <a:solidFill>
              <a:srgbClr val="00B050"/>
            </a:solidFill>
          </a:ln>
        </p:spPr>
      </p:pic>
      <p:sp>
        <p:nvSpPr>
          <p:cNvPr id="3" name="عنصر نائب للتاريخ 2"/>
          <p:cNvSpPr>
            <a:spLocks noGrp="1"/>
          </p:cNvSpPr>
          <p:nvPr>
            <p:ph type="dt" sz="half" idx="10"/>
          </p:nvPr>
        </p:nvSpPr>
        <p:spPr/>
        <p:txBody>
          <a:bodyPr/>
          <a:lstStyle/>
          <a:p>
            <a:fld id="{F4473677-AE0C-4C6F-A88F-FE9973BEAA7E}" type="datetime3">
              <a:rPr lang="en-US" smtClean="0"/>
              <a:t>14 October 2014</a:t>
            </a:fld>
            <a:endParaRPr lang="ar-SA"/>
          </a:p>
        </p:txBody>
      </p:sp>
      <p:sp>
        <p:nvSpPr>
          <p:cNvPr id="5" name="عنصر نائب للتذييل 4"/>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190472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839200" cy="5973763"/>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just" rtl="0">
              <a:buFont typeface="Wingdings" panose="05000000000000000000" pitchFamily="2" charset="2"/>
              <a:buChar char="§"/>
            </a:pPr>
            <a:r>
              <a:rPr lang="ar-SA" dirty="0" smtClean="0"/>
              <a:t> </a:t>
            </a:r>
            <a:r>
              <a:rPr lang="en-GB" sz="3600" b="1" dirty="0" smtClean="0"/>
              <a:t>The </a:t>
            </a:r>
            <a:r>
              <a:rPr lang="en-GB" sz="3600" b="1" dirty="0"/>
              <a:t>frequency of using some types of heuristics was low in some textbooks whereas, the frequency of these types was high in other </a:t>
            </a:r>
            <a:r>
              <a:rPr lang="en-GB" sz="3600" b="1" dirty="0" smtClean="0"/>
              <a:t>textbooks.</a:t>
            </a:r>
            <a:endParaRPr lang="ar-SA" sz="3600" b="1" dirty="0" smtClean="0"/>
          </a:p>
          <a:p>
            <a:pPr marL="0" indent="0" algn="just">
              <a:buNone/>
            </a:pPr>
            <a:endParaRPr lang="ar-SA" sz="3600" b="1" dirty="0"/>
          </a:p>
          <a:p>
            <a:pPr algn="just" rtl="0">
              <a:buFont typeface="Wingdings" panose="05000000000000000000" pitchFamily="2" charset="2"/>
              <a:buChar char="§"/>
            </a:pPr>
            <a:r>
              <a:rPr lang="ar-SA" sz="3600" b="1" dirty="0" smtClean="0"/>
              <a:t> </a:t>
            </a:r>
            <a:r>
              <a:rPr lang="en-GB" sz="3600" b="1" dirty="0" smtClean="0"/>
              <a:t>It </a:t>
            </a:r>
            <a:r>
              <a:rPr lang="en-GB" sz="3600" b="1" dirty="0"/>
              <a:t>is necessary for textbooks developers and mathematics educators to consider heuristics' distribution in the three textbooks and reconstruct these heuristic regarding the usefulness of these heuristics to the students at this </a:t>
            </a:r>
            <a:r>
              <a:rPr lang="en-GB" sz="3600" b="1" dirty="0" smtClean="0"/>
              <a:t>level.</a:t>
            </a:r>
            <a:endParaRPr lang="ar-SA" sz="3600" b="1" dirty="0"/>
          </a:p>
        </p:txBody>
      </p:sp>
      <p:sp>
        <p:nvSpPr>
          <p:cNvPr id="2" name="عنصر نائب للتاريخ 1"/>
          <p:cNvSpPr>
            <a:spLocks noGrp="1"/>
          </p:cNvSpPr>
          <p:nvPr>
            <p:ph type="dt" sz="half" idx="10"/>
          </p:nvPr>
        </p:nvSpPr>
        <p:spPr/>
        <p:txBody>
          <a:bodyPr/>
          <a:lstStyle/>
          <a:p>
            <a:fld id="{324DBD35-DEA5-46CA-8798-9B32E7D38B90}" type="datetime3">
              <a:rPr lang="en-US" smtClean="0"/>
              <a:t>14 October 2014</a:t>
            </a:fld>
            <a:endParaRPr lang="ar-SA"/>
          </a:p>
        </p:txBody>
      </p:sp>
      <p:sp>
        <p:nvSpPr>
          <p:cNvPr id="4" name="عنصر نائب للتذييل 3"/>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42355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52400"/>
            <a:ext cx="8763000" cy="5973763"/>
          </a:xfrm>
        </p:spPr>
        <p:style>
          <a:lnRef idx="1">
            <a:schemeClr val="accent5"/>
          </a:lnRef>
          <a:fillRef idx="2">
            <a:schemeClr val="accent5"/>
          </a:fillRef>
          <a:effectRef idx="1">
            <a:schemeClr val="accent5"/>
          </a:effectRef>
          <a:fontRef idx="minor">
            <a:schemeClr val="dk1"/>
          </a:fontRef>
        </p:style>
        <p:txBody>
          <a:bodyPr>
            <a:noAutofit/>
          </a:bodyPr>
          <a:lstStyle/>
          <a:p>
            <a:pPr algn="just" rtl="0">
              <a:buFont typeface="Wingdings" panose="05000000000000000000" pitchFamily="2" charset="2"/>
              <a:buChar char="§"/>
            </a:pPr>
            <a:r>
              <a:rPr lang="ar-SA" sz="4000" b="1" dirty="0" smtClean="0"/>
              <a:t> </a:t>
            </a:r>
            <a:r>
              <a:rPr lang="en-GB" sz="4000" b="1" dirty="0" smtClean="0"/>
              <a:t>The </a:t>
            </a:r>
            <a:r>
              <a:rPr lang="en-GB" sz="4000" b="1" dirty="0"/>
              <a:t>three textbooks represent and label problem solving heuristics as specific topics and that might lead teachers and students to treat these heuristics </a:t>
            </a:r>
            <a:r>
              <a:rPr lang="en-GB" sz="4000" b="1" dirty="0" smtClean="0"/>
              <a:t>separately.</a:t>
            </a:r>
            <a:endParaRPr lang="en-US" sz="4000" b="1" dirty="0"/>
          </a:p>
          <a:p>
            <a:pPr marL="0" indent="0" algn="just" rtl="0">
              <a:buNone/>
            </a:pPr>
            <a:endParaRPr lang="ar-SA" sz="4000" b="1" dirty="0"/>
          </a:p>
          <a:p>
            <a:pPr algn="just" rtl="0">
              <a:buFont typeface="Wingdings" panose="05000000000000000000" pitchFamily="2" charset="2"/>
              <a:buChar char="§"/>
            </a:pPr>
            <a:r>
              <a:rPr lang="en-GB" sz="4000" b="1" dirty="0"/>
              <a:t>It would be beneficial to consolidate the heuristics with other topics to help students to tackle the problem </a:t>
            </a:r>
            <a:r>
              <a:rPr lang="en-GB" sz="4000" b="1" dirty="0" smtClean="0"/>
              <a:t>better.</a:t>
            </a:r>
            <a:r>
              <a:rPr lang="ar-SA" sz="4000" b="1" dirty="0" smtClean="0"/>
              <a:t> </a:t>
            </a:r>
            <a:endParaRPr lang="ar-SA" sz="4000" b="1" dirty="0"/>
          </a:p>
        </p:txBody>
      </p:sp>
      <p:sp>
        <p:nvSpPr>
          <p:cNvPr id="2" name="عنصر نائب للتاريخ 1"/>
          <p:cNvSpPr>
            <a:spLocks noGrp="1"/>
          </p:cNvSpPr>
          <p:nvPr>
            <p:ph type="dt" sz="half" idx="10"/>
          </p:nvPr>
        </p:nvSpPr>
        <p:spPr/>
        <p:txBody>
          <a:bodyPr/>
          <a:lstStyle/>
          <a:p>
            <a:fld id="{17742DBA-AB86-4CB4-8F11-927781C90DC0}" type="datetime3">
              <a:rPr lang="en-US" smtClean="0"/>
              <a:t>14 October 2014</a:t>
            </a:fld>
            <a:endParaRPr lang="ar-SA"/>
          </a:p>
        </p:txBody>
      </p:sp>
      <p:sp>
        <p:nvSpPr>
          <p:cNvPr id="4" name="عنصر نائب للتذييل 3"/>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218898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BD3037B9-9396-4DD8-BBDE-60879D95B773}" type="datetime3">
              <a:rPr lang="en-US" smtClean="0"/>
              <a:t>14 October 2014</a:t>
            </a:fld>
            <a:endParaRPr lang="ar-SA"/>
          </a:p>
        </p:txBody>
      </p:sp>
      <p:sp>
        <p:nvSpPr>
          <p:cNvPr id="5" name="عنصر نائب للتذييل 4"/>
          <p:cNvSpPr>
            <a:spLocks noGrp="1"/>
          </p:cNvSpPr>
          <p:nvPr>
            <p:ph type="ftr" sz="quarter" idx="11"/>
          </p:nvPr>
        </p:nvSpPr>
        <p:spPr/>
        <p:txBody>
          <a:bodyPr/>
          <a:lstStyle/>
          <a:p>
            <a:r>
              <a:rPr lang="en-US" dirty="0" smtClean="0"/>
              <a:t>Problem solving heuristics in middle school mathematics textbooks in Saudi Arabia </a:t>
            </a:r>
            <a:endParaRPr lang="ar-SA" dirty="0"/>
          </a:p>
        </p:txBody>
      </p:sp>
      <p:pic>
        <p:nvPicPr>
          <p:cNvPr id="1026" name="Picture 2" descr="C:\Users\Administrator\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09600"/>
            <a:ext cx="67818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16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artisticTexturizer/>
                    </a14:imgEffect>
                    <a14:imgEffect>
                      <a14:sharpenSoften amount="50000"/>
                    </a14:imgEffect>
                  </a14:imgLayer>
                </a14:imgProps>
              </a:ext>
            </a:extLst>
          </a:blip>
          <a:stretch>
            <a:fillRect/>
          </a:stretch>
        </p:blipFill>
        <p:spPr>
          <a:xfrm>
            <a:off x="228600" y="228600"/>
            <a:ext cx="8763000" cy="5867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عنصر نائب للتاريخ 1"/>
          <p:cNvSpPr>
            <a:spLocks noGrp="1"/>
          </p:cNvSpPr>
          <p:nvPr>
            <p:ph type="dt" sz="half" idx="10"/>
          </p:nvPr>
        </p:nvSpPr>
        <p:spPr/>
        <p:txBody>
          <a:bodyPr/>
          <a:lstStyle/>
          <a:p>
            <a:fld id="{7A8D18DB-B335-4826-B5E0-03A5B0494459}" type="datetime3">
              <a:rPr lang="en-US" smtClean="0"/>
              <a:t>14 October 2014</a:t>
            </a:fld>
            <a:endParaRPr lang="ar-SA"/>
          </a:p>
        </p:txBody>
      </p:sp>
      <p:sp>
        <p:nvSpPr>
          <p:cNvPr id="3" name="عنصر نائب للتذييل 2"/>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285637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BD3037B9-9396-4DD8-BBDE-60879D95B773}" type="datetime3">
              <a:rPr lang="en-US" smtClean="0"/>
              <a:t>14 October 2014</a:t>
            </a:fld>
            <a:endParaRPr lang="ar-SA"/>
          </a:p>
        </p:txBody>
      </p:sp>
      <p:sp>
        <p:nvSpPr>
          <p:cNvPr id="5" name="عنصر نائب للتذييل 4"/>
          <p:cNvSpPr>
            <a:spLocks noGrp="1"/>
          </p:cNvSpPr>
          <p:nvPr>
            <p:ph type="ftr" sz="quarter" idx="11"/>
          </p:nvPr>
        </p:nvSpPr>
        <p:spPr/>
        <p:txBody>
          <a:bodyPr/>
          <a:lstStyle/>
          <a:p>
            <a:r>
              <a:rPr lang="en-US" smtClean="0"/>
              <a:t>Problem solving heuristics in middle school mathematics textbooks in Saudi Arabia </a:t>
            </a:r>
            <a:endParaRPr lang="ar-SA"/>
          </a:p>
        </p:txBody>
      </p:sp>
      <p:sp>
        <p:nvSpPr>
          <p:cNvPr id="6" name="عنوان 1"/>
          <p:cNvSpPr>
            <a:spLocks noGrp="1"/>
          </p:cNvSpPr>
          <p:nvPr>
            <p:ph type="title"/>
          </p:nvPr>
        </p:nvSpPr>
        <p:spPr>
          <a:xfrm>
            <a:off x="304800" y="2438400"/>
            <a:ext cx="8534400" cy="1905000"/>
          </a:xfrm>
        </p:spPr>
        <p:style>
          <a:lnRef idx="3">
            <a:schemeClr val="lt1"/>
          </a:lnRef>
          <a:fillRef idx="1">
            <a:schemeClr val="accent5"/>
          </a:fillRef>
          <a:effectRef idx="1">
            <a:schemeClr val="accent5"/>
          </a:effectRef>
          <a:fontRef idx="minor">
            <a:schemeClr val="lt1"/>
          </a:fontRef>
        </p:style>
        <p:txBody>
          <a:bodyPr>
            <a:normAutofit/>
          </a:bodyPr>
          <a:lstStyle/>
          <a:p>
            <a:r>
              <a:rPr lang="en-US" sz="4000" b="1" dirty="0" smtClean="0"/>
              <a:t>Mathematics textbooks in Saudi Arabia</a:t>
            </a:r>
            <a:endParaRPr lang="ar-SA" sz="4000" b="1" dirty="0"/>
          </a:p>
        </p:txBody>
      </p:sp>
    </p:spTree>
    <p:extLst>
      <p:ext uri="{BB962C8B-B14F-4D97-AF65-F5344CB8AC3E}">
        <p14:creationId xmlns:p14="http://schemas.microsoft.com/office/powerpoint/2010/main" val="2951027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81000"/>
            <a:ext cx="8763000" cy="5867400"/>
          </a:xfrm>
        </p:spPr>
        <p:style>
          <a:lnRef idx="1">
            <a:schemeClr val="accent5"/>
          </a:lnRef>
          <a:fillRef idx="2">
            <a:schemeClr val="accent5"/>
          </a:fillRef>
          <a:effectRef idx="1">
            <a:schemeClr val="accent5"/>
          </a:effectRef>
          <a:fontRef idx="minor">
            <a:schemeClr val="dk1"/>
          </a:fontRef>
        </p:style>
        <p:txBody>
          <a:bodyPr>
            <a:noAutofit/>
          </a:bodyPr>
          <a:lstStyle/>
          <a:p>
            <a:pPr algn="just" rtl="0">
              <a:buFont typeface="Wingdings" panose="05000000000000000000" pitchFamily="2" charset="2"/>
              <a:buChar char="Ø"/>
            </a:pPr>
            <a:r>
              <a:rPr lang="en-US" sz="3600" b="1" dirty="0" smtClean="0"/>
              <a:t>In </a:t>
            </a:r>
            <a:r>
              <a:rPr lang="en-US" sz="3600" b="1" dirty="0"/>
              <a:t>Saudi Arabia, there is a considerable attention toward improving Mathematics and science textbooks </a:t>
            </a:r>
            <a:r>
              <a:rPr lang="en-US" sz="3600" b="1" dirty="0" smtClean="0"/>
              <a:t>after </a:t>
            </a:r>
            <a:r>
              <a:rPr lang="en-US" sz="3600" b="1" dirty="0"/>
              <a:t>the Saudi Arabia first </a:t>
            </a:r>
            <a:r>
              <a:rPr lang="en-US" sz="3600" b="1" dirty="0" smtClean="0"/>
              <a:t>participation in </a:t>
            </a:r>
            <a:r>
              <a:rPr lang="en-US" sz="3600" b="1" dirty="0"/>
              <a:t>the third Trends in International Mathematics and Science Study (TIMSS</a:t>
            </a:r>
            <a:r>
              <a:rPr lang="en-US" sz="3600" b="1" dirty="0" smtClean="0"/>
              <a:t>).</a:t>
            </a:r>
          </a:p>
          <a:p>
            <a:pPr algn="just" rtl="0">
              <a:buFont typeface="Wingdings" panose="05000000000000000000" pitchFamily="2" charset="2"/>
              <a:buChar char="Ø"/>
            </a:pPr>
            <a:r>
              <a:rPr lang="en-US" sz="3600" b="1" dirty="0"/>
              <a:t>The disappointed test results of students' performance in </a:t>
            </a:r>
            <a:r>
              <a:rPr lang="en-US" sz="3600" b="1" dirty="0" smtClean="0"/>
              <a:t>(</a:t>
            </a:r>
            <a:r>
              <a:rPr lang="en-US" sz="3600" b="1" dirty="0"/>
              <a:t>TIMSS) were a high alert to rise the quality of education particularly in mathematics.  </a:t>
            </a:r>
            <a:endParaRPr lang="ar-SA" sz="3600" b="1" dirty="0"/>
          </a:p>
        </p:txBody>
      </p:sp>
      <p:sp>
        <p:nvSpPr>
          <p:cNvPr id="4" name="عنصر نائب للتاريخ 3"/>
          <p:cNvSpPr>
            <a:spLocks noGrp="1"/>
          </p:cNvSpPr>
          <p:nvPr>
            <p:ph type="dt" sz="half" idx="10"/>
          </p:nvPr>
        </p:nvSpPr>
        <p:spPr/>
        <p:txBody>
          <a:bodyPr/>
          <a:lstStyle/>
          <a:p>
            <a:fld id="{B539D410-8668-4978-93AF-DD8B0F97C1B2}" type="datetime3">
              <a:rPr lang="en-US" smtClean="0"/>
              <a:t>14 October 2014</a:t>
            </a:fld>
            <a:endParaRPr lang="ar-SA"/>
          </a:p>
        </p:txBody>
      </p:sp>
      <p:sp>
        <p:nvSpPr>
          <p:cNvPr id="5" name="عنصر نائب للتذييل 4"/>
          <p:cNvSpPr>
            <a:spLocks noGrp="1"/>
          </p:cNvSpPr>
          <p:nvPr>
            <p:ph type="ftr" sz="quarter" idx="11"/>
          </p:nvPr>
        </p:nvSpPr>
        <p:spPr>
          <a:xfrm>
            <a:off x="3124200" y="6416675"/>
            <a:ext cx="2895600" cy="365125"/>
          </a:xfrm>
        </p:spPr>
        <p:txBody>
          <a:bodyPr/>
          <a:lstStyle/>
          <a:p>
            <a:r>
              <a:rPr lang="en-US" dirty="0" smtClean="0"/>
              <a:t>Problem solving heuristics in middle school mathematics textbooks in Saudi Arabia </a:t>
            </a:r>
            <a:endParaRPr lang="ar-SA" dirty="0"/>
          </a:p>
        </p:txBody>
      </p:sp>
    </p:spTree>
    <p:extLst>
      <p:ext uri="{BB962C8B-B14F-4D97-AF65-F5344CB8AC3E}">
        <p14:creationId xmlns:p14="http://schemas.microsoft.com/office/powerpoint/2010/main" val="129294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14400"/>
            <a:ext cx="8229600" cy="518160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lgn="ctr" rtl="0"/>
            <a:endParaRPr lang="en-US" sz="4800" b="1" dirty="0" smtClean="0"/>
          </a:p>
          <a:p>
            <a:pPr algn="ctr" rtl="0">
              <a:buFont typeface="Wingdings" panose="05000000000000000000" pitchFamily="2" charset="2"/>
              <a:buChar char="Ø"/>
            </a:pPr>
            <a:r>
              <a:rPr lang="en-US" sz="4800" b="1" dirty="0" smtClean="0"/>
              <a:t>policy </a:t>
            </a:r>
            <a:r>
              <a:rPr lang="en-US" sz="4800" b="1" dirty="0"/>
              <a:t>makers in the Ministry of Education have emphasized reforming textbooks alongside many improvements in Mathematics education since textbooks content mostly reflect what happened in the </a:t>
            </a:r>
            <a:r>
              <a:rPr lang="en-US" sz="4800" b="1" dirty="0" smtClean="0"/>
              <a:t>classrooms.</a:t>
            </a:r>
          </a:p>
          <a:p>
            <a:pPr algn="just" rtl="0"/>
            <a:endParaRPr lang="ar-SA" dirty="0"/>
          </a:p>
        </p:txBody>
      </p:sp>
      <p:sp>
        <p:nvSpPr>
          <p:cNvPr id="2" name="عنصر نائب للتاريخ 1"/>
          <p:cNvSpPr>
            <a:spLocks noGrp="1"/>
          </p:cNvSpPr>
          <p:nvPr>
            <p:ph type="dt" sz="half" idx="10"/>
          </p:nvPr>
        </p:nvSpPr>
        <p:spPr/>
        <p:txBody>
          <a:bodyPr/>
          <a:lstStyle/>
          <a:p>
            <a:fld id="{B9EE29EE-5B8B-4489-A4E3-2829DDC275AE}" type="datetime3">
              <a:rPr lang="en-US" smtClean="0"/>
              <a:t>14 October 2014</a:t>
            </a:fld>
            <a:endParaRPr lang="ar-SA"/>
          </a:p>
        </p:txBody>
      </p:sp>
      <p:sp>
        <p:nvSpPr>
          <p:cNvPr id="4" name="عنصر نائب للتذييل 3"/>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238500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381000"/>
            <a:ext cx="8610600" cy="5867400"/>
          </a:xfrm>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pPr algn="l" rtl="0">
              <a:buFont typeface="Wingdings" panose="05000000000000000000" pitchFamily="2" charset="2"/>
              <a:buChar char="Ø"/>
            </a:pPr>
            <a:r>
              <a:rPr lang="en-US" dirty="0" smtClean="0"/>
              <a:t> </a:t>
            </a:r>
            <a:r>
              <a:rPr lang="en-US" sz="4000" b="1" dirty="0" smtClean="0"/>
              <a:t>After </a:t>
            </a:r>
            <a:r>
              <a:rPr lang="en-US" sz="4000" b="1" dirty="0"/>
              <a:t>many stages of reform and improvement, the first edition of the new mathematics textbooks series was released in 2007 for primary schools </a:t>
            </a:r>
            <a:r>
              <a:rPr lang="en-US" sz="4000" b="1" dirty="0" smtClean="0"/>
              <a:t>and </a:t>
            </a:r>
            <a:r>
              <a:rPr lang="en-US" sz="4000" b="1" dirty="0"/>
              <a:t>middle schools </a:t>
            </a:r>
            <a:r>
              <a:rPr lang="en-US" sz="4000" b="1" dirty="0" smtClean="0"/>
              <a:t>, and </a:t>
            </a:r>
            <a:r>
              <a:rPr lang="en-US" sz="4000" b="1" dirty="0"/>
              <a:t>in 2008 for secondary </a:t>
            </a:r>
            <a:r>
              <a:rPr lang="en-US" sz="4000" b="1" dirty="0" smtClean="0"/>
              <a:t>schools.</a:t>
            </a:r>
          </a:p>
          <a:p>
            <a:pPr marL="0" indent="0" algn="l" rtl="0">
              <a:buNone/>
            </a:pPr>
            <a:endParaRPr lang="en-US" sz="4000" b="1" dirty="0" smtClean="0"/>
          </a:p>
          <a:p>
            <a:pPr algn="l" rtl="0">
              <a:buFont typeface="Wingdings" panose="05000000000000000000" pitchFamily="2" charset="2"/>
              <a:buChar char="Ø"/>
            </a:pPr>
            <a:r>
              <a:rPr lang="en-US" sz="4000" b="1" dirty="0"/>
              <a:t>In 2010 the new series has been adopted in mathematics classrooms by all Saudi schools</a:t>
            </a:r>
            <a:endParaRPr lang="en-US" sz="4000" b="1" dirty="0" smtClean="0"/>
          </a:p>
          <a:p>
            <a:pPr marL="0" indent="0" algn="l" rtl="0">
              <a:buNone/>
            </a:pPr>
            <a:r>
              <a:rPr lang="en-US" sz="4000" b="1" dirty="0" smtClean="0"/>
              <a:t> </a:t>
            </a:r>
          </a:p>
          <a:p>
            <a:pPr algn="l" rtl="0">
              <a:buFont typeface="Wingdings" panose="05000000000000000000" pitchFamily="2" charset="2"/>
              <a:buChar char="Ø"/>
            </a:pPr>
            <a:r>
              <a:rPr lang="en-US" sz="4000" b="1" dirty="0" smtClean="0"/>
              <a:t>The </a:t>
            </a:r>
            <a:r>
              <a:rPr lang="en-US" sz="4000" b="1" dirty="0"/>
              <a:t>whole series was developed and revised by the Ministry of  Education. </a:t>
            </a:r>
            <a:endParaRPr lang="ar-SA" sz="4000" b="1" dirty="0"/>
          </a:p>
        </p:txBody>
      </p:sp>
      <p:sp>
        <p:nvSpPr>
          <p:cNvPr id="2" name="عنصر نائب للتاريخ 1"/>
          <p:cNvSpPr>
            <a:spLocks noGrp="1"/>
          </p:cNvSpPr>
          <p:nvPr>
            <p:ph type="dt" sz="half" idx="10"/>
          </p:nvPr>
        </p:nvSpPr>
        <p:spPr/>
        <p:txBody>
          <a:bodyPr/>
          <a:lstStyle/>
          <a:p>
            <a:fld id="{6B5903CE-E274-4F07-979E-204AD36FACC2}" type="datetime3">
              <a:rPr lang="en-US" smtClean="0"/>
              <a:t>14 October 2014</a:t>
            </a:fld>
            <a:endParaRPr lang="ar-SA"/>
          </a:p>
        </p:txBody>
      </p:sp>
      <p:sp>
        <p:nvSpPr>
          <p:cNvPr id="4" name="عنصر نائب للتذييل 3"/>
          <p:cNvSpPr>
            <a:spLocks noGrp="1"/>
          </p:cNvSpPr>
          <p:nvPr>
            <p:ph type="ftr" sz="quarter" idx="11"/>
          </p:nvPr>
        </p:nvSpPr>
        <p:spPr/>
        <p:txBody>
          <a:bodyPr/>
          <a:lstStyle/>
          <a:p>
            <a:r>
              <a:rPr lang="en-US" smtClean="0"/>
              <a:t>Problem solving heuristics in middle school mathematics textbooks in Saudi Arabia </a:t>
            </a:r>
            <a:endParaRPr lang="ar-SA"/>
          </a:p>
        </p:txBody>
      </p:sp>
    </p:spTree>
    <p:extLst>
      <p:ext uri="{BB962C8B-B14F-4D97-AF65-F5344CB8AC3E}">
        <p14:creationId xmlns:p14="http://schemas.microsoft.com/office/powerpoint/2010/main" val="106580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BD3037B9-9396-4DD8-BBDE-60879D95B773}" type="datetime3">
              <a:rPr lang="en-US" smtClean="0"/>
              <a:t>14 October 2014</a:t>
            </a:fld>
            <a:endParaRPr lang="ar-SA"/>
          </a:p>
        </p:txBody>
      </p:sp>
      <p:sp>
        <p:nvSpPr>
          <p:cNvPr id="5" name="عنصر نائب للتذييل 4"/>
          <p:cNvSpPr>
            <a:spLocks noGrp="1"/>
          </p:cNvSpPr>
          <p:nvPr>
            <p:ph type="ftr" sz="quarter" idx="11"/>
          </p:nvPr>
        </p:nvSpPr>
        <p:spPr/>
        <p:txBody>
          <a:bodyPr/>
          <a:lstStyle/>
          <a:p>
            <a:r>
              <a:rPr lang="en-US" smtClean="0"/>
              <a:t>Problem solving heuristics in middle school mathematics textbooks in Saudi Arabia </a:t>
            </a:r>
            <a:endParaRPr lang="ar-SA"/>
          </a:p>
        </p:txBody>
      </p:sp>
      <p:sp>
        <p:nvSpPr>
          <p:cNvPr id="6" name="عنوان 1"/>
          <p:cNvSpPr>
            <a:spLocks noGrp="1"/>
          </p:cNvSpPr>
          <p:nvPr>
            <p:ph type="title"/>
          </p:nvPr>
        </p:nvSpPr>
        <p:spPr>
          <a:xfrm>
            <a:off x="381000" y="2133600"/>
            <a:ext cx="8229600" cy="1143000"/>
          </a:xfrm>
        </p:spPr>
        <p:style>
          <a:lnRef idx="3">
            <a:schemeClr val="lt1"/>
          </a:lnRef>
          <a:fillRef idx="1">
            <a:schemeClr val="accent5"/>
          </a:fillRef>
          <a:effectRef idx="1">
            <a:schemeClr val="accent5"/>
          </a:effectRef>
          <a:fontRef idx="minor">
            <a:schemeClr val="lt1"/>
          </a:fontRef>
        </p:style>
        <p:txBody>
          <a:bodyPr/>
          <a:lstStyle/>
          <a:p>
            <a:r>
              <a:rPr lang="en-US" b="1" dirty="0" smtClean="0"/>
              <a:t>The study aims</a:t>
            </a:r>
            <a:endParaRPr lang="ar-SA" b="1" dirty="0"/>
          </a:p>
        </p:txBody>
      </p:sp>
    </p:spTree>
    <p:extLst>
      <p:ext uri="{BB962C8B-B14F-4D97-AF65-F5344CB8AC3E}">
        <p14:creationId xmlns:p14="http://schemas.microsoft.com/office/powerpoint/2010/main" val="2257445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TotalTime>
  <Words>1846</Words>
  <Application>Microsoft Office PowerPoint</Application>
  <PresentationFormat>On-screen Show (4:3)</PresentationFormat>
  <Paragraphs>170</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新細明體</vt:lpstr>
      <vt:lpstr>Arial</vt:lpstr>
      <vt:lpstr>Browallia New</vt:lpstr>
      <vt:lpstr>Calibri</vt:lpstr>
      <vt:lpstr>DaunPenh</vt:lpstr>
      <vt:lpstr>Times New Roman</vt:lpstr>
      <vt:lpstr>Wingdings</vt:lpstr>
      <vt:lpstr>نسق Office</vt:lpstr>
      <vt:lpstr>International Conference on Mathematics Textbook Research and Development 2014</vt:lpstr>
      <vt:lpstr>Presentation Overview</vt:lpstr>
      <vt:lpstr>Saudi Arabia</vt:lpstr>
      <vt:lpstr>PowerPoint Presentation</vt:lpstr>
      <vt:lpstr>Mathematics textbooks in Saudi Arabia</vt:lpstr>
      <vt:lpstr>PowerPoint Presentation</vt:lpstr>
      <vt:lpstr>PowerPoint Presentation</vt:lpstr>
      <vt:lpstr>PowerPoint Presentation</vt:lpstr>
      <vt:lpstr>The study aims</vt:lpstr>
      <vt:lpstr>PowerPoint Presentation</vt:lpstr>
      <vt:lpstr> problem solving heuristics</vt:lpstr>
      <vt:lpstr>PowerPoint Presentation</vt:lpstr>
      <vt:lpstr>PowerPoint Presentation</vt:lpstr>
      <vt:lpstr>PowerPoint Presentation</vt:lpstr>
      <vt:lpstr>PowerPoint Presentation</vt:lpstr>
      <vt:lpstr> Methodology  </vt:lpstr>
      <vt:lpstr>PowerPoint Presentation</vt:lpstr>
      <vt:lpstr>PowerPoint Presentation</vt:lpstr>
      <vt:lpstr> the study Results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and conclusion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Conference on Mathematics Textbook Research and Development 2014</dc:title>
  <dc:creator>Lenovo</dc:creator>
  <cp:lastModifiedBy>bkh</cp:lastModifiedBy>
  <cp:revision>66</cp:revision>
  <dcterms:created xsi:type="dcterms:W3CDTF">2014-07-15T23:43:16Z</dcterms:created>
  <dcterms:modified xsi:type="dcterms:W3CDTF">2014-10-14T19:52:25Z</dcterms:modified>
</cp:coreProperties>
</file>