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341"/>
    <a:srgbClr val="005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6CB8-F850-43A6-A38E-7B9720268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2A0F8-BCF7-4FF8-B223-EB9C5D7AA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6CFD1-5981-40FE-95D4-40E594AE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0694-FAB6-4304-BDF3-F8FC2BE9F85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C2E3F-2553-4A11-8680-72C8F1A7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EF01E-E0FB-4EA8-A4AF-ECE2B43C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CFD-1B0C-4EB5-817C-A145F46F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7921-787E-41D7-8ECA-58D85369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3EF1D-54E3-40A6-BC5A-F228D3C85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634AC-D163-4A43-9239-1124777CB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0694-FAB6-4304-BDF3-F8FC2BE9F85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6BEEC-DB73-4A91-A624-F9D5211C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E9B65-4839-41A5-9F14-DBBB08E6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CFD-1B0C-4EB5-817C-A145F46F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74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78476-9577-45B8-8CF1-7FDE8DBDD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E701B-4EAA-42A5-9C06-0134F1C1D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56259-F2B3-4FB7-BA8F-CC02D394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0694-FAB6-4304-BDF3-F8FC2BE9F85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199C1-777F-4A15-8648-5547B7B4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1C7F-2CDC-40D4-BB23-AEB198EA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CFD-1B0C-4EB5-817C-A145F46F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69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2DB3-2D77-4E6B-BCD7-FBD824FB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1C911-ABD7-43D9-995F-D5ACF2633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E16D8-2E87-4DAE-9F5C-ECBB85F8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0694-FAB6-4304-BDF3-F8FC2BE9F85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92AE-1155-4043-9F5E-C594B807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99E8A-DDC3-4EBC-8604-877A373B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CFD-1B0C-4EB5-817C-A145F46F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82EB-0974-47C7-B44D-071F7272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E9C4B-0017-4ED4-A6BD-1DCE1EA10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79940-F211-4322-BA17-47EC32F1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0694-FAB6-4304-BDF3-F8FC2BE9F85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D6599-762E-45E7-9F28-62B2C2A6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2ECFF-666A-4E98-931A-DF800D7B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CFD-1B0C-4EB5-817C-A145F46F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2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90C20-BC26-4C9A-8454-FF5726DA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87760-5674-41DC-B82D-85B0B0432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E2DFB-9247-410A-95D5-D692F9EBD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E19C9-4D29-42EE-8204-0483416B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0694-FAB6-4304-BDF3-F8FC2BE9F85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61E95-E351-4032-8A24-98991031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338C8-F49F-4C9D-A042-0C2505AA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CFD-1B0C-4EB5-817C-A145F46F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2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8EA0-1908-4E53-88E2-13C74495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01285-7480-452B-AC14-F2526D374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2E2F9-477F-4835-8537-A8EC3A06D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7E7B37-8BEA-44CE-9835-EB1858DFC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2CDAB-0B23-4BF0-9FED-2CDC9DCF2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37D49F-8E81-4E85-B00F-493612B3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0694-FAB6-4304-BDF3-F8FC2BE9F85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E191A-5049-4B49-B52B-D9616B92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5D94D-EA32-4162-83E3-BA801A08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CFD-1B0C-4EB5-817C-A145F46F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8CE6-3825-440C-8B80-8FAB719B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C389E-A863-49BD-97AB-3E931BDB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0694-FAB6-4304-BDF3-F8FC2BE9F85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D80D1-07E6-48B4-9968-37499A1E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F2489-8321-4149-84D8-F0CD6AE9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CFD-1B0C-4EB5-817C-A145F46F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7A9A0-8217-4A5E-8C3D-F64C4880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0694-FAB6-4304-BDF3-F8FC2BE9F85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52AE7F-DACB-4ABB-AEB9-431EAD61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EE8F6-3ACA-4C8C-BDC6-E2AA09B1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CFD-1B0C-4EB5-817C-A145F46F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25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E190-8450-4B8E-8B2A-41AF7490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6122E-D6D7-442E-BFA5-187908E0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7F80D-FC78-41F6-9FC4-983E2E89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60B3C-2E33-48A5-B536-1DE53A32E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0694-FAB6-4304-BDF3-F8FC2BE9F85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6ED11-B9DB-45AE-A9F0-BDB6853F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36D56-778F-4D85-BC23-7222EE4B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CFD-1B0C-4EB5-817C-A145F46F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27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E20E-151F-48D3-B661-15476D0E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895ED-DA73-4CD6-8008-126AA09F2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DB79D-C97F-4FE4-9521-C4FE86816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59695-BA4F-46D3-8529-9147FEE9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0694-FAB6-4304-BDF3-F8FC2BE9F85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5227D-B761-4463-8053-27BE8DAA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1A701-1570-411D-BB82-B948ABCC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CFD-1B0C-4EB5-817C-A145F46F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75039-22F4-4235-A84F-F15A9AA0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8A642-EFF8-4FB4-9E7A-437A74B43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09E74-81C1-4256-9FF6-F2DF82B43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0694-FAB6-4304-BDF3-F8FC2BE9F85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CE6EE-4B1C-40ED-B2BA-DC12E6A0D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6DC06-2434-4EB8-9463-68702271B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56CFD-1B0C-4EB5-817C-A145F46F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0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blog.yorksj.ac.uk/moodle/10-days-of-twitter/" TargetMode="External"/><Relationship Id="rId7" Type="http://schemas.openxmlformats.org/officeDocument/2006/relationships/hyperlink" Target="http://2015.igem.org/Team:TU_Delft/Achievemen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pngimg.com/download/19971" TargetMode="External"/><Relationship Id="rId10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openxmlformats.org/officeDocument/2006/relationships/hyperlink" Target="https://commons.wikimedia.org/wiki/File:Japanese_Map_symbol_(Home_for_the_aged).sv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EC50-18AE-48AE-8F0B-FAB1ECE2A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88366"/>
            <a:ext cx="12192000" cy="23876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 guide to fish you may find in Southampton rivers and ponds!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6835FD-79FE-4618-A899-AB8C5BCFFD23}"/>
              </a:ext>
            </a:extLst>
          </p:cNvPr>
          <p:cNvGrpSpPr/>
          <p:nvPr/>
        </p:nvGrpSpPr>
        <p:grpSpPr>
          <a:xfrm>
            <a:off x="114699" y="5626894"/>
            <a:ext cx="6656133" cy="1231106"/>
            <a:chOff x="114699" y="5672614"/>
            <a:chExt cx="6656133" cy="12311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5473E-CC01-4B48-8BBC-238FE7DB0B45}"/>
                </a:ext>
              </a:extLst>
            </p:cNvPr>
            <p:cNvSpPr/>
            <p:nvPr/>
          </p:nvSpPr>
          <p:spPr>
            <a:xfrm>
              <a:off x="325289" y="5672614"/>
              <a:ext cx="6445543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Lewis Dolman</a:t>
              </a:r>
            </a:p>
            <a:p>
              <a:endParaRPr lang="en-US" sz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Boldrewood Innovation Campus (B178, floor 5), University of Southampton, SO16 7PP.</a:t>
              </a:r>
            </a:p>
            <a:p>
              <a:endParaRPr lang="en-GB" sz="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GB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L.A.Dolman@soton.ac.uk </a:t>
              </a:r>
            </a:p>
            <a:p>
              <a:endParaRPr lang="en-GB" sz="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GB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@lewis_dolman</a:t>
              </a:r>
            </a:p>
            <a:p>
              <a:endParaRPr lang="en-GB" sz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GB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https://dolmanla.wixsite.com/reseach</a:t>
              </a:r>
            </a:p>
          </p:txBody>
        </p:sp>
        <p:pic>
          <p:nvPicPr>
            <p:cNvPr id="10" name="Picture 9" descr="A picture containing ax, tool&#10;&#10;Description automatically generated">
              <a:extLst>
                <a:ext uri="{FF2B5EF4-FFF2-40B4-BE49-F238E27FC236}">
                  <a16:creationId xmlns:a16="http://schemas.microsoft.com/office/drawing/2014/main" id="{A56598E6-2C69-4E91-A53E-E3630D02E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58074" y="6417267"/>
              <a:ext cx="181888" cy="147874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8CEFFFED-26D7-410B-9188-13948CDFD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58074" y="6146763"/>
              <a:ext cx="177449" cy="177449"/>
            </a:xfrm>
            <a:prstGeom prst="rect">
              <a:avLst/>
            </a:prstGeom>
          </p:spPr>
        </p:pic>
        <p:pic>
          <p:nvPicPr>
            <p:cNvPr id="12" name="Picture 1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FDCC55AD-15DD-4FAB-9A85-87FF46A13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r="9378"/>
            <a:stretch/>
          </p:blipFill>
          <p:spPr>
            <a:xfrm>
              <a:off x="114699" y="6639131"/>
              <a:ext cx="245785" cy="164160"/>
            </a:xfrm>
            <a:prstGeom prst="rect">
              <a:avLst/>
            </a:prstGeom>
          </p:spPr>
        </p:pic>
        <p:pic>
          <p:nvPicPr>
            <p:cNvPr id="13" name="Picture 1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BD9B6FC-26DC-46E7-A9A9-77F44A5F4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58749" y="5915268"/>
              <a:ext cx="177449" cy="177449"/>
            </a:xfrm>
            <a:prstGeom prst="rect">
              <a:avLst/>
            </a:prstGeom>
          </p:spPr>
        </p:pic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235FC74-EAB3-4419-AA2A-4BA48A9B7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3" t="1210" r="1936" b="2885"/>
          <a:stretch/>
        </p:blipFill>
        <p:spPr>
          <a:xfrm>
            <a:off x="10124956" y="4905125"/>
            <a:ext cx="1828673" cy="174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0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17A2-0B2A-4C19-B0C4-ED38EA3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Perch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E6C97-AFE5-48A5-AAF2-96CDD8031075}"/>
              </a:ext>
            </a:extLst>
          </p:cNvPr>
          <p:cNvSpPr txBox="1"/>
          <p:nvPr/>
        </p:nvSpPr>
        <p:spPr>
          <a:xfrm>
            <a:off x="863600" y="1612900"/>
            <a:ext cx="50673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</a:rPr>
              <a:t>Perch are a predatory fish which like to eat other small fish and bugs.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</a:rPr>
              <a:t>Yellow with black stripes and a big spiny dorsal fin (the top one).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</a:rPr>
              <a:t>Small perch will shoal with other fish species (e.g. Roach), but as they get bigger they tend to be on their own.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</a:rPr>
              <a:t>Live in ponds and canals.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92C0AB-9568-4DFC-BCB5-481E62692257}"/>
              </a:ext>
            </a:extLst>
          </p:cNvPr>
          <p:cNvGrpSpPr/>
          <p:nvPr/>
        </p:nvGrpSpPr>
        <p:grpSpPr>
          <a:xfrm>
            <a:off x="6573367" y="2239108"/>
            <a:ext cx="8536600" cy="2511996"/>
            <a:chOff x="6573367" y="2239108"/>
            <a:chExt cx="8536600" cy="2511996"/>
          </a:xfrm>
        </p:grpSpPr>
        <p:pic>
          <p:nvPicPr>
            <p:cNvPr id="1026" name="Picture 2" descr="Yellow or Barred Perch (Perca Americana); Fishes of North … | Flickr">
              <a:extLst>
                <a:ext uri="{FF2B5EF4-FFF2-40B4-BE49-F238E27FC236}">
                  <a16:creationId xmlns:a16="http://schemas.microsoft.com/office/drawing/2014/main" id="{62EE35E0-359A-4E0B-B56E-D2FF552DA4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6" r="757" b="19047"/>
            <a:stretch/>
          </p:blipFill>
          <p:spPr bwMode="auto">
            <a:xfrm>
              <a:off x="6573367" y="2239108"/>
              <a:ext cx="5285347" cy="2500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D993BE-DEC8-43B0-ABE7-4D7EC52A353A}"/>
                </a:ext>
              </a:extLst>
            </p:cNvPr>
            <p:cNvSpPr/>
            <p:nvPr/>
          </p:nvSpPr>
          <p:spPr>
            <a:xfrm>
              <a:off x="9013967" y="4566438"/>
              <a:ext cx="6096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600" dirty="0"/>
                <a:t>Photo credit: </a:t>
              </a:r>
              <a:r>
                <a:rPr lang="en-GB" sz="600" dirty="0" err="1"/>
                <a:t>Rawpixel</a:t>
              </a:r>
              <a:r>
                <a:rPr lang="en-GB" sz="600" dirty="0"/>
                <a:t> Ltd (www.flickr.com/photos/vintage_illustration/38977337241)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253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17A2-0B2A-4C19-B0C4-ED38EA3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European eel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CD951-017B-4AE8-9C0D-E0BAAEBE3A61}"/>
              </a:ext>
            </a:extLst>
          </p:cNvPr>
          <p:cNvSpPr txBox="1"/>
          <p:nvPr/>
        </p:nvSpPr>
        <p:spPr>
          <a:xfrm>
            <a:off x="863600" y="1612900"/>
            <a:ext cx="530273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These long, thin, snake-like fish can reach up to a meter long!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European eel babies ‘swim’ over 5000 km across the sea to live in British rivers and ponds. When they want to breed as adults, they swim all the way back!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These fish are nocturnal and like to come out in the night-time to feed on fish and bugs.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8FD1E9-C92C-48F8-BEE0-593CCC1181B2}"/>
              </a:ext>
            </a:extLst>
          </p:cNvPr>
          <p:cNvGrpSpPr/>
          <p:nvPr/>
        </p:nvGrpSpPr>
        <p:grpSpPr>
          <a:xfrm>
            <a:off x="6964239" y="2016370"/>
            <a:ext cx="6142161" cy="3331185"/>
            <a:chOff x="6964239" y="2016370"/>
            <a:chExt cx="6142161" cy="3331185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AA7CF73E-029B-4C92-9B4F-70C1DD40F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239" y="2016370"/>
              <a:ext cx="4701371" cy="333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F6799C-88F6-4027-85F3-C24CD33FC7D6}"/>
                </a:ext>
              </a:extLst>
            </p:cNvPr>
            <p:cNvSpPr/>
            <p:nvPr/>
          </p:nvSpPr>
          <p:spPr>
            <a:xfrm>
              <a:off x="7010400" y="5122204"/>
              <a:ext cx="6096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800" dirty="0">
                  <a:solidFill>
                    <a:schemeClr val="bg1">
                      <a:lumMod val="95000"/>
                    </a:schemeClr>
                  </a:solidFill>
                </a:rPr>
                <a:t>Photo credit: </a:t>
              </a:r>
              <a:r>
                <a:rPr lang="en-GB" sz="800" dirty="0" err="1">
                  <a:solidFill>
                    <a:schemeClr val="bg1">
                      <a:lumMod val="95000"/>
                    </a:schemeClr>
                  </a:solidFill>
                </a:rPr>
                <a:t>GerardM</a:t>
              </a:r>
              <a:r>
                <a:rPr lang="en-GB" sz="800" dirty="0">
                  <a:solidFill>
                    <a:schemeClr val="bg1">
                      <a:lumMod val="95000"/>
                    </a:schemeClr>
                  </a:solidFill>
                </a:rPr>
                <a:t> (https://commons.wikimedia.org/wiki/File:Anguilla_anguilla_(cropped).jpg)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384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17A2-0B2A-4C19-B0C4-ED38EA3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Pike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45DA5-4601-453C-B5D4-7DF53E2C6D23}"/>
              </a:ext>
            </a:extLst>
          </p:cNvPr>
          <p:cNvSpPr txBox="1"/>
          <p:nvPr/>
        </p:nvSpPr>
        <p:spPr>
          <a:xfrm>
            <a:off x="853661" y="1424057"/>
            <a:ext cx="559581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Pike look a little like crocodiles with their green, white spotted skin (although they won’t hurt us!).</a:t>
            </a:r>
          </a:p>
          <a:p>
            <a:endParaRPr lang="en-GB" sz="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These fish like to hide very still in reeds waiting for small fish to swim by to 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Pike can live in a variety of habitats, including ponds, canals and rivers.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24AF9A-79B2-4D4E-B39B-30CD80F98CE7}"/>
              </a:ext>
            </a:extLst>
          </p:cNvPr>
          <p:cNvGrpSpPr/>
          <p:nvPr/>
        </p:nvGrpSpPr>
        <p:grpSpPr>
          <a:xfrm>
            <a:off x="6763445" y="2681626"/>
            <a:ext cx="5194093" cy="2019329"/>
            <a:chOff x="6763445" y="2681626"/>
            <a:chExt cx="5194093" cy="2019329"/>
          </a:xfrm>
        </p:grpSpPr>
        <p:pic>
          <p:nvPicPr>
            <p:cNvPr id="3074" name="Picture 2" descr="Pike Fish Images, Stock Photos &amp; Vectors | Shutterstock">
              <a:extLst>
                <a:ext uri="{FF2B5EF4-FFF2-40B4-BE49-F238E27FC236}">
                  <a16:creationId xmlns:a16="http://schemas.microsoft.com/office/drawing/2014/main" id="{F543F16E-8BA3-40F5-9B8F-7CBBDF238D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4"/>
            <a:stretch/>
          </p:blipFill>
          <p:spPr bwMode="auto">
            <a:xfrm flipH="1">
              <a:off x="6775938" y="2689509"/>
              <a:ext cx="5181600" cy="2011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2B5547-DE6C-435B-A688-F2CAB6E40046}"/>
                </a:ext>
              </a:extLst>
            </p:cNvPr>
            <p:cNvSpPr/>
            <p:nvPr/>
          </p:nvSpPr>
          <p:spPr>
            <a:xfrm>
              <a:off x="6763445" y="2681626"/>
              <a:ext cx="374974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/>
                <a:t>Photo credit: </a:t>
              </a:r>
              <a:r>
                <a:rPr lang="en-GB" sz="1000" dirty="0" err="1"/>
                <a:t>Fedbul</a:t>
              </a:r>
              <a:r>
                <a:rPr lang="en-GB" sz="1000" dirty="0"/>
                <a:t> (https://www.shutterstock.com/g/Fedir+Bulko)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84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17A2-0B2A-4C19-B0C4-ED38EA3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Goldfish and shubunkins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45DA5-4601-453C-B5D4-7DF53E2C6D23}"/>
              </a:ext>
            </a:extLst>
          </p:cNvPr>
          <p:cNvSpPr txBox="1"/>
          <p:nvPr/>
        </p:nvSpPr>
        <p:spPr>
          <a:xfrm>
            <a:off x="853661" y="1424057"/>
            <a:ext cx="5595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Related to carp, these fish can come in many different colours.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Sometimes called ‘ornamental fishes’.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Live in man-made ponds, but sometimes they are released into the wild.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30FFE0-4262-4ED1-835B-04070F4260A3}"/>
              </a:ext>
            </a:extLst>
          </p:cNvPr>
          <p:cNvGrpSpPr/>
          <p:nvPr/>
        </p:nvGrpSpPr>
        <p:grpSpPr>
          <a:xfrm>
            <a:off x="6929637" y="762716"/>
            <a:ext cx="4799635" cy="3191945"/>
            <a:chOff x="6832921" y="1940885"/>
            <a:chExt cx="4799635" cy="3191945"/>
          </a:xfrm>
        </p:grpSpPr>
        <p:pic>
          <p:nvPicPr>
            <p:cNvPr id="5122" name="Picture 2" descr="Derek the goldfish | We got some new additions to the hose i… | Flickr">
              <a:extLst>
                <a:ext uri="{FF2B5EF4-FFF2-40B4-BE49-F238E27FC236}">
                  <a16:creationId xmlns:a16="http://schemas.microsoft.com/office/drawing/2014/main" id="{EC2332B7-C34E-4DEA-A8AE-3C8D44320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921" y="1940885"/>
              <a:ext cx="4799635" cy="319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7A6603-1769-4118-9689-D328773D987C}"/>
                </a:ext>
              </a:extLst>
            </p:cNvPr>
            <p:cNvSpPr/>
            <p:nvPr/>
          </p:nvSpPr>
          <p:spPr>
            <a:xfrm>
              <a:off x="6866082" y="2065806"/>
              <a:ext cx="440697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>
                  <a:solidFill>
                    <a:schemeClr val="bg1">
                      <a:lumMod val="95000"/>
                    </a:schemeClr>
                  </a:solidFill>
                </a:rPr>
                <a:t>Photo credit: Andrew </a:t>
              </a:r>
              <a:r>
                <a:rPr lang="en-GB" sz="900" dirty="0" err="1">
                  <a:solidFill>
                    <a:schemeClr val="bg1">
                      <a:lumMod val="95000"/>
                    </a:schemeClr>
                  </a:solidFill>
                </a:rPr>
                <a:t>Percod</a:t>
              </a:r>
              <a:r>
                <a:rPr lang="en-GB" sz="900" dirty="0">
                  <a:solidFill>
                    <a:schemeClr val="bg1">
                      <a:lumMod val="95000"/>
                    </a:schemeClr>
                  </a:solidFill>
                </a:rPr>
                <a:t> (https://www.flickr.com/photos/andrewpescod/416263319)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F6A0323-8803-414F-824A-DC1612475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40" r="16090" b="23645"/>
          <a:stretch/>
        </p:blipFill>
        <p:spPr>
          <a:xfrm>
            <a:off x="7134131" y="4114800"/>
            <a:ext cx="4029170" cy="23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3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17A2-0B2A-4C19-B0C4-ED38EA3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Grass carp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45DA5-4601-453C-B5D4-7DF53E2C6D23}"/>
              </a:ext>
            </a:extLst>
          </p:cNvPr>
          <p:cNvSpPr txBox="1"/>
          <p:nvPr/>
        </p:nvSpPr>
        <p:spPr>
          <a:xfrm>
            <a:off x="853661" y="1424057"/>
            <a:ext cx="481935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Another type of carp found mainly in fishing ponds.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Long, brown carp with an upward facing mouth.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Not native to Britain, and are sometimes released into the wild!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253B01-C14D-4B4F-B711-E6B9DE824981}"/>
              </a:ext>
            </a:extLst>
          </p:cNvPr>
          <p:cNvGrpSpPr/>
          <p:nvPr/>
        </p:nvGrpSpPr>
        <p:grpSpPr>
          <a:xfrm>
            <a:off x="6152273" y="2558667"/>
            <a:ext cx="5697604" cy="2248641"/>
            <a:chOff x="6152273" y="2558667"/>
            <a:chExt cx="5697604" cy="2248641"/>
          </a:xfrm>
        </p:grpSpPr>
        <p:pic>
          <p:nvPicPr>
            <p:cNvPr id="1026" name="Picture 2" descr="Grass Carp | Grass Carp, Ctenopharyngodon idella | NYS DEC | Flickr">
              <a:extLst>
                <a:ext uri="{FF2B5EF4-FFF2-40B4-BE49-F238E27FC236}">
                  <a16:creationId xmlns:a16="http://schemas.microsoft.com/office/drawing/2014/main" id="{C136D378-61BA-425F-91F6-AC82FEAA4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424" y="2558667"/>
              <a:ext cx="5685453" cy="2248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69F2B7-DDE1-438A-AC39-94B3BCF76792}"/>
                </a:ext>
              </a:extLst>
            </p:cNvPr>
            <p:cNvSpPr/>
            <p:nvPr/>
          </p:nvSpPr>
          <p:spPr>
            <a:xfrm>
              <a:off x="6152273" y="2581861"/>
              <a:ext cx="436369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/>
                <a:t>Photo credit: NYC DEC (https://www.flickr.com/photos/nysdec/29831330532/)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870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235FC74-EAB3-4419-AA2A-4BA48A9B72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3" t="1210" r="1936" b="2885"/>
          <a:stretch/>
        </p:blipFill>
        <p:spPr>
          <a:xfrm>
            <a:off x="4290687" y="1699592"/>
            <a:ext cx="3667713" cy="349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6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17A2-0B2A-4C19-B0C4-ED38EA3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Eurasian minnow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70B0C-F889-4637-91FE-AAB1649C7F7B}"/>
              </a:ext>
            </a:extLst>
          </p:cNvPr>
          <p:cNvSpPr txBox="1"/>
          <p:nvPr/>
        </p:nvSpPr>
        <p:spPr>
          <a:xfrm>
            <a:off x="863600" y="1612900"/>
            <a:ext cx="45085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chemeClr val="bg1"/>
                </a:solidFill>
              </a:rPr>
              <a:t>A small grey fish found across Europe and Asia. </a:t>
            </a:r>
          </a:p>
          <a:p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chemeClr val="bg1"/>
                </a:solidFill>
              </a:rPr>
              <a:t>Pale, silver/green skin and a black stripe across the centre of their body.</a:t>
            </a:r>
          </a:p>
          <a:p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chemeClr val="bg1"/>
                </a:solidFill>
              </a:rPr>
              <a:t>Likes living in big groups in well oxygenated streams, rivers and canals. </a:t>
            </a:r>
          </a:p>
          <a:p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chemeClr val="bg1"/>
                </a:solidFill>
              </a:rPr>
              <a:t>Can often be seen searching within gravel for food.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F0E22-F544-466D-AAA0-4C37FEEBA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t="3276" b="9003"/>
          <a:stretch/>
        </p:blipFill>
        <p:spPr>
          <a:xfrm>
            <a:off x="5994060" y="2561645"/>
            <a:ext cx="5685102" cy="25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6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17A2-0B2A-4C19-B0C4-ED38EA3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Brown trout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E2E29-CB3E-4C30-999F-5821937DD6FA}"/>
              </a:ext>
            </a:extLst>
          </p:cNvPr>
          <p:cNvSpPr txBox="1"/>
          <p:nvPr/>
        </p:nvSpPr>
        <p:spPr>
          <a:xfrm>
            <a:off x="863600" y="1612900"/>
            <a:ext cx="1063171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 large, brown fish with black spots across the body and face.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Can often be seen feeding on flies on the surface of the river.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Scares easily, and might be seen swimming quickly!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Found across Europe, but has been introduced to rivers and well-oxygenated ponds across the world for fishing.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vessel, dirty&#10;&#10;Description automatically generated">
            <a:extLst>
              <a:ext uri="{FF2B5EF4-FFF2-40B4-BE49-F238E27FC236}">
                <a16:creationId xmlns:a16="http://schemas.microsoft.com/office/drawing/2014/main" id="{0E3E1D4F-52B5-4074-B77F-81D30A3AF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9166" r="30740" b="9861"/>
          <a:stretch/>
        </p:blipFill>
        <p:spPr>
          <a:xfrm rot="16200000">
            <a:off x="5014375" y="2393049"/>
            <a:ext cx="2117231" cy="61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3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17A2-0B2A-4C19-B0C4-ED38EA3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Grayling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44962-67EB-4B01-A336-F736AE33F3B5}"/>
              </a:ext>
            </a:extLst>
          </p:cNvPr>
          <p:cNvSpPr txBox="1"/>
          <p:nvPr/>
        </p:nvSpPr>
        <p:spPr>
          <a:xfrm>
            <a:off x="863600" y="1612900"/>
            <a:ext cx="114248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 medium sized striped silver fish which can be identified by a large colourful fin, body stripes and a downwards facing mouth.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Likes to eats fly larvae on the bottom of rivers and can often be seen in small shoals (groups).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Found in fast flowing rivers across Europe and Russia.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fish, blue, spiny-finned fish&#10;&#10;Description automatically generated">
            <a:extLst>
              <a:ext uri="{FF2B5EF4-FFF2-40B4-BE49-F238E27FC236}">
                <a16:creationId xmlns:a16="http://schemas.microsoft.com/office/drawing/2014/main" id="{D20DBC77-C1E1-474F-B4DA-38195D097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t="32656" r="14141" b="36406"/>
          <a:stretch/>
        </p:blipFill>
        <p:spPr>
          <a:xfrm>
            <a:off x="3026200" y="4394718"/>
            <a:ext cx="6581221" cy="20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17A2-0B2A-4C19-B0C4-ED38EA3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European chub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0BB86C-E0F7-43E1-A44F-52AD137F4196}"/>
              </a:ext>
            </a:extLst>
          </p:cNvPr>
          <p:cNvSpPr txBox="1"/>
          <p:nvPr/>
        </p:nvSpPr>
        <p:spPr>
          <a:xfrm>
            <a:off x="863600" y="1612900"/>
            <a:ext cx="56007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 large, ‘heavy built’ fish found in rivers and ponds across the UK.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Can be identified by their silver bodies, small scales and triangular dorsal fin (the top fin).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Likes to eat fish and bugs (e.g. worms and slugs!)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These fish prefer to live in deep pools of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99C9D8-89AA-46FE-B1CD-BA527357C64A}"/>
              </a:ext>
            </a:extLst>
          </p:cNvPr>
          <p:cNvGrpSpPr/>
          <p:nvPr/>
        </p:nvGrpSpPr>
        <p:grpSpPr>
          <a:xfrm>
            <a:off x="6630657" y="2153335"/>
            <a:ext cx="4978957" cy="2895594"/>
            <a:chOff x="6630657" y="2153335"/>
            <a:chExt cx="4978957" cy="2895594"/>
          </a:xfrm>
        </p:grpSpPr>
        <p:pic>
          <p:nvPicPr>
            <p:cNvPr id="4098" name="Picture 2" descr="Chub | Brian Gratwicke | Flickr">
              <a:extLst>
                <a:ext uri="{FF2B5EF4-FFF2-40B4-BE49-F238E27FC236}">
                  <a16:creationId xmlns:a16="http://schemas.microsoft.com/office/drawing/2014/main" id="{5BD856AB-B9F3-4B0A-B1EB-C38224FA5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657" y="2155882"/>
              <a:ext cx="4978957" cy="289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4BF717-1968-423D-BFD7-ED69FAD46CB4}"/>
                </a:ext>
              </a:extLst>
            </p:cNvPr>
            <p:cNvSpPr/>
            <p:nvPr/>
          </p:nvSpPr>
          <p:spPr>
            <a:xfrm>
              <a:off x="6693145" y="2153335"/>
              <a:ext cx="487753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700" dirty="0">
                  <a:solidFill>
                    <a:schemeClr val="bg1"/>
                  </a:solidFill>
                </a:rPr>
                <a:t>Photo credit: Brian </a:t>
              </a:r>
              <a:r>
                <a:rPr lang="en-GB" sz="700" dirty="0" err="1">
                  <a:solidFill>
                    <a:schemeClr val="bg1"/>
                  </a:solidFill>
                </a:rPr>
                <a:t>Gratwick</a:t>
              </a:r>
              <a:r>
                <a:rPr lang="en-GB" sz="700" dirty="0">
                  <a:solidFill>
                    <a:schemeClr val="bg1"/>
                  </a:solidFill>
                </a:rPr>
                <a:t> (https://www.flickr.com/photos/19731486@N07/3056891601/in/photolist-5E8nnB-axLw1B)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71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17A2-0B2A-4C19-B0C4-ED38EA3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Bullhead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97784-1325-4C97-8896-803D02772A09}"/>
              </a:ext>
            </a:extLst>
          </p:cNvPr>
          <p:cNvSpPr txBox="1"/>
          <p:nvPr/>
        </p:nvSpPr>
        <p:spPr>
          <a:xfrm>
            <a:off x="863600" y="1612900"/>
            <a:ext cx="560070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 small brown fish which lives on the bottom of fast flowing rivers.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Use their ‘squashed’ bodies to hide behind pebbles to avoid the flow and large fins to ‘walk’ across the river bottom.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These fish like to eat small bugs hiding within the gravel.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This species is legally protected.</a:t>
            </a:r>
            <a:endParaRPr lang="en-GB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 result for cottus gobio ">
            <a:extLst>
              <a:ext uri="{FF2B5EF4-FFF2-40B4-BE49-F238E27FC236}">
                <a16:creationId xmlns:a16="http://schemas.microsoft.com/office/drawing/2014/main" id="{606F815B-E431-44DF-A0FC-2021BA0ED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48" y="2127380"/>
            <a:ext cx="5192946" cy="320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7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17A2-0B2A-4C19-B0C4-ED38EA3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Three-spined Stickleback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B2A64-843F-47EA-9436-E1AE6DA932D6}"/>
              </a:ext>
            </a:extLst>
          </p:cNvPr>
          <p:cNvSpPr txBox="1"/>
          <p:nvPr/>
        </p:nvSpPr>
        <p:spPr>
          <a:xfrm>
            <a:off x="863600" y="1612900"/>
            <a:ext cx="56007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 small spiny fish which can be found in rivers and ponds.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Can be either red (males) or silver (females)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Likes to live near weeds or plants out of the river flow.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Swims using their front fins rather than their tails and can appear to be ‘hovering’ in mid-water!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100" name="Picture 4" descr="Image result for three spined stickleback ">
            <a:extLst>
              <a:ext uri="{FF2B5EF4-FFF2-40B4-BE49-F238E27FC236}">
                <a16:creationId xmlns:a16="http://schemas.microsoft.com/office/drawing/2014/main" id="{BBD7BCC5-9632-4FB6-AC83-D6C9F8667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076" y="2248677"/>
            <a:ext cx="4738785" cy="315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17A2-0B2A-4C19-B0C4-ED38EA3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Common or mirror carp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DAE159-664D-4260-9F2F-18362AA7E5A7}"/>
              </a:ext>
            </a:extLst>
          </p:cNvPr>
          <p:cNvSpPr txBox="1"/>
          <p:nvPr/>
        </p:nvSpPr>
        <p:spPr>
          <a:xfrm>
            <a:off x="863600" y="1612900"/>
            <a:ext cx="56007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</a:rPr>
              <a:t>Found in ponds and canals across the world!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</a:rPr>
              <a:t>Usually brown in colour (but some are orange/red). Some have big plate-like scales (mirror carp) whilst others have small scales (common carp).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</a:rPr>
              <a:t>Likes to search around in the mud for their food.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</a:rPr>
              <a:t>Will eat just about anything including fish, bugs, bread, chocolate and strawberries!</a:t>
            </a: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D73EA1-0D89-434D-A038-40E384F445BD}"/>
              </a:ext>
            </a:extLst>
          </p:cNvPr>
          <p:cNvGrpSpPr/>
          <p:nvPr/>
        </p:nvGrpSpPr>
        <p:grpSpPr>
          <a:xfrm>
            <a:off x="6810758" y="3034542"/>
            <a:ext cx="6096000" cy="2832101"/>
            <a:chOff x="6831230" y="3594100"/>
            <a:chExt cx="6096000" cy="2832101"/>
          </a:xfrm>
        </p:grpSpPr>
        <p:pic>
          <p:nvPicPr>
            <p:cNvPr id="5124" name="Picture 4" descr="Image result for mirror carp ">
              <a:extLst>
                <a:ext uri="{FF2B5EF4-FFF2-40B4-BE49-F238E27FC236}">
                  <a16:creationId xmlns:a16="http://schemas.microsoft.com/office/drawing/2014/main" id="{68FB7E10-6EB5-4172-A213-49F462AE6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75" y="3594100"/>
              <a:ext cx="4969284" cy="2832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BF843C-230B-4F57-BD66-D96B4F4BEF48}"/>
                </a:ext>
              </a:extLst>
            </p:cNvPr>
            <p:cNvSpPr/>
            <p:nvPr/>
          </p:nvSpPr>
          <p:spPr>
            <a:xfrm>
              <a:off x="6831230" y="6210757"/>
              <a:ext cx="6096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800" dirty="0">
                  <a:solidFill>
                    <a:schemeClr val="bg1"/>
                  </a:solidFill>
                </a:rPr>
                <a:t>Photo credit: Tim </a:t>
              </a:r>
              <a:r>
                <a:rPr lang="en-GB" sz="800" dirty="0" err="1">
                  <a:solidFill>
                    <a:schemeClr val="bg1"/>
                  </a:solidFill>
                </a:rPr>
                <a:t>Creque</a:t>
              </a:r>
              <a:r>
                <a:rPr lang="en-GB" sz="800" dirty="0">
                  <a:solidFill>
                    <a:schemeClr val="bg1"/>
                  </a:solidFill>
                </a:rPr>
                <a:t> (https://commons.wikimedia.org/wiki/File:Rectangle_the_mirror_carp_at_12lb_8oz.jpg)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586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17A2-0B2A-4C19-B0C4-ED38EA3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Roach or Rudd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4D8BD-9BAF-476E-B2D9-61EC7DA9E063}"/>
              </a:ext>
            </a:extLst>
          </p:cNvPr>
          <p:cNvSpPr txBox="1"/>
          <p:nvPr/>
        </p:nvSpPr>
        <p:spPr>
          <a:xfrm>
            <a:off x="863599" y="1612900"/>
            <a:ext cx="53730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These fish are silver and small with red tails and fins.</a:t>
            </a:r>
          </a:p>
          <a:p>
            <a:endParaRPr lang="en-GB" sz="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Can be seen in groups in ponds and canals.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Main difference between roach and </a:t>
            </a:r>
            <a:r>
              <a:rPr lang="en-GB" sz="3200" dirty="0" err="1">
                <a:solidFill>
                  <a:schemeClr val="bg1"/>
                </a:solidFill>
              </a:rPr>
              <a:t>rudd</a:t>
            </a:r>
            <a:r>
              <a:rPr lang="en-GB" sz="3200" dirty="0">
                <a:solidFill>
                  <a:schemeClr val="bg1"/>
                </a:solidFill>
              </a:rPr>
              <a:t> are their mouths, where roach mouths face down and </a:t>
            </a:r>
            <a:r>
              <a:rPr lang="en-GB" sz="3200" dirty="0" err="1">
                <a:solidFill>
                  <a:schemeClr val="bg1"/>
                </a:solidFill>
              </a:rPr>
              <a:t>rudd</a:t>
            </a:r>
            <a:r>
              <a:rPr lang="en-GB" sz="3200" dirty="0">
                <a:solidFill>
                  <a:schemeClr val="bg1"/>
                </a:solidFill>
              </a:rPr>
              <a:t> mouths face up. </a:t>
            </a:r>
            <a:endParaRPr lang="en-GB" sz="3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2338A-0783-4561-BE15-8F1B67ECFAFE}"/>
              </a:ext>
            </a:extLst>
          </p:cNvPr>
          <p:cNvGrpSpPr/>
          <p:nvPr/>
        </p:nvGrpSpPr>
        <p:grpSpPr>
          <a:xfrm>
            <a:off x="6911596" y="1996298"/>
            <a:ext cx="4530969" cy="3239476"/>
            <a:chOff x="7213600" y="1256627"/>
            <a:chExt cx="3797300" cy="2523067"/>
          </a:xfrm>
        </p:grpSpPr>
        <p:pic>
          <p:nvPicPr>
            <p:cNvPr id="6148" name="Picture 4" descr="Image result for rudd ">
              <a:extLst>
                <a:ext uri="{FF2B5EF4-FFF2-40B4-BE49-F238E27FC236}">
                  <a16:creationId xmlns:a16="http://schemas.microsoft.com/office/drawing/2014/main" id="{C6B62E0F-C3D6-4FFF-902D-41611A66C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300" y="1256627"/>
              <a:ext cx="3784600" cy="2523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84E9BA-D7A1-4FB7-AB31-F5C34AC0F4CC}"/>
                </a:ext>
              </a:extLst>
            </p:cNvPr>
            <p:cNvSpPr/>
            <p:nvPr/>
          </p:nvSpPr>
          <p:spPr>
            <a:xfrm>
              <a:off x="7213600" y="3596447"/>
              <a:ext cx="3105079" cy="155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700" dirty="0">
                  <a:solidFill>
                    <a:schemeClr val="bg1">
                      <a:lumMod val="95000"/>
                    </a:schemeClr>
                  </a:solidFill>
                  <a:latin typeface="Calibri (Body)"/>
                </a:rPr>
                <a:t>Photo credit: </a:t>
              </a:r>
              <a:r>
                <a:rPr lang="en-GB" sz="700" dirty="0" err="1">
                  <a:solidFill>
                    <a:schemeClr val="bg1">
                      <a:lumMod val="95000"/>
                    </a:schemeClr>
                  </a:solidFill>
                  <a:latin typeface="Calibri (Body)"/>
                </a:rPr>
                <a:t>lidkk</a:t>
              </a:r>
              <a:r>
                <a:rPr lang="en-GB" sz="700" dirty="0">
                  <a:solidFill>
                    <a:schemeClr val="bg1">
                      <a:lumMod val="95000"/>
                    </a:schemeClr>
                  </a:solidFill>
                  <a:latin typeface="Calibri (Body)"/>
                </a:rPr>
                <a:t> (https://commons.wikimedia.org/wiki/File:Common_rudd_wroclaw_zoo.jpg)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81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974</Words>
  <Application>Microsoft Office PowerPoint</Application>
  <PresentationFormat>Widescreen</PresentationFormat>
  <Paragraphs>126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(Body)</vt:lpstr>
      <vt:lpstr>Calibri Light</vt:lpstr>
      <vt:lpstr>Times New Roman</vt:lpstr>
      <vt:lpstr>Office Theme</vt:lpstr>
      <vt:lpstr>A guide to fish you may find in Southampton rivers and ponds!</vt:lpstr>
      <vt:lpstr>Eurasian minnow</vt:lpstr>
      <vt:lpstr>Brown trout</vt:lpstr>
      <vt:lpstr>Grayling</vt:lpstr>
      <vt:lpstr>European chub</vt:lpstr>
      <vt:lpstr>Bullhead</vt:lpstr>
      <vt:lpstr>Three-spined Stickleback</vt:lpstr>
      <vt:lpstr>Common or mirror carp </vt:lpstr>
      <vt:lpstr>Roach or Rudd</vt:lpstr>
      <vt:lpstr>Perch</vt:lpstr>
      <vt:lpstr>European eel</vt:lpstr>
      <vt:lpstr>Pike</vt:lpstr>
      <vt:lpstr>Goldfish and shubunkins</vt:lpstr>
      <vt:lpstr>Grass carp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Freshwater fish identification guide!</dc:title>
  <dc:creator>Lewis Dolman</dc:creator>
  <cp:lastModifiedBy>Lewis Dolman</cp:lastModifiedBy>
  <cp:revision>39</cp:revision>
  <dcterms:created xsi:type="dcterms:W3CDTF">2021-02-01T16:48:11Z</dcterms:created>
  <dcterms:modified xsi:type="dcterms:W3CDTF">2021-02-26T15:35:36Z</dcterms:modified>
</cp:coreProperties>
</file>