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4"/>
  </p:sldMasterIdLst>
  <p:notesMasterIdLst>
    <p:notesMasterId r:id="rId30"/>
  </p:notesMasterIdLst>
  <p:sldIdLst>
    <p:sldId id="256" r:id="rId5"/>
    <p:sldId id="257" r:id="rId6"/>
    <p:sldId id="279" r:id="rId7"/>
    <p:sldId id="292" r:id="rId8"/>
    <p:sldId id="293" r:id="rId9"/>
    <p:sldId id="300" r:id="rId10"/>
    <p:sldId id="280" r:id="rId11"/>
    <p:sldId id="294" r:id="rId12"/>
    <p:sldId id="295" r:id="rId13"/>
    <p:sldId id="297" r:id="rId14"/>
    <p:sldId id="298" r:id="rId15"/>
    <p:sldId id="299" r:id="rId16"/>
    <p:sldId id="287" r:id="rId17"/>
    <p:sldId id="290" r:id="rId18"/>
    <p:sldId id="288" r:id="rId19"/>
    <p:sldId id="296" r:id="rId20"/>
    <p:sldId id="282" r:id="rId21"/>
    <p:sldId id="270" r:id="rId22"/>
    <p:sldId id="261" r:id="rId23"/>
    <p:sldId id="263" r:id="rId24"/>
    <p:sldId id="264" r:id="rId25"/>
    <p:sldId id="266" r:id="rId26"/>
    <p:sldId id="267" r:id="rId27"/>
    <p:sldId id="268" r:id="rId28"/>
    <p:sldId id="269" r:id="rId29"/>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42" autoAdjust="0"/>
    <p:restoredTop sz="81197" autoAdjust="0"/>
  </p:normalViewPr>
  <p:slideViewPr>
    <p:cSldViewPr>
      <p:cViewPr varScale="1">
        <p:scale>
          <a:sx n="71" d="100"/>
          <a:sy n="71" d="100"/>
        </p:scale>
        <p:origin x="-494" y="-67"/>
      </p:cViewPr>
      <p:guideLst>
        <p:guide orient="horz" pos="2160"/>
        <p:guide pos="2880"/>
      </p:guideLst>
    </p:cSldViewPr>
  </p:slideViewPr>
  <p:notesTextViewPr>
    <p:cViewPr>
      <p:scale>
        <a:sx n="1" d="1"/>
        <a:sy n="1" d="1"/>
      </p:scale>
      <p:origin x="0" y="0"/>
    </p:cViewPr>
  </p:notesTextViewPr>
  <p:sorterViewPr>
    <p:cViewPr>
      <p:scale>
        <a:sx n="100" d="100"/>
        <a:sy n="100" d="100"/>
      </p:scale>
      <p:origin x="0" y="300"/>
    </p:cViewPr>
  </p:sorterViewPr>
  <p:notesViewPr>
    <p:cSldViewPr>
      <p:cViewPr varScale="1">
        <p:scale>
          <a:sx n="83" d="100"/>
          <a:sy n="83" d="100"/>
        </p:scale>
        <p:origin x="-1992" y="-7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3446F804-C8CA-4378-8334-F7E58EDDBCEF}" type="datetimeFigureOut">
              <a:rPr lang="en-GB" smtClean="0"/>
              <a:t>19/05/2014</a:t>
            </a:fld>
            <a:endParaRPr lang="en-GB"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93E5D2E2-79F2-493A-8B16-5180BFE1C602}" type="slidenum">
              <a:rPr lang="en-GB" smtClean="0"/>
              <a:t>‹#›</a:t>
            </a:fld>
            <a:endParaRPr lang="en-GB" dirty="0"/>
          </a:p>
        </p:txBody>
      </p:sp>
    </p:spTree>
    <p:extLst>
      <p:ext uri="{BB962C8B-B14F-4D97-AF65-F5344CB8AC3E}">
        <p14:creationId xmlns:p14="http://schemas.microsoft.com/office/powerpoint/2010/main" val="2297650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3E5D2E2-79F2-493A-8B16-5180BFE1C602}" type="slidenum">
              <a:rPr lang="en-GB" smtClean="0"/>
              <a:t>1</a:t>
            </a:fld>
            <a:endParaRPr lang="en-GB" dirty="0"/>
          </a:p>
        </p:txBody>
      </p:sp>
    </p:spTree>
    <p:extLst>
      <p:ext uri="{BB962C8B-B14F-4D97-AF65-F5344CB8AC3E}">
        <p14:creationId xmlns:p14="http://schemas.microsoft.com/office/powerpoint/2010/main" val="33326098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3E5D2E2-79F2-493A-8B16-5180BFE1C602}" type="slidenum">
              <a:rPr lang="en-GB" smtClean="0"/>
              <a:t>10</a:t>
            </a:fld>
            <a:endParaRPr lang="en-GB" dirty="0"/>
          </a:p>
        </p:txBody>
      </p:sp>
    </p:spTree>
    <p:extLst>
      <p:ext uri="{BB962C8B-B14F-4D97-AF65-F5344CB8AC3E}">
        <p14:creationId xmlns:p14="http://schemas.microsoft.com/office/powerpoint/2010/main" val="29822833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b="0" u="none" dirty="0" smtClean="0"/>
          </a:p>
        </p:txBody>
      </p:sp>
      <p:sp>
        <p:nvSpPr>
          <p:cNvPr id="4" name="Slide Number Placeholder 3"/>
          <p:cNvSpPr>
            <a:spLocks noGrp="1"/>
          </p:cNvSpPr>
          <p:nvPr>
            <p:ph type="sldNum" sz="quarter" idx="10"/>
          </p:nvPr>
        </p:nvSpPr>
        <p:spPr/>
        <p:txBody>
          <a:bodyPr/>
          <a:lstStyle/>
          <a:p>
            <a:fld id="{93E5D2E2-79F2-493A-8B16-5180BFE1C602}" type="slidenum">
              <a:rPr lang="en-GB" smtClean="0"/>
              <a:t>11</a:t>
            </a:fld>
            <a:endParaRPr lang="en-GB" dirty="0"/>
          </a:p>
        </p:txBody>
      </p:sp>
    </p:spTree>
    <p:extLst>
      <p:ext uri="{BB962C8B-B14F-4D97-AF65-F5344CB8AC3E}">
        <p14:creationId xmlns:p14="http://schemas.microsoft.com/office/powerpoint/2010/main" val="39943309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93E5D2E2-79F2-493A-8B16-5180BFE1C602}" type="slidenum">
              <a:rPr lang="en-GB" smtClean="0"/>
              <a:t>12</a:t>
            </a:fld>
            <a:endParaRPr lang="en-GB" dirty="0"/>
          </a:p>
        </p:txBody>
      </p:sp>
    </p:spTree>
    <p:extLst>
      <p:ext uri="{BB962C8B-B14F-4D97-AF65-F5344CB8AC3E}">
        <p14:creationId xmlns:p14="http://schemas.microsoft.com/office/powerpoint/2010/main" val="30917638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543050" lvl="3" indent="-171450">
              <a:buFontTx/>
              <a:buChar char="-"/>
            </a:pPr>
            <a:endParaRPr lang="en-GB" dirty="0" smtClean="0"/>
          </a:p>
        </p:txBody>
      </p:sp>
      <p:sp>
        <p:nvSpPr>
          <p:cNvPr id="4" name="Slide Number Placeholder 3"/>
          <p:cNvSpPr>
            <a:spLocks noGrp="1"/>
          </p:cNvSpPr>
          <p:nvPr>
            <p:ph type="sldNum" sz="quarter" idx="10"/>
          </p:nvPr>
        </p:nvSpPr>
        <p:spPr/>
        <p:txBody>
          <a:bodyPr/>
          <a:lstStyle/>
          <a:p>
            <a:fld id="{93E5D2E2-79F2-493A-8B16-5180BFE1C602}" type="slidenum">
              <a:rPr lang="en-GB" smtClean="0"/>
              <a:t>13</a:t>
            </a:fld>
            <a:endParaRPr lang="en-GB" dirty="0"/>
          </a:p>
        </p:txBody>
      </p:sp>
    </p:spTree>
    <p:extLst>
      <p:ext uri="{BB962C8B-B14F-4D97-AF65-F5344CB8AC3E}">
        <p14:creationId xmlns:p14="http://schemas.microsoft.com/office/powerpoint/2010/main" val="12841498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GB" dirty="0" smtClean="0"/>
          </a:p>
        </p:txBody>
      </p:sp>
      <p:sp>
        <p:nvSpPr>
          <p:cNvPr id="4" name="Slide Number Placeholder 3"/>
          <p:cNvSpPr>
            <a:spLocks noGrp="1"/>
          </p:cNvSpPr>
          <p:nvPr>
            <p:ph type="sldNum" sz="quarter" idx="10"/>
          </p:nvPr>
        </p:nvSpPr>
        <p:spPr/>
        <p:txBody>
          <a:bodyPr/>
          <a:lstStyle/>
          <a:p>
            <a:fld id="{93E5D2E2-79F2-493A-8B16-5180BFE1C602}" type="slidenum">
              <a:rPr lang="en-GB" smtClean="0"/>
              <a:t>14</a:t>
            </a:fld>
            <a:endParaRPr lang="en-GB" dirty="0"/>
          </a:p>
        </p:txBody>
      </p:sp>
    </p:spTree>
    <p:extLst>
      <p:ext uri="{BB962C8B-B14F-4D97-AF65-F5344CB8AC3E}">
        <p14:creationId xmlns:p14="http://schemas.microsoft.com/office/powerpoint/2010/main" val="38262262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endParaRPr lang="en-GB" dirty="0" err="1" smtClean="0"/>
          </a:p>
        </p:txBody>
      </p:sp>
      <p:sp>
        <p:nvSpPr>
          <p:cNvPr id="4" name="Slide Number Placeholder 3"/>
          <p:cNvSpPr>
            <a:spLocks noGrp="1"/>
          </p:cNvSpPr>
          <p:nvPr>
            <p:ph type="sldNum" sz="quarter" idx="10"/>
          </p:nvPr>
        </p:nvSpPr>
        <p:spPr/>
        <p:txBody>
          <a:bodyPr/>
          <a:lstStyle/>
          <a:p>
            <a:fld id="{93E5D2E2-79F2-493A-8B16-5180BFE1C602}" type="slidenum">
              <a:rPr lang="en-GB" smtClean="0"/>
              <a:t>15</a:t>
            </a:fld>
            <a:endParaRPr lang="en-GB" dirty="0"/>
          </a:p>
        </p:txBody>
      </p:sp>
    </p:spTree>
    <p:extLst>
      <p:ext uri="{BB962C8B-B14F-4D97-AF65-F5344CB8AC3E}">
        <p14:creationId xmlns:p14="http://schemas.microsoft.com/office/powerpoint/2010/main" val="25454550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u="sng" dirty="0" smtClean="0"/>
          </a:p>
        </p:txBody>
      </p:sp>
      <p:sp>
        <p:nvSpPr>
          <p:cNvPr id="4" name="Slide Number Placeholder 3"/>
          <p:cNvSpPr>
            <a:spLocks noGrp="1"/>
          </p:cNvSpPr>
          <p:nvPr>
            <p:ph type="sldNum" sz="quarter" idx="10"/>
          </p:nvPr>
        </p:nvSpPr>
        <p:spPr/>
        <p:txBody>
          <a:bodyPr/>
          <a:lstStyle/>
          <a:p>
            <a:fld id="{93E5D2E2-79F2-493A-8B16-5180BFE1C602}" type="slidenum">
              <a:rPr lang="en-GB" smtClean="0"/>
              <a:t>16</a:t>
            </a:fld>
            <a:endParaRPr lang="en-GB" dirty="0"/>
          </a:p>
        </p:txBody>
      </p:sp>
    </p:spTree>
    <p:extLst>
      <p:ext uri="{BB962C8B-B14F-4D97-AF65-F5344CB8AC3E}">
        <p14:creationId xmlns:p14="http://schemas.microsoft.com/office/powerpoint/2010/main" val="1331583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93E5D2E2-79F2-493A-8B16-5180BFE1C602}" type="slidenum">
              <a:rPr lang="en-GB" smtClean="0"/>
              <a:t>17</a:t>
            </a:fld>
            <a:endParaRPr lang="en-GB" dirty="0"/>
          </a:p>
        </p:txBody>
      </p:sp>
    </p:spTree>
    <p:extLst>
      <p:ext uri="{BB962C8B-B14F-4D97-AF65-F5344CB8AC3E}">
        <p14:creationId xmlns:p14="http://schemas.microsoft.com/office/powerpoint/2010/main" val="39539021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endParaRPr lang="en-GB" dirty="0" smtClean="0"/>
          </a:p>
        </p:txBody>
      </p:sp>
      <p:sp>
        <p:nvSpPr>
          <p:cNvPr id="4" name="Slide Number Placeholder 3"/>
          <p:cNvSpPr>
            <a:spLocks noGrp="1"/>
          </p:cNvSpPr>
          <p:nvPr>
            <p:ph type="sldNum" sz="quarter" idx="10"/>
          </p:nvPr>
        </p:nvSpPr>
        <p:spPr/>
        <p:txBody>
          <a:bodyPr/>
          <a:lstStyle/>
          <a:p>
            <a:fld id="{93E5D2E2-79F2-493A-8B16-5180BFE1C602}" type="slidenum">
              <a:rPr lang="en-GB" smtClean="0"/>
              <a:t>18</a:t>
            </a:fld>
            <a:endParaRPr lang="en-GB" dirty="0"/>
          </a:p>
        </p:txBody>
      </p:sp>
    </p:spTree>
    <p:extLst>
      <p:ext uri="{BB962C8B-B14F-4D97-AF65-F5344CB8AC3E}">
        <p14:creationId xmlns:p14="http://schemas.microsoft.com/office/powerpoint/2010/main" val="22660382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3E5D2E2-79F2-493A-8B16-5180BFE1C602}" type="slidenum">
              <a:rPr lang="en-GB" smtClean="0"/>
              <a:t>19</a:t>
            </a:fld>
            <a:endParaRPr lang="en-GB" dirty="0"/>
          </a:p>
        </p:txBody>
      </p:sp>
    </p:spTree>
    <p:extLst>
      <p:ext uri="{BB962C8B-B14F-4D97-AF65-F5344CB8AC3E}">
        <p14:creationId xmlns:p14="http://schemas.microsoft.com/office/powerpoint/2010/main" val="2396950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3E5D2E2-79F2-493A-8B16-5180BFE1C602}" type="slidenum">
              <a:rPr lang="en-GB" smtClean="0"/>
              <a:t>2</a:t>
            </a:fld>
            <a:endParaRPr lang="en-GB" dirty="0"/>
          </a:p>
        </p:txBody>
      </p:sp>
    </p:spTree>
    <p:extLst>
      <p:ext uri="{BB962C8B-B14F-4D97-AF65-F5344CB8AC3E}">
        <p14:creationId xmlns:p14="http://schemas.microsoft.com/office/powerpoint/2010/main" val="16863727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smtClean="0"/>
          </a:p>
        </p:txBody>
      </p:sp>
      <p:sp>
        <p:nvSpPr>
          <p:cNvPr id="4" name="Slide Number Placeholder 3"/>
          <p:cNvSpPr>
            <a:spLocks noGrp="1"/>
          </p:cNvSpPr>
          <p:nvPr>
            <p:ph type="sldNum" sz="quarter" idx="10"/>
          </p:nvPr>
        </p:nvSpPr>
        <p:spPr/>
        <p:txBody>
          <a:bodyPr/>
          <a:lstStyle/>
          <a:p>
            <a:fld id="{93E5D2E2-79F2-493A-8B16-5180BFE1C602}" type="slidenum">
              <a:rPr lang="en-GB" smtClean="0"/>
              <a:t>20</a:t>
            </a:fld>
            <a:endParaRPr lang="en-GB" dirty="0"/>
          </a:p>
        </p:txBody>
      </p:sp>
    </p:spTree>
    <p:extLst>
      <p:ext uri="{BB962C8B-B14F-4D97-AF65-F5344CB8AC3E}">
        <p14:creationId xmlns:p14="http://schemas.microsoft.com/office/powerpoint/2010/main" val="17255324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a:p>
            <a:endParaRPr lang="en-GB" dirty="0" smtClean="0"/>
          </a:p>
        </p:txBody>
      </p:sp>
      <p:sp>
        <p:nvSpPr>
          <p:cNvPr id="4" name="Slide Number Placeholder 3"/>
          <p:cNvSpPr>
            <a:spLocks noGrp="1"/>
          </p:cNvSpPr>
          <p:nvPr>
            <p:ph type="sldNum" sz="quarter" idx="10"/>
          </p:nvPr>
        </p:nvSpPr>
        <p:spPr/>
        <p:txBody>
          <a:bodyPr/>
          <a:lstStyle/>
          <a:p>
            <a:fld id="{93E5D2E2-79F2-493A-8B16-5180BFE1C602}" type="slidenum">
              <a:rPr lang="en-GB" smtClean="0"/>
              <a:t>21</a:t>
            </a:fld>
            <a:endParaRPr lang="en-GB" dirty="0"/>
          </a:p>
        </p:txBody>
      </p:sp>
    </p:spTree>
    <p:extLst>
      <p:ext uri="{BB962C8B-B14F-4D97-AF65-F5344CB8AC3E}">
        <p14:creationId xmlns:p14="http://schemas.microsoft.com/office/powerpoint/2010/main" val="10659485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b="1" dirty="0" smtClean="0"/>
          </a:p>
        </p:txBody>
      </p:sp>
      <p:sp>
        <p:nvSpPr>
          <p:cNvPr id="4" name="Slide Number Placeholder 3"/>
          <p:cNvSpPr>
            <a:spLocks noGrp="1"/>
          </p:cNvSpPr>
          <p:nvPr>
            <p:ph type="sldNum" sz="quarter" idx="10"/>
          </p:nvPr>
        </p:nvSpPr>
        <p:spPr/>
        <p:txBody>
          <a:bodyPr/>
          <a:lstStyle/>
          <a:p>
            <a:fld id="{93E5D2E2-79F2-493A-8B16-5180BFE1C602}" type="slidenum">
              <a:rPr lang="en-GB" smtClean="0"/>
              <a:t>22</a:t>
            </a:fld>
            <a:endParaRPr lang="en-GB" dirty="0"/>
          </a:p>
        </p:txBody>
      </p:sp>
    </p:spTree>
    <p:extLst>
      <p:ext uri="{BB962C8B-B14F-4D97-AF65-F5344CB8AC3E}">
        <p14:creationId xmlns:p14="http://schemas.microsoft.com/office/powerpoint/2010/main" val="22287352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3E5D2E2-79F2-493A-8B16-5180BFE1C602}" type="slidenum">
              <a:rPr lang="en-GB" smtClean="0"/>
              <a:t>23</a:t>
            </a:fld>
            <a:endParaRPr lang="en-GB" dirty="0"/>
          </a:p>
        </p:txBody>
      </p:sp>
    </p:spTree>
    <p:extLst>
      <p:ext uri="{BB962C8B-B14F-4D97-AF65-F5344CB8AC3E}">
        <p14:creationId xmlns:p14="http://schemas.microsoft.com/office/powerpoint/2010/main" val="25229472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3E5D2E2-79F2-493A-8B16-5180BFE1C602}" type="slidenum">
              <a:rPr lang="en-GB" smtClean="0"/>
              <a:t>24</a:t>
            </a:fld>
            <a:endParaRPr lang="en-GB" dirty="0"/>
          </a:p>
        </p:txBody>
      </p:sp>
    </p:spTree>
    <p:extLst>
      <p:ext uri="{BB962C8B-B14F-4D97-AF65-F5344CB8AC3E}">
        <p14:creationId xmlns:p14="http://schemas.microsoft.com/office/powerpoint/2010/main" val="19493707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3E5D2E2-79F2-493A-8B16-5180BFE1C602}" type="slidenum">
              <a:rPr lang="en-GB" smtClean="0"/>
              <a:t>25</a:t>
            </a:fld>
            <a:endParaRPr lang="en-GB" dirty="0"/>
          </a:p>
        </p:txBody>
      </p:sp>
    </p:spTree>
    <p:extLst>
      <p:ext uri="{BB962C8B-B14F-4D97-AF65-F5344CB8AC3E}">
        <p14:creationId xmlns:p14="http://schemas.microsoft.com/office/powerpoint/2010/main" val="29743309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p:txBody>
      </p:sp>
      <p:sp>
        <p:nvSpPr>
          <p:cNvPr id="4" name="Slide Number Placeholder 3"/>
          <p:cNvSpPr>
            <a:spLocks noGrp="1"/>
          </p:cNvSpPr>
          <p:nvPr>
            <p:ph type="sldNum" sz="quarter" idx="10"/>
          </p:nvPr>
        </p:nvSpPr>
        <p:spPr/>
        <p:txBody>
          <a:bodyPr/>
          <a:lstStyle/>
          <a:p>
            <a:fld id="{93E5D2E2-79F2-493A-8B16-5180BFE1C602}" type="slidenum">
              <a:rPr lang="en-GB" smtClean="0"/>
              <a:t>3</a:t>
            </a:fld>
            <a:endParaRPr lang="en-GB" dirty="0"/>
          </a:p>
        </p:txBody>
      </p:sp>
    </p:spTree>
    <p:extLst>
      <p:ext uri="{BB962C8B-B14F-4D97-AF65-F5344CB8AC3E}">
        <p14:creationId xmlns:p14="http://schemas.microsoft.com/office/powerpoint/2010/main" val="24632133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3E5D2E2-79F2-493A-8B16-5180BFE1C602}" type="slidenum">
              <a:rPr lang="en-GB" smtClean="0"/>
              <a:t>4</a:t>
            </a:fld>
            <a:endParaRPr lang="en-GB" dirty="0"/>
          </a:p>
        </p:txBody>
      </p:sp>
    </p:spTree>
    <p:extLst>
      <p:ext uri="{BB962C8B-B14F-4D97-AF65-F5344CB8AC3E}">
        <p14:creationId xmlns:p14="http://schemas.microsoft.com/office/powerpoint/2010/main" val="5524506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3E5D2E2-79F2-493A-8B16-5180BFE1C602}" type="slidenum">
              <a:rPr lang="en-GB" smtClean="0"/>
              <a:t>5</a:t>
            </a:fld>
            <a:endParaRPr lang="en-GB" dirty="0"/>
          </a:p>
        </p:txBody>
      </p:sp>
    </p:spTree>
    <p:extLst>
      <p:ext uri="{BB962C8B-B14F-4D97-AF65-F5344CB8AC3E}">
        <p14:creationId xmlns:p14="http://schemas.microsoft.com/office/powerpoint/2010/main" val="30906510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GB" dirty="0" smtClean="0"/>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93E5D2E2-79F2-493A-8B16-5180BFE1C602}" type="slidenum">
              <a:rPr lang="en-GB" smtClean="0"/>
              <a:t>6</a:t>
            </a:fld>
            <a:endParaRPr lang="en-GB" dirty="0"/>
          </a:p>
        </p:txBody>
      </p:sp>
    </p:spTree>
    <p:extLst>
      <p:ext uri="{BB962C8B-B14F-4D97-AF65-F5344CB8AC3E}">
        <p14:creationId xmlns:p14="http://schemas.microsoft.com/office/powerpoint/2010/main" val="18146444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93E5D2E2-79F2-493A-8B16-5180BFE1C602}" type="slidenum">
              <a:rPr lang="en-GB" smtClean="0"/>
              <a:t>7</a:t>
            </a:fld>
            <a:endParaRPr lang="en-GB" dirty="0"/>
          </a:p>
        </p:txBody>
      </p:sp>
    </p:spTree>
    <p:extLst>
      <p:ext uri="{BB962C8B-B14F-4D97-AF65-F5344CB8AC3E}">
        <p14:creationId xmlns:p14="http://schemas.microsoft.com/office/powerpoint/2010/main" val="1427701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3E5D2E2-79F2-493A-8B16-5180BFE1C602}" type="slidenum">
              <a:rPr lang="en-GB" smtClean="0"/>
              <a:t>8</a:t>
            </a:fld>
            <a:endParaRPr lang="en-GB" dirty="0"/>
          </a:p>
        </p:txBody>
      </p:sp>
    </p:spTree>
    <p:extLst>
      <p:ext uri="{BB962C8B-B14F-4D97-AF65-F5344CB8AC3E}">
        <p14:creationId xmlns:p14="http://schemas.microsoft.com/office/powerpoint/2010/main" val="21513990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3E5D2E2-79F2-493A-8B16-5180BFE1C602}" type="slidenum">
              <a:rPr lang="en-GB" smtClean="0"/>
              <a:t>9</a:t>
            </a:fld>
            <a:endParaRPr lang="en-GB" dirty="0"/>
          </a:p>
        </p:txBody>
      </p:sp>
    </p:spTree>
    <p:extLst>
      <p:ext uri="{BB962C8B-B14F-4D97-AF65-F5344CB8AC3E}">
        <p14:creationId xmlns:p14="http://schemas.microsoft.com/office/powerpoint/2010/main" val="33564830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D28E5CC-0D1C-421F-99BD-A87DCB50315A}" type="datetimeFigureOut">
              <a:rPr lang="en-GB" smtClean="0"/>
              <a:t>19/05/2014</a:t>
            </a:fld>
            <a:endParaRPr lang="en-GB" dirty="0"/>
          </a:p>
        </p:txBody>
      </p:sp>
      <p:sp>
        <p:nvSpPr>
          <p:cNvPr id="19" name="Footer Placeholder 18"/>
          <p:cNvSpPr>
            <a:spLocks noGrp="1"/>
          </p:cNvSpPr>
          <p:nvPr>
            <p:ph type="ftr" sz="quarter" idx="11"/>
          </p:nvPr>
        </p:nvSpPr>
        <p:spPr/>
        <p:txBody>
          <a:bodyPr/>
          <a:lstStyle/>
          <a:p>
            <a:endParaRPr lang="en-GB" dirty="0"/>
          </a:p>
        </p:txBody>
      </p:sp>
      <p:sp>
        <p:nvSpPr>
          <p:cNvPr id="27" name="Slide Number Placeholder 26"/>
          <p:cNvSpPr>
            <a:spLocks noGrp="1"/>
          </p:cNvSpPr>
          <p:nvPr>
            <p:ph type="sldNum" sz="quarter" idx="12"/>
          </p:nvPr>
        </p:nvSpPr>
        <p:spPr/>
        <p:txBody>
          <a:bodyPr/>
          <a:lstStyle/>
          <a:p>
            <a:fld id="{2951F478-38DA-485A-B7E2-9261ED0E4C04}" type="slidenum">
              <a:rPr lang="en-GB" smtClean="0"/>
              <a:t>‹#›</a:t>
            </a:fld>
            <a:endParaRPr lang="en-GB"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28E5CC-0D1C-421F-99BD-A87DCB50315A}" type="datetimeFigureOut">
              <a:rPr lang="en-GB" smtClean="0"/>
              <a:t>19/05/2014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951F478-38DA-485A-B7E2-9261ED0E4C04}" type="slidenum">
              <a:rPr lang="en-GB" smtClean="0"/>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28E5CC-0D1C-421F-99BD-A87DCB50315A}" type="datetimeFigureOut">
              <a:rPr lang="en-GB" smtClean="0"/>
              <a:t>19/05/2014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951F478-38DA-485A-B7E2-9261ED0E4C04}" type="slidenum">
              <a:rPr lang="en-GB" smtClean="0"/>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28E5CC-0D1C-421F-99BD-A87DCB50315A}" type="datetimeFigureOut">
              <a:rPr lang="en-GB" smtClean="0"/>
              <a:t>19/05/2014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951F478-38DA-485A-B7E2-9261ED0E4C04}" type="slidenum">
              <a:rPr lang="en-GB" smtClean="0"/>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D28E5CC-0D1C-421F-99BD-A87DCB50315A}" type="datetimeFigureOut">
              <a:rPr lang="en-GB" smtClean="0"/>
              <a:t>19/05/2014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951F478-38DA-485A-B7E2-9261ED0E4C04}" type="slidenum">
              <a:rPr lang="en-GB" smtClean="0"/>
              <a:t>‹#›</a:t>
            </a:fld>
            <a:endParaRPr lang="en-GB"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D28E5CC-0D1C-421F-99BD-A87DCB50315A}" type="datetimeFigureOut">
              <a:rPr lang="en-GB" smtClean="0"/>
              <a:t>19/05/2014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951F478-38DA-485A-B7E2-9261ED0E4C04}" type="slidenum">
              <a:rPr lang="en-GB" smtClean="0"/>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D28E5CC-0D1C-421F-99BD-A87DCB50315A}" type="datetimeFigureOut">
              <a:rPr lang="en-GB" smtClean="0"/>
              <a:t>19/05/2014</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2951F478-38DA-485A-B7E2-9261ED0E4C04}" type="slidenum">
              <a:rPr lang="en-GB" smtClean="0"/>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D28E5CC-0D1C-421F-99BD-A87DCB50315A}" type="datetimeFigureOut">
              <a:rPr lang="en-GB" smtClean="0"/>
              <a:t>19/05/2014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2951F478-38DA-485A-B7E2-9261ED0E4C04}" type="slidenum">
              <a:rPr lang="en-GB" smtClean="0"/>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28E5CC-0D1C-421F-99BD-A87DCB50315A}" type="datetimeFigureOut">
              <a:rPr lang="en-GB" smtClean="0"/>
              <a:t>19/05/2014</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2951F478-38DA-485A-B7E2-9261ED0E4C04}" type="slidenum">
              <a:rPr lang="en-GB" smtClean="0"/>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D28E5CC-0D1C-421F-99BD-A87DCB50315A}" type="datetimeFigureOut">
              <a:rPr lang="en-GB" smtClean="0"/>
              <a:t>19/05/2014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951F478-38DA-485A-B7E2-9261ED0E4C04}" type="slidenum">
              <a:rPr lang="en-GB" smtClean="0"/>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D28E5CC-0D1C-421F-99BD-A87DCB50315A}" type="datetimeFigureOut">
              <a:rPr lang="en-GB" smtClean="0"/>
              <a:t>19/05/2014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a:xfrm>
            <a:off x="8077200" y="6356350"/>
            <a:ext cx="609600" cy="365125"/>
          </a:xfrm>
        </p:spPr>
        <p:txBody>
          <a:bodyPr/>
          <a:lstStyle/>
          <a:p>
            <a:fld id="{2951F478-38DA-485A-B7E2-9261ED0E4C04}" type="slidenum">
              <a:rPr lang="en-GB" smtClean="0"/>
              <a:t>‹#›</a:t>
            </a:fld>
            <a:endParaRPr lang="en-GB"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D28E5CC-0D1C-421F-99BD-A87DCB50315A}" type="datetimeFigureOut">
              <a:rPr lang="en-GB" smtClean="0"/>
              <a:t>19/05/2014</a:t>
            </a:fld>
            <a:endParaRPr lang="en-GB"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951F478-38DA-485A-B7E2-9261ED0E4C04}" type="slidenum">
              <a:rPr lang="en-GB" smtClean="0"/>
              <a:t>‹#›</a:t>
            </a:fld>
            <a:endParaRPr lang="en-GB"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harepoint.soton.ac.uk/sites/hr/Online/default.aspx"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www.southampton.ac.uk/pdu/"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www.southampton.ac.uk/isolutions/services/lynda/"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www.southampton.ac.uk/pdu/resources_links/"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southampton.ac.uk/hr/services/pdu_toolkit/index.php"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http://video.scottbradbury.co.uk/soton/" TargetMode="External"/><Relationship Id="rId5" Type="http://schemas.openxmlformats.org/officeDocument/2006/relationships/hyperlink" Target="http://www.southampton.ac.uk/pdu/resources_links/" TargetMode="External"/><Relationship Id="rId4" Type="http://schemas.openxmlformats.org/officeDocument/2006/relationships/hyperlink" Target="http://www.southampton.ac.uk/pdu/"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www.southampton.ac.uk/healthandsafety/safety/about_us/occupational_health.html"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www.legalandgeneral.com/eap"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www.southampton.ac.uk/diversity/how_we_support_diversity/mediation_service.page?"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cipd.co.uk/"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google.co.uk/url?q=http://freeschoolparagraph.blogspot.com/2012/05/my-mother.html&amp;sa=U&amp;ei=WkJaU46AMaWd7ga_j4HgBA&amp;ved=0CEIQ9QEwCg&amp;sig2=wtF8_0KjdbtSyh5nLQIrTA&amp;usg=AFQjCNGsKgaQ1ZGUMX7zwNPZhkq2iNXUKw"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hyperlink" Target="http://sussed.soton.ac.uk/soton/channels/servicetab/follow_link.jsp?l=1978&amp;amp;url=http://www.southampton.ac.uk/hr/managers/" TargetMode="External"/><Relationship Id="rId13" Type="http://schemas.openxmlformats.org/officeDocument/2006/relationships/hyperlink" Target="http://sussed.soton.ac.uk/soton/channels/servicetab/follow_link.jsp?l=1979&amp;amp;url=http://www.southampton.ac.uk/hr/staff/" TargetMode="External"/><Relationship Id="rId18" Type="http://schemas.openxmlformats.org/officeDocument/2006/relationships/hyperlink" Target="http://sussed.soton.ac.uk/soton/channels/servicetab/follow_link.jsp?l=1937&amp;amp;url=http://www.southampton.ac.uk/pdu/Research_Staff/ECR/" TargetMode="External"/><Relationship Id="rId3" Type="http://schemas.openxmlformats.org/officeDocument/2006/relationships/hyperlink" Target="http://www.southampton.ac.uk/hr/" TargetMode="External"/><Relationship Id="rId21" Type="http://schemas.openxmlformats.org/officeDocument/2006/relationships/image" Target="../media/image7.jpeg"/><Relationship Id="rId7" Type="http://schemas.openxmlformats.org/officeDocument/2006/relationships/hyperlink" Target="http://sussed.soton.ac.uk/soton/channels/servicetab/follow_link.jsp?l=1460&amp;amp;url=https://www.jobs.soton.ac.uk/" TargetMode="External"/><Relationship Id="rId12" Type="http://schemas.openxmlformats.org/officeDocument/2006/relationships/hyperlink" Target="http://sussed.soton.ac.uk/soton/channels/servicetab/follow_link.jsp?l=1053&amp;amp;url=http://www.southampton.ac.uk/hr/services/pay_scale/index.php" TargetMode="External"/><Relationship Id="rId17" Type="http://schemas.openxmlformats.org/officeDocument/2006/relationships/hyperlink" Target="http://sussed.soton.ac.uk/soton/channels/servicetab/follow_link.jsp?l=1935&amp;amp;url=http://www.southampton.ac.uk/gradschools/" TargetMode="External"/><Relationship Id="rId2" Type="http://schemas.openxmlformats.org/officeDocument/2006/relationships/notesSlide" Target="../notesSlides/notesSlide23.xml"/><Relationship Id="rId16" Type="http://schemas.openxmlformats.org/officeDocument/2006/relationships/hyperlink" Target="http://sussed.soton.ac.uk/soton/channels/servicetab/follow_link.jsp?l=1933&amp;amp;url=http://www.southampton.ac.uk/hr/services/concordat/index.php" TargetMode="External"/><Relationship Id="rId20" Type="http://schemas.openxmlformats.org/officeDocument/2006/relationships/hyperlink" Target="http://www.southampton.ac.uk/hr/index.shtml" TargetMode="External"/><Relationship Id="rId1" Type="http://schemas.openxmlformats.org/officeDocument/2006/relationships/slideLayout" Target="../slideLayouts/slideLayout2.xml"/><Relationship Id="rId6" Type="http://schemas.openxmlformats.org/officeDocument/2006/relationships/hyperlink" Target="http://sussed.soton.ac.uk/soton/channels/servicetab/follow_link.jsp?l=30&amp;amp;url=http://www.southampton.ac.uk/hr/services/form_store/how_do_i.php" TargetMode="External"/><Relationship Id="rId11" Type="http://schemas.openxmlformats.org/officeDocument/2006/relationships/hyperlink" Target="http://sussed.soton.ac.uk/soton/channels/servicetab/follow_link.jsp?l=1916&amp;amp;url=http://www.resource1.soton.ac.uk/hrsd/" TargetMode="External"/><Relationship Id="rId5" Type="http://schemas.openxmlformats.org/officeDocument/2006/relationships/hyperlink" Target="http://sussed.soton.ac.uk/soton/channels/servicetab/follow_link.jsp?l=1977&amp;amp;url=http://www.southampton.ac.uk/hr/services/index.php" TargetMode="External"/><Relationship Id="rId15" Type="http://schemas.openxmlformats.org/officeDocument/2006/relationships/hyperlink" Target="http://sussed.soton.ac.uk/soton/channels/servicetab/follow_link.jsp?l=1840&amp;amp;url=http://www.southampton.ac.uk/hr/services/vc_award/index.php" TargetMode="External"/><Relationship Id="rId10" Type="http://schemas.openxmlformats.org/officeDocument/2006/relationships/hyperlink" Target="http://sussed.soton.ac.uk/soton/channels/servicetab/follow_link.jsp?l=1931&amp;amp;url=http://www.southampton.ac.uk/pdu/" TargetMode="External"/><Relationship Id="rId19" Type="http://schemas.openxmlformats.org/officeDocument/2006/relationships/hyperlink" Target="http://sussed.soton.ac.uk/soton/channels/servicetab/follow_link.jsp?l=1971&amp;amp;url=https://sharepoint.soton.ac.uk/sites/hr/induction/default.aspx" TargetMode="External"/><Relationship Id="rId4" Type="http://schemas.openxmlformats.org/officeDocument/2006/relationships/hyperlink" Target="http://sussed.soton.ac.uk/soton/channels/servicetab/follow_link.jsp?l=1051&amp;amp;url=http://www.southampton.ac.uk/hr/who_we_are/" TargetMode="External"/><Relationship Id="rId9" Type="http://schemas.openxmlformats.org/officeDocument/2006/relationships/hyperlink" Target="http://sussed.soton.ac.uk/soton/channels/servicetab/follow_link.jsp?l=1421&amp;amp;url=http://www.southampton.ac.uk/myview/confirmation.html" TargetMode="External"/><Relationship Id="rId14" Type="http://schemas.openxmlformats.org/officeDocument/2006/relationships/hyperlink" Target="http://sussed.soton.ac.uk/soton/channels/servicetab/follow_link.jsp?l=1058&amp;amp;url=http://www.southampton.ac.uk/hr/services/index.php#35"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mailto:e.pike@soton.ac.uk"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hyperlink" Target="mailto:c.read@soton.ac.uk"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rcuk.ac.uk/cmsweb/downloads/rcuk/researchcareers/faqs.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vitae.ac.uk/researchers/169081/Researcher-booklets.htm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s://www.vitae.ac.uk/researchers-professional-development"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1988840"/>
            <a:ext cx="7772400" cy="1470025"/>
          </a:xfrm>
        </p:spPr>
        <p:txBody>
          <a:bodyPr>
            <a:normAutofit fontScale="90000"/>
          </a:bodyPr>
          <a:lstStyle/>
          <a:p>
            <a:r>
              <a:rPr lang="en-GB" dirty="0">
                <a:effectLst/>
              </a:rPr>
              <a:t>Essential HR </a:t>
            </a:r>
            <a:r>
              <a:rPr lang="en-GB" dirty="0" smtClean="0">
                <a:effectLst/>
              </a:rPr>
              <a:t>information </a:t>
            </a:r>
            <a:r>
              <a:rPr lang="en-GB" dirty="0">
                <a:effectLst/>
              </a:rPr>
              <a:t>on contracts and training from both the ECR and PI </a:t>
            </a:r>
            <a:r>
              <a:rPr lang="en-GB" dirty="0" smtClean="0">
                <a:effectLst/>
              </a:rPr>
              <a:t>perspective </a:t>
            </a:r>
            <a:r>
              <a:rPr lang="en-GB" dirty="0" smtClean="0"/>
              <a:t>Session</a:t>
            </a:r>
            <a:endParaRPr lang="en-GB" dirty="0"/>
          </a:p>
        </p:txBody>
      </p:sp>
      <p:sp>
        <p:nvSpPr>
          <p:cNvPr id="3" name="Subtitle 2"/>
          <p:cNvSpPr>
            <a:spLocks noGrp="1"/>
          </p:cNvSpPr>
          <p:nvPr>
            <p:ph type="subTitle" idx="1"/>
          </p:nvPr>
        </p:nvSpPr>
        <p:spPr>
          <a:xfrm>
            <a:off x="539552" y="3789040"/>
            <a:ext cx="7488831" cy="1848594"/>
          </a:xfrm>
        </p:spPr>
        <p:txBody>
          <a:bodyPr>
            <a:normAutofit/>
          </a:bodyPr>
          <a:lstStyle/>
          <a:p>
            <a:r>
              <a:rPr lang="en-GB" i="1" dirty="0" smtClean="0"/>
              <a:t>Covering; ECR’s, concordat, contractual entitlements, appraisals, training and development, management roles and responsibly, management training, support services, flexible working and benefits</a:t>
            </a:r>
          </a:p>
        </p:txBody>
      </p:sp>
      <p:pic>
        <p:nvPicPr>
          <p:cNvPr id="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48264" y="5517232"/>
            <a:ext cx="1971675" cy="1104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44683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Training and Development</a:t>
            </a:r>
            <a:endParaRPr lang="en-GB" dirty="0"/>
          </a:p>
        </p:txBody>
      </p:sp>
      <p:sp>
        <p:nvSpPr>
          <p:cNvPr id="3" name="Content Placeholder 2"/>
          <p:cNvSpPr>
            <a:spLocks noGrp="1"/>
          </p:cNvSpPr>
          <p:nvPr>
            <p:ph idx="1"/>
          </p:nvPr>
        </p:nvSpPr>
        <p:spPr/>
        <p:txBody>
          <a:bodyPr>
            <a:normAutofit fontScale="70000" lnSpcReduction="20000"/>
          </a:bodyPr>
          <a:lstStyle/>
          <a:p>
            <a:r>
              <a:rPr lang="en-GB" b="1" u="sng" dirty="0"/>
              <a:t>Equality and Diversity</a:t>
            </a:r>
            <a:endParaRPr lang="en-GB" dirty="0"/>
          </a:p>
          <a:p>
            <a:r>
              <a:rPr lang="en-GB" u="sng" dirty="0"/>
              <a:t>Online training</a:t>
            </a:r>
            <a:endParaRPr lang="en-GB" dirty="0"/>
          </a:p>
          <a:p>
            <a:r>
              <a:rPr lang="en-GB" dirty="0"/>
              <a:t>We are pleased to offer an interactive e-learning resource to all members of staff. There are two modules available: Equality and Diversity Essentials and Managing Diversity.</a:t>
            </a:r>
          </a:p>
          <a:p>
            <a:r>
              <a:rPr lang="en-GB" dirty="0"/>
              <a:t>Both modules are accessed through our Blackboard course. Once you have enrolled, you will be notified by email that you can access the course. You are free to log on as often as you like, and the courses can be completed in chunks - each section takes no more than 25 minutes.</a:t>
            </a:r>
          </a:p>
          <a:p>
            <a:r>
              <a:rPr lang="en-GB" dirty="0"/>
              <a:t>Equality and Diversity Essentials covers the basic training which all staff are expected to know: current legislation and our policies; awareness of minority groups and the issues they face; stereotyping, prejudice and unconscious bias; and promoting an inclusive workplace culture.</a:t>
            </a:r>
          </a:p>
          <a:p>
            <a:r>
              <a:rPr lang="en-GB" dirty="0"/>
              <a:t>Managing Diversity provides further training relevant to anyone with managerial responsibilities. The module includes details on: the business case for diversity; examples of managing staff with inclusively; recruiting a diverse team; and supporting flexibility.</a:t>
            </a:r>
          </a:p>
          <a:p>
            <a:endParaRPr lang="en-GB" dirty="0"/>
          </a:p>
        </p:txBody>
      </p:sp>
    </p:spTree>
    <p:extLst>
      <p:ext uri="{BB962C8B-B14F-4D97-AF65-F5344CB8AC3E}">
        <p14:creationId xmlns:p14="http://schemas.microsoft.com/office/powerpoint/2010/main" val="38650147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404664"/>
            <a:ext cx="8229600" cy="1143000"/>
          </a:xfrm>
        </p:spPr>
        <p:txBody>
          <a:bodyPr/>
          <a:lstStyle/>
          <a:p>
            <a:r>
              <a:rPr lang="en-GB" dirty="0"/>
              <a:t>Training and Development</a:t>
            </a:r>
          </a:p>
        </p:txBody>
      </p:sp>
      <p:sp>
        <p:nvSpPr>
          <p:cNvPr id="3" name="Content Placeholder 2"/>
          <p:cNvSpPr>
            <a:spLocks noGrp="1"/>
          </p:cNvSpPr>
          <p:nvPr>
            <p:ph idx="1"/>
          </p:nvPr>
        </p:nvSpPr>
        <p:spPr>
          <a:xfrm>
            <a:off x="457200" y="1700808"/>
            <a:ext cx="8579296" cy="5040560"/>
          </a:xfrm>
        </p:spPr>
        <p:txBody>
          <a:bodyPr>
            <a:normAutofit fontScale="62500" lnSpcReduction="20000"/>
          </a:bodyPr>
          <a:lstStyle/>
          <a:p>
            <a:r>
              <a:rPr lang="en-GB" b="1" u="sng" dirty="0"/>
              <a:t>Online Pocketbooks:</a:t>
            </a:r>
            <a:endParaRPr lang="en-GB" dirty="0"/>
          </a:p>
          <a:p>
            <a:r>
              <a:rPr lang="en-GB" dirty="0" smtClean="0"/>
              <a:t>Learning and development online management pocketbooks help you get up to speed on a subject in a remarkably short space of time. </a:t>
            </a:r>
          </a:p>
          <a:p>
            <a:r>
              <a:rPr lang="en-GB" dirty="0" smtClean="0"/>
              <a:t>Covering </a:t>
            </a:r>
            <a:r>
              <a:rPr lang="en-GB" dirty="0"/>
              <a:t>a wide range of management skills and competencies, these commended online books condense large amounts of information into bite-sized chunks, using keywords, mnemonics, diagrams and cartoons to make the message both interesting and memorable. Further information can be found at: </a:t>
            </a:r>
            <a:r>
              <a:rPr lang="en-GB" u="sng" dirty="0">
                <a:hlinkClick r:id="rId3"/>
              </a:rPr>
              <a:t>https://</a:t>
            </a:r>
            <a:r>
              <a:rPr lang="en-GB" u="sng" dirty="0" smtClean="0">
                <a:hlinkClick r:id="rId3"/>
              </a:rPr>
              <a:t>sharepoint.soton.ac.uk/sites/hr/Online/default.aspx</a:t>
            </a:r>
            <a:endParaRPr lang="en-GB" u="sng" dirty="0" smtClean="0"/>
          </a:p>
          <a:p>
            <a:endParaRPr lang="en-GB" dirty="0"/>
          </a:p>
          <a:p>
            <a:r>
              <a:rPr lang="en-GB" b="1" u="sng" dirty="0"/>
              <a:t>Further information on training and development opportunities:</a:t>
            </a:r>
            <a:endParaRPr lang="en-GB" dirty="0"/>
          </a:p>
          <a:p>
            <a:r>
              <a:rPr lang="en-GB" dirty="0"/>
              <a:t>The University’s Professional Development Unit (PDU) run a range of workshops and courses suitable for:</a:t>
            </a:r>
          </a:p>
          <a:p>
            <a:r>
              <a:rPr lang="en-GB" dirty="0"/>
              <a:t>-  Academic staff</a:t>
            </a:r>
          </a:p>
          <a:p>
            <a:r>
              <a:rPr lang="en-GB" dirty="0"/>
              <a:t>- New staff</a:t>
            </a:r>
          </a:p>
          <a:p>
            <a:r>
              <a:rPr lang="en-GB" dirty="0"/>
              <a:t>- Research Staff</a:t>
            </a:r>
          </a:p>
          <a:p>
            <a:r>
              <a:rPr lang="en-GB" dirty="0"/>
              <a:t>- Technical Staff</a:t>
            </a:r>
          </a:p>
          <a:p>
            <a:r>
              <a:rPr lang="en-GB" dirty="0"/>
              <a:t>- Leaders and Managers</a:t>
            </a:r>
          </a:p>
          <a:p>
            <a:r>
              <a:rPr lang="en-GB" dirty="0"/>
              <a:t>- Professional services and technical </a:t>
            </a:r>
            <a:r>
              <a:rPr lang="en-GB" dirty="0" smtClean="0"/>
              <a:t>staff</a:t>
            </a:r>
          </a:p>
          <a:p>
            <a:pPr marL="0" indent="0">
              <a:buNone/>
            </a:pPr>
            <a:r>
              <a:rPr lang="en-GB" dirty="0"/>
              <a:t> </a:t>
            </a:r>
          </a:p>
          <a:p>
            <a:r>
              <a:rPr lang="en-GB" dirty="0"/>
              <a:t>Additional learning and development resources are available online in the form of pocketbooks, videos and our “good practice” toolkit.  For further guidance we recommend you visit the PDU website </a:t>
            </a:r>
            <a:r>
              <a:rPr lang="en-GB" u="sng" dirty="0">
                <a:hlinkClick r:id="rId4"/>
              </a:rPr>
              <a:t>http://www.southampton.ac.uk/pdu/</a:t>
            </a:r>
            <a:endParaRPr lang="en-GB" dirty="0"/>
          </a:p>
          <a:p>
            <a:endParaRPr lang="en-GB" dirty="0"/>
          </a:p>
        </p:txBody>
      </p:sp>
    </p:spTree>
    <p:extLst>
      <p:ext uri="{BB962C8B-B14F-4D97-AF65-F5344CB8AC3E}">
        <p14:creationId xmlns:p14="http://schemas.microsoft.com/office/powerpoint/2010/main" val="25877477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Training and Development</a:t>
            </a:r>
          </a:p>
        </p:txBody>
      </p:sp>
      <p:sp>
        <p:nvSpPr>
          <p:cNvPr id="3" name="Content Placeholder 2"/>
          <p:cNvSpPr>
            <a:spLocks noGrp="1"/>
          </p:cNvSpPr>
          <p:nvPr>
            <p:ph idx="1"/>
          </p:nvPr>
        </p:nvSpPr>
        <p:spPr>
          <a:xfrm>
            <a:off x="457200" y="1935480"/>
            <a:ext cx="8229600" cy="4733880"/>
          </a:xfrm>
        </p:spPr>
        <p:txBody>
          <a:bodyPr>
            <a:normAutofit fontScale="92500" lnSpcReduction="20000"/>
          </a:bodyPr>
          <a:lstStyle/>
          <a:p>
            <a:pPr marL="0" indent="0">
              <a:buNone/>
            </a:pPr>
            <a:r>
              <a:rPr lang="en-GB" dirty="0"/>
              <a:t> </a:t>
            </a:r>
          </a:p>
          <a:p>
            <a:r>
              <a:rPr lang="en-GB" b="1" u="sng" dirty="0"/>
              <a:t>Lynda.com - Software and business skills instruction videos</a:t>
            </a:r>
            <a:endParaRPr lang="en-GB" dirty="0"/>
          </a:p>
          <a:p>
            <a:r>
              <a:rPr lang="en-GB" dirty="0"/>
              <a:t>Lynda.com gives you unlimited access to thousands of online courses covering IT software and business skills. And you can use your University username and password to login. Further information can be found at: </a:t>
            </a:r>
            <a:r>
              <a:rPr lang="en-GB" u="sng" dirty="0">
                <a:hlinkClick r:id="rId3"/>
              </a:rPr>
              <a:t>http://www.southampton.ac.uk/isolutions/services/lynda/</a:t>
            </a:r>
            <a:endParaRPr lang="en-GB" dirty="0"/>
          </a:p>
          <a:p>
            <a:r>
              <a:rPr lang="en-GB" b="1" u="sng" dirty="0"/>
              <a:t>Staff development briefing sheets</a:t>
            </a:r>
            <a:endParaRPr lang="en-GB" dirty="0"/>
          </a:p>
          <a:p>
            <a:r>
              <a:rPr lang="en-GB" dirty="0"/>
              <a:t>These are a series of briefing sheets written by a staff developer with information about various areas of development such as coaching and mentoring, building and leading teams, dealing with difficult conversations, and others. Further information can be found at: </a:t>
            </a:r>
            <a:r>
              <a:rPr lang="en-GB" u="sng" dirty="0">
                <a:hlinkClick r:id="rId4"/>
              </a:rPr>
              <a:t>http://www.southampton.ac.uk/pdu/resources_links/</a:t>
            </a:r>
            <a:endParaRPr lang="en-GB" dirty="0"/>
          </a:p>
          <a:p>
            <a:endParaRPr lang="en-GB" dirty="0"/>
          </a:p>
        </p:txBody>
      </p:sp>
    </p:spTree>
    <p:extLst>
      <p:ext uri="{BB962C8B-B14F-4D97-AF65-F5344CB8AC3E}">
        <p14:creationId xmlns:p14="http://schemas.microsoft.com/office/powerpoint/2010/main" val="1114996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908720"/>
            <a:ext cx="8229600" cy="1143000"/>
          </a:xfrm>
        </p:spPr>
        <p:txBody>
          <a:bodyPr>
            <a:normAutofit fontScale="90000"/>
          </a:bodyPr>
          <a:lstStyle/>
          <a:p>
            <a:r>
              <a:rPr lang="en-GB" dirty="0" smtClean="0"/>
              <a:t>Management Role and Responsibilities</a:t>
            </a:r>
            <a:endParaRPr lang="en-GB" dirty="0"/>
          </a:p>
        </p:txBody>
      </p:sp>
      <p:sp>
        <p:nvSpPr>
          <p:cNvPr id="3" name="Content Placeholder 2"/>
          <p:cNvSpPr>
            <a:spLocks noGrp="1"/>
          </p:cNvSpPr>
          <p:nvPr>
            <p:ph idx="1"/>
          </p:nvPr>
        </p:nvSpPr>
        <p:spPr>
          <a:xfrm>
            <a:off x="323528" y="2348880"/>
            <a:ext cx="8229600" cy="4389120"/>
          </a:xfrm>
        </p:spPr>
        <p:txBody>
          <a:bodyPr/>
          <a:lstStyle/>
          <a:p>
            <a:r>
              <a:rPr lang="en-GB" dirty="0" smtClean="0"/>
              <a:t>Inducting new staff into the organisation</a:t>
            </a:r>
          </a:p>
          <a:p>
            <a:r>
              <a:rPr lang="en-GB" dirty="0" smtClean="0"/>
              <a:t>Completing Appraisals</a:t>
            </a:r>
          </a:p>
          <a:p>
            <a:r>
              <a:rPr lang="en-GB" dirty="0" smtClean="0"/>
              <a:t>Performance management</a:t>
            </a:r>
          </a:p>
          <a:p>
            <a:r>
              <a:rPr lang="en-GB" dirty="0" smtClean="0"/>
              <a:t>Developing employees</a:t>
            </a:r>
          </a:p>
          <a:p>
            <a:r>
              <a:rPr lang="en-GB" dirty="0" smtClean="0"/>
              <a:t>Managing Leave</a:t>
            </a:r>
            <a:endParaRPr lang="en-GB" dirty="0"/>
          </a:p>
        </p:txBody>
      </p:sp>
    </p:spTree>
    <p:extLst>
      <p:ext uri="{BB962C8B-B14F-4D97-AF65-F5344CB8AC3E}">
        <p14:creationId xmlns:p14="http://schemas.microsoft.com/office/powerpoint/2010/main" val="39845011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Management Training</a:t>
            </a:r>
            <a:endParaRPr lang="en-GB" dirty="0"/>
          </a:p>
        </p:txBody>
      </p:sp>
      <p:sp>
        <p:nvSpPr>
          <p:cNvPr id="3" name="Content Placeholder 2"/>
          <p:cNvSpPr>
            <a:spLocks noGrp="1"/>
          </p:cNvSpPr>
          <p:nvPr>
            <p:ph idx="1"/>
          </p:nvPr>
        </p:nvSpPr>
        <p:spPr>
          <a:xfrm>
            <a:off x="457200" y="1935480"/>
            <a:ext cx="8229600" cy="4733880"/>
          </a:xfrm>
        </p:spPr>
        <p:txBody>
          <a:bodyPr>
            <a:normAutofit fontScale="70000" lnSpcReduction="20000"/>
          </a:bodyPr>
          <a:lstStyle/>
          <a:p>
            <a:r>
              <a:rPr lang="en-GB" b="1" u="sng" dirty="0"/>
              <a:t>Management Training</a:t>
            </a:r>
            <a:endParaRPr lang="en-GB" dirty="0"/>
          </a:p>
          <a:p>
            <a:r>
              <a:rPr lang="en-GB" dirty="0"/>
              <a:t>The University’s Professional Development Unit run a range of workshops and courses suitable for both new and experienced managers. They can also advise on bespoke training or other sources of assistance to development your management capabilities. Additional resources are available online in the form of pocketbooks, videos and our “good practice” </a:t>
            </a:r>
            <a:r>
              <a:rPr lang="en-GB" dirty="0">
                <a:hlinkClick r:id="rId3"/>
              </a:rPr>
              <a:t>online toolkit</a:t>
            </a:r>
            <a:r>
              <a:rPr lang="en-GB" dirty="0"/>
              <a:t>. </a:t>
            </a:r>
            <a:br>
              <a:rPr lang="en-GB" dirty="0"/>
            </a:br>
            <a:r>
              <a:rPr lang="en-GB" dirty="0"/>
              <a:t>For further guidance we recommend you consult the “Management” section of our Services A-Z or visit  </a:t>
            </a:r>
            <a:r>
              <a:rPr lang="en-GB" u="sng" dirty="0">
                <a:hlinkClick r:id="rId4"/>
              </a:rPr>
              <a:t>http://www.southampton.ac.uk/pdu</a:t>
            </a:r>
            <a:r>
              <a:rPr lang="en-GB" u="sng" dirty="0" smtClean="0">
                <a:hlinkClick r:id="rId4"/>
              </a:rPr>
              <a:t>/</a:t>
            </a:r>
            <a:endParaRPr lang="en-GB" u="sng" dirty="0" smtClean="0"/>
          </a:p>
          <a:p>
            <a:r>
              <a:rPr lang="en-GB" b="1" u="sng" dirty="0"/>
              <a:t>100 days toolkit for new managers:</a:t>
            </a:r>
            <a:endParaRPr lang="en-GB" dirty="0"/>
          </a:p>
          <a:p>
            <a:r>
              <a:rPr lang="en-GB" dirty="0"/>
              <a:t>This toolkit has been designed to help you navigate your way through your first 100 days in your new role as a manager. This period in any new role is crucial and the actions you take can determine your future success. Further information can be found at: </a:t>
            </a:r>
            <a:r>
              <a:rPr lang="en-GB" u="sng" dirty="0">
                <a:hlinkClick r:id="rId5"/>
              </a:rPr>
              <a:t>http://www.southampton.ac.uk/pdu/resources_links</a:t>
            </a:r>
            <a:r>
              <a:rPr lang="en-GB" u="sng" dirty="0" smtClean="0">
                <a:hlinkClick r:id="rId5"/>
              </a:rPr>
              <a:t>/</a:t>
            </a:r>
            <a:endParaRPr lang="en-GB" u="sng" dirty="0" smtClean="0"/>
          </a:p>
          <a:p>
            <a:r>
              <a:rPr lang="en-GB" b="1" u="sng" dirty="0"/>
              <a:t>Management development learning resources (Scott Bradbury)</a:t>
            </a:r>
            <a:endParaRPr lang="en-GB" dirty="0"/>
          </a:p>
          <a:p>
            <a:r>
              <a:rPr lang="en-GB" dirty="0"/>
              <a:t>The University has licenced several management development learning resources from </a:t>
            </a:r>
            <a:r>
              <a:rPr lang="en-GB" dirty="0" err="1"/>
              <a:t>ScottBradbury</a:t>
            </a:r>
            <a:r>
              <a:rPr lang="en-GB" dirty="0"/>
              <a:t> in the areas of performance, feedback, coaching and implementing change. To view all resources, go to </a:t>
            </a:r>
            <a:r>
              <a:rPr lang="en-GB" u="sng" dirty="0">
                <a:hlinkClick r:id="rId6"/>
              </a:rPr>
              <a:t>http://video.scottbradbury.co.uk/soton/</a:t>
            </a:r>
            <a:endParaRPr lang="en-GB" dirty="0"/>
          </a:p>
          <a:p>
            <a:endParaRPr lang="en-GB" dirty="0"/>
          </a:p>
          <a:p>
            <a:endParaRPr lang="en-GB" dirty="0"/>
          </a:p>
          <a:p>
            <a:endParaRPr lang="en-GB" dirty="0"/>
          </a:p>
        </p:txBody>
      </p:sp>
    </p:spTree>
    <p:extLst>
      <p:ext uri="{BB962C8B-B14F-4D97-AF65-F5344CB8AC3E}">
        <p14:creationId xmlns:p14="http://schemas.microsoft.com/office/powerpoint/2010/main" val="25966237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Support Services</a:t>
            </a:r>
            <a:endParaRPr lang="en-GB" dirty="0"/>
          </a:p>
        </p:txBody>
      </p:sp>
      <p:sp>
        <p:nvSpPr>
          <p:cNvPr id="3" name="Content Placeholder 2"/>
          <p:cNvSpPr>
            <a:spLocks noGrp="1"/>
          </p:cNvSpPr>
          <p:nvPr>
            <p:ph idx="1"/>
          </p:nvPr>
        </p:nvSpPr>
        <p:spPr>
          <a:xfrm>
            <a:off x="457200" y="1935480"/>
            <a:ext cx="8229600" cy="4589864"/>
          </a:xfrm>
        </p:spPr>
        <p:txBody>
          <a:bodyPr>
            <a:normAutofit fontScale="77500" lnSpcReduction="20000"/>
          </a:bodyPr>
          <a:lstStyle/>
          <a:p>
            <a:r>
              <a:rPr lang="en-GB" b="1" u="sng" dirty="0" smtClean="0"/>
              <a:t>Occupational Health</a:t>
            </a:r>
          </a:p>
          <a:p>
            <a:r>
              <a:rPr lang="en-GB" b="1" u="sng" dirty="0" smtClean="0"/>
              <a:t> </a:t>
            </a:r>
            <a:r>
              <a:rPr lang="en-GB" dirty="0"/>
              <a:t>The University is committed to providing our staff with an environment that promotes health and well-being and ensures safe working. </a:t>
            </a:r>
            <a:r>
              <a:rPr lang="en-GB" dirty="0">
                <a:hlinkClick r:id="rId3"/>
              </a:rPr>
              <a:t>Our occupational health service</a:t>
            </a:r>
            <a:r>
              <a:rPr lang="en-GB" dirty="0"/>
              <a:t> benefits both you and the University by promoting a holistic approach to health and reducing absence and potential issues with performance due to sickness. The service is provided in collaboration with the University Hospital Southampton NHS Foundation </a:t>
            </a:r>
            <a:r>
              <a:rPr lang="en-GB" dirty="0" smtClean="0"/>
              <a:t>Trust. </a:t>
            </a:r>
          </a:p>
          <a:p>
            <a:r>
              <a:rPr lang="en-GB" dirty="0" smtClean="0"/>
              <a:t>You </a:t>
            </a:r>
            <a:r>
              <a:rPr lang="en-GB" dirty="0"/>
              <a:t>can access our occupational health support service either through your line manager or by self-referral</a:t>
            </a:r>
            <a:r>
              <a:rPr lang="en-GB" dirty="0" smtClean="0"/>
              <a:t>.</a:t>
            </a:r>
          </a:p>
          <a:p>
            <a:r>
              <a:rPr lang="en-GB" b="1" u="sng" dirty="0" smtClean="0"/>
              <a:t>EAP</a:t>
            </a:r>
            <a:endParaRPr lang="en-GB" dirty="0" smtClean="0"/>
          </a:p>
          <a:p>
            <a:r>
              <a:rPr lang="en-GB" dirty="0" smtClean="0"/>
              <a:t>You </a:t>
            </a:r>
            <a:r>
              <a:rPr lang="en-GB" dirty="0"/>
              <a:t>can access a confidential Employee Assistance Programme through Legal &amp; General by calling 0800 316 9337, 24 hours a day, 365 days per week. An experienced counsellor is available to speak to or you can access web based information on health, personal and work related matters by logging onto </a:t>
            </a:r>
            <a:r>
              <a:rPr lang="en-GB" u="sng" dirty="0">
                <a:hlinkClick r:id="rId4"/>
              </a:rPr>
              <a:t>www.legalandgeneral.com/eap</a:t>
            </a:r>
            <a:r>
              <a:rPr lang="en-GB" dirty="0"/>
              <a:t>. To log on please provide user name: </a:t>
            </a:r>
            <a:r>
              <a:rPr lang="en-GB" dirty="0" err="1"/>
              <a:t>worklife</a:t>
            </a:r>
            <a:r>
              <a:rPr lang="en-GB" dirty="0"/>
              <a:t> and the password is: solutions</a:t>
            </a:r>
            <a:r>
              <a:rPr lang="en-GB" dirty="0" smtClean="0"/>
              <a:t>.</a:t>
            </a:r>
          </a:p>
        </p:txBody>
      </p:sp>
    </p:spTree>
    <p:extLst>
      <p:ext uri="{BB962C8B-B14F-4D97-AF65-F5344CB8AC3E}">
        <p14:creationId xmlns:p14="http://schemas.microsoft.com/office/powerpoint/2010/main" val="11382239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Support Services (2)</a:t>
            </a:r>
            <a:endParaRPr lang="en-GB" dirty="0"/>
          </a:p>
        </p:txBody>
      </p:sp>
      <p:sp>
        <p:nvSpPr>
          <p:cNvPr id="3" name="Content Placeholder 2"/>
          <p:cNvSpPr>
            <a:spLocks noGrp="1"/>
          </p:cNvSpPr>
          <p:nvPr>
            <p:ph idx="1"/>
          </p:nvPr>
        </p:nvSpPr>
        <p:spPr/>
        <p:txBody>
          <a:bodyPr>
            <a:normAutofit fontScale="85000" lnSpcReduction="20000"/>
          </a:bodyPr>
          <a:lstStyle/>
          <a:p>
            <a:r>
              <a:rPr lang="en-GB" b="1" u="sng" dirty="0" smtClean="0"/>
              <a:t>Counselling</a:t>
            </a:r>
          </a:p>
          <a:p>
            <a:r>
              <a:rPr lang="en-GB" dirty="0" smtClean="0"/>
              <a:t>You </a:t>
            </a:r>
            <a:r>
              <a:rPr lang="en-GB" dirty="0"/>
              <a:t>can also contact the University Counselling Service and Occupational Health Service which can be accessed via self-referral.</a:t>
            </a:r>
          </a:p>
          <a:p>
            <a:endParaRPr lang="en-GB" dirty="0"/>
          </a:p>
          <a:p>
            <a:r>
              <a:rPr lang="en-GB" b="1" u="sng" dirty="0" smtClean="0"/>
              <a:t>Mediation</a:t>
            </a:r>
          </a:p>
          <a:p>
            <a:r>
              <a:rPr lang="en-GB" dirty="0" smtClean="0"/>
              <a:t>The </a:t>
            </a:r>
            <a:r>
              <a:rPr lang="en-GB" dirty="0"/>
              <a:t>University’s </a:t>
            </a:r>
            <a:r>
              <a:rPr lang="en-GB" dirty="0">
                <a:hlinkClick r:id="rId3"/>
              </a:rPr>
              <a:t>Mediation service</a:t>
            </a:r>
            <a:r>
              <a:rPr lang="en-GB" dirty="0"/>
              <a:t> is an option to consider where a dispute occurs and is difficult for you to resolve alone. The mediation process involves those in the dispute working with an impartial mediator to find a solution together.</a:t>
            </a:r>
          </a:p>
          <a:p>
            <a:r>
              <a:rPr lang="en-GB" dirty="0"/>
              <a:t>Mediation is voluntary, confidential and only takes place where all parties involved in the dispute agree to it. It offers you early assistance before a problem escalates into a major issue. We therefore encourage you to explore mediation as an option before taking any more formal action.</a:t>
            </a:r>
          </a:p>
          <a:p>
            <a:endParaRPr lang="en-GB" dirty="0"/>
          </a:p>
        </p:txBody>
      </p:sp>
    </p:spTree>
    <p:extLst>
      <p:ext uri="{BB962C8B-B14F-4D97-AF65-F5344CB8AC3E}">
        <p14:creationId xmlns:p14="http://schemas.microsoft.com/office/powerpoint/2010/main" val="10767027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University Benefits</a:t>
            </a:r>
            <a:endParaRPr lang="en-GB" dirty="0"/>
          </a:p>
        </p:txBody>
      </p:sp>
      <p:sp>
        <p:nvSpPr>
          <p:cNvPr id="3" name="Content Placeholder 2"/>
          <p:cNvSpPr>
            <a:spLocks noGrp="1"/>
          </p:cNvSpPr>
          <p:nvPr>
            <p:ph idx="1"/>
          </p:nvPr>
        </p:nvSpPr>
        <p:spPr>
          <a:xfrm>
            <a:off x="457200" y="1935480"/>
            <a:ext cx="8229600" cy="4517856"/>
          </a:xfrm>
        </p:spPr>
        <p:txBody>
          <a:bodyPr>
            <a:normAutofit fontScale="70000" lnSpcReduction="20000"/>
          </a:bodyPr>
          <a:lstStyle/>
          <a:p>
            <a:r>
              <a:rPr lang="en-GB" dirty="0"/>
              <a:t>Working at the University offers you many benefits. The core ones include annual leave, maternity leave, paternity leave, adoption leave and sickness benefits</a:t>
            </a:r>
            <a:r>
              <a:rPr lang="en-GB" dirty="0" smtClean="0"/>
              <a:t>.</a:t>
            </a:r>
          </a:p>
          <a:p>
            <a:pPr marL="0" indent="0">
              <a:buNone/>
            </a:pPr>
            <a:endParaRPr lang="en-GB" dirty="0"/>
          </a:p>
          <a:p>
            <a:r>
              <a:rPr lang="en-GB" dirty="0"/>
              <a:t>Others available include: </a:t>
            </a:r>
            <a:endParaRPr lang="en-GB" dirty="0" smtClean="0"/>
          </a:p>
          <a:p>
            <a:r>
              <a:rPr lang="en-GB" dirty="0"/>
              <a:t>O</a:t>
            </a:r>
            <a:r>
              <a:rPr lang="en-GB" dirty="0" smtClean="0"/>
              <a:t>n-campus </a:t>
            </a:r>
            <a:r>
              <a:rPr lang="en-GB" dirty="0"/>
              <a:t>arts and culture </a:t>
            </a:r>
            <a:r>
              <a:rPr lang="en-GB" dirty="0" smtClean="0"/>
              <a:t>facilities</a:t>
            </a:r>
          </a:p>
          <a:p>
            <a:r>
              <a:rPr lang="en-GB" dirty="0" smtClean="0"/>
              <a:t> </a:t>
            </a:r>
            <a:r>
              <a:rPr lang="en-GB" dirty="0"/>
              <a:t>C</a:t>
            </a:r>
            <a:r>
              <a:rPr lang="en-GB" dirty="0" smtClean="0"/>
              <a:t>ar parking,</a:t>
            </a:r>
          </a:p>
          <a:p>
            <a:r>
              <a:rPr lang="en-GB" dirty="0"/>
              <a:t>C</a:t>
            </a:r>
            <a:r>
              <a:rPr lang="en-GB" dirty="0" smtClean="0"/>
              <a:t>hildcare vouchers</a:t>
            </a:r>
          </a:p>
          <a:p>
            <a:r>
              <a:rPr lang="en-GB" dirty="0" smtClean="0"/>
              <a:t>Cycle </a:t>
            </a:r>
            <a:r>
              <a:rPr lang="en-GB" dirty="0"/>
              <a:t>to work scheme, a dental </a:t>
            </a:r>
            <a:r>
              <a:rPr lang="en-GB" dirty="0" smtClean="0"/>
              <a:t>scheme</a:t>
            </a:r>
          </a:p>
          <a:p>
            <a:r>
              <a:rPr lang="en-GB" dirty="0"/>
              <a:t>E</a:t>
            </a:r>
            <a:r>
              <a:rPr lang="en-GB" dirty="0" smtClean="0"/>
              <a:t>ye </a:t>
            </a:r>
            <a:r>
              <a:rPr lang="en-GB" dirty="0"/>
              <a:t>tests for display screen </a:t>
            </a:r>
            <a:r>
              <a:rPr lang="en-GB" dirty="0" smtClean="0"/>
              <a:t>users</a:t>
            </a:r>
          </a:p>
          <a:p>
            <a:r>
              <a:rPr lang="en-GB" dirty="0"/>
              <a:t>H</a:t>
            </a:r>
            <a:r>
              <a:rPr lang="en-GB" dirty="0" smtClean="0"/>
              <a:t>ealthcare scheme</a:t>
            </a:r>
          </a:p>
          <a:p>
            <a:r>
              <a:rPr lang="en-GB" dirty="0"/>
              <a:t>O</a:t>
            </a:r>
            <a:r>
              <a:rPr lang="en-GB" dirty="0" smtClean="0"/>
              <a:t>n-site </a:t>
            </a:r>
            <a:r>
              <a:rPr lang="en-GB" dirty="0"/>
              <a:t>nursery at Highfield </a:t>
            </a:r>
            <a:r>
              <a:rPr lang="en-GB" dirty="0" smtClean="0"/>
              <a:t>Campus</a:t>
            </a:r>
          </a:p>
          <a:p>
            <a:r>
              <a:rPr lang="en-GB" dirty="0" smtClean="0"/>
              <a:t>Pensions</a:t>
            </a:r>
          </a:p>
          <a:p>
            <a:r>
              <a:rPr lang="en-GB" dirty="0"/>
              <a:t>S</a:t>
            </a:r>
            <a:r>
              <a:rPr lang="en-GB" dirty="0" smtClean="0"/>
              <a:t>port </a:t>
            </a:r>
            <a:r>
              <a:rPr lang="en-GB" dirty="0"/>
              <a:t>&amp; wellbeing </a:t>
            </a:r>
            <a:r>
              <a:rPr lang="en-GB" dirty="0" smtClean="0"/>
              <a:t>membership</a:t>
            </a:r>
          </a:p>
          <a:p>
            <a:r>
              <a:rPr lang="en-GB" dirty="0"/>
              <a:t>R</a:t>
            </a:r>
            <a:r>
              <a:rPr lang="en-GB" dirty="0" smtClean="0"/>
              <a:t>ange </a:t>
            </a:r>
            <a:r>
              <a:rPr lang="en-GB" dirty="0"/>
              <a:t>of staff discounts and offers.</a:t>
            </a:r>
          </a:p>
          <a:p>
            <a:r>
              <a:rPr lang="en-GB" dirty="0"/>
              <a:t>You can access a number of these benefits through the University's salary sacrifice scheme.</a:t>
            </a:r>
          </a:p>
          <a:p>
            <a:endParaRPr lang="en-GB" dirty="0"/>
          </a:p>
        </p:txBody>
      </p:sp>
    </p:spTree>
    <p:extLst>
      <p:ext uri="{BB962C8B-B14F-4D97-AF65-F5344CB8AC3E}">
        <p14:creationId xmlns:p14="http://schemas.microsoft.com/office/powerpoint/2010/main" val="715041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1143000"/>
          </a:xfrm>
        </p:spPr>
        <p:txBody>
          <a:bodyPr/>
          <a:lstStyle/>
          <a:p>
            <a:r>
              <a:rPr lang="en-GB" dirty="0" smtClean="0"/>
              <a:t>What is Flexible Working?</a:t>
            </a:r>
            <a:endParaRPr lang="en-GB" dirty="0"/>
          </a:p>
        </p:txBody>
      </p:sp>
      <p:sp>
        <p:nvSpPr>
          <p:cNvPr id="3" name="Content Placeholder 2"/>
          <p:cNvSpPr>
            <a:spLocks noGrp="1"/>
          </p:cNvSpPr>
          <p:nvPr>
            <p:ph idx="1"/>
          </p:nvPr>
        </p:nvSpPr>
        <p:spPr>
          <a:xfrm>
            <a:off x="457200" y="1844824"/>
            <a:ext cx="8229600" cy="4752528"/>
          </a:xfrm>
        </p:spPr>
        <p:txBody>
          <a:bodyPr>
            <a:normAutofit fontScale="77500" lnSpcReduction="20000"/>
          </a:bodyPr>
          <a:lstStyle/>
          <a:p>
            <a:r>
              <a:rPr lang="en-GB" i="1" dirty="0"/>
              <a:t>a type of working arrangement which gives some degree of flexibility on how long, where and when employees work.  The flexibility can be in terms of working time, working location or the pattern of working.</a:t>
            </a:r>
          </a:p>
          <a:p>
            <a:endParaRPr lang="en-GB" i="1" dirty="0"/>
          </a:p>
          <a:p>
            <a:pPr lvl="2"/>
            <a:r>
              <a:rPr lang="en-GB" i="1" dirty="0"/>
              <a:t>Chartered Institute of Personnel and Development (CIPD) Website. </a:t>
            </a:r>
            <a:r>
              <a:rPr lang="en-GB" i="1" dirty="0">
                <a:hlinkClick r:id="rId3"/>
              </a:rPr>
              <a:t>www.</a:t>
            </a:r>
            <a:r>
              <a:rPr lang="en-GB" b="1" i="1" dirty="0">
                <a:hlinkClick r:id="rId3"/>
              </a:rPr>
              <a:t>cipd</a:t>
            </a:r>
            <a:r>
              <a:rPr lang="en-GB" i="1" dirty="0">
                <a:hlinkClick r:id="rId3"/>
              </a:rPr>
              <a:t>.co.uk</a:t>
            </a:r>
            <a:r>
              <a:rPr lang="en-GB" i="1" dirty="0"/>
              <a:t> </a:t>
            </a:r>
            <a:endParaRPr lang="en-GB" dirty="0"/>
          </a:p>
          <a:p>
            <a:pPr marL="0" indent="0">
              <a:buNone/>
            </a:pPr>
            <a:endParaRPr lang="en-GB" dirty="0"/>
          </a:p>
          <a:p>
            <a:r>
              <a:rPr lang="en-GB" dirty="0" smtClean="0"/>
              <a:t>Examples of flexible working practices include;</a:t>
            </a:r>
          </a:p>
          <a:p>
            <a:pPr lvl="1"/>
            <a:endParaRPr lang="en-GB" dirty="0" smtClean="0"/>
          </a:p>
          <a:p>
            <a:pPr lvl="1"/>
            <a:r>
              <a:rPr lang="en-GB" dirty="0" smtClean="0"/>
              <a:t>Part-time working;</a:t>
            </a:r>
          </a:p>
          <a:p>
            <a:pPr lvl="1"/>
            <a:r>
              <a:rPr lang="en-GB" dirty="0" smtClean="0"/>
              <a:t>Job-sharing;</a:t>
            </a:r>
          </a:p>
          <a:p>
            <a:pPr lvl="1"/>
            <a:r>
              <a:rPr lang="en-GB" dirty="0" smtClean="0"/>
              <a:t>Term-time working;</a:t>
            </a:r>
          </a:p>
          <a:p>
            <a:pPr lvl="1"/>
            <a:r>
              <a:rPr lang="en-GB" dirty="0" smtClean="0"/>
              <a:t>Career breaks;</a:t>
            </a:r>
          </a:p>
          <a:p>
            <a:pPr lvl="1"/>
            <a:r>
              <a:rPr lang="en-GB" dirty="0" smtClean="0"/>
              <a:t>Change in working patterns;</a:t>
            </a:r>
          </a:p>
          <a:p>
            <a:pPr lvl="3"/>
            <a:r>
              <a:rPr lang="en-GB" dirty="0" smtClean="0"/>
              <a:t>Days worked, times worked.</a:t>
            </a:r>
          </a:p>
          <a:p>
            <a:pPr lvl="1"/>
            <a:r>
              <a:rPr lang="en-GB" dirty="0" smtClean="0"/>
              <a:t>Working from home.</a:t>
            </a:r>
          </a:p>
          <a:p>
            <a:endParaRPr lang="en-GB" dirty="0" smtClean="0"/>
          </a:p>
        </p:txBody>
      </p:sp>
    </p:spTree>
    <p:extLst>
      <p:ext uri="{BB962C8B-B14F-4D97-AF65-F5344CB8AC3E}">
        <p14:creationId xmlns:p14="http://schemas.microsoft.com/office/powerpoint/2010/main" val="30136942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548680"/>
            <a:ext cx="8229600" cy="1143000"/>
          </a:xfrm>
        </p:spPr>
        <p:txBody>
          <a:bodyPr/>
          <a:lstStyle/>
          <a:p>
            <a:r>
              <a:rPr lang="en-GB" dirty="0" smtClean="0"/>
              <a:t>Maternity</a:t>
            </a:r>
            <a:endParaRPr lang="en-GB" dirty="0"/>
          </a:p>
        </p:txBody>
      </p:sp>
      <p:sp>
        <p:nvSpPr>
          <p:cNvPr id="3" name="Content Placeholder 2"/>
          <p:cNvSpPr>
            <a:spLocks noGrp="1"/>
          </p:cNvSpPr>
          <p:nvPr>
            <p:ph idx="1"/>
          </p:nvPr>
        </p:nvSpPr>
        <p:spPr>
          <a:xfrm>
            <a:off x="395536" y="1673382"/>
            <a:ext cx="8229600" cy="4389120"/>
          </a:xfrm>
        </p:spPr>
        <p:txBody>
          <a:bodyPr>
            <a:normAutofit/>
          </a:bodyPr>
          <a:lstStyle/>
          <a:p>
            <a:pPr marL="667512" lvl="2" indent="0">
              <a:buNone/>
            </a:pPr>
            <a:endParaRPr lang="en-GB" dirty="0" smtClean="0"/>
          </a:p>
          <a:p>
            <a:pPr lvl="1"/>
            <a:r>
              <a:rPr lang="en-GB" dirty="0" smtClean="0"/>
              <a:t>Statutory Pay</a:t>
            </a:r>
          </a:p>
          <a:p>
            <a:pPr lvl="2"/>
            <a:r>
              <a:rPr lang="en-GB" dirty="0" smtClean="0"/>
              <a:t>Eligibility – 26 weeks service;</a:t>
            </a:r>
          </a:p>
          <a:p>
            <a:pPr lvl="2"/>
            <a:r>
              <a:rPr lang="en-GB" dirty="0" smtClean="0"/>
              <a:t>SMP payable for 39 week period;	</a:t>
            </a:r>
          </a:p>
          <a:p>
            <a:pPr lvl="3"/>
            <a:r>
              <a:rPr lang="en-GB" dirty="0" smtClean="0"/>
              <a:t>6 weeks at 90% of average weekly earnings;</a:t>
            </a:r>
          </a:p>
          <a:p>
            <a:pPr lvl="3"/>
            <a:r>
              <a:rPr lang="en-GB" dirty="0" smtClean="0"/>
              <a:t>33 weeks at the standard SMP rate (currently £138.18) or 90% of average weekly earnings, which is lower.</a:t>
            </a:r>
          </a:p>
          <a:p>
            <a:pPr lvl="3"/>
            <a:endParaRPr lang="en-GB" dirty="0" smtClean="0"/>
          </a:p>
          <a:p>
            <a:pPr lvl="2"/>
            <a:r>
              <a:rPr lang="en-GB" dirty="0"/>
              <a:t>University Contractual Pay</a:t>
            </a:r>
          </a:p>
          <a:p>
            <a:pPr lvl="2"/>
            <a:r>
              <a:rPr lang="en-GB" dirty="0"/>
              <a:t>Eligibility criteria – 52 weeks continuous service;</a:t>
            </a:r>
          </a:p>
          <a:p>
            <a:pPr lvl="2"/>
            <a:r>
              <a:rPr lang="en-GB" dirty="0"/>
              <a:t>Full salary for 26 weeks (including SMP)</a:t>
            </a:r>
          </a:p>
          <a:p>
            <a:pPr lvl="3"/>
            <a:endParaRPr lang="en-GB" dirty="0"/>
          </a:p>
          <a:p>
            <a:pPr lvl="3"/>
            <a:endParaRPr lang="en-GB" dirty="0" smtClean="0"/>
          </a:p>
          <a:p>
            <a:pPr marL="978408" lvl="3" indent="0">
              <a:buNone/>
            </a:pPr>
            <a:endParaRPr lang="en-GB" dirty="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4208" y="836712"/>
            <a:ext cx="2510011" cy="1673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779401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will be covered</a:t>
            </a:r>
            <a:endParaRPr lang="en-GB" dirty="0"/>
          </a:p>
        </p:txBody>
      </p:sp>
      <p:sp>
        <p:nvSpPr>
          <p:cNvPr id="3" name="Content Placeholder 2"/>
          <p:cNvSpPr>
            <a:spLocks noGrp="1"/>
          </p:cNvSpPr>
          <p:nvPr>
            <p:ph idx="1"/>
          </p:nvPr>
        </p:nvSpPr>
        <p:spPr>
          <a:xfrm>
            <a:off x="395536" y="2348880"/>
            <a:ext cx="8229600" cy="4320480"/>
          </a:xfrm>
        </p:spPr>
        <p:txBody>
          <a:bodyPr>
            <a:normAutofit/>
          </a:bodyPr>
          <a:lstStyle/>
          <a:p>
            <a:r>
              <a:rPr lang="en-GB" dirty="0" smtClean="0"/>
              <a:t>ECRS</a:t>
            </a:r>
          </a:p>
          <a:p>
            <a:r>
              <a:rPr lang="en-GB" dirty="0"/>
              <a:t>Contractual </a:t>
            </a:r>
            <a:r>
              <a:rPr lang="en-GB" dirty="0" smtClean="0"/>
              <a:t>entitlements</a:t>
            </a:r>
          </a:p>
          <a:p>
            <a:r>
              <a:rPr lang="en-GB" dirty="0" smtClean="0"/>
              <a:t>Appraisals</a:t>
            </a:r>
          </a:p>
          <a:p>
            <a:r>
              <a:rPr lang="en-GB" dirty="0"/>
              <a:t>Training and Development </a:t>
            </a:r>
            <a:r>
              <a:rPr lang="en-GB" dirty="0" smtClean="0"/>
              <a:t>available</a:t>
            </a:r>
          </a:p>
          <a:p>
            <a:r>
              <a:rPr lang="en-GB" dirty="0" smtClean="0"/>
              <a:t>Management Roles and Responsibilities</a:t>
            </a:r>
          </a:p>
          <a:p>
            <a:r>
              <a:rPr lang="en-GB" dirty="0" smtClean="0"/>
              <a:t>Support services</a:t>
            </a:r>
          </a:p>
          <a:p>
            <a:r>
              <a:rPr lang="en-GB" dirty="0" smtClean="0"/>
              <a:t>Flexible working</a:t>
            </a:r>
          </a:p>
          <a:p>
            <a:r>
              <a:rPr lang="en-GB" dirty="0"/>
              <a:t>University Benefits </a:t>
            </a:r>
            <a:endParaRPr lang="en-GB" dirty="0" smtClean="0"/>
          </a:p>
          <a:p>
            <a:endParaRPr lang="en-GB" dirty="0"/>
          </a:p>
        </p:txBody>
      </p:sp>
      <p:pic>
        <p:nvPicPr>
          <p:cNvPr id="614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4208" y="2924944"/>
            <a:ext cx="2448272" cy="27367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454578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Maternity  </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KIT days / contact (10 days)</a:t>
            </a:r>
          </a:p>
          <a:p>
            <a:r>
              <a:rPr lang="en-GB" dirty="0" smtClean="0"/>
              <a:t>Annual Leave accrual</a:t>
            </a:r>
          </a:p>
          <a:p>
            <a:r>
              <a:rPr lang="en-GB" dirty="0" smtClean="0"/>
              <a:t>Incremental progression</a:t>
            </a:r>
          </a:p>
          <a:p>
            <a:r>
              <a:rPr lang="en-GB" dirty="0" smtClean="0"/>
              <a:t>Fixed-term contracts</a:t>
            </a:r>
          </a:p>
          <a:p>
            <a:pPr lvl="1"/>
            <a:r>
              <a:rPr lang="en-GB" dirty="0" smtClean="0"/>
              <a:t>SMP payments</a:t>
            </a:r>
          </a:p>
          <a:p>
            <a:pPr lvl="1"/>
            <a:r>
              <a:rPr lang="en-GB" dirty="0" smtClean="0"/>
              <a:t>Redundancy and Redeployment</a:t>
            </a:r>
          </a:p>
          <a:p>
            <a:pPr lvl="1"/>
            <a:r>
              <a:rPr lang="en-GB" dirty="0" smtClean="0"/>
              <a:t>Return criteria relating to contractual pay</a:t>
            </a:r>
          </a:p>
          <a:p>
            <a:pPr lvl="1"/>
            <a:r>
              <a:rPr lang="en-GB" dirty="0"/>
              <a:t>Can claim in retrospect </a:t>
            </a:r>
            <a:r>
              <a:rPr lang="en-GB" dirty="0" smtClean="0"/>
              <a:t>should contact extension occur </a:t>
            </a:r>
          </a:p>
          <a:p>
            <a:r>
              <a:rPr lang="en-GB" dirty="0" smtClean="0"/>
              <a:t>Return to Work</a:t>
            </a:r>
          </a:p>
          <a:p>
            <a:pPr lvl="1"/>
            <a:r>
              <a:rPr lang="en-GB" dirty="0" smtClean="0"/>
              <a:t>Flexible working request</a:t>
            </a:r>
          </a:p>
          <a:p>
            <a:pPr lvl="1"/>
            <a:r>
              <a:rPr lang="en-GB" dirty="0"/>
              <a:t>Must return for 52 weeks following maternity leave to retain any University maternity pay</a:t>
            </a:r>
            <a:r>
              <a:rPr lang="en-GB" dirty="0" smtClean="0"/>
              <a:t>.</a:t>
            </a:r>
          </a:p>
          <a:p>
            <a:pPr lvl="1"/>
            <a:endParaRPr lang="en-GB" dirty="0"/>
          </a:p>
        </p:txBody>
      </p:sp>
      <p:pic>
        <p:nvPicPr>
          <p:cNvPr id="4098" name="Picture 2" descr="https://encrypted-tbn3.gstatic.com/images?q=tbn:ANd9GcTI1xczsxalKqLq04gRKl_MT00w-xjWhwtWyglZN6ocffzHzPbbh_jCvv4">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52527" y="836712"/>
            <a:ext cx="2010147" cy="14056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58282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229600" cy="1104139"/>
          </a:xfrm>
        </p:spPr>
        <p:txBody>
          <a:bodyPr/>
          <a:lstStyle/>
          <a:p>
            <a:r>
              <a:rPr lang="en-GB" dirty="0" smtClean="0"/>
              <a:t>Paternity</a:t>
            </a:r>
            <a:endParaRPr lang="en-GB" dirty="0"/>
          </a:p>
        </p:txBody>
      </p:sp>
      <p:sp>
        <p:nvSpPr>
          <p:cNvPr id="3" name="Content Placeholder 2"/>
          <p:cNvSpPr>
            <a:spLocks noGrp="1"/>
          </p:cNvSpPr>
          <p:nvPr>
            <p:ph idx="1"/>
          </p:nvPr>
        </p:nvSpPr>
        <p:spPr>
          <a:xfrm>
            <a:off x="457200" y="1600200"/>
            <a:ext cx="8229600" cy="4781128"/>
          </a:xfrm>
        </p:spPr>
        <p:txBody>
          <a:bodyPr>
            <a:normAutofit/>
          </a:bodyPr>
          <a:lstStyle/>
          <a:p>
            <a:r>
              <a:rPr lang="en-GB" dirty="0" smtClean="0"/>
              <a:t>Ordinary Paternity Leave and Pay (OPLP)</a:t>
            </a:r>
          </a:p>
          <a:p>
            <a:pPr lvl="2"/>
            <a:r>
              <a:rPr lang="en-GB" dirty="0" smtClean="0"/>
              <a:t>Maximum of 2 weeks full pay</a:t>
            </a:r>
          </a:p>
          <a:p>
            <a:pPr lvl="2"/>
            <a:r>
              <a:rPr lang="en-GB" dirty="0" smtClean="0"/>
              <a:t>Eligibility criteria (26 weeks service)</a:t>
            </a:r>
          </a:p>
          <a:p>
            <a:pPr lvl="2"/>
            <a:r>
              <a:rPr lang="en-GB" dirty="0" smtClean="0"/>
              <a:t>Consecutive weeks</a:t>
            </a:r>
          </a:p>
          <a:p>
            <a:pPr lvl="2"/>
            <a:r>
              <a:rPr lang="en-GB" dirty="0" smtClean="0"/>
              <a:t>Taken within 56 days of childbirth</a:t>
            </a:r>
            <a:endParaRPr lang="en-GB" dirty="0"/>
          </a:p>
          <a:p>
            <a:r>
              <a:rPr lang="en-GB" dirty="0" smtClean="0"/>
              <a:t>Additional Paternity </a:t>
            </a:r>
            <a:r>
              <a:rPr lang="en-GB" dirty="0" smtClean="0"/>
              <a:t>Leave</a:t>
            </a:r>
          </a:p>
          <a:p>
            <a:r>
              <a:rPr lang="en-GB" sz="2400" dirty="0" smtClean="0"/>
              <a:t>Allows </a:t>
            </a:r>
            <a:r>
              <a:rPr lang="en-GB" sz="2400" dirty="0" smtClean="0"/>
              <a:t>between 2-26 weeks leave (after week 20 of the child’s birth) within first year</a:t>
            </a:r>
          </a:p>
          <a:p>
            <a:pPr lvl="2"/>
            <a:r>
              <a:rPr lang="en-GB" dirty="0" smtClean="0"/>
              <a:t>Eligibility criteria (26 weeks service)</a:t>
            </a:r>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0830" y="836712"/>
            <a:ext cx="1800200" cy="1800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568357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1143000"/>
          </a:xfrm>
        </p:spPr>
        <p:txBody>
          <a:bodyPr>
            <a:normAutofit fontScale="90000"/>
          </a:bodyPr>
          <a:lstStyle/>
          <a:p>
            <a:r>
              <a:rPr lang="en-GB" dirty="0" smtClean="0"/>
              <a:t>Additional University Leave Policies</a:t>
            </a:r>
            <a:endParaRPr lang="en-GB" dirty="0"/>
          </a:p>
        </p:txBody>
      </p:sp>
      <p:sp>
        <p:nvSpPr>
          <p:cNvPr id="3" name="Content Placeholder 2"/>
          <p:cNvSpPr>
            <a:spLocks noGrp="1"/>
          </p:cNvSpPr>
          <p:nvPr>
            <p:ph idx="1"/>
          </p:nvPr>
        </p:nvSpPr>
        <p:spPr>
          <a:xfrm>
            <a:off x="457200" y="1600200"/>
            <a:ext cx="8229600" cy="4853136"/>
          </a:xfrm>
        </p:spPr>
        <p:txBody>
          <a:bodyPr>
            <a:normAutofit fontScale="85000" lnSpcReduction="20000"/>
          </a:bodyPr>
          <a:lstStyle/>
          <a:p>
            <a:r>
              <a:rPr lang="en-GB" b="1" dirty="0" smtClean="0"/>
              <a:t>Career Break</a:t>
            </a:r>
          </a:p>
          <a:p>
            <a:pPr lvl="2"/>
            <a:r>
              <a:rPr lang="en-GB" dirty="0" smtClean="0"/>
              <a:t>To care for preschool children, care for elderly etc. eligibility 5 years service, granted between 1-3 years. Effectively resignation although have right to prior consideration of suitable vacancies upon return. Max of 2 career breaks. Application process.</a:t>
            </a:r>
          </a:p>
          <a:p>
            <a:r>
              <a:rPr lang="en-GB" b="1" dirty="0" smtClean="0"/>
              <a:t>Casual Leave</a:t>
            </a:r>
          </a:p>
          <a:p>
            <a:pPr lvl="2"/>
            <a:r>
              <a:rPr lang="en-GB" dirty="0" smtClean="0"/>
              <a:t>For attending conferences, for appointment as external examiner, max of 4 weeks paid. Application process.</a:t>
            </a:r>
          </a:p>
          <a:p>
            <a:pPr lvl="0"/>
            <a:r>
              <a:rPr lang="en-GB" b="1" dirty="0" smtClean="0">
                <a:solidFill>
                  <a:prstClr val="black"/>
                </a:solidFill>
              </a:rPr>
              <a:t>Compassionate and Domestic Leave </a:t>
            </a:r>
            <a:r>
              <a:rPr lang="en-GB" dirty="0" smtClean="0">
                <a:solidFill>
                  <a:prstClr val="black"/>
                </a:solidFill>
              </a:rPr>
              <a:t>(max of 4 paid days)</a:t>
            </a:r>
          </a:p>
          <a:p>
            <a:pPr lvl="2"/>
            <a:r>
              <a:rPr lang="en-GB" dirty="0" smtClean="0">
                <a:solidFill>
                  <a:prstClr val="black"/>
                </a:solidFill>
              </a:rPr>
              <a:t>Domestic incidents; ill dependent, gives birth or injured; arrange care for dependent, dealing with the death of a dependent.</a:t>
            </a:r>
          </a:p>
          <a:p>
            <a:pPr lvl="2"/>
            <a:r>
              <a:rPr lang="en-GB" dirty="0" smtClean="0">
                <a:solidFill>
                  <a:prstClr val="black"/>
                </a:solidFill>
              </a:rPr>
              <a:t>Compassionate; e.g. bereavement</a:t>
            </a:r>
            <a:endParaRPr lang="en-GB" dirty="0">
              <a:solidFill>
                <a:prstClr val="black"/>
              </a:solidFill>
            </a:endParaRPr>
          </a:p>
          <a:p>
            <a:r>
              <a:rPr lang="en-GB" b="1" dirty="0" smtClean="0"/>
              <a:t>Study Leave</a:t>
            </a:r>
          </a:p>
          <a:p>
            <a:pPr lvl="2"/>
            <a:r>
              <a:rPr lang="en-GB" dirty="0" smtClean="0"/>
              <a:t>Academic Staff – eligibility of 3 years service.  Maximum of 1 semester (normally paid) in every 4 years of service.  Not carried over. Application process.</a:t>
            </a:r>
          </a:p>
          <a:p>
            <a:pPr lvl="2"/>
            <a:r>
              <a:rPr lang="en-GB" dirty="0"/>
              <a:t>A</a:t>
            </a:r>
            <a:r>
              <a:rPr lang="en-GB" dirty="0" smtClean="0"/>
              <a:t>ble to accept temporary appointments elsewhere, not to exceed 2 years.  Unpaid, application process.</a:t>
            </a:r>
          </a:p>
        </p:txBody>
      </p:sp>
    </p:spTree>
    <p:extLst>
      <p:ext uri="{BB962C8B-B14F-4D97-AF65-F5344CB8AC3E}">
        <p14:creationId xmlns:p14="http://schemas.microsoft.com/office/powerpoint/2010/main" val="27504157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Further Information</a:t>
            </a:r>
            <a:endParaRPr lang="en-GB" dirty="0"/>
          </a:p>
        </p:txBody>
      </p:sp>
      <p:sp>
        <p:nvSpPr>
          <p:cNvPr id="3" name="Content Placeholder 2"/>
          <p:cNvSpPr>
            <a:spLocks noGrp="1"/>
          </p:cNvSpPr>
          <p:nvPr>
            <p:ph idx="1"/>
          </p:nvPr>
        </p:nvSpPr>
        <p:spPr/>
        <p:txBody>
          <a:bodyPr>
            <a:normAutofit fontScale="62500" lnSpcReduction="20000"/>
          </a:bodyPr>
          <a:lstStyle/>
          <a:p>
            <a:r>
              <a:rPr lang="en-GB" dirty="0"/>
              <a:t>Sussed- </a:t>
            </a:r>
            <a:r>
              <a:rPr lang="en-GB" dirty="0">
                <a:hlinkClick r:id="rId3"/>
              </a:rPr>
              <a:t>http://www.southampton.ac.uk/hr</a:t>
            </a:r>
            <a:r>
              <a:rPr lang="en-GB" dirty="0" smtClean="0">
                <a:hlinkClick r:id="rId3"/>
              </a:rPr>
              <a:t>/</a:t>
            </a:r>
            <a:endParaRPr lang="en-GB" dirty="0" smtClean="0"/>
          </a:p>
          <a:p>
            <a:r>
              <a:rPr lang="en-GB" dirty="0">
                <a:hlinkClick r:id="rId4" action="ppaction://hlinkfile"/>
              </a:rPr>
              <a:t>About HR</a:t>
            </a:r>
            <a:endParaRPr lang="en-GB" dirty="0"/>
          </a:p>
          <a:p>
            <a:r>
              <a:rPr lang="en-GB" dirty="0">
                <a:hlinkClick r:id="rId5" action="ppaction://hlinkfile"/>
              </a:rPr>
              <a:t>Services A-Z</a:t>
            </a:r>
            <a:endParaRPr lang="en-GB" dirty="0"/>
          </a:p>
          <a:p>
            <a:r>
              <a:rPr lang="en-GB" dirty="0">
                <a:hlinkClick r:id="rId6" action="ppaction://hlinkfile"/>
              </a:rPr>
              <a:t>Form Store</a:t>
            </a:r>
            <a:endParaRPr lang="en-GB" dirty="0"/>
          </a:p>
          <a:p>
            <a:r>
              <a:rPr lang="en-GB" dirty="0">
                <a:hlinkClick r:id="rId7" action="ppaction://hlinkfile"/>
              </a:rPr>
              <a:t>Job Opportunities</a:t>
            </a:r>
            <a:endParaRPr lang="en-GB" dirty="0"/>
          </a:p>
          <a:p>
            <a:r>
              <a:rPr lang="en-GB" dirty="0">
                <a:hlinkClick r:id="rId8" action="ppaction://hlinkfile"/>
              </a:rPr>
              <a:t>For Managers</a:t>
            </a:r>
            <a:endParaRPr lang="en-GB" dirty="0"/>
          </a:p>
          <a:p>
            <a:r>
              <a:rPr lang="en-GB" dirty="0" err="1">
                <a:hlinkClick r:id="rId9" action="ppaction://hlinkfile"/>
              </a:rPr>
              <a:t>MyView</a:t>
            </a:r>
            <a:r>
              <a:rPr lang="en-GB" dirty="0">
                <a:hlinkClick r:id="rId9" action="ppaction://hlinkfile"/>
              </a:rPr>
              <a:t> - HR Self-service</a:t>
            </a:r>
            <a:endParaRPr lang="en-GB" dirty="0"/>
          </a:p>
          <a:p>
            <a:r>
              <a:rPr lang="en-GB" dirty="0">
                <a:hlinkClick r:id="rId10" action="ppaction://hlinkfile"/>
              </a:rPr>
              <a:t>Professional Development Unit (PDU)</a:t>
            </a:r>
            <a:endParaRPr lang="en-GB" dirty="0"/>
          </a:p>
          <a:p>
            <a:r>
              <a:rPr lang="en-GB" dirty="0">
                <a:hlinkClick r:id="rId11" action="ppaction://hlinkfile"/>
              </a:rPr>
              <a:t>PDU Good Practice (resources)</a:t>
            </a:r>
            <a:endParaRPr lang="en-GB" dirty="0"/>
          </a:p>
          <a:p>
            <a:r>
              <a:rPr lang="en-GB" dirty="0">
                <a:hlinkClick r:id="rId12" action="ppaction://hlinkfile"/>
              </a:rPr>
              <a:t>Pay Scales</a:t>
            </a:r>
            <a:endParaRPr lang="en-GB" dirty="0"/>
          </a:p>
          <a:p>
            <a:r>
              <a:rPr lang="en-GB" dirty="0">
                <a:hlinkClick r:id="rId13" action="ppaction://hlinkfile"/>
              </a:rPr>
              <a:t>For Staff</a:t>
            </a:r>
            <a:endParaRPr lang="en-GB" dirty="0"/>
          </a:p>
          <a:p>
            <a:r>
              <a:rPr lang="en-GB" dirty="0">
                <a:hlinkClick r:id="rId14" action="ppaction://hlinkfile"/>
              </a:rPr>
              <a:t>Temp Bank</a:t>
            </a:r>
            <a:endParaRPr lang="en-GB" dirty="0"/>
          </a:p>
          <a:p>
            <a:r>
              <a:rPr lang="en-GB" dirty="0">
                <a:hlinkClick r:id="rId15" action="ppaction://hlinkfile"/>
              </a:rPr>
              <a:t>Vice-Chancellor's Awards</a:t>
            </a:r>
            <a:endParaRPr lang="en-GB" dirty="0"/>
          </a:p>
          <a:p>
            <a:r>
              <a:rPr lang="en-GB" dirty="0">
                <a:hlinkClick r:id="rId16" action="ppaction://hlinkfile"/>
              </a:rPr>
              <a:t>The Concordat to support Researchers</a:t>
            </a:r>
            <a:endParaRPr lang="en-GB" dirty="0"/>
          </a:p>
          <a:p>
            <a:r>
              <a:rPr lang="en-GB" dirty="0">
                <a:hlinkClick r:id="rId17" action="ppaction://hlinkfile"/>
              </a:rPr>
              <a:t>RDGC: supporting Doctoral Researchers</a:t>
            </a:r>
            <a:endParaRPr lang="en-GB" dirty="0"/>
          </a:p>
          <a:p>
            <a:r>
              <a:rPr lang="en-GB" dirty="0">
                <a:hlinkClick r:id="rId18" action="ppaction://hlinkfile"/>
              </a:rPr>
              <a:t>Support for Research Staff</a:t>
            </a:r>
            <a:endParaRPr lang="en-GB" dirty="0"/>
          </a:p>
          <a:p>
            <a:r>
              <a:rPr lang="en-GB" dirty="0">
                <a:hlinkClick r:id="rId19" action="ppaction://hlinkfile"/>
              </a:rPr>
              <a:t>Induction</a:t>
            </a:r>
            <a:endParaRPr lang="en-GB" dirty="0"/>
          </a:p>
          <a:p>
            <a:pPr marL="0" indent="0">
              <a:buNone/>
            </a:pPr>
            <a:endParaRPr lang="en-GB" dirty="0" smtClean="0"/>
          </a:p>
          <a:p>
            <a:pPr marL="0" indent="0">
              <a:buNone/>
            </a:pPr>
            <a:endParaRPr lang="en-GB" dirty="0"/>
          </a:p>
        </p:txBody>
      </p:sp>
      <p:pic>
        <p:nvPicPr>
          <p:cNvPr id="1026" name="Picture 2" descr="HR">
            <a:hlinkClick r:id="rId20" tooltip="HR"/>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067944" y="2420888"/>
            <a:ext cx="5004048" cy="28083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64228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76672"/>
            <a:ext cx="8229600" cy="1143000"/>
          </a:xfrm>
        </p:spPr>
        <p:txBody>
          <a:bodyPr>
            <a:normAutofit fontScale="90000"/>
          </a:bodyPr>
          <a:lstStyle/>
          <a:p>
            <a:r>
              <a:rPr lang="en-GB" dirty="0" smtClean="0"/>
              <a:t>Faculty of Health Sciences HR Contacts</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Liz Pike</a:t>
            </a:r>
          </a:p>
          <a:p>
            <a:pPr lvl="1"/>
            <a:r>
              <a:rPr lang="en-GB" dirty="0" smtClean="0"/>
              <a:t>Faculty HR Manager</a:t>
            </a:r>
          </a:p>
          <a:p>
            <a:pPr marL="667512" lvl="2" indent="0">
              <a:buNone/>
            </a:pPr>
            <a:r>
              <a:rPr lang="en-GB" dirty="0" smtClean="0">
                <a:hlinkClick r:id="rId3"/>
              </a:rPr>
              <a:t>e.pike@soton.ac.uk</a:t>
            </a:r>
            <a:endParaRPr lang="en-GB" dirty="0" smtClean="0"/>
          </a:p>
          <a:p>
            <a:pPr marL="667512" lvl="2" indent="0">
              <a:buNone/>
            </a:pPr>
            <a:r>
              <a:rPr lang="en-GB" dirty="0" smtClean="0"/>
              <a:t>Tel: Extension: 27831</a:t>
            </a:r>
          </a:p>
          <a:p>
            <a:pPr marL="667512" lvl="2" indent="0">
              <a:buNone/>
            </a:pPr>
            <a:r>
              <a:rPr lang="en-GB" dirty="0" smtClean="0"/>
              <a:t>Works Monday to Fri, Based in Building 67, Room 4061</a:t>
            </a:r>
          </a:p>
          <a:p>
            <a:pPr marL="667512" lvl="2" indent="0">
              <a:buNone/>
            </a:pPr>
            <a:endParaRPr lang="en-GB" dirty="0" smtClean="0"/>
          </a:p>
          <a:p>
            <a:pPr lvl="0">
              <a:buClr>
                <a:srgbClr val="0BD0D9"/>
              </a:buClr>
            </a:pPr>
            <a:r>
              <a:rPr lang="en-GB" dirty="0" smtClean="0">
                <a:solidFill>
                  <a:prstClr val="black"/>
                </a:solidFill>
              </a:rPr>
              <a:t>Carol Read</a:t>
            </a:r>
          </a:p>
          <a:p>
            <a:pPr lvl="1">
              <a:buClr>
                <a:srgbClr val="0BD0D9"/>
              </a:buClr>
            </a:pPr>
            <a:r>
              <a:rPr lang="en-GB" dirty="0" smtClean="0">
                <a:solidFill>
                  <a:prstClr val="black"/>
                </a:solidFill>
              </a:rPr>
              <a:t>Faculty Recruitment Advisor</a:t>
            </a:r>
          </a:p>
          <a:p>
            <a:pPr marL="640080" lvl="2" indent="0">
              <a:buClr>
                <a:srgbClr val="0BD0D9"/>
              </a:buClr>
              <a:buNone/>
            </a:pPr>
            <a:r>
              <a:rPr lang="en-GB" dirty="0" smtClean="0">
                <a:solidFill>
                  <a:prstClr val="black"/>
                </a:solidFill>
                <a:hlinkClick r:id="rId4"/>
              </a:rPr>
              <a:t>c.read@soton.ac.uk</a:t>
            </a:r>
            <a:endParaRPr lang="en-GB" dirty="0" smtClean="0">
              <a:solidFill>
                <a:prstClr val="black"/>
              </a:solidFill>
            </a:endParaRPr>
          </a:p>
          <a:p>
            <a:pPr marL="0" lvl="0" indent="0">
              <a:buClr>
                <a:srgbClr val="0BD0D9"/>
              </a:buClr>
              <a:buNone/>
            </a:pPr>
            <a:r>
              <a:rPr lang="en-GB" dirty="0" smtClean="0">
                <a:solidFill>
                  <a:prstClr val="black"/>
                </a:solidFill>
              </a:rPr>
              <a:t>	Tel: Extension: 23649</a:t>
            </a:r>
            <a:endParaRPr lang="en-GB" dirty="0" smtClean="0"/>
          </a:p>
          <a:p>
            <a:pPr marL="0" lvl="0" indent="0">
              <a:buClr>
                <a:srgbClr val="0BD0D9"/>
              </a:buClr>
              <a:buNone/>
            </a:pPr>
            <a:r>
              <a:rPr lang="en-GB" dirty="0" smtClean="0"/>
              <a:t>	Works </a:t>
            </a:r>
            <a:r>
              <a:rPr lang="en-GB" dirty="0"/>
              <a:t>Monday to </a:t>
            </a:r>
            <a:r>
              <a:rPr lang="en-GB" dirty="0" smtClean="0"/>
              <a:t>Fri, Primarily </a:t>
            </a:r>
            <a:r>
              <a:rPr lang="en-GB" dirty="0"/>
              <a:t>based in Building 37, Highfield </a:t>
            </a:r>
            <a:r>
              <a:rPr lang="en-GB" dirty="0" smtClean="0"/>
              <a:t>Campus</a:t>
            </a:r>
            <a:endParaRPr lang="en-GB" dirty="0"/>
          </a:p>
          <a:p>
            <a:pPr marL="667512" lvl="2" indent="0">
              <a:buNone/>
            </a:pPr>
            <a:endParaRPr lang="en-GB" dirty="0" smtClean="0"/>
          </a:p>
          <a:p>
            <a:pPr lvl="0">
              <a:buClr>
                <a:srgbClr val="0BD0D9"/>
              </a:buClr>
            </a:pPr>
            <a:r>
              <a:rPr lang="en-GB" dirty="0" smtClean="0">
                <a:solidFill>
                  <a:prstClr val="black"/>
                </a:solidFill>
              </a:rPr>
              <a:t>Emily Enright </a:t>
            </a:r>
          </a:p>
          <a:p>
            <a:pPr lvl="1">
              <a:buClr>
                <a:srgbClr val="0BD0D9"/>
              </a:buClr>
            </a:pPr>
            <a:r>
              <a:rPr lang="en-GB" dirty="0" smtClean="0">
                <a:solidFill>
                  <a:prstClr val="black"/>
                </a:solidFill>
              </a:rPr>
              <a:t>Faculty HR Officer</a:t>
            </a:r>
          </a:p>
          <a:p>
            <a:pPr marL="667512" lvl="2" indent="0">
              <a:buClr>
                <a:srgbClr val="0BD0D9"/>
              </a:buClr>
              <a:buNone/>
            </a:pPr>
            <a:r>
              <a:rPr lang="en-GB" dirty="0" smtClean="0"/>
              <a:t>Joining the Health Sciences HR Team shortly. Primarily based in Building 37, Highfield Campus</a:t>
            </a:r>
          </a:p>
          <a:p>
            <a:pPr marL="667512" lvl="2" indent="0">
              <a:buNone/>
            </a:pPr>
            <a:endParaRPr lang="en-GB" dirty="0" smtClean="0"/>
          </a:p>
        </p:txBody>
      </p:sp>
    </p:spTree>
    <p:extLst>
      <p:ext uri="{BB962C8B-B14F-4D97-AF65-F5344CB8AC3E}">
        <p14:creationId xmlns:p14="http://schemas.microsoft.com/office/powerpoint/2010/main" val="418527878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Any Questions</a:t>
            </a:r>
            <a:endParaRPr lang="en-GB" dirty="0"/>
          </a:p>
        </p:txBody>
      </p:sp>
      <p:pic>
        <p:nvPicPr>
          <p:cNvPr id="1027" name="Picture 3" descr="C:\Users\rn1r08\AppData\Local\Microsoft\Windows\Temporary Internet Files\Content.IE5\1FY75FFV\MC900391752[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07904" y="2852936"/>
            <a:ext cx="1816913" cy="18123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05888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268760"/>
            <a:ext cx="8229600" cy="1143000"/>
          </a:xfrm>
        </p:spPr>
        <p:txBody>
          <a:bodyPr>
            <a:normAutofit fontScale="90000"/>
          </a:bodyPr>
          <a:lstStyle/>
          <a:p>
            <a:r>
              <a:rPr lang="en-GB" b="1" dirty="0"/>
              <a:t>What is the definition of an Early career researcher (ECR)?</a:t>
            </a:r>
            <a:br>
              <a:rPr lang="en-GB" b="1" dirty="0"/>
            </a:br>
            <a:endParaRPr lang="en-GB" dirty="0"/>
          </a:p>
        </p:txBody>
      </p:sp>
      <p:sp>
        <p:nvSpPr>
          <p:cNvPr id="3" name="Content Placeholder 2"/>
          <p:cNvSpPr>
            <a:spLocks noGrp="1"/>
          </p:cNvSpPr>
          <p:nvPr>
            <p:ph idx="1"/>
          </p:nvPr>
        </p:nvSpPr>
        <p:spPr>
          <a:xfrm>
            <a:off x="457200" y="1935480"/>
            <a:ext cx="8229600" cy="4733880"/>
          </a:xfrm>
        </p:spPr>
        <p:txBody>
          <a:bodyPr>
            <a:normAutofit fontScale="55000" lnSpcReduction="20000"/>
          </a:bodyPr>
          <a:lstStyle/>
          <a:p>
            <a:pPr marL="0" indent="0">
              <a:buNone/>
            </a:pPr>
            <a:r>
              <a:rPr lang="en-GB" dirty="0"/>
              <a:t> </a:t>
            </a:r>
            <a:endParaRPr lang="en-GB" b="1" dirty="0"/>
          </a:p>
          <a:p>
            <a:r>
              <a:rPr lang="en-GB" dirty="0"/>
              <a:t>RCUK in its FAQs on Roberts distinguishes between early 'stage' and early 'career' in the following way:  </a:t>
            </a:r>
            <a:endParaRPr lang="en-GB" dirty="0" smtClean="0"/>
          </a:p>
          <a:p>
            <a:endParaRPr lang="en-GB" b="1" dirty="0"/>
          </a:p>
          <a:p>
            <a:r>
              <a:rPr lang="en-GB" dirty="0"/>
              <a:t>"Generally, early stage researchers are those within 5 years of starting a PhD, early career researchers those within 10 years of starting a PhD. Researchers in posts funded through research grants are referred to as research staff and Principle Investigators (on research grants) as academic staff." </a:t>
            </a:r>
            <a:r>
              <a:rPr lang="en-GB" u="sng" dirty="0">
                <a:hlinkClick r:id="rId3"/>
              </a:rPr>
              <a:t>http://www.rcuk.ac.uk/cmsweb/downloads/rcuk/researchcareers/faqs.pdf</a:t>
            </a:r>
            <a:endParaRPr lang="en-GB" b="1" dirty="0"/>
          </a:p>
          <a:p>
            <a:pPr marL="0" indent="0">
              <a:buNone/>
            </a:pPr>
            <a:endParaRPr lang="en-GB" b="1" dirty="0"/>
          </a:p>
          <a:p>
            <a:r>
              <a:rPr lang="en-GB" dirty="0"/>
              <a:t>The AHRC define an ECR, with respect to award eligibility, as "within eight years of the award of your PhD or equivalent professional training or within six years of your first academic appointment".  This last point about appointments relates to applications for an ECR grant - but it is not 'lecturing' that defines an ECR, rather research does.  So an ECR must be employed primarily to do research and, according to the ESRC, be "in the early stages of your research career".</a:t>
            </a:r>
            <a:endParaRPr lang="en-GB" b="1" dirty="0"/>
          </a:p>
          <a:p>
            <a:pPr marL="0" indent="0">
              <a:buNone/>
            </a:pPr>
            <a:endParaRPr lang="en-GB" b="1" dirty="0"/>
          </a:p>
          <a:p>
            <a:r>
              <a:rPr lang="en-GB" dirty="0"/>
              <a:t>There is some flexibility around what it means, in terms of timescale, between disciplines - so it will be someone who falls within a range of 6 to 8 years of completing a PhD, or within 10 years of a starting one</a:t>
            </a:r>
            <a:r>
              <a:rPr lang="en-GB" dirty="0" smtClean="0"/>
              <a:t>.</a:t>
            </a:r>
            <a:endParaRPr lang="en-GB" b="1" dirty="0"/>
          </a:p>
          <a:p>
            <a:pPr marL="0" indent="0">
              <a:buNone/>
            </a:pPr>
            <a:endParaRPr lang="en-GB" b="1" dirty="0"/>
          </a:p>
          <a:p>
            <a:r>
              <a:rPr lang="en-GB" dirty="0"/>
              <a:t>Other defining characteristics:  An ECR will be attempting to build a research career, and are quite likely to be in a temporary role and on a fixed term contract.</a:t>
            </a:r>
            <a:endParaRPr lang="en-GB" b="1" dirty="0"/>
          </a:p>
          <a:p>
            <a:endParaRPr lang="en-GB" dirty="0"/>
          </a:p>
        </p:txBody>
      </p:sp>
    </p:spTree>
    <p:extLst>
      <p:ext uri="{BB962C8B-B14F-4D97-AF65-F5344CB8AC3E}">
        <p14:creationId xmlns:p14="http://schemas.microsoft.com/office/powerpoint/2010/main" val="1972937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Concordat</a:t>
            </a:r>
          </a:p>
        </p:txBody>
      </p:sp>
      <p:sp>
        <p:nvSpPr>
          <p:cNvPr id="3" name="Content Placeholder 2"/>
          <p:cNvSpPr>
            <a:spLocks noGrp="1"/>
          </p:cNvSpPr>
          <p:nvPr>
            <p:ph idx="1"/>
          </p:nvPr>
        </p:nvSpPr>
        <p:spPr/>
        <p:txBody>
          <a:bodyPr>
            <a:normAutofit lnSpcReduction="10000"/>
          </a:bodyPr>
          <a:lstStyle/>
          <a:p>
            <a:r>
              <a:rPr lang="en-GB" dirty="0" smtClean="0"/>
              <a:t>The Concordat consists of:</a:t>
            </a:r>
          </a:p>
          <a:p>
            <a:r>
              <a:rPr lang="en-GB" dirty="0" smtClean="0"/>
              <a:t>A set of principles for the future support and management of research careers, and under each principle, an explanation of how it may best be embedded into institutional practice</a:t>
            </a:r>
          </a:p>
          <a:p>
            <a:r>
              <a:rPr lang="en-GB" dirty="0" smtClean="0"/>
              <a:t>A clear statement of the signatories collective expectations for the support and management of researchers </a:t>
            </a:r>
          </a:p>
          <a:p>
            <a:r>
              <a:rPr lang="en-GB" dirty="0" smtClean="0"/>
              <a:t>A selection emphasising the responsibility to researches to take control of their career and to further it through informed decisions</a:t>
            </a:r>
            <a:endParaRPr lang="en-GB" dirty="0"/>
          </a:p>
        </p:txBody>
      </p:sp>
    </p:spTree>
    <p:extLst>
      <p:ext uri="{BB962C8B-B14F-4D97-AF65-F5344CB8AC3E}">
        <p14:creationId xmlns:p14="http://schemas.microsoft.com/office/powerpoint/2010/main" val="2429937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Concordat within Health Sciences</a:t>
            </a:r>
            <a:endParaRPr lang="en-GB" dirty="0"/>
          </a:p>
        </p:txBody>
      </p:sp>
      <p:sp>
        <p:nvSpPr>
          <p:cNvPr id="3" name="Content Placeholder 2"/>
          <p:cNvSpPr>
            <a:spLocks noGrp="1"/>
          </p:cNvSpPr>
          <p:nvPr>
            <p:ph idx="1"/>
          </p:nvPr>
        </p:nvSpPr>
        <p:spPr/>
        <p:txBody>
          <a:bodyPr/>
          <a:lstStyle/>
          <a:p>
            <a:r>
              <a:rPr lang="en-GB" dirty="0" smtClean="0"/>
              <a:t>Dan Bader and Cheryl Metcalf are the faculty leads</a:t>
            </a:r>
          </a:p>
          <a:p>
            <a:r>
              <a:rPr lang="en-GB" dirty="0"/>
              <a:t>Project group reviewing the importance of recruitment and selection methods for researchers and retaining talent within the Faculty and </a:t>
            </a:r>
            <a:r>
              <a:rPr lang="en-GB" dirty="0" smtClean="0"/>
              <a:t>University</a:t>
            </a:r>
          </a:p>
          <a:p>
            <a:r>
              <a:rPr lang="en-GB" dirty="0" smtClean="0"/>
              <a:t>Review of current practices within the Faculty and how these can be improved </a:t>
            </a:r>
          </a:p>
          <a:p>
            <a:r>
              <a:rPr lang="en-GB" dirty="0" smtClean="0"/>
              <a:t>Achieving excellence in research </a:t>
            </a:r>
            <a:endParaRPr lang="en-GB" dirty="0"/>
          </a:p>
        </p:txBody>
      </p:sp>
    </p:spTree>
    <p:extLst>
      <p:ext uri="{BB962C8B-B14F-4D97-AF65-F5344CB8AC3E}">
        <p14:creationId xmlns:p14="http://schemas.microsoft.com/office/powerpoint/2010/main" val="12855936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836712"/>
            <a:ext cx="8229600" cy="1143000"/>
          </a:xfrm>
        </p:spPr>
        <p:txBody>
          <a:bodyPr>
            <a:normAutofit fontScale="90000"/>
          </a:bodyPr>
          <a:lstStyle/>
          <a:p>
            <a:r>
              <a:rPr lang="en-GB" dirty="0"/>
              <a:t>Fixed term Faculty </a:t>
            </a:r>
            <a:r>
              <a:rPr lang="en-GB" dirty="0" smtClean="0"/>
              <a:t>Forum</a:t>
            </a:r>
            <a:r>
              <a:rPr lang="en-GB" dirty="0"/>
              <a:t/>
            </a:r>
            <a:br>
              <a:rPr lang="en-GB" dirty="0"/>
            </a:br>
            <a:endParaRPr lang="en-GB" dirty="0"/>
          </a:p>
        </p:txBody>
      </p:sp>
      <p:sp>
        <p:nvSpPr>
          <p:cNvPr id="3" name="Content Placeholder 2"/>
          <p:cNvSpPr>
            <a:spLocks noGrp="1"/>
          </p:cNvSpPr>
          <p:nvPr>
            <p:ph idx="1"/>
          </p:nvPr>
        </p:nvSpPr>
        <p:spPr>
          <a:xfrm>
            <a:off x="457200" y="1628800"/>
            <a:ext cx="8435280" cy="5040560"/>
          </a:xfrm>
        </p:spPr>
        <p:txBody>
          <a:bodyPr>
            <a:normAutofit fontScale="85000" lnSpcReduction="10000"/>
          </a:bodyPr>
          <a:lstStyle/>
          <a:p>
            <a:endParaRPr lang="en-GB" dirty="0"/>
          </a:p>
          <a:p>
            <a:r>
              <a:rPr lang="en-GB" dirty="0"/>
              <a:t>The Fixed Term Faculty Forum is for both teaching and research FTC staff. We hold a meeting (one at </a:t>
            </a:r>
            <a:r>
              <a:rPr lang="en-GB" dirty="0" err="1"/>
              <a:t>highfield</a:t>
            </a:r>
            <a:r>
              <a:rPr lang="en-GB" dirty="0"/>
              <a:t> and one at SGH) every 2 months. The forums are designed to provide a regular meeting point for FTC staff and a 'safe' place for staff to discuss issues that they have encountered in the Faculty. If members of the forum, or their line manager would like any further information, they are to contact Cheryl Metcalf, who is concordat representative (deputising for Dan Bader, concordat champion).</a:t>
            </a:r>
          </a:p>
          <a:p>
            <a:pPr marL="0" indent="0">
              <a:buNone/>
            </a:pPr>
            <a:endParaRPr lang="en-GB" dirty="0"/>
          </a:p>
          <a:p>
            <a:r>
              <a:rPr lang="en-GB" dirty="0"/>
              <a:t>G</a:t>
            </a:r>
            <a:r>
              <a:rPr lang="en-GB" dirty="0" smtClean="0"/>
              <a:t>uest </a:t>
            </a:r>
            <a:r>
              <a:rPr lang="en-GB" dirty="0"/>
              <a:t>speakers to each meeting. </a:t>
            </a:r>
          </a:p>
          <a:p>
            <a:pPr marL="0" indent="0">
              <a:buNone/>
            </a:pPr>
            <a:endParaRPr lang="en-GB" dirty="0"/>
          </a:p>
          <a:p>
            <a:r>
              <a:rPr lang="en-GB" dirty="0"/>
              <a:t>Issues raised by members at these meetings are cascaded back (anonymously) to the relevant groups such as Athena Swan, Concordat, Faculty Research Executive.</a:t>
            </a:r>
          </a:p>
          <a:p>
            <a:endParaRPr lang="en-GB" dirty="0"/>
          </a:p>
        </p:txBody>
      </p:sp>
    </p:spTree>
    <p:extLst>
      <p:ext uri="{BB962C8B-B14F-4D97-AF65-F5344CB8AC3E}">
        <p14:creationId xmlns:p14="http://schemas.microsoft.com/office/powerpoint/2010/main" val="653038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Concordat</a:t>
            </a:r>
            <a:endParaRPr lang="en-GB" dirty="0"/>
          </a:p>
        </p:txBody>
      </p:sp>
      <p:sp>
        <p:nvSpPr>
          <p:cNvPr id="3" name="Content Placeholder 2"/>
          <p:cNvSpPr>
            <a:spLocks noGrp="1"/>
          </p:cNvSpPr>
          <p:nvPr>
            <p:ph idx="1"/>
          </p:nvPr>
        </p:nvSpPr>
        <p:spPr/>
        <p:txBody>
          <a:bodyPr>
            <a:normAutofit fontScale="92500"/>
          </a:bodyPr>
          <a:lstStyle/>
          <a:p>
            <a:r>
              <a:rPr lang="en-GB" b="1" u="sng" dirty="0"/>
              <a:t>Concordat to Support the Career Development of Researchers </a:t>
            </a:r>
            <a:endParaRPr lang="en-GB" dirty="0"/>
          </a:p>
          <a:p>
            <a:r>
              <a:rPr lang="en-GB" dirty="0"/>
              <a:t>Vitae is a national organisation championing the personal, professional and career development of doctoral researchers and research staff in higher education institutions and research institutes. The Vitae </a:t>
            </a:r>
            <a:r>
              <a:rPr lang="en-GB" dirty="0">
                <a:hlinkClick r:id="rId3" tooltip="Vitae booklets for researchers"/>
              </a:rPr>
              <a:t>booklets</a:t>
            </a:r>
            <a:r>
              <a:rPr lang="en-GB" dirty="0"/>
              <a:t> for researchers offer practical information to support your  professional, personal and career development. Information and resources for professional development for researchers can be found at the below site: </a:t>
            </a:r>
            <a:r>
              <a:rPr lang="en-GB" u="sng" dirty="0">
                <a:hlinkClick r:id="rId4"/>
              </a:rPr>
              <a:t>https://www.vitae.ac.uk/researchers-professional-development</a:t>
            </a:r>
            <a:endParaRPr lang="en-GB" dirty="0"/>
          </a:p>
          <a:p>
            <a:endParaRPr lang="en-GB" dirty="0"/>
          </a:p>
        </p:txBody>
      </p:sp>
    </p:spTree>
    <p:extLst>
      <p:ext uri="{BB962C8B-B14F-4D97-AF65-F5344CB8AC3E}">
        <p14:creationId xmlns:p14="http://schemas.microsoft.com/office/powerpoint/2010/main" val="5369286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Contractual Entitlements</a:t>
            </a:r>
            <a:endParaRPr lang="en-GB" dirty="0"/>
          </a:p>
        </p:txBody>
      </p:sp>
      <p:sp>
        <p:nvSpPr>
          <p:cNvPr id="3" name="Content Placeholder 2"/>
          <p:cNvSpPr>
            <a:spLocks noGrp="1"/>
          </p:cNvSpPr>
          <p:nvPr>
            <p:ph idx="1"/>
          </p:nvPr>
        </p:nvSpPr>
        <p:spPr/>
        <p:txBody>
          <a:bodyPr/>
          <a:lstStyle/>
          <a:p>
            <a:r>
              <a:rPr lang="en-GB" dirty="0" smtClean="0"/>
              <a:t>Annual Leave</a:t>
            </a:r>
          </a:p>
          <a:p>
            <a:r>
              <a:rPr lang="en-GB" dirty="0" smtClean="0"/>
              <a:t>Increments</a:t>
            </a:r>
          </a:p>
          <a:p>
            <a:r>
              <a:rPr lang="en-GB" dirty="0" smtClean="0"/>
              <a:t>Probation </a:t>
            </a:r>
          </a:p>
          <a:p>
            <a:r>
              <a:rPr lang="en-GB" dirty="0" smtClean="0"/>
              <a:t>Leave Polices including Maternity, Adoption, Parental</a:t>
            </a:r>
          </a:p>
          <a:p>
            <a:r>
              <a:rPr lang="en-GB" dirty="0" smtClean="0"/>
              <a:t>Flexible working</a:t>
            </a:r>
          </a:p>
          <a:p>
            <a:r>
              <a:rPr lang="en-GB" dirty="0" smtClean="0"/>
              <a:t>Training and Development</a:t>
            </a:r>
          </a:p>
          <a:p>
            <a:r>
              <a:rPr lang="en-GB" dirty="0" smtClean="0"/>
              <a:t>Appraisals</a:t>
            </a:r>
          </a:p>
          <a:p>
            <a:pPr marL="0" indent="0">
              <a:buNone/>
            </a:pPr>
            <a:endParaRPr lang="en-GB" dirty="0"/>
          </a:p>
        </p:txBody>
      </p:sp>
    </p:spTree>
    <p:extLst>
      <p:ext uri="{BB962C8B-B14F-4D97-AF65-F5344CB8AC3E}">
        <p14:creationId xmlns:p14="http://schemas.microsoft.com/office/powerpoint/2010/main" val="36481800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Appraisals</a:t>
            </a:r>
            <a:endParaRPr lang="en-GB" dirty="0"/>
          </a:p>
        </p:txBody>
      </p:sp>
      <p:sp>
        <p:nvSpPr>
          <p:cNvPr id="3" name="Content Placeholder 2"/>
          <p:cNvSpPr>
            <a:spLocks noGrp="1"/>
          </p:cNvSpPr>
          <p:nvPr>
            <p:ph idx="1"/>
          </p:nvPr>
        </p:nvSpPr>
        <p:spPr/>
        <p:txBody>
          <a:bodyPr>
            <a:normAutofit lnSpcReduction="10000"/>
          </a:bodyPr>
          <a:lstStyle/>
          <a:p>
            <a:r>
              <a:rPr lang="en-GB" dirty="0" smtClean="0"/>
              <a:t>New appraisal system has been implemented in line with the Reward Project </a:t>
            </a:r>
          </a:p>
          <a:p>
            <a:r>
              <a:rPr lang="en-GB" dirty="0" smtClean="0"/>
              <a:t>Appraisal </a:t>
            </a:r>
            <a:r>
              <a:rPr lang="en-GB" dirty="0"/>
              <a:t>training from Sept 14-May 15 then ongoing</a:t>
            </a:r>
          </a:p>
          <a:p>
            <a:r>
              <a:rPr lang="en-GB" dirty="0"/>
              <a:t>E-learning for all  Sept 14-May 15</a:t>
            </a:r>
          </a:p>
          <a:p>
            <a:r>
              <a:rPr lang="en-GB" dirty="0"/>
              <a:t>Appraiser half day Sept 14-Feb 15</a:t>
            </a:r>
          </a:p>
          <a:p>
            <a:r>
              <a:rPr lang="en-GB" dirty="0" err="1"/>
              <a:t>Appraisee</a:t>
            </a:r>
            <a:r>
              <a:rPr lang="en-GB" dirty="0"/>
              <a:t> road shows </a:t>
            </a:r>
          </a:p>
          <a:p>
            <a:r>
              <a:rPr lang="en-GB" dirty="0"/>
              <a:t>Online guidance on appraisal </a:t>
            </a:r>
            <a:r>
              <a:rPr lang="en-GB" dirty="0" smtClean="0"/>
              <a:t>system and </a:t>
            </a:r>
            <a:r>
              <a:rPr lang="en-GB" dirty="0"/>
              <a:t>appraisal process </a:t>
            </a:r>
          </a:p>
          <a:p>
            <a:r>
              <a:rPr lang="en-GB" dirty="0"/>
              <a:t>Same online system for managing appraisals and probation </a:t>
            </a:r>
          </a:p>
          <a:p>
            <a:endParaRPr lang="en-GB" dirty="0"/>
          </a:p>
        </p:txBody>
      </p:sp>
    </p:spTree>
    <p:extLst>
      <p:ext uri="{BB962C8B-B14F-4D97-AF65-F5344CB8AC3E}">
        <p14:creationId xmlns:p14="http://schemas.microsoft.com/office/powerpoint/2010/main" val="25794277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C0A76FDF4F3E343953E08B351AD125D" ma:contentTypeVersion="1" ma:contentTypeDescription="Create a new document." ma:contentTypeScope="" ma:versionID="acba04626ac05a162222e27fb8b56982">
  <xsd:schema xmlns:xsd="http://www.w3.org/2001/XMLSchema" xmlns:xs="http://www.w3.org/2001/XMLSchema" xmlns:p="http://schemas.microsoft.com/office/2006/metadata/properties" xmlns:ns2="http://schemas.microsoft.com/sharepoint/v4" targetNamespace="http://schemas.microsoft.com/office/2006/metadata/properties" ma:root="true" ma:fieldsID="c79c8594d4fa4c9fd200c91a62336472" ns2:_="">
    <xsd:import namespace="http://schemas.microsoft.com/sharepoint/v4"/>
    <xsd:element name="properties">
      <xsd:complexType>
        <xsd:sequence>
          <xsd:element name="documentManagement">
            <xsd:complexType>
              <xsd:all>
                <xsd:element ref="ns2: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8"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documentManagement>
</p:properties>
</file>

<file path=customXml/itemProps1.xml><?xml version="1.0" encoding="utf-8"?>
<ds:datastoreItem xmlns:ds="http://schemas.openxmlformats.org/officeDocument/2006/customXml" ds:itemID="{E4BFDEDA-EFE7-4556-AC82-255E03B51EBF}">
  <ds:schemaRefs>
    <ds:schemaRef ds:uri="http://schemas.microsoft.com/sharepoint/v3/contenttype/forms"/>
  </ds:schemaRefs>
</ds:datastoreItem>
</file>

<file path=customXml/itemProps2.xml><?xml version="1.0" encoding="utf-8"?>
<ds:datastoreItem xmlns:ds="http://schemas.openxmlformats.org/officeDocument/2006/customXml" ds:itemID="{8AC168CB-FC6F-43AD-A767-4FEFA0315A0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8440B91-E9A1-4C22-99AD-95D794359832}">
  <ds:schemaRefs>
    <ds:schemaRef ds:uri="http://purl.org/dc/dcmitype/"/>
    <ds:schemaRef ds:uri="http://www.w3.org/XML/1998/namespace"/>
    <ds:schemaRef ds:uri="http://schemas.microsoft.com/office/2006/metadata/properties"/>
    <ds:schemaRef ds:uri="http://schemas.microsoft.com/office/2006/documentManagement/types"/>
    <ds:schemaRef ds:uri="http://purl.org/dc/elements/1.1/"/>
    <ds:schemaRef ds:uri="http://schemas.openxmlformats.org/package/2006/metadata/core-properties"/>
    <ds:schemaRef ds:uri="http://purl.org/dc/terms/"/>
    <ds:schemaRef ds:uri="http://schemas.microsoft.com/sharepoint/v4"/>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Flow</Template>
  <TotalTime>543</TotalTime>
  <Words>1483</Words>
  <Application>Microsoft Office PowerPoint</Application>
  <PresentationFormat>On-screen Show (4:3)</PresentationFormat>
  <Paragraphs>247</Paragraphs>
  <Slides>25</Slides>
  <Notes>25</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Flow</vt:lpstr>
      <vt:lpstr>Essential HR information on contracts and training from both the ECR and PI perspective Session</vt:lpstr>
      <vt:lpstr>What will be covered</vt:lpstr>
      <vt:lpstr>What is the definition of an Early career researcher (ECR)? </vt:lpstr>
      <vt:lpstr>Concordat</vt:lpstr>
      <vt:lpstr>Concordat within Health Sciences</vt:lpstr>
      <vt:lpstr>Fixed term Faculty Forum </vt:lpstr>
      <vt:lpstr>Concordat</vt:lpstr>
      <vt:lpstr>Contractual Entitlements</vt:lpstr>
      <vt:lpstr>Appraisals</vt:lpstr>
      <vt:lpstr>Training and Development</vt:lpstr>
      <vt:lpstr>Training and Development</vt:lpstr>
      <vt:lpstr>Training and Development</vt:lpstr>
      <vt:lpstr>Management Role and Responsibilities</vt:lpstr>
      <vt:lpstr>Management Training</vt:lpstr>
      <vt:lpstr>Support Services</vt:lpstr>
      <vt:lpstr>Support Services (2)</vt:lpstr>
      <vt:lpstr>University Benefits</vt:lpstr>
      <vt:lpstr>What is Flexible Working?</vt:lpstr>
      <vt:lpstr>Maternity</vt:lpstr>
      <vt:lpstr>Maternity  </vt:lpstr>
      <vt:lpstr>Paternity</vt:lpstr>
      <vt:lpstr>Additional University Leave Policies</vt:lpstr>
      <vt:lpstr>Further Information</vt:lpstr>
      <vt:lpstr>Faculty of Health Sciences HR Contacts</vt:lpstr>
      <vt:lpstr>Any Questions</vt:lpstr>
    </vt:vector>
  </TitlesOfParts>
  <Company>University of Southampton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Flexible Working Awareness Session</dc:title>
  <dc:creator>Nash R.</dc:creator>
  <cp:lastModifiedBy>Pike E.</cp:lastModifiedBy>
  <cp:revision>45</cp:revision>
  <cp:lastPrinted>2014-05-15T11:19:37Z</cp:lastPrinted>
  <dcterms:created xsi:type="dcterms:W3CDTF">2014-04-25T09:37:34Z</dcterms:created>
  <dcterms:modified xsi:type="dcterms:W3CDTF">2014-05-19T11:24:09Z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0x010100AC0A76FDF4F3E343953E08B351AD125D</vt:lpwstr>
  </property>
</Properties>
</file>