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0" r:id="rId3"/>
    <p:sldId id="303" r:id="rId4"/>
    <p:sldId id="301" r:id="rId5"/>
    <p:sldId id="302" r:id="rId6"/>
    <p:sldId id="304" r:id="rId7"/>
    <p:sldId id="305" r:id="rId8"/>
    <p:sldId id="307" r:id="rId9"/>
    <p:sldId id="306" r:id="rId10"/>
    <p:sldId id="263" r:id="rId11"/>
    <p:sldId id="264" r:id="rId12"/>
    <p:sldId id="297" r:id="rId13"/>
    <p:sldId id="266" r:id="rId14"/>
    <p:sldId id="267" r:id="rId15"/>
    <p:sldId id="268" r:id="rId16"/>
    <p:sldId id="269" r:id="rId17"/>
    <p:sldId id="270" r:id="rId18"/>
    <p:sldId id="285" r:id="rId19"/>
    <p:sldId id="286" r:id="rId20"/>
    <p:sldId id="287" r:id="rId21"/>
    <p:sldId id="289" r:id="rId22"/>
    <p:sldId id="288" r:id="rId23"/>
    <p:sldId id="290" r:id="rId24"/>
    <p:sldId id="29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1900" autoAdjust="0"/>
  </p:normalViewPr>
  <p:slideViewPr>
    <p:cSldViewPr>
      <p:cViewPr varScale="1">
        <p:scale>
          <a:sx n="59" d="100"/>
          <a:sy n="59" d="100"/>
        </p:scale>
        <p:origin x="-16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AD589-D708-4EF0-98C9-DFCC0EE436DD}" type="datetimeFigureOut">
              <a:rPr lang="en-GB" smtClean="0"/>
              <a:pPr/>
              <a:t>23/04/2015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03E58-B0DB-42C0-AE0E-5C2D48C10F1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D7915-C1A2-4D3B-8E18-1FDAA5E4666F}" type="datetimeFigureOut">
              <a:rPr lang="en-GB" smtClean="0"/>
              <a:pPr/>
              <a:t>23/04/2015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7ED54-8881-46BB-A477-F0B2D4A15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“Do you think that British politicians are out merely for themselves, for their party, or to do their best for their country?”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7314E-7CA4-45BF-8D62-D0D7D514EEEF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62403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F145-8DB8-44DB-9E18-4AD99519855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77A2-1D3B-432D-BC6C-29C6060A154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B9FC-5575-403B-A177-580318D60585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3BEF-D126-42A5-9799-32E66235AC6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930F-5626-45CC-85F2-584CD7AA6332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95483-0B1B-48EB-98CC-A169D5C8816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0FAC-F300-406D-9527-804402FADB44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CDD7-FD30-4D4A-8ED4-D339A92EB622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8E56-A763-498B-9F9C-7F9D237EE4CD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8060B-1A98-44A6-A25F-9F34003BA07C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F160-2F77-468C-B809-27FFD61E5E7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979FF-6C1C-4F5A-B855-E255DE3F942E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.stoker@soton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do citizens think about politics and how to reform the political system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Gerry Stoker</a:t>
            </a:r>
          </a:p>
          <a:p>
            <a:r>
              <a:rPr lang="en-GB" dirty="0" smtClean="0"/>
              <a:t>@</a:t>
            </a:r>
            <a:r>
              <a:rPr lang="en-GB" dirty="0" err="1" smtClean="0"/>
              <a:t>ProfStoker</a:t>
            </a:r>
            <a:endParaRPr lang="en-GB" dirty="0" smtClean="0"/>
          </a:p>
          <a:p>
            <a:r>
              <a:rPr lang="en-GB" dirty="0" smtClean="0">
                <a:hlinkClick r:id="rId2"/>
              </a:rPr>
              <a:t>g.stoker@soton.ac.uk</a:t>
            </a: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Trends in discontentment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Good </a:t>
            </a:r>
            <a:r>
              <a:rPr lang="en-GB" dirty="0"/>
              <a:t>longitudinal data on public attitudes towards politics and politicians is difficult to come by. </a:t>
            </a:r>
            <a:endParaRPr lang="en-GB" dirty="0" smtClean="0"/>
          </a:p>
          <a:p>
            <a:r>
              <a:rPr lang="en-GB" dirty="0" smtClean="0"/>
              <a:t>Maybe there was never really a “golden age” of British democratic politics? </a:t>
            </a:r>
          </a:p>
          <a:p>
            <a:r>
              <a:rPr lang="en-GB" dirty="0" smtClean="0"/>
              <a:t>We </a:t>
            </a:r>
            <a:r>
              <a:rPr lang="en-GB" dirty="0"/>
              <a:t>replicated a poll question that was first asked by Gallup in July 1944. 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939382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97724" y="6482781"/>
            <a:ext cx="8820472" cy="344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400" dirty="0" smtClean="0"/>
              <a:t>Source: </a:t>
            </a:r>
            <a:r>
              <a:rPr lang="en-GB" sz="1400" dirty="0" err="1"/>
              <a:t>YouGov</a:t>
            </a:r>
            <a:r>
              <a:rPr lang="en-GB" sz="1400" dirty="0"/>
              <a:t>/University of Southampton, 2,103 GB Adults, Fieldwork: 20th - 21st October 2014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11175" y="152400"/>
            <a:ext cx="84264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r>
              <a:rPr lang="en-GB" kern="0" dirty="0" smtClean="0"/>
              <a:t>Trends in discontentment</a:t>
            </a:r>
            <a:endParaRPr lang="en-GB" kern="0" dirty="0"/>
          </a:p>
        </p:txBody>
      </p:sp>
      <p:pic>
        <p:nvPicPr>
          <p:cNvPr id="1026" name="Picture 2" descr="http://cdn.yougov.com/cumulus_uploads/inlineimage/9698/political%20disaffecti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7702"/>
            <a:ext cx="7337189" cy="442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82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mixed score card but with clear trends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Interest slightly up; knowledge up </a:t>
            </a:r>
          </a:p>
          <a:p>
            <a:r>
              <a:rPr lang="en-GB" dirty="0" smtClean="0"/>
              <a:t>Sense that  which party is in power matter down</a:t>
            </a:r>
          </a:p>
          <a:p>
            <a:r>
              <a:rPr lang="en-GB" dirty="0" smtClean="0"/>
              <a:t> Duty to vote down and voting in general elections </a:t>
            </a:r>
          </a:p>
          <a:p>
            <a:r>
              <a:rPr lang="en-GB" dirty="0" smtClean="0"/>
              <a:t>Sense that system needs major reform up</a:t>
            </a:r>
          </a:p>
          <a:p>
            <a:r>
              <a:rPr lang="en-GB" dirty="0" smtClean="0"/>
              <a:t>And all this is having real impact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 what’s different about politics today?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Politics always a difficult art and has disappointment built into its practices but things have got worse </a:t>
            </a:r>
          </a:p>
          <a:p>
            <a:r>
              <a:rPr lang="en-GB" dirty="0" smtClean="0"/>
              <a:t>The way that politics is done or practiced has changed </a:t>
            </a:r>
          </a:p>
          <a:p>
            <a:r>
              <a:rPr lang="en-GB" dirty="0" smtClean="0"/>
              <a:t>Modern political exchange is increasingly in fast thinking mode </a:t>
            </a:r>
          </a:p>
          <a:p>
            <a:r>
              <a:rPr lang="en-GB" dirty="0" smtClean="0"/>
              <a:t>Decline is not the product of short-term policy failure but rather process changes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Decline in party membership leading to professionalisation of politics ...elite routes into politics become even narrower </a:t>
            </a:r>
          </a:p>
          <a:p>
            <a:r>
              <a:rPr lang="en-GB" dirty="0" smtClean="0"/>
              <a:t>Political exchange with citizens increasingly  through marketisation practices...sound bites, dog whistle agenda setting, targeted messages</a:t>
            </a:r>
          </a:p>
          <a:p>
            <a:r>
              <a:rPr lang="en-GB" dirty="0" smtClean="0"/>
              <a:t> Fast thinking exchanges ...time efficient but can be  costly in terms of making choices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greater void between politics and citizens: structural factors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87812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Void reflected in expressions of discontentment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36643524"/>
              </p:ext>
            </p:extLst>
          </p:nvPr>
        </p:nvGraphicFramePr>
        <p:xfrm>
          <a:off x="395536" y="1700212"/>
          <a:ext cx="8389689" cy="4534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2708"/>
                <a:gridCol w="2016981"/>
              </a:tblGrid>
              <a:tr h="64866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Thinking about the problems facing Britain today, do you agree or disagree with the following statements?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Agree/Disagree (%)</a:t>
                      </a:r>
                      <a:endParaRPr lang="en-GB" sz="1600" dirty="0"/>
                    </a:p>
                  </a:txBody>
                  <a:tcPr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>
                          <a:effectLst/>
                          <a:latin typeface="Arial"/>
                        </a:rPr>
                        <a:t>Politicians in government can make a difference to the major social and economic issues facing Britain.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63 / 13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effectLst/>
                          <a:latin typeface="Arial"/>
                        </a:rPr>
                        <a:t>Politicians have the technical knowledge needed to solve the problems facing Britain today.</a:t>
                      </a:r>
                      <a:endParaRPr lang="en-GB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20 / 52 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effectLst/>
                          <a:latin typeface="Arial"/>
                        </a:rPr>
                        <a:t>Politicians possess the leadership to tell the public the truth about the tough decisions that need to be made.</a:t>
                      </a:r>
                      <a:endParaRPr lang="en-GB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33 / 40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Politicians are too focused on short-term chasing of headlines.</a:t>
                      </a:r>
                      <a:endParaRPr lang="en-GB" sz="14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80 / 3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Politics is dominated by self-seeking politicians protecting the interests of the already rich and powerful in our society.</a:t>
                      </a:r>
                      <a:endParaRPr lang="en-GB" sz="14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72 / 8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effectLst/>
                          <a:latin typeface="Arial"/>
                        </a:rPr>
                        <a:t>Politicians have exaggerated the scale of the economic crisis - by blaming either the previous or the current government.</a:t>
                      </a:r>
                      <a:endParaRPr lang="en-GB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47/28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97724" y="6482781"/>
            <a:ext cx="8820472" cy="344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400" dirty="0" smtClean="0"/>
              <a:t>Source: </a:t>
            </a:r>
            <a:r>
              <a:rPr lang="en-GB" sz="1400" dirty="0" err="1" smtClean="0"/>
              <a:t>YouGov</a:t>
            </a:r>
            <a:r>
              <a:rPr lang="en-GB" sz="1400" dirty="0" smtClean="0"/>
              <a:t>/University of Southampton, 1,905 </a:t>
            </a:r>
            <a:r>
              <a:rPr lang="en-GB" sz="1400" dirty="0"/>
              <a:t>GB Adults, Fieldwork: </a:t>
            </a:r>
            <a:r>
              <a:rPr lang="en-GB" sz="1400" dirty="0" smtClean="0"/>
              <a:t>5th – 6th June 2013</a:t>
            </a:r>
            <a:endParaRPr lang="en-GB" sz="1400" dirty="0"/>
          </a:p>
        </p:txBody>
      </p:sp>
      <p:sp>
        <p:nvSpPr>
          <p:cNvPr id="3" name="Oval 2"/>
          <p:cNvSpPr/>
          <p:nvPr/>
        </p:nvSpPr>
        <p:spPr bwMode="auto">
          <a:xfrm>
            <a:off x="7272300" y="4291105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265137" y="5005189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262592" y="2384884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18110" y="3068960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7543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“owns” political discontent?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Age as a predictor of negativity: </a:t>
            </a:r>
          </a:p>
          <a:p>
            <a:pPr lvl="1"/>
            <a:r>
              <a:rPr lang="en-GB" dirty="0" smtClean="0"/>
              <a:t>older voters (typically 60+) tend to be more sceptical that politicians have “technical knowledge”, are “short-</a:t>
            </a:r>
            <a:r>
              <a:rPr lang="en-GB" dirty="0" err="1" smtClean="0"/>
              <a:t>termist</a:t>
            </a:r>
            <a:r>
              <a:rPr lang="en-GB" dirty="0" smtClean="0"/>
              <a:t>” and “self-seeking”. Lifecycle effect in disaffection with politics?</a:t>
            </a:r>
          </a:p>
          <a:p>
            <a:pPr lvl="1"/>
            <a:r>
              <a:rPr lang="en-GB" dirty="0" smtClean="0"/>
              <a:t>despite Generations X and Y participating in formal politics (e.g. elections) less than their </a:t>
            </a:r>
            <a:r>
              <a:rPr lang="en-GB" dirty="0"/>
              <a:t>elders, </a:t>
            </a:r>
            <a:r>
              <a:rPr lang="en-GB" dirty="0" smtClean="0"/>
              <a:t>they tend to be </a:t>
            </a:r>
            <a:r>
              <a:rPr lang="en-GB" dirty="0"/>
              <a:t>more positive about politics and </a:t>
            </a:r>
            <a:r>
              <a:rPr lang="en-GB" dirty="0" smtClean="0"/>
              <a:t>politicians </a:t>
            </a:r>
            <a:r>
              <a:rPr lang="en-GB" dirty="0"/>
              <a:t>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92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Who “owns” discontentment?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Social class </a:t>
            </a:r>
            <a:r>
              <a:rPr lang="en-GB" dirty="0"/>
              <a:t>as a predictor of negativity</a:t>
            </a:r>
            <a:r>
              <a:rPr lang="en-GB" dirty="0" smtClean="0"/>
              <a:t>:</a:t>
            </a:r>
          </a:p>
          <a:p>
            <a:pPr lvl="1"/>
            <a:r>
              <a:rPr lang="en-GB" dirty="0"/>
              <a:t>professional/middle class respondents are more sceptical about the </a:t>
            </a:r>
            <a:r>
              <a:rPr lang="en-GB" u="sng" dirty="0"/>
              <a:t>capabilities</a:t>
            </a:r>
            <a:r>
              <a:rPr lang="en-GB" dirty="0"/>
              <a:t> </a:t>
            </a:r>
            <a:r>
              <a:rPr lang="en-GB" dirty="0" smtClean="0"/>
              <a:t>of politicians.</a:t>
            </a:r>
          </a:p>
          <a:p>
            <a:pPr lvl="1"/>
            <a:r>
              <a:rPr lang="en-GB" dirty="0"/>
              <a:t>working class respondents are more likely to </a:t>
            </a:r>
            <a:r>
              <a:rPr lang="en-GB" dirty="0" smtClean="0"/>
              <a:t>agree with negative </a:t>
            </a:r>
            <a:r>
              <a:rPr lang="en-GB" dirty="0"/>
              <a:t>statements about politicians </a:t>
            </a:r>
            <a:r>
              <a:rPr lang="en-GB" dirty="0" smtClean="0"/>
              <a:t>having </a:t>
            </a:r>
            <a:r>
              <a:rPr lang="en-GB" u="sng" dirty="0" smtClean="0"/>
              <a:t>exaggerated </a:t>
            </a:r>
            <a:r>
              <a:rPr lang="en-GB" u="sng" dirty="0"/>
              <a:t>the crisis</a:t>
            </a:r>
            <a:r>
              <a:rPr lang="en-GB" dirty="0"/>
              <a:t> by blaming the past and current government and for </a:t>
            </a:r>
            <a:r>
              <a:rPr lang="en-GB" u="sng" dirty="0"/>
              <a:t>self-serving</a:t>
            </a:r>
            <a:r>
              <a:rPr lang="en-GB" dirty="0"/>
              <a:t> </a:t>
            </a:r>
            <a:r>
              <a:rPr lang="en-GB" dirty="0" smtClean="0"/>
              <a:t>behaviour that protects interests </a:t>
            </a:r>
            <a:r>
              <a:rPr lang="en-GB" dirty="0"/>
              <a:t>of the already rich and </a:t>
            </a:r>
            <a:r>
              <a:rPr lang="en-GB" dirty="0" smtClean="0"/>
              <a:t>powerful in society.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08472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Anti-politics reinforces exclusion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Disillusionment leads to non-participation in long-term </a:t>
            </a:r>
          </a:p>
          <a:p>
            <a:r>
              <a:rPr lang="en-GB" dirty="0" smtClean="0"/>
              <a:t>Populist surges likely to be followed by slump  </a:t>
            </a:r>
          </a:p>
          <a:p>
            <a:r>
              <a:rPr lang="en-GB" dirty="0" smtClean="0"/>
              <a:t>Its clear who owns disillusionment to a greater degree </a:t>
            </a:r>
          </a:p>
          <a:p>
            <a:r>
              <a:rPr lang="en-GB" dirty="0" smtClean="0"/>
              <a:t>Politics designed around interests of those that remain in: the wealthier ...and those that vote, the elderly not the young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18</a:t>
            </a:fld>
            <a:endParaRPr lang="en-GB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Around this storm of unplanned change elites have added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 smtClean="0"/>
              <a:t>A storm of intended change</a:t>
            </a:r>
            <a:r>
              <a:rPr lang="en-GB" dirty="0" smtClean="0"/>
              <a:t>: </a:t>
            </a:r>
          </a:p>
          <a:p>
            <a:r>
              <a:rPr lang="en-GB" sz="2800" dirty="0" smtClean="0"/>
              <a:t>Devolution </a:t>
            </a:r>
          </a:p>
          <a:p>
            <a:r>
              <a:rPr lang="en-GB" sz="2800" dirty="0" smtClean="0"/>
              <a:t>European Union </a:t>
            </a:r>
          </a:p>
          <a:p>
            <a:r>
              <a:rPr lang="en-GB" sz="2800" dirty="0" smtClean="0"/>
              <a:t>Reforms to House of Commons Procedures</a:t>
            </a:r>
          </a:p>
          <a:p>
            <a:r>
              <a:rPr lang="en-GB" sz="2800" dirty="0" smtClean="0"/>
              <a:t>Reform of the House of Lords  </a:t>
            </a:r>
          </a:p>
          <a:p>
            <a:r>
              <a:rPr lang="en-GB" sz="2800" dirty="0" smtClean="0"/>
              <a:t>Local government reform</a:t>
            </a:r>
          </a:p>
          <a:p>
            <a:r>
              <a:rPr lang="en-GB" sz="2800" dirty="0" smtClean="0"/>
              <a:t>Greater London and city regions </a:t>
            </a:r>
          </a:p>
          <a:p>
            <a:r>
              <a:rPr lang="en-GB" sz="2800" dirty="0" smtClean="0"/>
              <a:t>Human Rights Act</a:t>
            </a:r>
          </a:p>
          <a:p>
            <a:r>
              <a:rPr lang="en-GB" sz="2800" dirty="0" smtClean="0"/>
              <a:t>Referendums</a:t>
            </a:r>
          </a:p>
          <a:p>
            <a:r>
              <a:rPr lang="en-GB" sz="2800" dirty="0" smtClean="0"/>
              <a:t>Political parties</a:t>
            </a:r>
          </a:p>
          <a:p>
            <a:r>
              <a:rPr lang="en-GB" sz="2800" dirty="0" smtClean="0"/>
              <a:t>Freedom of information</a:t>
            </a:r>
          </a:p>
          <a:p>
            <a:r>
              <a:rPr lang="en-GB" sz="2800" dirty="0" smtClean="0"/>
              <a:t>Electoral and registration  changes   </a:t>
            </a:r>
          </a:p>
          <a:p>
            <a:r>
              <a:rPr lang="en-GB" sz="2800" dirty="0" smtClean="0"/>
              <a:t>Recall MPs </a:t>
            </a:r>
          </a:p>
          <a:p>
            <a:r>
              <a:rPr lang="en-GB" sz="2800" dirty="0" smtClean="0"/>
              <a:t>Fixed term parliament  </a:t>
            </a:r>
          </a:p>
          <a:p>
            <a:r>
              <a:rPr lang="en-GB" sz="2800" dirty="0" smtClean="0"/>
              <a:t>Independence for Bank of England</a:t>
            </a:r>
          </a:p>
          <a:p>
            <a:r>
              <a:rPr lang="en-GB" sz="2800" dirty="0" smtClean="0"/>
              <a:t>Remuneration and expenses  </a:t>
            </a:r>
          </a:p>
          <a:p>
            <a:r>
              <a:rPr lang="en-GB" sz="2800" dirty="0" smtClean="0"/>
              <a:t>And more    </a:t>
            </a:r>
          </a:p>
          <a:p>
            <a:endParaRPr lang="en-GB" dirty="0"/>
          </a:p>
        </p:txBody>
      </p:sp>
      <p:pic>
        <p:nvPicPr>
          <p:cNvPr id="1026" name="Picture 2" descr="E:\000 Presentations 14-15\images lots of thing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895600"/>
            <a:ext cx="2419350" cy="188595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Exploring thinking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Learning from others: Kahneman</a:t>
            </a:r>
          </a:p>
          <a:p>
            <a:r>
              <a:rPr lang="en-GB" dirty="0" smtClean="0"/>
              <a:t>The complexity of thinking: automatic  through intentional  spectrum </a:t>
            </a:r>
          </a:p>
          <a:p>
            <a:r>
              <a:rPr lang="en-GB" dirty="0" smtClean="0"/>
              <a:t>Information,  evidence and computation  through to beliefs and heuristics, to affective influences ( mood, emotions) </a:t>
            </a:r>
          </a:p>
          <a:p>
            <a:r>
              <a:rPr lang="en-GB" dirty="0" smtClean="0"/>
              <a:t>Exploring fast and slow thinking as a heuristic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Judging that storm of reforms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Effort</a:t>
            </a:r>
          </a:p>
          <a:p>
            <a:r>
              <a:rPr lang="en-GB" dirty="0" smtClean="0"/>
              <a:t>Coherence </a:t>
            </a:r>
          </a:p>
          <a:p>
            <a:r>
              <a:rPr lang="en-GB" dirty="0" smtClean="0"/>
              <a:t>Political or Legal </a:t>
            </a:r>
          </a:p>
          <a:p>
            <a:r>
              <a:rPr lang="en-GB" dirty="0" smtClean="0"/>
              <a:t> Effectiveness</a:t>
            </a:r>
          </a:p>
          <a:p>
            <a:r>
              <a:rPr lang="en-GB" dirty="0" smtClean="0"/>
              <a:t>Instability</a:t>
            </a:r>
          </a:p>
          <a:p>
            <a:endParaRPr lang="en-GB" dirty="0" smtClean="0"/>
          </a:p>
          <a:p>
            <a:r>
              <a:rPr lang="en-GB" dirty="0" smtClean="0"/>
              <a:t>Greater than the sum of the parts? </a:t>
            </a:r>
          </a:p>
          <a:p>
            <a:r>
              <a:rPr lang="en-GB" dirty="0" smtClean="0"/>
              <a:t>Not all the public are not convinced  that reforms  go to the heart of their concerns </a:t>
            </a:r>
            <a:endParaRPr lang="en-GB" dirty="0"/>
          </a:p>
        </p:txBody>
      </p:sp>
      <p:pic>
        <p:nvPicPr>
          <p:cNvPr id="2049" name="Picture 1" descr="E:\000 Presentations 14-15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5695950"/>
            <a:ext cx="1143000" cy="1162050"/>
          </a:xfrm>
          <a:prstGeom prst="rect">
            <a:avLst/>
          </a:prstGeom>
          <a:noFill/>
        </p:spPr>
      </p:pic>
      <p:pic>
        <p:nvPicPr>
          <p:cNvPr id="5" name="Picture 1" descr="E:\000 Presentations 14-15\index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133600"/>
            <a:ext cx="2133600" cy="21336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672931"/>
          <a:ext cx="8077200" cy="6191099"/>
        </p:xfrm>
        <a:graphic>
          <a:graphicData uri="http://schemas.openxmlformats.org/drawingml/2006/table">
            <a:tbl>
              <a:tblPr/>
              <a:tblGrid>
                <a:gridCol w="7315200"/>
                <a:gridCol w="762000"/>
              </a:tblGrid>
              <a:tr h="129155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mbria"/>
                          <a:ea typeface="SimSun"/>
                          <a:cs typeface="Calibri"/>
                        </a:rPr>
                        <a:t>Reform Idea </a:t>
                      </a:r>
                      <a:endParaRPr lang="en-GB" sz="16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latin typeface="Cambria"/>
                          <a:ea typeface="SimSun"/>
                          <a:cs typeface="Calibri"/>
                        </a:rPr>
                        <a:t>Numbers of Mentions (%)</a:t>
                      </a:r>
                      <a:endParaRPr lang="en-GB" sz="11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89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Change processes of politics to make it more accountable and to ensure that what is promised is delivered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128 (28)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5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Better education, information exchange and less spin in communication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68 (15)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189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Give citizens more of say (especially through referendums)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73 (16)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4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Deal with issues that are of concern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58 (13)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4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Improve representativeness and accessibility of MPs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43 (9)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5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Institutional changes to parliament, constitution reform  or changes to electoral system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41 (9)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4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Get more experts involved in decision-making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15 (3)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4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Create a more positive media environment for politics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13 (3)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4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Give local communities more of a say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Cambria"/>
                          <a:ea typeface="SimSun"/>
                          <a:cs typeface="Calibri"/>
                        </a:rPr>
                        <a:t>7   (-)</a:t>
                      </a:r>
                      <a:endParaRPr lang="en-GB" sz="12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59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Cambria"/>
                          <a:ea typeface="SimSun"/>
                          <a:cs typeface="Calibri"/>
                        </a:rPr>
                        <a:t>Get politicians to be more normal </a:t>
                      </a:r>
                      <a:endParaRPr lang="en-GB" sz="14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Cambria"/>
                          <a:ea typeface="SimSun"/>
                          <a:cs typeface="Calibri"/>
                        </a:rPr>
                        <a:t>4  (-) </a:t>
                      </a:r>
                      <a:endParaRPr lang="en-GB" sz="12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48237" marR="482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43934"/>
            <a:ext cx="8532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SimSun" pitchFamily="2" charset="-122"/>
                <a:cs typeface="Calibri" pitchFamily="34" charset="0"/>
              </a:rPr>
              <a:t>  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SimSun" pitchFamily="2" charset="-122"/>
                <a:cs typeface="Calibri" pitchFamily="34" charset="0"/>
              </a:rPr>
              <a:t>Classification of Political Reform Ideas from Citizens in Focus Groups 2011/12 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533403"/>
          <a:ext cx="8534400" cy="5966383"/>
        </p:xfrm>
        <a:graphic>
          <a:graphicData uri="http://schemas.openxmlformats.org/drawingml/2006/table">
            <a:tbl>
              <a:tblPr/>
              <a:tblGrid>
                <a:gridCol w="6629400"/>
                <a:gridCol w="1905000"/>
              </a:tblGrid>
              <a:tr h="573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b="1" dirty="0">
                          <a:latin typeface="Cambria"/>
                          <a:ea typeface="SimSun"/>
                          <a:cs typeface="Calibri"/>
                        </a:rPr>
                        <a:t>Table 5</a:t>
                      </a:r>
                      <a:endParaRPr lang="en-GB" sz="10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b="1">
                          <a:latin typeface="Cambria"/>
                          <a:ea typeface="SimSun"/>
                          <a:cs typeface="Calibri"/>
                        </a:rPr>
                        <a:t>Reform preferences for improving politics </a:t>
                      </a:r>
                      <a:endParaRPr lang="en-GB" sz="10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9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b="1">
                          <a:latin typeface="Cambria"/>
                          <a:ea typeface="SimSun"/>
                          <a:cs typeface="Calibri"/>
                        </a:rPr>
                        <a:t>Which of the following changes do you think would improve the British political system the most? Please pick up to three.</a:t>
                      </a:r>
                      <a:endParaRPr lang="en-GB" sz="10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4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100">
                        <a:latin typeface="Cambria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012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Cambria"/>
                          <a:ea typeface="SimSun"/>
                          <a:cs typeface="Calibri"/>
                        </a:rPr>
                        <a:t>     % </a:t>
                      </a:r>
                      <a:endParaRPr lang="en-GB" sz="140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Make politics more transparent so that it is easier to follow 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48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Make politicians more accountable for their performance between elections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39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Better information and education about politics for all citizens 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32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Less ‘spin’ in political communication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26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Give citizens more of a say (e.g. more referendums, more consultation)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29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Get experts more involved in decision-making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17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More positive media coverage of politics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12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Constitutional changes (e.g. an elected House of Lords, a different voting system)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More people like me as MPs 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</a:t>
                      </a:r>
                      <a:endParaRPr lang="en-GB" sz="140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Cambria"/>
                          <a:ea typeface="SimSun"/>
                          <a:cs typeface="Calibri"/>
                        </a:rPr>
                        <a:t>None of these</a:t>
                      </a:r>
                      <a:endParaRPr lang="en-GB" sz="1800" dirty="0">
                        <a:latin typeface="Calibri"/>
                        <a:ea typeface="SimSun"/>
                        <a:cs typeface="Calibri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11</a:t>
                      </a:r>
                      <a:endParaRPr lang="en-GB" sz="1400" dirty="0">
                        <a:solidFill>
                          <a:srgbClr val="000000"/>
                        </a:solidFill>
                        <a:latin typeface="Garamond"/>
                        <a:ea typeface="Times New Roman"/>
                        <a:cs typeface="Garamond"/>
                      </a:endParaRPr>
                    </a:p>
                  </a:txBody>
                  <a:tcPr marL="62120" marR="62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SimSun" pitchFamily="2" charset="-122"/>
                <a:cs typeface="Calibri" pitchFamily="34" charset="0"/>
              </a:rPr>
              <a:t>Source: Data from Hansard Society (2013) Audit of Political Engagement</a:t>
            </a: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SimSun" pitchFamily="2" charset="-122"/>
                <a:cs typeface="Times New Roman" pitchFamily="18" charset="0"/>
              </a:rPr>
              <a:t>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failing to connect?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Elites choose reforms that  gratify elites.... Bowler and Donovan argument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Nature of unplanned change is difficult to understand and adds to the complex way in which planned reform is received </a:t>
            </a:r>
            <a:endParaRPr lang="en-GB" dirty="0"/>
          </a:p>
        </p:txBody>
      </p:sp>
      <p:pic>
        <p:nvPicPr>
          <p:cNvPr id="2050" name="Picture 2" descr="E:\000 Presentations 14-15\ReformsAny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514600"/>
            <a:ext cx="3962400" cy="190500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way forward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Citizen conventions....taking control out the hands of elites </a:t>
            </a:r>
          </a:p>
          <a:p>
            <a:r>
              <a:rPr lang="en-GB" dirty="0" smtClean="0"/>
              <a:t> Combining expertise and lay knowledge</a:t>
            </a:r>
          </a:p>
          <a:p>
            <a:r>
              <a:rPr lang="en-GB" dirty="0" smtClean="0"/>
              <a:t>Working back new solutions  into the political system  </a:t>
            </a:r>
          </a:p>
          <a:p>
            <a:r>
              <a:rPr lang="en-GB" dirty="0" smtClean="0"/>
              <a:t>Meeting the challenge from vested interests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use of focus groups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14 groups, Nov 2011- march 2012</a:t>
            </a:r>
          </a:p>
          <a:p>
            <a:endParaRPr lang="en-GB" dirty="0" smtClean="0"/>
          </a:p>
          <a:p>
            <a:r>
              <a:rPr lang="en-GB" dirty="0" smtClean="0"/>
              <a:t>Why focus groups?</a:t>
            </a:r>
          </a:p>
          <a:p>
            <a:endParaRPr lang="en-GB" dirty="0" smtClean="0"/>
          </a:p>
          <a:p>
            <a:r>
              <a:rPr lang="en-GB" dirty="0" smtClean="0"/>
              <a:t>Particular value in exploring fast and slow thinking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397" y="762000"/>
          <a:ext cx="8001002" cy="5715000"/>
        </p:xfrm>
        <a:graphic>
          <a:graphicData uri="http://schemas.openxmlformats.org/drawingml/2006/table">
            <a:tbl>
              <a:tblPr/>
              <a:tblGrid>
                <a:gridCol w="4000501"/>
                <a:gridCol w="4000501"/>
              </a:tblGrid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Times New Roman"/>
                          <a:ea typeface="Calibri"/>
                          <a:cs typeface="Times New Roman"/>
                        </a:rPr>
                        <a:t>System 1 ( fast thinking)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Times New Roman"/>
                          <a:ea typeface="Calibri"/>
                          <a:cs typeface="Times New Roman"/>
                        </a:rPr>
                        <a:t>System 2 ( slow thinking)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Holistic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Calibri"/>
                          <a:cs typeface="Times New Roman"/>
                        </a:rPr>
                        <a:t>Analytic 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More influenced by emotions and feelings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Calibri"/>
                          <a:cs typeface="Times New Roman"/>
                        </a:rPr>
                        <a:t>Less influenced by emotions and feelings 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More Automatic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Calibri"/>
                          <a:cs typeface="Times New Roman"/>
                        </a:rPr>
                        <a:t>More Controlled 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Relatively  undemanding  of cognitive capacity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Calibri"/>
                          <a:cs typeface="Times New Roman"/>
                        </a:rPr>
                        <a:t>Capacity demanding 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Relatively fast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Calibri"/>
                          <a:cs typeface="Times New Roman"/>
                        </a:rPr>
                        <a:t>Relatively slow 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Parallel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Calibri"/>
                          <a:cs typeface="Times New Roman"/>
                        </a:rPr>
                        <a:t>Sequential </a:t>
                      </a: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Innately present but also acquired  by exposure and  personal experience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Calibri"/>
                          <a:cs typeface="Times New Roman"/>
                        </a:rPr>
                        <a:t>Learnt more by formal tuition and culture input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 1: Properties of fast and slow thinking   </a:t>
            </a:r>
            <a:endParaRPr kumimoji="0" lang="en-GB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Adapted from Stanovich and Toplak (2012)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Fast and slow thinking: exploring the consequences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fast thinking about politics good enough? </a:t>
            </a:r>
          </a:p>
          <a:p>
            <a:endParaRPr lang="en-GB" dirty="0" smtClean="0"/>
          </a:p>
          <a:p>
            <a:r>
              <a:rPr lang="en-GB" dirty="0" smtClean="0"/>
              <a:t>The dominant mode of citizen-leader exchange?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 But with what consequences?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fast thinking mode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Politics looks like a dark art </a:t>
            </a:r>
          </a:p>
          <a:p>
            <a:endParaRPr lang="en-GB" dirty="0" smtClean="0"/>
          </a:p>
          <a:p>
            <a:r>
              <a:rPr lang="en-GB" dirty="0" smtClean="0"/>
              <a:t>Something that is done by others ( to you)</a:t>
            </a:r>
          </a:p>
          <a:p>
            <a:endParaRPr lang="en-GB" dirty="0" smtClean="0"/>
          </a:p>
          <a:p>
            <a:r>
              <a:rPr lang="en-GB" dirty="0" smtClean="0"/>
              <a:t>Negativity dominates  ( of 209 word associations 132 negative and only 7 positive)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685803"/>
          <a:ext cx="7772400" cy="5919253"/>
        </p:xfrm>
        <a:graphic>
          <a:graphicData uri="http://schemas.openxmlformats.org/drawingml/2006/table">
            <a:tbl>
              <a:tblPr/>
              <a:tblGrid>
                <a:gridCol w="5562600"/>
                <a:gridCol w="2209800"/>
              </a:tblGrid>
              <a:tr h="53339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Times New Roman"/>
                          <a:ea typeface="Calibri"/>
                        </a:rPr>
                        <a:t>Word Association Category </a:t>
                      </a:r>
                      <a:endParaRPr lang="en-GB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Times New Roman"/>
                          <a:ea typeface="Calibri"/>
                        </a:rPr>
                        <a:t>Number of Expressions </a:t>
                      </a:r>
                      <a:endParaRPr lang="en-GB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Deception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 ( Lies, Spin, Broken Promises etc)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 31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Corruption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 ( Corrupt , scandal, legal criminality etc)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GB" sz="2000">
                        <a:latin typeface="Times New Roman"/>
                        <a:ea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24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Feather nesting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(expenses overpaid, multiple houses)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20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Self - serving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( Self-interested, unprincipled, ambitious 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Politicking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( confrontational, canny, mud-slinging, not listening 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Privileged 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social background ( public school, boys club)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Boring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( mind numbing, dull, uninteresting   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7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6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Times New Roman"/>
                          <a:ea typeface="Calibri"/>
                        </a:rPr>
                        <a:t>Incomprehensible </a:t>
                      </a:r>
                      <a:r>
                        <a:rPr lang="en-GB" sz="2000" dirty="0">
                          <a:latin typeface="Times New Roman"/>
                          <a:ea typeface="Calibri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</a:rPr>
                        <a:t>( confusing, impossible to understand, a mess 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</a:rPr>
                        <a:t>Other ( cuts, slow to respond)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</a:rPr>
                        <a:t>TOTAL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</a:rPr>
                        <a:t>132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-2233"/>
            <a:ext cx="65491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 2: Negatives about Contemporary Politics 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glimmer of light (9-17 comments)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Its impossible to please everyone </a:t>
            </a:r>
          </a:p>
          <a:p>
            <a:r>
              <a:rPr lang="en-GB" dirty="0" smtClean="0"/>
              <a:t>The media creates a difficult context for politics </a:t>
            </a:r>
          </a:p>
          <a:p>
            <a:r>
              <a:rPr lang="en-GB" dirty="0" smtClean="0"/>
              <a:t>Maybe its up to us to make more effort</a:t>
            </a:r>
          </a:p>
          <a:p>
            <a:r>
              <a:rPr lang="en-GB" dirty="0" smtClean="0"/>
              <a:t>Not all politicians are self-serving </a:t>
            </a:r>
          </a:p>
          <a:p>
            <a:r>
              <a:rPr lang="en-GB" dirty="0" smtClean="0"/>
              <a:t>On excessive moaning </a:t>
            </a:r>
          </a:p>
          <a:p>
            <a:r>
              <a:rPr lang="en-GB" dirty="0" smtClean="0"/>
              <a:t>Life without politics </a:t>
            </a:r>
          </a:p>
          <a:p>
            <a:r>
              <a:rPr lang="en-GB" dirty="0" smtClean="0"/>
              <a:t>Grudging respect for politics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Slow thinking mode: a considered critique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They don’t listen ( 23 comments) </a:t>
            </a:r>
          </a:p>
          <a:p>
            <a:endParaRPr lang="en-GB" dirty="0" smtClean="0"/>
          </a:p>
          <a:p>
            <a:r>
              <a:rPr lang="en-GB" dirty="0" smtClean="0"/>
              <a:t>Accountability does not work (26 Comments) </a:t>
            </a:r>
          </a:p>
          <a:p>
            <a:endParaRPr lang="en-GB" dirty="0" smtClean="0"/>
          </a:p>
          <a:p>
            <a:r>
              <a:rPr lang="en-GB" dirty="0" smtClean="0"/>
              <a:t>Us and Them (33 comments)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1503</Words>
  <Application>Microsoft Office PowerPoint</Application>
  <PresentationFormat>On-screen Show (4:3)</PresentationFormat>
  <Paragraphs>238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How do citizens think about politics and how to reform the political system </vt:lpstr>
      <vt:lpstr>Exploring thinking </vt:lpstr>
      <vt:lpstr>The use of focus groups </vt:lpstr>
      <vt:lpstr>Slide 4</vt:lpstr>
      <vt:lpstr>Fast and slow thinking: exploring the consequences  </vt:lpstr>
      <vt:lpstr>In fast thinking mode </vt:lpstr>
      <vt:lpstr>Slide 7</vt:lpstr>
      <vt:lpstr>A glimmer of light (9-17 comments) </vt:lpstr>
      <vt:lpstr>Slow thinking mode: a considered critique  </vt:lpstr>
      <vt:lpstr>Trends in discontentment</vt:lpstr>
      <vt:lpstr>Slide 11</vt:lpstr>
      <vt:lpstr>A mixed score card but with clear trends </vt:lpstr>
      <vt:lpstr>So what’s different about politics today?</vt:lpstr>
      <vt:lpstr>A greater void between politics and citizens: structural factors </vt:lpstr>
      <vt:lpstr>Void reflected in expressions of discontentment</vt:lpstr>
      <vt:lpstr>Who “owns” political discontent?  </vt:lpstr>
      <vt:lpstr> Who “owns” discontentment? </vt:lpstr>
      <vt:lpstr>Anti-politics reinforces exclusion </vt:lpstr>
      <vt:lpstr>Around this storm of unplanned change elites have added </vt:lpstr>
      <vt:lpstr>Judging that storm of reforms </vt:lpstr>
      <vt:lpstr>Slide 21</vt:lpstr>
      <vt:lpstr>Slide 22</vt:lpstr>
      <vt:lpstr>Why failing to connect? </vt:lpstr>
      <vt:lpstr>The way forward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Reforms In British Politics</dc:title>
  <dc:creator>Gerry</dc:creator>
  <cp:lastModifiedBy>Gerry</cp:lastModifiedBy>
  <cp:revision>7</cp:revision>
  <dcterms:created xsi:type="dcterms:W3CDTF">2006-08-16T00:00:00Z</dcterms:created>
  <dcterms:modified xsi:type="dcterms:W3CDTF">2015-04-23T07:32:43Z</dcterms:modified>
</cp:coreProperties>
</file>