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9" r:id="rId1"/>
  </p:sldMasterIdLst>
  <p:notesMasterIdLst>
    <p:notesMasterId r:id="rId21"/>
  </p:notesMasterIdLst>
  <p:sldIdLst>
    <p:sldId id="257" r:id="rId2"/>
    <p:sldId id="287" r:id="rId3"/>
    <p:sldId id="280" r:id="rId4"/>
    <p:sldId id="274" r:id="rId5"/>
    <p:sldId id="265" r:id="rId6"/>
    <p:sldId id="281" r:id="rId7"/>
    <p:sldId id="289" r:id="rId8"/>
    <p:sldId id="279" r:id="rId9"/>
    <p:sldId id="271" r:id="rId10"/>
    <p:sldId id="267" r:id="rId11"/>
    <p:sldId id="275" r:id="rId12"/>
    <p:sldId id="284" r:id="rId13"/>
    <p:sldId id="286" r:id="rId14"/>
    <p:sldId id="283" r:id="rId15"/>
    <p:sldId id="294" r:id="rId16"/>
    <p:sldId id="285" r:id="rId17"/>
    <p:sldId id="290" r:id="rId18"/>
    <p:sldId id="291" r:id="rId19"/>
    <p:sldId id="293" r:id="rId20"/>
  </p:sldIdLst>
  <p:sldSz cx="9144000" cy="6858000" type="screen4x3"/>
  <p:notesSz cx="6858000" cy="9144000"/>
  <p:custDataLst>
    <p:tags r:id="rId22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orient="horz" pos="4088">
          <p15:clr>
            <a:srgbClr val="A4A3A4"/>
          </p15:clr>
        </p15:guide>
        <p15:guide id="3" orient="horz" pos="1071">
          <p15:clr>
            <a:srgbClr val="A4A3A4"/>
          </p15:clr>
        </p15:guide>
        <p15:guide id="4" orient="horz" pos="2840">
          <p15:clr>
            <a:srgbClr val="A4A3A4"/>
          </p15:clr>
        </p15:guide>
        <p15:guide id="5" pos="2880">
          <p15:clr>
            <a:srgbClr val="A4A3A4"/>
          </p15:clr>
        </p15:guide>
        <p15:guide id="6" pos="226">
          <p15:clr>
            <a:srgbClr val="A4A3A4"/>
          </p15:clr>
        </p15:guide>
        <p15:guide id="7" pos="55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5CA"/>
    <a:srgbClr val="FCEECC"/>
    <a:srgbClr val="000000"/>
    <a:srgbClr val="EAEBEC"/>
    <a:srgbClr val="BFC4C5"/>
    <a:srgbClr val="F2F1ED"/>
    <a:srgbClr val="E5E3DB"/>
    <a:srgbClr val="007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87478" autoAdjust="0"/>
  </p:normalViewPr>
  <p:slideViewPr>
    <p:cSldViewPr>
      <p:cViewPr varScale="1">
        <p:scale>
          <a:sx n="52" d="100"/>
          <a:sy n="52" d="100"/>
        </p:scale>
        <p:origin x="1500" y="78"/>
      </p:cViewPr>
      <p:guideLst>
        <p:guide orient="horz" pos="799"/>
        <p:guide orient="horz" pos="4088"/>
        <p:guide orient="horz" pos="1071"/>
        <p:guide orient="horz" pos="2840"/>
        <p:guide pos="2880"/>
        <p:guide pos="226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6C7314E-7CA4-45BF-8D62-D0D7D514EE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3230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“Do you think that British politicians are out merely for themselves, for their party, or to do their best for their country?”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7314E-7CA4-45BF-8D62-D0D7D514EEEF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4038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Using a scale from 0 to 10 where 0 means 'no trust' and 10 means 'a great deal of trust', how much do you trust politicians.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7314E-7CA4-45BF-8D62-D0D7D514EEEF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400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Using a scale from 0 to 10 where 0 means 'no trust' and 10 means 'a great deal of trust', how much do you trust politicians.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7314E-7CA4-45BF-8D62-D0D7D514EEEF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400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03"/>
          <p:cNvGrpSpPr>
            <a:grpSpLocks/>
          </p:cNvGrpSpPr>
          <p:nvPr userDrawn="1"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09"/>
              <a:ext cx="281" cy="311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8"/>
              <a:ext cx="182" cy="362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4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5" y="3109"/>
              <a:ext cx="474" cy="305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1" y="3058"/>
              <a:ext cx="184" cy="362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3" y="3109"/>
              <a:ext cx="282" cy="311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09"/>
              <a:ext cx="284" cy="305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4" y="3109"/>
              <a:ext cx="292" cy="453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09"/>
              <a:ext cx="209" cy="311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09"/>
              <a:ext cx="104" cy="311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09" y="3109"/>
              <a:ext cx="250" cy="311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7"/>
              <a:ext cx="136" cy="169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7"/>
              <a:ext cx="152" cy="172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7"/>
              <a:ext cx="38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50" y="2867"/>
              <a:ext cx="152" cy="172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7"/>
              <a:ext cx="104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7"/>
              <a:ext cx="146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3" y="2863"/>
              <a:ext cx="100" cy="172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0" y="2867"/>
              <a:ext cx="38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39" y="2867"/>
              <a:ext cx="131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7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5" cy="172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7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79A6D-0F09-4262-9D89-9B65B871477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DAF80-AFC2-4625-B9F1-9C59A8DE74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169E4-ADF6-4BF9-B55A-F944521873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F1A0C-D200-4EE6-B7D4-C594A8C84F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EDE89-21EB-4982-A1CB-D07DF279A1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F5791-0BE5-45AA-B75E-76BCFBCD36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60D63-63AE-4C8C-B536-81E79A3ADC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84332-BF0B-473F-9ACE-983B917F00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A766E-2D69-4DC9-82F8-5DB5C173EE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C59FB-4B0E-49B2-9EC3-B1C69B8778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7C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57C436D2-A5C2-456E-91E4-C6DB994BE0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0" fontAlgn="base" hangingPunct="0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25730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</a:defRPr>
      </a:lvl3pPr>
      <a:lvl4pPr marL="1704975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4000" dirty="0" smtClean="0"/>
              <a:t>The Impact of Anti-Politics on the UK General Election 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Will Jennings &amp; Gerry Stoker </a:t>
            </a:r>
            <a:br>
              <a:rPr lang="en-GB" dirty="0" smtClean="0"/>
            </a:br>
            <a:r>
              <a:rPr lang="en-GB" dirty="0" smtClean="0"/>
              <a:t>University of Southampton</a:t>
            </a:r>
          </a:p>
          <a:p>
            <a:pPr eaLnBrk="1" hangingPunct="1"/>
            <a:r>
              <a:rPr lang="en-GB" sz="2400" dirty="0" smtClean="0"/>
              <a:t>@</a:t>
            </a:r>
            <a:r>
              <a:rPr lang="en-GB" sz="2400" dirty="0" err="1" smtClean="0"/>
              <a:t>ProfStoker</a:t>
            </a:r>
            <a:r>
              <a:rPr lang="en-GB" sz="2400" dirty="0" smtClean="0"/>
              <a:t> @</a:t>
            </a:r>
            <a:r>
              <a:rPr lang="en-GB" sz="2400" dirty="0" err="1" smtClean="0"/>
              <a:t>drjennings</a:t>
            </a:r>
            <a:endParaRPr lang="en-GB" sz="2400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“owns” political discontent?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Age as a predictor of negativity: </a:t>
            </a:r>
          </a:p>
          <a:p>
            <a:pPr lvl="1"/>
            <a:r>
              <a:rPr lang="en-GB" dirty="0" smtClean="0"/>
              <a:t>older voters (typically 60+) tend to be more sceptical that politicians have “technical knowledge”, are “short-</a:t>
            </a:r>
            <a:r>
              <a:rPr lang="en-GB" dirty="0" err="1" smtClean="0"/>
              <a:t>termist</a:t>
            </a:r>
            <a:r>
              <a:rPr lang="en-GB" dirty="0" smtClean="0"/>
              <a:t>” and “self-seeking”. Lifecycle effect in disaffection with politics?</a:t>
            </a:r>
          </a:p>
          <a:p>
            <a:pPr lvl="1"/>
            <a:r>
              <a:rPr lang="en-GB" dirty="0" smtClean="0"/>
              <a:t>despite Generations X and Y participating in formal politics (e.g. elections) less than their </a:t>
            </a:r>
            <a:r>
              <a:rPr lang="en-GB" dirty="0"/>
              <a:t>elders, </a:t>
            </a:r>
            <a:r>
              <a:rPr lang="en-GB" dirty="0" smtClean="0"/>
              <a:t>they tend to be </a:t>
            </a:r>
            <a:r>
              <a:rPr lang="en-GB" dirty="0"/>
              <a:t>more positive about politics and </a:t>
            </a:r>
            <a:r>
              <a:rPr lang="en-GB" dirty="0" smtClean="0"/>
              <a:t>politicians </a:t>
            </a:r>
            <a:r>
              <a:rPr lang="en-GB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4239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“owns” political discontent?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Social class </a:t>
            </a:r>
            <a:r>
              <a:rPr lang="en-GB" dirty="0"/>
              <a:t>as a predictor of negativity</a:t>
            </a:r>
            <a:r>
              <a:rPr lang="en-GB" dirty="0" smtClean="0"/>
              <a:t>:</a:t>
            </a:r>
          </a:p>
          <a:p>
            <a:pPr lvl="1"/>
            <a:r>
              <a:rPr lang="en-GB" dirty="0"/>
              <a:t>professional/middle class respondents are more sceptical about the </a:t>
            </a:r>
            <a:r>
              <a:rPr lang="en-GB" u="sng" dirty="0"/>
              <a:t>capabilities</a:t>
            </a:r>
            <a:r>
              <a:rPr lang="en-GB" dirty="0"/>
              <a:t> </a:t>
            </a:r>
            <a:r>
              <a:rPr lang="en-GB" dirty="0" smtClean="0"/>
              <a:t>of politicians.</a:t>
            </a:r>
          </a:p>
          <a:p>
            <a:pPr lvl="1"/>
            <a:r>
              <a:rPr lang="en-GB" dirty="0"/>
              <a:t>working class respondents are more likely to </a:t>
            </a:r>
            <a:r>
              <a:rPr lang="en-GB" dirty="0" smtClean="0"/>
              <a:t>agree with negative </a:t>
            </a:r>
            <a:r>
              <a:rPr lang="en-GB" dirty="0"/>
              <a:t>statements about politicians </a:t>
            </a:r>
            <a:r>
              <a:rPr lang="en-GB" dirty="0" smtClean="0"/>
              <a:t>having </a:t>
            </a:r>
            <a:r>
              <a:rPr lang="en-GB" u="sng" dirty="0" smtClean="0"/>
              <a:t>exaggerated </a:t>
            </a:r>
            <a:r>
              <a:rPr lang="en-GB" u="sng" dirty="0"/>
              <a:t>the crisis</a:t>
            </a:r>
            <a:r>
              <a:rPr lang="en-GB" dirty="0"/>
              <a:t> by blaming the past and current government and for </a:t>
            </a:r>
            <a:r>
              <a:rPr lang="en-GB" u="sng" dirty="0"/>
              <a:t>self-serving</a:t>
            </a:r>
            <a:r>
              <a:rPr lang="en-GB" dirty="0"/>
              <a:t> </a:t>
            </a:r>
            <a:r>
              <a:rPr lang="en-GB" dirty="0" smtClean="0"/>
              <a:t>behaviour that protects interests </a:t>
            </a:r>
            <a:r>
              <a:rPr lang="en-GB" dirty="0"/>
              <a:t>of the already rich and </a:t>
            </a:r>
            <a:r>
              <a:rPr lang="en-GB" dirty="0" smtClean="0"/>
              <a:t>powerful in society.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47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does anti-politics matter?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Back to our </a:t>
            </a:r>
            <a:r>
              <a:rPr lang="en-GB" dirty="0" err="1" smtClean="0"/>
              <a:t>YouGov</a:t>
            </a:r>
            <a:r>
              <a:rPr lang="en-GB" dirty="0" smtClean="0"/>
              <a:t> survey from October.</a:t>
            </a:r>
          </a:p>
          <a:p>
            <a:r>
              <a:rPr lang="en-GB" dirty="0" smtClean="0"/>
              <a:t>Belief that politicians are “merely out for themselves” explains </a:t>
            </a:r>
            <a:r>
              <a:rPr lang="en-GB" u="sng" dirty="0" smtClean="0"/>
              <a:t>as much variance</a:t>
            </a:r>
            <a:r>
              <a:rPr lang="en-GB" dirty="0" smtClean="0"/>
              <a:t> in support for UKIP as several </a:t>
            </a:r>
            <a:r>
              <a:rPr lang="en-GB" i="1" dirty="0" smtClean="0"/>
              <a:t>demographic factors </a:t>
            </a:r>
            <a:r>
              <a:rPr lang="en-GB" dirty="0" smtClean="0"/>
              <a:t>(</a:t>
            </a:r>
            <a:r>
              <a:rPr lang="en-GB" dirty="0"/>
              <a:t>via Ford &amp; Goodwin</a:t>
            </a:r>
            <a:r>
              <a:rPr lang="en-GB" dirty="0" smtClean="0"/>
              <a:t>): 55+, male, working class.  </a:t>
            </a:r>
          </a:p>
          <a:p>
            <a:r>
              <a:rPr lang="en-GB" dirty="0" smtClean="0"/>
              <a:t>Odds of supporting UKIP are </a:t>
            </a:r>
            <a:r>
              <a:rPr lang="en-GB" u="sng" dirty="0" smtClean="0"/>
              <a:t>three times higher</a:t>
            </a:r>
            <a:r>
              <a:rPr lang="en-GB" dirty="0" smtClean="0"/>
              <a:t> if respondents believe politicians are self-serving.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6247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electoral impact of distrust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March </a:t>
            </a:r>
            <a:r>
              <a:rPr lang="en-GB" dirty="0"/>
              <a:t>2009</a:t>
            </a:r>
            <a:r>
              <a:rPr lang="en-GB" dirty="0" smtClean="0"/>
              <a:t>, the British </a:t>
            </a:r>
            <a:r>
              <a:rPr lang="en-GB" dirty="0"/>
              <a:t>Election </a:t>
            </a:r>
            <a:r>
              <a:rPr lang="en-GB" dirty="0" smtClean="0"/>
              <a:t>Study started to ask:</a:t>
            </a:r>
          </a:p>
          <a:p>
            <a:pPr lvl="1"/>
            <a:r>
              <a:rPr lang="en-GB" dirty="0" smtClean="0"/>
              <a:t>“Using a scale from 0 to 10 where 0 means 'no trust' and 10 means 'a great deal of trust', how much do you trust politicians.”</a:t>
            </a:r>
          </a:p>
          <a:p>
            <a:r>
              <a:rPr lang="en-GB" dirty="0" smtClean="0"/>
              <a:t>Control for a wide range of demographic and attitudinal predictors of UKIP support (as per Ford &amp; Goodwin 2014).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3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electoral impact of distrust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Odds of supporting UKIP are </a:t>
            </a:r>
            <a:r>
              <a:rPr lang="en-GB" u="sng" dirty="0" smtClean="0"/>
              <a:t>three times higher</a:t>
            </a:r>
            <a:r>
              <a:rPr lang="en-GB" dirty="0" smtClean="0"/>
              <a:t> if a person expressed distrust in politicians.</a:t>
            </a:r>
          </a:p>
          <a:p>
            <a:r>
              <a:rPr lang="en-GB" dirty="0" smtClean="0"/>
              <a:t>This effect is </a:t>
            </a:r>
            <a:r>
              <a:rPr lang="en-GB" u="sng" dirty="0" smtClean="0"/>
              <a:t>the second biggest single effect of any variable</a:t>
            </a:r>
            <a:r>
              <a:rPr lang="en-GB" dirty="0" smtClean="0"/>
              <a:t>; only outstripped by wanting to leave the EU, and </a:t>
            </a:r>
            <a:r>
              <a:rPr lang="en-GB" u="sng" dirty="0" smtClean="0"/>
              <a:t>greater than</a:t>
            </a:r>
            <a:r>
              <a:rPr lang="en-GB" dirty="0" smtClean="0"/>
              <a:t> concern about immigration.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3328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Anti-politics reinforces exclusion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Disillusionment leads to non-participation in long-term. </a:t>
            </a:r>
          </a:p>
          <a:p>
            <a:r>
              <a:rPr lang="en-GB" dirty="0"/>
              <a:t>Populist surges likely to be followed by </a:t>
            </a:r>
            <a:r>
              <a:rPr lang="en-GB" dirty="0" smtClean="0"/>
              <a:t>slump.</a:t>
            </a:r>
            <a:endParaRPr lang="en-GB" dirty="0"/>
          </a:p>
          <a:p>
            <a:r>
              <a:rPr lang="en-GB" dirty="0"/>
              <a:t>Its clear who owns disillusionment to a greater </a:t>
            </a:r>
            <a:r>
              <a:rPr lang="en-GB" dirty="0" smtClean="0"/>
              <a:t>degree.</a:t>
            </a:r>
            <a:endParaRPr lang="en-GB" dirty="0"/>
          </a:p>
          <a:p>
            <a:r>
              <a:rPr lang="en-GB" u="sng" dirty="0"/>
              <a:t>Politics of the few rather than the </a:t>
            </a:r>
            <a:r>
              <a:rPr lang="en-GB" u="sng" dirty="0" smtClean="0"/>
              <a:t>many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3348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electoral impact: false choices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Sound bites hide real choices that are being made.</a:t>
            </a:r>
          </a:p>
          <a:p>
            <a:r>
              <a:rPr lang="en-GB" dirty="0" smtClean="0"/>
              <a:t>The extent of the void between politicians and citizens limit the scope for “honest” discussion.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0097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Deficit busting? Talking Austerity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Economists argue whoever is in office will be forced to resort to borrowing again if tax revenues do not rise as forecast.  </a:t>
            </a:r>
          </a:p>
          <a:p>
            <a:r>
              <a:rPr lang="en-GB" dirty="0" smtClean="0"/>
              <a:t>There will be further cuts (£30 billion are planned), but not on scale Conservatives are projecting, not least as they failed to deliver cuts on a scale promised before.</a:t>
            </a:r>
          </a:p>
          <a:p>
            <a:r>
              <a:rPr lang="en-GB" dirty="0" smtClean="0"/>
              <a:t>Why? Take line of least political resistance.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 the NHS? But at what cost?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Squeeze has been on local government rather than central government spending.</a:t>
            </a:r>
          </a:p>
          <a:p>
            <a:r>
              <a:rPr lang="en-GB" dirty="0" smtClean="0"/>
              <a:t>Protecting the NHS appears to threaten the shredding of other public services. </a:t>
            </a:r>
          </a:p>
          <a:p>
            <a:r>
              <a:rPr lang="en-GB" dirty="0" smtClean="0"/>
              <a:t>Ring-fencing NHS and pensions priorities at the expense of economic development.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18</a:t>
            </a:fld>
            <a:endParaRPr lang="en-GB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solutions?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false solutions are on offer about changing the practices of citizens.</a:t>
            </a:r>
          </a:p>
          <a:p>
            <a:r>
              <a:rPr lang="en-GB" dirty="0" smtClean="0"/>
              <a:t>Changes to the practices of politics are the key.</a:t>
            </a:r>
          </a:p>
          <a:p>
            <a:r>
              <a:rPr lang="en-GB" dirty="0" smtClean="0"/>
              <a:t>Hard to deliver because of elite resistance.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Defining Anti-Politics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Shorthand phrase for “popular disillusionment with mainstream politics and politicians”.</a:t>
            </a:r>
          </a:p>
          <a:p>
            <a:r>
              <a:rPr lang="en-GB" dirty="0" smtClean="0"/>
              <a:t>Expressed through attitudes, behaviours and collective action.</a:t>
            </a:r>
          </a:p>
          <a:p>
            <a:r>
              <a:rPr lang="en-GB" dirty="0" smtClean="0"/>
              <a:t>We need to understand it better because it is having significant impacts on the operation of contemporary democracies, including the UK.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Anti-politics is widespread and </a:t>
            </a:r>
            <a:r>
              <a:rPr lang="en-GB" dirty="0" smtClean="0"/>
              <a:t>growing.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are the drivers of </a:t>
            </a:r>
            <a:r>
              <a:rPr lang="en-GB" dirty="0" smtClean="0"/>
              <a:t>anti-politics?</a:t>
            </a:r>
            <a:endParaRPr lang="en-GB" dirty="0"/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Why does anti-politics matter? </a:t>
            </a:r>
            <a:endParaRPr lang="en-GB" dirty="0" smtClean="0"/>
          </a:p>
          <a:p>
            <a:pPr marL="1052512" lvl="1" indent="-514350">
              <a:spcAft>
                <a:spcPts val="1200"/>
              </a:spcAft>
            </a:pPr>
            <a:r>
              <a:rPr lang="en-GB" sz="2000" dirty="0" smtClean="0"/>
              <a:t>Electoral impact of political discontentment</a:t>
            </a:r>
          </a:p>
          <a:p>
            <a:pPr marL="1052512" lvl="1" indent="-514350">
              <a:spcAft>
                <a:spcPts val="1200"/>
              </a:spcAft>
            </a:pPr>
            <a:r>
              <a:rPr lang="en-GB" sz="2000" dirty="0" smtClean="0"/>
              <a:t>Reinforces exclusion</a:t>
            </a:r>
          </a:p>
          <a:p>
            <a:pPr marL="1052512" lvl="1" indent="-514350">
              <a:spcAft>
                <a:spcPts val="1200"/>
              </a:spcAft>
            </a:pPr>
            <a:r>
              <a:rPr lang="en-GB" sz="2000" dirty="0" smtClean="0"/>
              <a:t>Distorts policy processes and outputs </a:t>
            </a:r>
          </a:p>
          <a:p>
            <a:pPr marL="514350" indent="-51435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657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Trends in discontentment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Good </a:t>
            </a:r>
            <a:r>
              <a:rPr lang="en-GB" dirty="0"/>
              <a:t>longitudinal data on public attitudes towards politics and politicians is difficult to come by. </a:t>
            </a:r>
            <a:endParaRPr lang="en-GB" dirty="0" smtClean="0"/>
          </a:p>
          <a:p>
            <a:r>
              <a:rPr lang="en-GB" dirty="0" smtClean="0"/>
              <a:t>Maybe there was never really a “golden age” of British democratic politics? </a:t>
            </a:r>
          </a:p>
          <a:p>
            <a:r>
              <a:rPr lang="en-GB" dirty="0" smtClean="0"/>
              <a:t>We </a:t>
            </a:r>
            <a:r>
              <a:rPr lang="en-GB" dirty="0"/>
              <a:t>replicated a poll question that was first asked by Gallup in July 1944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938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97724" y="6482781"/>
            <a:ext cx="8820472" cy="344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400" dirty="0" smtClean="0"/>
              <a:t>Source: </a:t>
            </a:r>
            <a:r>
              <a:rPr lang="en-GB" sz="1400" dirty="0" err="1"/>
              <a:t>YouGov</a:t>
            </a:r>
            <a:r>
              <a:rPr lang="en-GB" sz="1400" dirty="0"/>
              <a:t>/University of Southampton, 2,103 GB Adults, Fieldwork: 20th - 21st October 2014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11175" y="152400"/>
            <a:ext cx="84264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Lucida Sans" pitchFamily="34" charset="0"/>
                <a:ea typeface="ＭＳ Ｐゴシック" pitchFamily="16" charset="-128"/>
              </a:defRPr>
            </a:lvl9pPr>
          </a:lstStyle>
          <a:p>
            <a:r>
              <a:rPr lang="en-GB" kern="0" dirty="0" smtClean="0"/>
              <a:t>Trends in discontentment</a:t>
            </a:r>
            <a:endParaRPr lang="en-GB" kern="0" dirty="0"/>
          </a:p>
        </p:txBody>
      </p:sp>
      <p:pic>
        <p:nvPicPr>
          <p:cNvPr id="1026" name="Picture 2" descr="http://cdn.yougov.com/cumulus_uploads/inlineimage/9698/political%20disaffecti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7702"/>
            <a:ext cx="7337189" cy="442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21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British Election Study - 1974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“Could </a:t>
            </a:r>
            <a:r>
              <a:rPr lang="en-GB" sz="2400" dirty="0"/>
              <a:t>you tell me the one which best describes how you feel about: Politicians in Britain today?"</a:t>
            </a:r>
          </a:p>
          <a:p>
            <a:pPr lvl="2"/>
            <a:r>
              <a:rPr lang="en-GB" dirty="0" smtClean="0"/>
              <a:t>Very happy</a:t>
            </a:r>
          </a:p>
          <a:p>
            <a:pPr lvl="2"/>
            <a:r>
              <a:rPr lang="en-GB" dirty="0" smtClean="0"/>
              <a:t>Happy</a:t>
            </a:r>
          </a:p>
          <a:p>
            <a:pPr lvl="2"/>
            <a:r>
              <a:rPr lang="en-GB" dirty="0" smtClean="0"/>
              <a:t>Satisfied</a:t>
            </a:r>
          </a:p>
          <a:p>
            <a:pPr lvl="2"/>
            <a:r>
              <a:rPr lang="en-GB" dirty="0" smtClean="0"/>
              <a:t>Mixed feelings</a:t>
            </a:r>
          </a:p>
          <a:p>
            <a:pPr lvl="2"/>
            <a:r>
              <a:rPr lang="en-GB" dirty="0" smtClean="0"/>
              <a:t>Not satisfied</a:t>
            </a:r>
          </a:p>
          <a:p>
            <a:pPr lvl="2"/>
            <a:r>
              <a:rPr lang="en-GB" dirty="0" smtClean="0"/>
              <a:t>Unhappy</a:t>
            </a:r>
          </a:p>
          <a:p>
            <a:pPr lvl="2"/>
            <a:r>
              <a:rPr lang="en-GB" dirty="0" smtClean="0"/>
              <a:t>Very unhappy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5" name="Oval 4"/>
          <p:cNvSpPr/>
          <p:nvPr/>
        </p:nvSpPr>
        <p:spPr bwMode="auto">
          <a:xfrm>
            <a:off x="971600" y="4105973"/>
            <a:ext cx="3024336" cy="1728192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5956" y="4684784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30%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863588" y="2372119"/>
            <a:ext cx="3024336" cy="1548172"/>
          </a:xfrm>
          <a:prstGeom prst="ellipse">
            <a:avLst/>
          </a:prstGeom>
          <a:noFill/>
          <a:ln w="444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4879" y="2853817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B050"/>
                </a:solidFill>
              </a:rPr>
              <a:t>15%</a:t>
            </a:r>
            <a:endParaRPr lang="en-GB" sz="32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83360" y="3813584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chemeClr val="accent3">
                    <a:lumMod val="75000"/>
                  </a:schemeClr>
                </a:solidFill>
              </a:rPr>
              <a:t>51%</a:t>
            </a:r>
            <a:endParaRPr lang="en-GB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342848" y="5864580"/>
            <a:ext cx="2659176" cy="73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0" fontAlgn="base" hangingPunct="0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9625" indent="-358775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57300" indent="-268288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704975" indent="-268288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152650" indent="-268288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6098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en-GB" kern="0" dirty="0" smtClean="0"/>
              <a:t>Feb 1974</a:t>
            </a:r>
            <a:endParaRPr lang="en-GB" kern="0" dirty="0"/>
          </a:p>
        </p:txBody>
      </p:sp>
      <p:sp>
        <p:nvSpPr>
          <p:cNvPr id="12" name="TextBox 11"/>
          <p:cNvSpPr txBox="1"/>
          <p:nvPr/>
        </p:nvSpPr>
        <p:spPr>
          <a:xfrm>
            <a:off x="6559712" y="4708771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28%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28635" y="2877804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00B050"/>
                </a:solidFill>
              </a:rPr>
              <a:t>19%</a:t>
            </a:r>
            <a:endParaRPr lang="en-GB" sz="32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67116" y="3837571"/>
            <a:ext cx="978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chemeClr val="accent3">
                    <a:lumMod val="75000"/>
                  </a:schemeClr>
                </a:solidFill>
              </a:rPr>
              <a:t>53%</a:t>
            </a:r>
            <a:endParaRPr lang="en-GB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5688124" y="5834165"/>
            <a:ext cx="2659176" cy="73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71463" indent="-271463" algn="l" rtl="0" eaLnBrk="0" fontAlgn="base" hangingPunct="0">
              <a:spcBef>
                <a:spcPct val="7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9625" indent="-358775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57300" indent="-268288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704975" indent="-268288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152650" indent="-268288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6098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670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242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81450" indent="-268288" algn="l" rtl="0" fontAlgn="base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en-GB" kern="0" dirty="0" smtClean="0"/>
              <a:t>Oct 1974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71825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what’s different about politics today?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Politics has always been a difficult art and has disappointment built into its practices, but things have got worse.</a:t>
            </a:r>
          </a:p>
          <a:p>
            <a:r>
              <a:rPr lang="en-GB" dirty="0" smtClean="0"/>
              <a:t>The way that politics is done or practiced has changed: modern political exchange is increasingly in fast thinking mode. </a:t>
            </a:r>
          </a:p>
          <a:p>
            <a:r>
              <a:rPr lang="en-GB" dirty="0" smtClean="0"/>
              <a:t>Decline is not the product of short-term policy failure but rather process changes.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Decline in party membership leading to professionalisation of politics ...elite routes into politics become even narrower.</a:t>
            </a:r>
          </a:p>
          <a:p>
            <a:r>
              <a:rPr lang="en-GB" dirty="0" smtClean="0"/>
              <a:t>Political exchange with citizens increasingly  through </a:t>
            </a:r>
            <a:r>
              <a:rPr lang="en-GB" dirty="0" err="1" smtClean="0"/>
              <a:t>marketisation</a:t>
            </a:r>
            <a:r>
              <a:rPr lang="en-GB" dirty="0" smtClean="0"/>
              <a:t> ...sound bites, dog whistle agenda-setting, targeted messages.</a:t>
            </a:r>
          </a:p>
          <a:p>
            <a:r>
              <a:rPr lang="en-GB" dirty="0" smtClean="0"/>
              <a:t>Fast thinking exchanges: time-efficient but can be  costly in terms of making choices.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169E4-ADF6-4BF9-B55A-F9445218735E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greater void between politics and citizens: structural factors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812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Void reflected in expressions of discontentment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643524"/>
              </p:ext>
            </p:extLst>
          </p:nvPr>
        </p:nvGraphicFramePr>
        <p:xfrm>
          <a:off x="358775" y="1700212"/>
          <a:ext cx="8426450" cy="4534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9469"/>
                <a:gridCol w="2016981"/>
              </a:tblGrid>
              <a:tr h="64866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Thinking about the problems facing Britain today, do you agree or disagree with the following statements?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Agree/Disagree (%)</a:t>
                      </a:r>
                      <a:endParaRPr lang="en-GB" sz="1600" dirty="0"/>
                    </a:p>
                  </a:txBody>
                  <a:tcPr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>
                          <a:effectLst/>
                          <a:latin typeface="Arial"/>
                        </a:rPr>
                        <a:t>Politicians in government can make a difference to the major social and economic issues facing Britain.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63 / 13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effectLst/>
                          <a:latin typeface="Arial"/>
                        </a:rPr>
                        <a:t>Politicians have the technical knowledge needed to solve the problems facing Britain today.</a:t>
                      </a:r>
                      <a:endParaRPr lang="en-GB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20 / 52 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effectLst/>
                          <a:latin typeface="Arial"/>
                        </a:rPr>
                        <a:t>Politicians possess the leadership to tell the public the truth about the tough decisions that need to be made.</a:t>
                      </a:r>
                      <a:endParaRPr lang="en-GB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33 / 40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Politicians are too focused on short-term chasing of headlines.</a:t>
                      </a:r>
                      <a:endParaRPr lang="en-GB" sz="14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80 / 3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Politics is dominated by self-seeking politicians protecting the interests of the already rich and powerful in our society.</a:t>
                      </a:r>
                      <a:endParaRPr lang="en-GB" sz="14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72 / 8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  <a:tr h="6475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i="0" u="none" strike="noStrike" dirty="0" smtClean="0">
                          <a:effectLst/>
                          <a:latin typeface="Arial"/>
                        </a:rPr>
                        <a:t>Politicians have exaggerated the scale of the economic crisis - by blaming either the previous or the current government.</a:t>
                      </a:r>
                      <a:endParaRPr lang="en-GB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effectLst/>
                        </a:rPr>
                        <a:t>47/28</a:t>
                      </a:r>
                      <a:endParaRPr lang="en-GB" sz="1800" b="1" dirty="0">
                        <a:effectLst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197724" y="6482781"/>
            <a:ext cx="8820472" cy="344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400" dirty="0" smtClean="0"/>
              <a:t>Source: </a:t>
            </a:r>
            <a:r>
              <a:rPr lang="en-GB" sz="1400" dirty="0" err="1" smtClean="0"/>
              <a:t>YouGov</a:t>
            </a:r>
            <a:r>
              <a:rPr lang="en-GB" sz="1400" dirty="0" smtClean="0"/>
              <a:t>/University of Southampton, 1,905 </a:t>
            </a:r>
            <a:r>
              <a:rPr lang="en-GB" sz="1400" dirty="0"/>
              <a:t>GB Adults, Fieldwork: </a:t>
            </a:r>
            <a:r>
              <a:rPr lang="en-GB" sz="1400" dirty="0" smtClean="0"/>
              <a:t>5th – 6th June 2013</a:t>
            </a:r>
            <a:endParaRPr lang="en-GB" sz="1400" dirty="0"/>
          </a:p>
        </p:txBody>
      </p:sp>
      <p:sp>
        <p:nvSpPr>
          <p:cNvPr id="3" name="Oval 2"/>
          <p:cNvSpPr/>
          <p:nvPr/>
        </p:nvSpPr>
        <p:spPr bwMode="auto">
          <a:xfrm>
            <a:off x="7272300" y="4291105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265137" y="5005189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262592" y="2384884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18110" y="3068960"/>
            <a:ext cx="576064" cy="614059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Lucida Sans" pitchFamily="34" charset="0"/>
              <a:ea typeface="ＭＳ Ｐゴシック" pitchFamily="16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43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1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INCLUDESESSION" val="True"/>
  <p:tag name="ADVANCEDSETTINGSVIEW" val="True"/>
  <p:tag name="CHARTCOLORS" val="1"/>
</p:tagLst>
</file>

<file path=ppt/theme/theme1.xml><?xml version="1.0" encoding="utf-8"?>
<a:theme xmlns:a="http://schemas.openxmlformats.org/drawingml/2006/main" name="UoSnew3">
  <a:themeElements>
    <a:clrScheme name="UoSnew3 1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UoSnew3</Template>
  <TotalTime>2227</TotalTime>
  <Words>1103</Words>
  <Application>Microsoft Office PowerPoint</Application>
  <PresentationFormat>On-screen Show (4:3)</PresentationFormat>
  <Paragraphs>121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Lucida Sans</vt:lpstr>
      <vt:lpstr>Symbol</vt:lpstr>
      <vt:lpstr>Wingdings</vt:lpstr>
      <vt:lpstr>UoSnew3</vt:lpstr>
      <vt:lpstr>The Impact of Anti-Politics on the UK General Election </vt:lpstr>
      <vt:lpstr>Defining Anti-Politics </vt:lpstr>
      <vt:lpstr>Today…</vt:lpstr>
      <vt:lpstr>Trends in discontentment</vt:lpstr>
      <vt:lpstr>PowerPoint Presentation</vt:lpstr>
      <vt:lpstr>British Election Study - 1974</vt:lpstr>
      <vt:lpstr>So what’s different about politics today?</vt:lpstr>
      <vt:lpstr>A greater void between politics and citizens: structural factors </vt:lpstr>
      <vt:lpstr>Void reflected in expressions of discontentment</vt:lpstr>
      <vt:lpstr>Who “owns” political discontent?  </vt:lpstr>
      <vt:lpstr>Who “owns” political discontent? </vt:lpstr>
      <vt:lpstr>Why does anti-politics matter? </vt:lpstr>
      <vt:lpstr>The electoral impact of distrust</vt:lpstr>
      <vt:lpstr>The electoral impact of distrust</vt:lpstr>
      <vt:lpstr>Anti-politics reinforces exclusion </vt:lpstr>
      <vt:lpstr>The electoral impact: false choices   </vt:lpstr>
      <vt:lpstr>Deficit busting? Talking Austerity </vt:lpstr>
      <vt:lpstr>Saving the NHS? But at what cost? </vt:lpstr>
      <vt:lpstr>And solutions? </vt:lpstr>
    </vt:vector>
  </TitlesOfParts>
  <Company>Science Learning Centre South East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ajdw</dc:creator>
  <cp:lastModifiedBy>Moss J.T.</cp:lastModifiedBy>
  <cp:revision>79</cp:revision>
  <dcterms:created xsi:type="dcterms:W3CDTF">2008-04-22T13:46:56Z</dcterms:created>
  <dcterms:modified xsi:type="dcterms:W3CDTF">2015-01-20T11:28:17Z</dcterms:modified>
</cp:coreProperties>
</file>