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</p:sldMasterIdLst>
  <p:notesMasterIdLst>
    <p:notesMasterId r:id="rId21"/>
  </p:notesMasterIdLst>
  <p:sldIdLst>
    <p:sldId id="257" r:id="rId2"/>
    <p:sldId id="287" r:id="rId3"/>
    <p:sldId id="280" r:id="rId4"/>
    <p:sldId id="274" r:id="rId5"/>
    <p:sldId id="265" r:id="rId6"/>
    <p:sldId id="281" r:id="rId7"/>
    <p:sldId id="289" r:id="rId8"/>
    <p:sldId id="279" r:id="rId9"/>
    <p:sldId id="271" r:id="rId10"/>
    <p:sldId id="267" r:id="rId11"/>
    <p:sldId id="275" r:id="rId12"/>
    <p:sldId id="284" r:id="rId13"/>
    <p:sldId id="286" r:id="rId14"/>
    <p:sldId id="283" r:id="rId15"/>
    <p:sldId id="294" r:id="rId16"/>
    <p:sldId id="285" r:id="rId17"/>
    <p:sldId id="290" r:id="rId18"/>
    <p:sldId id="291" r:id="rId19"/>
    <p:sldId id="293" r:id="rId20"/>
  </p:sldIdLst>
  <p:sldSz cx="9144000" cy="6858000" type="screen4x3"/>
  <p:notesSz cx="6858000" cy="9144000"/>
  <p:custDataLst>
    <p:tags r:id="rId22"/>
  </p:custData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Lucida Sans" pitchFamily="34" charset="0"/>
        <a:ea typeface="ＭＳ Ｐゴシック" pitchFamily="16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99">
          <p15:clr>
            <a:srgbClr val="A4A3A4"/>
          </p15:clr>
        </p15:guide>
        <p15:guide id="2" orient="horz" pos="4088">
          <p15:clr>
            <a:srgbClr val="A4A3A4"/>
          </p15:clr>
        </p15:guide>
        <p15:guide id="3" orient="horz" pos="1071">
          <p15:clr>
            <a:srgbClr val="A4A3A4"/>
          </p15:clr>
        </p15:guide>
        <p15:guide id="4" orient="horz" pos="2840">
          <p15:clr>
            <a:srgbClr val="A4A3A4"/>
          </p15:clr>
        </p15:guide>
        <p15:guide id="5" pos="2880">
          <p15:clr>
            <a:srgbClr val="A4A3A4"/>
          </p15:clr>
        </p15:guide>
        <p15:guide id="6" pos="226">
          <p15:clr>
            <a:srgbClr val="A4A3A4"/>
          </p15:clr>
        </p15:guide>
        <p15:guide id="7" pos="553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D5CA"/>
    <a:srgbClr val="FCEECC"/>
    <a:srgbClr val="000000"/>
    <a:srgbClr val="EAEBEC"/>
    <a:srgbClr val="BFC4C5"/>
    <a:srgbClr val="F2F1ED"/>
    <a:srgbClr val="E5E3DB"/>
    <a:srgbClr val="007C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87478" autoAdjust="0"/>
  </p:normalViewPr>
  <p:slideViewPr>
    <p:cSldViewPr>
      <p:cViewPr varScale="1">
        <p:scale>
          <a:sx n="52" d="100"/>
          <a:sy n="52" d="100"/>
        </p:scale>
        <p:origin x="1500" y="78"/>
      </p:cViewPr>
      <p:guideLst>
        <p:guide orient="horz" pos="799"/>
        <p:guide orient="horz" pos="4088"/>
        <p:guide orient="horz" pos="1071"/>
        <p:guide orient="horz" pos="2840"/>
        <p:guide pos="2880"/>
        <p:guide pos="226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6C7314E-7CA4-45BF-8D62-D0D7D514EEE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3230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“Do you think that British politicians are out merely for themselves, for their party, or to do their best for their country?”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C7314E-7CA4-45BF-8D62-D0D7D514EEEF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24038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Using a scale from 0 to 10 where 0 means 'no trust' and 10 means 'a great deal of trust', how much do you trust politicians.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C7314E-7CA4-45BF-8D62-D0D7D514EEEF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400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Using a scale from 0 to 10 where 0 means 'no trust' and 10 means 'a great deal of trust', how much do you trust politicians.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C7314E-7CA4-45BF-8D62-D0D7D514EEEF}" type="slidenum">
              <a:rPr lang="en-GB" altLang="en-US" smtClean="0"/>
              <a:pPr>
                <a:defRPr/>
              </a:pPr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40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03"/>
          <p:cNvGrpSpPr>
            <a:grpSpLocks/>
          </p:cNvGrpSpPr>
          <p:nvPr userDrawn="1"/>
        </p:nvGrpSpPr>
        <p:grpSpPr bwMode="auto">
          <a:xfrm>
            <a:off x="6051550" y="368300"/>
            <a:ext cx="2697163" cy="585788"/>
            <a:chOff x="1610" y="2863"/>
            <a:chExt cx="3221" cy="699"/>
          </a:xfrm>
        </p:grpSpPr>
        <p:sp>
          <p:nvSpPr>
            <p:cNvPr id="5" name="Freeform 1704"/>
            <p:cNvSpPr>
              <a:spLocks/>
            </p:cNvSpPr>
            <p:nvPr/>
          </p:nvSpPr>
          <p:spPr bwMode="auto">
            <a:xfrm>
              <a:off x="1610" y="2971"/>
              <a:ext cx="264" cy="449"/>
            </a:xfrm>
            <a:custGeom>
              <a:avLst/>
              <a:gdLst>
                <a:gd name="T0" fmla="*/ 142 w 264"/>
                <a:gd name="T1" fmla="*/ 179 h 449"/>
                <a:gd name="T2" fmla="*/ 210 w 264"/>
                <a:gd name="T3" fmla="*/ 216 h 449"/>
                <a:gd name="T4" fmla="*/ 247 w 264"/>
                <a:gd name="T5" fmla="*/ 253 h 449"/>
                <a:gd name="T6" fmla="*/ 256 w 264"/>
                <a:gd name="T7" fmla="*/ 267 h 449"/>
                <a:gd name="T8" fmla="*/ 264 w 264"/>
                <a:gd name="T9" fmla="*/ 298 h 449"/>
                <a:gd name="T10" fmla="*/ 264 w 264"/>
                <a:gd name="T11" fmla="*/ 318 h 449"/>
                <a:gd name="T12" fmla="*/ 253 w 264"/>
                <a:gd name="T13" fmla="*/ 369 h 449"/>
                <a:gd name="T14" fmla="*/ 222 w 264"/>
                <a:gd name="T15" fmla="*/ 412 h 449"/>
                <a:gd name="T16" fmla="*/ 199 w 264"/>
                <a:gd name="T17" fmla="*/ 429 h 449"/>
                <a:gd name="T18" fmla="*/ 148 w 264"/>
                <a:gd name="T19" fmla="*/ 446 h 449"/>
                <a:gd name="T20" fmla="*/ 122 w 264"/>
                <a:gd name="T21" fmla="*/ 449 h 449"/>
                <a:gd name="T22" fmla="*/ 60 w 264"/>
                <a:gd name="T23" fmla="*/ 440 h 449"/>
                <a:gd name="T24" fmla="*/ 34 w 264"/>
                <a:gd name="T25" fmla="*/ 429 h 449"/>
                <a:gd name="T26" fmla="*/ 0 w 264"/>
                <a:gd name="T27" fmla="*/ 318 h 449"/>
                <a:gd name="T28" fmla="*/ 9 w 264"/>
                <a:gd name="T29" fmla="*/ 338 h 449"/>
                <a:gd name="T30" fmla="*/ 28 w 264"/>
                <a:gd name="T31" fmla="*/ 375 h 449"/>
                <a:gd name="T32" fmla="*/ 43 w 264"/>
                <a:gd name="T33" fmla="*/ 392 h 449"/>
                <a:gd name="T34" fmla="*/ 74 w 264"/>
                <a:gd name="T35" fmla="*/ 415 h 449"/>
                <a:gd name="T36" fmla="*/ 116 w 264"/>
                <a:gd name="T37" fmla="*/ 423 h 449"/>
                <a:gd name="T38" fmla="*/ 139 w 264"/>
                <a:gd name="T39" fmla="*/ 421 h 449"/>
                <a:gd name="T40" fmla="*/ 173 w 264"/>
                <a:gd name="T41" fmla="*/ 406 h 449"/>
                <a:gd name="T42" fmla="*/ 185 w 264"/>
                <a:gd name="T43" fmla="*/ 395 h 449"/>
                <a:gd name="T44" fmla="*/ 199 w 264"/>
                <a:gd name="T45" fmla="*/ 367 h 449"/>
                <a:gd name="T46" fmla="*/ 205 w 264"/>
                <a:gd name="T47" fmla="*/ 335 h 449"/>
                <a:gd name="T48" fmla="*/ 205 w 264"/>
                <a:gd name="T49" fmla="*/ 318 h 449"/>
                <a:gd name="T50" fmla="*/ 193 w 264"/>
                <a:gd name="T51" fmla="*/ 290 h 449"/>
                <a:gd name="T52" fmla="*/ 185 w 264"/>
                <a:gd name="T53" fmla="*/ 278 h 449"/>
                <a:gd name="T54" fmla="*/ 97 w 264"/>
                <a:gd name="T55" fmla="*/ 230 h 449"/>
                <a:gd name="T56" fmla="*/ 74 w 264"/>
                <a:gd name="T57" fmla="*/ 219 h 449"/>
                <a:gd name="T58" fmla="*/ 37 w 264"/>
                <a:gd name="T59" fmla="*/ 193 h 449"/>
                <a:gd name="T60" fmla="*/ 26 w 264"/>
                <a:gd name="T61" fmla="*/ 179 h 449"/>
                <a:gd name="T62" fmla="*/ 9 w 264"/>
                <a:gd name="T63" fmla="*/ 148 h 449"/>
                <a:gd name="T64" fmla="*/ 3 w 264"/>
                <a:gd name="T65" fmla="*/ 114 h 449"/>
                <a:gd name="T66" fmla="*/ 6 w 264"/>
                <a:gd name="T67" fmla="*/ 88 h 449"/>
                <a:gd name="T68" fmla="*/ 26 w 264"/>
                <a:gd name="T69" fmla="*/ 45 h 449"/>
                <a:gd name="T70" fmla="*/ 43 w 264"/>
                <a:gd name="T71" fmla="*/ 28 h 449"/>
                <a:gd name="T72" fmla="*/ 85 w 264"/>
                <a:gd name="T73" fmla="*/ 6 h 449"/>
                <a:gd name="T74" fmla="*/ 136 w 264"/>
                <a:gd name="T75" fmla="*/ 0 h 449"/>
                <a:gd name="T76" fmla="*/ 162 w 264"/>
                <a:gd name="T77" fmla="*/ 0 h 449"/>
                <a:gd name="T78" fmla="*/ 207 w 264"/>
                <a:gd name="T79" fmla="*/ 14 h 449"/>
                <a:gd name="T80" fmla="*/ 230 w 264"/>
                <a:gd name="T81" fmla="*/ 108 h 449"/>
                <a:gd name="T82" fmla="*/ 227 w 264"/>
                <a:gd name="T83" fmla="*/ 94 h 449"/>
                <a:gd name="T84" fmla="*/ 207 w 264"/>
                <a:gd name="T85" fmla="*/ 65 h 449"/>
                <a:gd name="T86" fmla="*/ 196 w 264"/>
                <a:gd name="T87" fmla="*/ 51 h 449"/>
                <a:gd name="T88" fmla="*/ 165 w 264"/>
                <a:gd name="T89" fmla="*/ 31 h 449"/>
                <a:gd name="T90" fmla="*/ 128 w 264"/>
                <a:gd name="T91" fmla="*/ 26 h 449"/>
                <a:gd name="T92" fmla="*/ 108 w 264"/>
                <a:gd name="T93" fmla="*/ 26 h 449"/>
                <a:gd name="T94" fmla="*/ 82 w 264"/>
                <a:gd name="T95" fmla="*/ 37 h 449"/>
                <a:gd name="T96" fmla="*/ 71 w 264"/>
                <a:gd name="T97" fmla="*/ 48 h 449"/>
                <a:gd name="T98" fmla="*/ 60 w 264"/>
                <a:gd name="T99" fmla="*/ 68 h 449"/>
                <a:gd name="T100" fmla="*/ 54 w 264"/>
                <a:gd name="T101" fmla="*/ 94 h 449"/>
                <a:gd name="T102" fmla="*/ 57 w 264"/>
                <a:gd name="T103" fmla="*/ 108 h 449"/>
                <a:gd name="T104" fmla="*/ 65 w 264"/>
                <a:gd name="T105" fmla="*/ 128 h 449"/>
                <a:gd name="T106" fmla="*/ 71 w 264"/>
                <a:gd name="T107" fmla="*/ 139 h 449"/>
                <a:gd name="T108" fmla="*/ 142 w 264"/>
                <a:gd name="T109" fmla="*/ 179 h 44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264" h="449">
                  <a:moveTo>
                    <a:pt x="142" y="179"/>
                  </a:moveTo>
                  <a:lnTo>
                    <a:pt x="142" y="179"/>
                  </a:lnTo>
                  <a:lnTo>
                    <a:pt x="210" y="216"/>
                  </a:lnTo>
                  <a:lnTo>
                    <a:pt x="230" y="233"/>
                  </a:lnTo>
                  <a:lnTo>
                    <a:pt x="247" y="253"/>
                  </a:lnTo>
                  <a:lnTo>
                    <a:pt x="256" y="267"/>
                  </a:lnTo>
                  <a:lnTo>
                    <a:pt x="261" y="281"/>
                  </a:lnTo>
                  <a:lnTo>
                    <a:pt x="264" y="298"/>
                  </a:lnTo>
                  <a:lnTo>
                    <a:pt x="264" y="318"/>
                  </a:lnTo>
                  <a:lnTo>
                    <a:pt x="261" y="347"/>
                  </a:lnTo>
                  <a:lnTo>
                    <a:pt x="253" y="369"/>
                  </a:lnTo>
                  <a:lnTo>
                    <a:pt x="239" y="392"/>
                  </a:lnTo>
                  <a:lnTo>
                    <a:pt x="222" y="412"/>
                  </a:lnTo>
                  <a:lnTo>
                    <a:pt x="199" y="429"/>
                  </a:lnTo>
                  <a:lnTo>
                    <a:pt x="173" y="440"/>
                  </a:lnTo>
                  <a:lnTo>
                    <a:pt x="148" y="446"/>
                  </a:lnTo>
                  <a:lnTo>
                    <a:pt x="122" y="449"/>
                  </a:lnTo>
                  <a:lnTo>
                    <a:pt x="88" y="446"/>
                  </a:lnTo>
                  <a:lnTo>
                    <a:pt x="60" y="440"/>
                  </a:lnTo>
                  <a:lnTo>
                    <a:pt x="34" y="429"/>
                  </a:lnTo>
                  <a:lnTo>
                    <a:pt x="3" y="415"/>
                  </a:lnTo>
                  <a:lnTo>
                    <a:pt x="0" y="318"/>
                  </a:lnTo>
                  <a:lnTo>
                    <a:pt x="9" y="338"/>
                  </a:lnTo>
                  <a:lnTo>
                    <a:pt x="17" y="358"/>
                  </a:lnTo>
                  <a:lnTo>
                    <a:pt x="28" y="375"/>
                  </a:lnTo>
                  <a:lnTo>
                    <a:pt x="43" y="392"/>
                  </a:lnTo>
                  <a:lnTo>
                    <a:pt x="57" y="406"/>
                  </a:lnTo>
                  <a:lnTo>
                    <a:pt x="74" y="415"/>
                  </a:lnTo>
                  <a:lnTo>
                    <a:pt x="94" y="421"/>
                  </a:lnTo>
                  <a:lnTo>
                    <a:pt x="116" y="423"/>
                  </a:lnTo>
                  <a:lnTo>
                    <a:pt x="139" y="421"/>
                  </a:lnTo>
                  <a:lnTo>
                    <a:pt x="156" y="415"/>
                  </a:lnTo>
                  <a:lnTo>
                    <a:pt x="173" y="406"/>
                  </a:lnTo>
                  <a:lnTo>
                    <a:pt x="185" y="395"/>
                  </a:lnTo>
                  <a:lnTo>
                    <a:pt x="193" y="381"/>
                  </a:lnTo>
                  <a:lnTo>
                    <a:pt x="199" y="367"/>
                  </a:lnTo>
                  <a:lnTo>
                    <a:pt x="205" y="352"/>
                  </a:lnTo>
                  <a:lnTo>
                    <a:pt x="205" y="335"/>
                  </a:lnTo>
                  <a:lnTo>
                    <a:pt x="205" y="318"/>
                  </a:lnTo>
                  <a:lnTo>
                    <a:pt x="199" y="301"/>
                  </a:lnTo>
                  <a:lnTo>
                    <a:pt x="193" y="290"/>
                  </a:lnTo>
                  <a:lnTo>
                    <a:pt x="185" y="278"/>
                  </a:lnTo>
                  <a:lnTo>
                    <a:pt x="153" y="259"/>
                  </a:lnTo>
                  <a:lnTo>
                    <a:pt x="97" y="230"/>
                  </a:lnTo>
                  <a:lnTo>
                    <a:pt x="74" y="219"/>
                  </a:lnTo>
                  <a:lnTo>
                    <a:pt x="54" y="205"/>
                  </a:lnTo>
                  <a:lnTo>
                    <a:pt x="37" y="193"/>
                  </a:lnTo>
                  <a:lnTo>
                    <a:pt x="26" y="179"/>
                  </a:lnTo>
                  <a:lnTo>
                    <a:pt x="14" y="165"/>
                  </a:lnTo>
                  <a:lnTo>
                    <a:pt x="9" y="148"/>
                  </a:lnTo>
                  <a:lnTo>
                    <a:pt x="3" y="131"/>
                  </a:lnTo>
                  <a:lnTo>
                    <a:pt x="3" y="114"/>
                  </a:lnTo>
                  <a:lnTo>
                    <a:pt x="6" y="88"/>
                  </a:lnTo>
                  <a:lnTo>
                    <a:pt x="11" y="65"/>
                  </a:lnTo>
                  <a:lnTo>
                    <a:pt x="26" y="45"/>
                  </a:lnTo>
                  <a:lnTo>
                    <a:pt x="43" y="28"/>
                  </a:lnTo>
                  <a:lnTo>
                    <a:pt x="65" y="17"/>
                  </a:lnTo>
                  <a:lnTo>
                    <a:pt x="85" y="6"/>
                  </a:lnTo>
                  <a:lnTo>
                    <a:pt x="111" y="0"/>
                  </a:lnTo>
                  <a:lnTo>
                    <a:pt x="136" y="0"/>
                  </a:lnTo>
                  <a:lnTo>
                    <a:pt x="162" y="0"/>
                  </a:lnTo>
                  <a:lnTo>
                    <a:pt x="185" y="6"/>
                  </a:lnTo>
                  <a:lnTo>
                    <a:pt x="207" y="14"/>
                  </a:lnTo>
                  <a:lnTo>
                    <a:pt x="227" y="23"/>
                  </a:lnTo>
                  <a:lnTo>
                    <a:pt x="230" y="108"/>
                  </a:lnTo>
                  <a:lnTo>
                    <a:pt x="227" y="94"/>
                  </a:lnTo>
                  <a:lnTo>
                    <a:pt x="219" y="80"/>
                  </a:lnTo>
                  <a:lnTo>
                    <a:pt x="207" y="65"/>
                  </a:lnTo>
                  <a:lnTo>
                    <a:pt x="196" y="51"/>
                  </a:lnTo>
                  <a:lnTo>
                    <a:pt x="182" y="40"/>
                  </a:lnTo>
                  <a:lnTo>
                    <a:pt x="165" y="31"/>
                  </a:lnTo>
                  <a:lnTo>
                    <a:pt x="148" y="28"/>
                  </a:lnTo>
                  <a:lnTo>
                    <a:pt x="128" y="26"/>
                  </a:lnTo>
                  <a:lnTo>
                    <a:pt x="108" y="26"/>
                  </a:lnTo>
                  <a:lnTo>
                    <a:pt x="94" y="31"/>
                  </a:lnTo>
                  <a:lnTo>
                    <a:pt x="82" y="37"/>
                  </a:lnTo>
                  <a:lnTo>
                    <a:pt x="71" y="48"/>
                  </a:lnTo>
                  <a:lnTo>
                    <a:pt x="65" y="57"/>
                  </a:lnTo>
                  <a:lnTo>
                    <a:pt x="60" y="68"/>
                  </a:lnTo>
                  <a:lnTo>
                    <a:pt x="57" y="82"/>
                  </a:lnTo>
                  <a:lnTo>
                    <a:pt x="54" y="94"/>
                  </a:lnTo>
                  <a:lnTo>
                    <a:pt x="57" y="108"/>
                  </a:lnTo>
                  <a:lnTo>
                    <a:pt x="60" y="119"/>
                  </a:lnTo>
                  <a:lnTo>
                    <a:pt x="65" y="128"/>
                  </a:lnTo>
                  <a:lnTo>
                    <a:pt x="71" y="139"/>
                  </a:lnTo>
                  <a:lnTo>
                    <a:pt x="99" y="156"/>
                  </a:lnTo>
                  <a:lnTo>
                    <a:pt x="142" y="1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6" name="Freeform 1705"/>
            <p:cNvSpPr>
              <a:spLocks noEditPoints="1"/>
            </p:cNvSpPr>
            <p:nvPr/>
          </p:nvSpPr>
          <p:spPr bwMode="auto">
            <a:xfrm>
              <a:off x="1900" y="3109"/>
              <a:ext cx="281" cy="311"/>
            </a:xfrm>
            <a:custGeom>
              <a:avLst/>
              <a:gdLst>
                <a:gd name="T0" fmla="*/ 142 w 281"/>
                <a:gd name="T1" fmla="*/ 0 h 310"/>
                <a:gd name="T2" fmla="*/ 184 w 281"/>
                <a:gd name="T3" fmla="*/ 6 h 310"/>
                <a:gd name="T4" fmla="*/ 218 w 281"/>
                <a:gd name="T5" fmla="*/ 23 h 310"/>
                <a:gd name="T6" fmla="*/ 235 w 281"/>
                <a:gd name="T7" fmla="*/ 34 h 310"/>
                <a:gd name="T8" fmla="*/ 258 w 281"/>
                <a:gd name="T9" fmla="*/ 63 h 310"/>
                <a:gd name="T10" fmla="*/ 267 w 281"/>
                <a:gd name="T11" fmla="*/ 80 h 310"/>
                <a:gd name="T12" fmla="*/ 278 w 281"/>
                <a:gd name="T13" fmla="*/ 117 h 310"/>
                <a:gd name="T14" fmla="*/ 281 w 281"/>
                <a:gd name="T15" fmla="*/ 156 h 310"/>
                <a:gd name="T16" fmla="*/ 281 w 281"/>
                <a:gd name="T17" fmla="*/ 174 h 310"/>
                <a:gd name="T18" fmla="*/ 272 w 281"/>
                <a:gd name="T19" fmla="*/ 210 h 310"/>
                <a:gd name="T20" fmla="*/ 264 w 281"/>
                <a:gd name="T21" fmla="*/ 230 h 310"/>
                <a:gd name="T22" fmla="*/ 241 w 281"/>
                <a:gd name="T23" fmla="*/ 262 h 310"/>
                <a:gd name="T24" fmla="*/ 213 w 281"/>
                <a:gd name="T25" fmla="*/ 290 h 310"/>
                <a:gd name="T26" fmla="*/ 196 w 281"/>
                <a:gd name="T27" fmla="*/ 299 h 310"/>
                <a:gd name="T28" fmla="*/ 159 w 281"/>
                <a:gd name="T29" fmla="*/ 310 h 310"/>
                <a:gd name="T30" fmla="*/ 139 w 281"/>
                <a:gd name="T31" fmla="*/ 310 h 310"/>
                <a:gd name="T32" fmla="*/ 93 w 281"/>
                <a:gd name="T33" fmla="*/ 304 h 310"/>
                <a:gd name="T34" fmla="*/ 65 w 281"/>
                <a:gd name="T35" fmla="*/ 293 h 310"/>
                <a:gd name="T36" fmla="*/ 45 w 281"/>
                <a:gd name="T37" fmla="*/ 273 h 310"/>
                <a:gd name="T38" fmla="*/ 34 w 281"/>
                <a:gd name="T39" fmla="*/ 264 h 310"/>
                <a:gd name="T40" fmla="*/ 8 w 281"/>
                <a:gd name="T41" fmla="*/ 213 h 310"/>
                <a:gd name="T42" fmla="*/ 0 w 281"/>
                <a:gd name="T43" fmla="*/ 156 h 310"/>
                <a:gd name="T44" fmla="*/ 0 w 281"/>
                <a:gd name="T45" fmla="*/ 137 h 310"/>
                <a:gd name="T46" fmla="*/ 8 w 281"/>
                <a:gd name="T47" fmla="*/ 100 h 310"/>
                <a:gd name="T48" fmla="*/ 17 w 281"/>
                <a:gd name="T49" fmla="*/ 80 h 310"/>
                <a:gd name="T50" fmla="*/ 37 w 281"/>
                <a:gd name="T51" fmla="*/ 49 h 310"/>
                <a:gd name="T52" fmla="*/ 68 w 281"/>
                <a:gd name="T53" fmla="*/ 23 h 310"/>
                <a:gd name="T54" fmla="*/ 82 w 281"/>
                <a:gd name="T55" fmla="*/ 12 h 310"/>
                <a:gd name="T56" fmla="*/ 122 w 281"/>
                <a:gd name="T57" fmla="*/ 0 h 310"/>
                <a:gd name="T58" fmla="*/ 142 w 281"/>
                <a:gd name="T59" fmla="*/ 0 h 310"/>
                <a:gd name="T60" fmla="*/ 136 w 281"/>
                <a:gd name="T61" fmla="*/ 23 h 310"/>
                <a:gd name="T62" fmla="*/ 99 w 281"/>
                <a:gd name="T63" fmla="*/ 34 h 310"/>
                <a:gd name="T64" fmla="*/ 76 w 281"/>
                <a:gd name="T65" fmla="*/ 66 h 310"/>
                <a:gd name="T66" fmla="*/ 68 w 281"/>
                <a:gd name="T67" fmla="*/ 85 h 310"/>
                <a:gd name="T68" fmla="*/ 57 w 281"/>
                <a:gd name="T69" fmla="*/ 131 h 310"/>
                <a:gd name="T70" fmla="*/ 57 w 281"/>
                <a:gd name="T71" fmla="*/ 159 h 310"/>
                <a:gd name="T72" fmla="*/ 65 w 281"/>
                <a:gd name="T73" fmla="*/ 210 h 310"/>
                <a:gd name="T74" fmla="*/ 82 w 281"/>
                <a:gd name="T75" fmla="*/ 250 h 310"/>
                <a:gd name="T76" fmla="*/ 96 w 281"/>
                <a:gd name="T77" fmla="*/ 267 h 310"/>
                <a:gd name="T78" fmla="*/ 128 w 281"/>
                <a:gd name="T79" fmla="*/ 284 h 310"/>
                <a:gd name="T80" fmla="*/ 145 w 281"/>
                <a:gd name="T81" fmla="*/ 284 h 310"/>
                <a:gd name="T82" fmla="*/ 179 w 281"/>
                <a:gd name="T83" fmla="*/ 273 h 310"/>
                <a:gd name="T84" fmla="*/ 204 w 281"/>
                <a:gd name="T85" fmla="*/ 245 h 310"/>
                <a:gd name="T86" fmla="*/ 213 w 281"/>
                <a:gd name="T87" fmla="*/ 225 h 310"/>
                <a:gd name="T88" fmla="*/ 224 w 281"/>
                <a:gd name="T89" fmla="*/ 179 h 310"/>
                <a:gd name="T90" fmla="*/ 224 w 281"/>
                <a:gd name="T91" fmla="*/ 151 h 310"/>
                <a:gd name="T92" fmla="*/ 210 w 281"/>
                <a:gd name="T93" fmla="*/ 85 h 310"/>
                <a:gd name="T94" fmla="*/ 199 w 281"/>
                <a:gd name="T95" fmla="*/ 60 h 310"/>
                <a:gd name="T96" fmla="*/ 182 w 281"/>
                <a:gd name="T97" fmla="*/ 40 h 310"/>
                <a:gd name="T98" fmla="*/ 162 w 281"/>
                <a:gd name="T99" fmla="*/ 29 h 310"/>
                <a:gd name="T100" fmla="*/ 136 w 281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1" h="310">
                  <a:moveTo>
                    <a:pt x="142" y="0"/>
                  </a:moveTo>
                  <a:lnTo>
                    <a:pt x="142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1" y="12"/>
                  </a:lnTo>
                  <a:lnTo>
                    <a:pt x="218" y="23"/>
                  </a:lnTo>
                  <a:lnTo>
                    <a:pt x="235" y="34"/>
                  </a:lnTo>
                  <a:lnTo>
                    <a:pt x="247" y="49"/>
                  </a:lnTo>
                  <a:lnTo>
                    <a:pt x="258" y="63"/>
                  </a:lnTo>
                  <a:lnTo>
                    <a:pt x="267" y="80"/>
                  </a:lnTo>
                  <a:lnTo>
                    <a:pt x="272" y="100"/>
                  </a:lnTo>
                  <a:lnTo>
                    <a:pt x="278" y="117"/>
                  </a:lnTo>
                  <a:lnTo>
                    <a:pt x="281" y="137"/>
                  </a:lnTo>
                  <a:lnTo>
                    <a:pt x="281" y="156"/>
                  </a:lnTo>
                  <a:lnTo>
                    <a:pt x="281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4" y="230"/>
                  </a:lnTo>
                  <a:lnTo>
                    <a:pt x="253" y="247"/>
                  </a:lnTo>
                  <a:lnTo>
                    <a:pt x="241" y="262"/>
                  </a:lnTo>
                  <a:lnTo>
                    <a:pt x="230" y="276"/>
                  </a:lnTo>
                  <a:lnTo>
                    <a:pt x="213" y="290"/>
                  </a:lnTo>
                  <a:lnTo>
                    <a:pt x="196" y="299"/>
                  </a:lnTo>
                  <a:lnTo>
                    <a:pt x="179" y="304"/>
                  </a:lnTo>
                  <a:lnTo>
                    <a:pt x="159" y="310"/>
                  </a:lnTo>
                  <a:lnTo>
                    <a:pt x="139" y="310"/>
                  </a:lnTo>
                  <a:lnTo>
                    <a:pt x="108" y="307"/>
                  </a:lnTo>
                  <a:lnTo>
                    <a:pt x="93" y="304"/>
                  </a:lnTo>
                  <a:lnTo>
                    <a:pt x="79" y="299"/>
                  </a:lnTo>
                  <a:lnTo>
                    <a:pt x="65" y="293"/>
                  </a:lnTo>
                  <a:lnTo>
                    <a:pt x="54" y="284"/>
                  </a:lnTo>
                  <a:lnTo>
                    <a:pt x="45" y="273"/>
                  </a:lnTo>
                  <a:lnTo>
                    <a:pt x="34" y="264"/>
                  </a:lnTo>
                  <a:lnTo>
                    <a:pt x="20" y="239"/>
                  </a:lnTo>
                  <a:lnTo>
                    <a:pt x="8" y="213"/>
                  </a:lnTo>
                  <a:lnTo>
                    <a:pt x="0" y="185"/>
                  </a:lnTo>
                  <a:lnTo>
                    <a:pt x="0" y="156"/>
                  </a:lnTo>
                  <a:lnTo>
                    <a:pt x="0" y="137"/>
                  </a:lnTo>
                  <a:lnTo>
                    <a:pt x="3" y="117"/>
                  </a:lnTo>
                  <a:lnTo>
                    <a:pt x="8" y="100"/>
                  </a:lnTo>
                  <a:lnTo>
                    <a:pt x="17" y="80"/>
                  </a:lnTo>
                  <a:lnTo>
                    <a:pt x="25" y="63"/>
                  </a:lnTo>
                  <a:lnTo>
                    <a:pt x="37" y="49"/>
                  </a:lnTo>
                  <a:lnTo>
                    <a:pt x="51" y="34"/>
                  </a:lnTo>
                  <a:lnTo>
                    <a:pt x="68" y="23"/>
                  </a:lnTo>
                  <a:lnTo>
                    <a:pt x="82" y="12"/>
                  </a:lnTo>
                  <a:lnTo>
                    <a:pt x="102" y="6"/>
                  </a:lnTo>
                  <a:lnTo>
                    <a:pt x="122" y="0"/>
                  </a:lnTo>
                  <a:lnTo>
                    <a:pt x="142" y="0"/>
                  </a:lnTo>
                  <a:close/>
                  <a:moveTo>
                    <a:pt x="136" y="23"/>
                  </a:moveTo>
                  <a:lnTo>
                    <a:pt x="136" y="23"/>
                  </a:lnTo>
                  <a:lnTo>
                    <a:pt x="116" y="26"/>
                  </a:lnTo>
                  <a:lnTo>
                    <a:pt x="99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7" y="131"/>
                  </a:lnTo>
                  <a:lnTo>
                    <a:pt x="57" y="159"/>
                  </a:lnTo>
                  <a:lnTo>
                    <a:pt x="59" y="185"/>
                  </a:lnTo>
                  <a:lnTo>
                    <a:pt x="65" y="210"/>
                  </a:lnTo>
                  <a:lnTo>
                    <a:pt x="74" y="230"/>
                  </a:lnTo>
                  <a:lnTo>
                    <a:pt x="82" y="250"/>
                  </a:lnTo>
                  <a:lnTo>
                    <a:pt x="96" y="267"/>
                  </a:lnTo>
                  <a:lnTo>
                    <a:pt x="110" y="279"/>
                  </a:lnTo>
                  <a:lnTo>
                    <a:pt x="128" y="284"/>
                  </a:lnTo>
                  <a:lnTo>
                    <a:pt x="145" y="284"/>
                  </a:lnTo>
                  <a:lnTo>
                    <a:pt x="164" y="282"/>
                  </a:lnTo>
                  <a:lnTo>
                    <a:pt x="179" y="273"/>
                  </a:lnTo>
                  <a:lnTo>
                    <a:pt x="193" y="262"/>
                  </a:lnTo>
                  <a:lnTo>
                    <a:pt x="204" y="245"/>
                  </a:lnTo>
                  <a:lnTo>
                    <a:pt x="213" y="225"/>
                  </a:lnTo>
                  <a:lnTo>
                    <a:pt x="218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18" y="117"/>
                  </a:lnTo>
                  <a:lnTo>
                    <a:pt x="210" y="85"/>
                  </a:lnTo>
                  <a:lnTo>
                    <a:pt x="199" y="60"/>
                  </a:lnTo>
                  <a:lnTo>
                    <a:pt x="182" y="40"/>
                  </a:lnTo>
                  <a:lnTo>
                    <a:pt x="173" y="31"/>
                  </a:lnTo>
                  <a:lnTo>
                    <a:pt x="162" y="29"/>
                  </a:lnTo>
                  <a:lnTo>
                    <a:pt x="150" y="23"/>
                  </a:lnTo>
                  <a:lnTo>
                    <a:pt x="136" y="2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7" name="Freeform 1706"/>
            <p:cNvSpPr>
              <a:spLocks/>
            </p:cNvSpPr>
            <p:nvPr/>
          </p:nvSpPr>
          <p:spPr bwMode="auto">
            <a:xfrm>
              <a:off x="2493" y="3058"/>
              <a:ext cx="182" cy="362"/>
            </a:xfrm>
            <a:custGeom>
              <a:avLst/>
              <a:gdLst>
                <a:gd name="T0" fmla="*/ 86 w 182"/>
                <a:gd name="T1" fmla="*/ 0 h 361"/>
                <a:gd name="T2" fmla="*/ 86 w 182"/>
                <a:gd name="T3" fmla="*/ 60 h 361"/>
                <a:gd name="T4" fmla="*/ 174 w 182"/>
                <a:gd name="T5" fmla="*/ 60 h 361"/>
                <a:gd name="T6" fmla="*/ 151 w 182"/>
                <a:gd name="T7" fmla="*/ 85 h 361"/>
                <a:gd name="T8" fmla="*/ 83 w 182"/>
                <a:gd name="T9" fmla="*/ 85 h 361"/>
                <a:gd name="T10" fmla="*/ 83 w 182"/>
                <a:gd name="T11" fmla="*/ 267 h 361"/>
                <a:gd name="T12" fmla="*/ 83 w 182"/>
                <a:gd name="T13" fmla="*/ 267 h 361"/>
                <a:gd name="T14" fmla="*/ 83 w 182"/>
                <a:gd name="T15" fmla="*/ 284 h 361"/>
                <a:gd name="T16" fmla="*/ 86 w 182"/>
                <a:gd name="T17" fmla="*/ 296 h 361"/>
                <a:gd name="T18" fmla="*/ 91 w 182"/>
                <a:gd name="T19" fmla="*/ 307 h 361"/>
                <a:gd name="T20" fmla="*/ 97 w 182"/>
                <a:gd name="T21" fmla="*/ 318 h 361"/>
                <a:gd name="T22" fmla="*/ 105 w 182"/>
                <a:gd name="T23" fmla="*/ 324 h 361"/>
                <a:gd name="T24" fmla="*/ 117 w 182"/>
                <a:gd name="T25" fmla="*/ 330 h 361"/>
                <a:gd name="T26" fmla="*/ 128 w 182"/>
                <a:gd name="T27" fmla="*/ 333 h 361"/>
                <a:gd name="T28" fmla="*/ 142 w 182"/>
                <a:gd name="T29" fmla="*/ 335 h 361"/>
                <a:gd name="T30" fmla="*/ 142 w 182"/>
                <a:gd name="T31" fmla="*/ 335 h 361"/>
                <a:gd name="T32" fmla="*/ 157 w 182"/>
                <a:gd name="T33" fmla="*/ 333 h 361"/>
                <a:gd name="T34" fmla="*/ 165 w 182"/>
                <a:gd name="T35" fmla="*/ 330 h 361"/>
                <a:gd name="T36" fmla="*/ 165 w 182"/>
                <a:gd name="T37" fmla="*/ 330 h 361"/>
                <a:gd name="T38" fmla="*/ 182 w 182"/>
                <a:gd name="T39" fmla="*/ 318 h 361"/>
                <a:gd name="T40" fmla="*/ 182 w 182"/>
                <a:gd name="T41" fmla="*/ 318 h 361"/>
                <a:gd name="T42" fmla="*/ 182 w 182"/>
                <a:gd name="T43" fmla="*/ 324 h 361"/>
                <a:gd name="T44" fmla="*/ 179 w 182"/>
                <a:gd name="T45" fmla="*/ 333 h 361"/>
                <a:gd name="T46" fmla="*/ 162 w 182"/>
                <a:gd name="T47" fmla="*/ 347 h 361"/>
                <a:gd name="T48" fmla="*/ 162 w 182"/>
                <a:gd name="T49" fmla="*/ 347 h 361"/>
                <a:gd name="T50" fmla="*/ 154 w 182"/>
                <a:gd name="T51" fmla="*/ 352 h 361"/>
                <a:gd name="T52" fmla="*/ 142 w 182"/>
                <a:gd name="T53" fmla="*/ 358 h 361"/>
                <a:gd name="T54" fmla="*/ 131 w 182"/>
                <a:gd name="T55" fmla="*/ 361 h 361"/>
                <a:gd name="T56" fmla="*/ 117 w 182"/>
                <a:gd name="T57" fmla="*/ 361 h 361"/>
                <a:gd name="T58" fmla="*/ 117 w 182"/>
                <a:gd name="T59" fmla="*/ 361 h 361"/>
                <a:gd name="T60" fmla="*/ 100 w 182"/>
                <a:gd name="T61" fmla="*/ 361 h 361"/>
                <a:gd name="T62" fmla="*/ 83 w 182"/>
                <a:gd name="T63" fmla="*/ 355 h 361"/>
                <a:gd name="T64" fmla="*/ 66 w 182"/>
                <a:gd name="T65" fmla="*/ 347 h 361"/>
                <a:gd name="T66" fmla="*/ 54 w 182"/>
                <a:gd name="T67" fmla="*/ 335 h 361"/>
                <a:gd name="T68" fmla="*/ 54 w 182"/>
                <a:gd name="T69" fmla="*/ 335 h 361"/>
                <a:gd name="T70" fmla="*/ 43 w 182"/>
                <a:gd name="T71" fmla="*/ 324 h 361"/>
                <a:gd name="T72" fmla="*/ 34 w 182"/>
                <a:gd name="T73" fmla="*/ 307 h 361"/>
                <a:gd name="T74" fmla="*/ 29 w 182"/>
                <a:gd name="T75" fmla="*/ 290 h 361"/>
                <a:gd name="T76" fmla="*/ 29 w 182"/>
                <a:gd name="T77" fmla="*/ 267 h 361"/>
                <a:gd name="T78" fmla="*/ 29 w 182"/>
                <a:gd name="T79" fmla="*/ 85 h 361"/>
                <a:gd name="T80" fmla="*/ 0 w 182"/>
                <a:gd name="T81" fmla="*/ 85 h 361"/>
                <a:gd name="T82" fmla="*/ 86 w 182"/>
                <a:gd name="T83" fmla="*/ 0 h 361"/>
                <a:gd name="T84" fmla="*/ 86 w 182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2" h="361">
                  <a:moveTo>
                    <a:pt x="86" y="0"/>
                  </a:moveTo>
                  <a:lnTo>
                    <a:pt x="86" y="60"/>
                  </a:lnTo>
                  <a:lnTo>
                    <a:pt x="174" y="60"/>
                  </a:lnTo>
                  <a:lnTo>
                    <a:pt x="151" y="85"/>
                  </a:lnTo>
                  <a:lnTo>
                    <a:pt x="83" y="85"/>
                  </a:lnTo>
                  <a:lnTo>
                    <a:pt x="83" y="267"/>
                  </a:lnTo>
                  <a:lnTo>
                    <a:pt x="83" y="284"/>
                  </a:lnTo>
                  <a:lnTo>
                    <a:pt x="86" y="296"/>
                  </a:lnTo>
                  <a:lnTo>
                    <a:pt x="91" y="307"/>
                  </a:lnTo>
                  <a:lnTo>
                    <a:pt x="97" y="318"/>
                  </a:lnTo>
                  <a:lnTo>
                    <a:pt x="105" y="324"/>
                  </a:lnTo>
                  <a:lnTo>
                    <a:pt x="117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7" y="333"/>
                  </a:lnTo>
                  <a:lnTo>
                    <a:pt x="165" y="330"/>
                  </a:lnTo>
                  <a:lnTo>
                    <a:pt x="182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4" y="352"/>
                  </a:lnTo>
                  <a:lnTo>
                    <a:pt x="142" y="358"/>
                  </a:lnTo>
                  <a:lnTo>
                    <a:pt x="131" y="361"/>
                  </a:lnTo>
                  <a:lnTo>
                    <a:pt x="117" y="361"/>
                  </a:lnTo>
                  <a:lnTo>
                    <a:pt x="100" y="361"/>
                  </a:lnTo>
                  <a:lnTo>
                    <a:pt x="83" y="355"/>
                  </a:lnTo>
                  <a:lnTo>
                    <a:pt x="66" y="347"/>
                  </a:lnTo>
                  <a:lnTo>
                    <a:pt x="54" y="335"/>
                  </a:lnTo>
                  <a:lnTo>
                    <a:pt x="43" y="324"/>
                  </a:lnTo>
                  <a:lnTo>
                    <a:pt x="34" y="307"/>
                  </a:lnTo>
                  <a:lnTo>
                    <a:pt x="29" y="290"/>
                  </a:lnTo>
                  <a:lnTo>
                    <a:pt x="29" y="267"/>
                  </a:lnTo>
                  <a:lnTo>
                    <a:pt x="29" y="85"/>
                  </a:lnTo>
                  <a:lnTo>
                    <a:pt x="0" y="85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8" name="Freeform 1707"/>
            <p:cNvSpPr>
              <a:spLocks/>
            </p:cNvSpPr>
            <p:nvPr/>
          </p:nvSpPr>
          <p:spPr bwMode="auto">
            <a:xfrm>
              <a:off x="2694" y="2971"/>
              <a:ext cx="290" cy="443"/>
            </a:xfrm>
            <a:custGeom>
              <a:avLst/>
              <a:gdLst>
                <a:gd name="T0" fmla="*/ 176 w 290"/>
                <a:gd name="T1" fmla="*/ 139 h 443"/>
                <a:gd name="T2" fmla="*/ 213 w 290"/>
                <a:gd name="T3" fmla="*/ 145 h 443"/>
                <a:gd name="T4" fmla="*/ 244 w 290"/>
                <a:gd name="T5" fmla="*/ 162 h 443"/>
                <a:gd name="T6" fmla="*/ 256 w 290"/>
                <a:gd name="T7" fmla="*/ 176 h 443"/>
                <a:gd name="T8" fmla="*/ 270 w 290"/>
                <a:gd name="T9" fmla="*/ 207 h 443"/>
                <a:gd name="T10" fmla="*/ 273 w 290"/>
                <a:gd name="T11" fmla="*/ 421 h 443"/>
                <a:gd name="T12" fmla="*/ 273 w 290"/>
                <a:gd name="T13" fmla="*/ 429 h 443"/>
                <a:gd name="T14" fmla="*/ 276 w 290"/>
                <a:gd name="T15" fmla="*/ 435 h 443"/>
                <a:gd name="T16" fmla="*/ 199 w 290"/>
                <a:gd name="T17" fmla="*/ 443 h 443"/>
                <a:gd name="T18" fmla="*/ 207 w 290"/>
                <a:gd name="T19" fmla="*/ 438 h 443"/>
                <a:gd name="T20" fmla="*/ 216 w 290"/>
                <a:gd name="T21" fmla="*/ 426 h 443"/>
                <a:gd name="T22" fmla="*/ 216 w 290"/>
                <a:gd name="T23" fmla="*/ 250 h 443"/>
                <a:gd name="T24" fmla="*/ 216 w 290"/>
                <a:gd name="T25" fmla="*/ 233 h 443"/>
                <a:gd name="T26" fmla="*/ 207 w 290"/>
                <a:gd name="T27" fmla="*/ 207 h 443"/>
                <a:gd name="T28" fmla="*/ 202 w 290"/>
                <a:gd name="T29" fmla="*/ 196 h 443"/>
                <a:gd name="T30" fmla="*/ 179 w 290"/>
                <a:gd name="T31" fmla="*/ 182 h 443"/>
                <a:gd name="T32" fmla="*/ 148 w 290"/>
                <a:gd name="T33" fmla="*/ 176 h 443"/>
                <a:gd name="T34" fmla="*/ 128 w 290"/>
                <a:gd name="T35" fmla="*/ 179 h 443"/>
                <a:gd name="T36" fmla="*/ 108 w 290"/>
                <a:gd name="T37" fmla="*/ 188 h 443"/>
                <a:gd name="T38" fmla="*/ 77 w 290"/>
                <a:gd name="T39" fmla="*/ 210 h 443"/>
                <a:gd name="T40" fmla="*/ 77 w 290"/>
                <a:gd name="T41" fmla="*/ 421 h 443"/>
                <a:gd name="T42" fmla="*/ 82 w 290"/>
                <a:gd name="T43" fmla="*/ 432 h 443"/>
                <a:gd name="T44" fmla="*/ 88 w 290"/>
                <a:gd name="T45" fmla="*/ 438 h 443"/>
                <a:gd name="T46" fmla="*/ 6 w 290"/>
                <a:gd name="T47" fmla="*/ 443 h 443"/>
                <a:gd name="T48" fmla="*/ 11 w 290"/>
                <a:gd name="T49" fmla="*/ 438 h 443"/>
                <a:gd name="T50" fmla="*/ 20 w 290"/>
                <a:gd name="T51" fmla="*/ 426 h 443"/>
                <a:gd name="T52" fmla="*/ 20 w 290"/>
                <a:gd name="T53" fmla="*/ 40 h 443"/>
                <a:gd name="T54" fmla="*/ 20 w 290"/>
                <a:gd name="T55" fmla="*/ 31 h 443"/>
                <a:gd name="T56" fmla="*/ 17 w 290"/>
                <a:gd name="T57" fmla="*/ 23 h 443"/>
                <a:gd name="T58" fmla="*/ 77 w 290"/>
                <a:gd name="T59" fmla="*/ 0 h 443"/>
                <a:gd name="T60" fmla="*/ 77 w 290"/>
                <a:gd name="T61" fmla="*/ 185 h 443"/>
                <a:gd name="T62" fmla="*/ 128 w 290"/>
                <a:gd name="T63" fmla="*/ 151 h 443"/>
                <a:gd name="T64" fmla="*/ 176 w 290"/>
                <a:gd name="T65" fmla="*/ 139 h 44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90" h="443">
                  <a:moveTo>
                    <a:pt x="176" y="139"/>
                  </a:moveTo>
                  <a:lnTo>
                    <a:pt x="176" y="139"/>
                  </a:lnTo>
                  <a:lnTo>
                    <a:pt x="193" y="139"/>
                  </a:lnTo>
                  <a:lnTo>
                    <a:pt x="213" y="145"/>
                  </a:lnTo>
                  <a:lnTo>
                    <a:pt x="230" y="153"/>
                  </a:lnTo>
                  <a:lnTo>
                    <a:pt x="244" y="162"/>
                  </a:lnTo>
                  <a:lnTo>
                    <a:pt x="256" y="176"/>
                  </a:lnTo>
                  <a:lnTo>
                    <a:pt x="264" y="190"/>
                  </a:lnTo>
                  <a:lnTo>
                    <a:pt x="270" y="207"/>
                  </a:lnTo>
                  <a:lnTo>
                    <a:pt x="273" y="227"/>
                  </a:lnTo>
                  <a:lnTo>
                    <a:pt x="273" y="421"/>
                  </a:lnTo>
                  <a:lnTo>
                    <a:pt x="273" y="429"/>
                  </a:lnTo>
                  <a:lnTo>
                    <a:pt x="276" y="435"/>
                  </a:lnTo>
                  <a:lnTo>
                    <a:pt x="290" y="443"/>
                  </a:lnTo>
                  <a:lnTo>
                    <a:pt x="199" y="443"/>
                  </a:lnTo>
                  <a:lnTo>
                    <a:pt x="207" y="438"/>
                  </a:lnTo>
                  <a:lnTo>
                    <a:pt x="213" y="432"/>
                  </a:lnTo>
                  <a:lnTo>
                    <a:pt x="216" y="426"/>
                  </a:lnTo>
                  <a:lnTo>
                    <a:pt x="216" y="421"/>
                  </a:lnTo>
                  <a:lnTo>
                    <a:pt x="216" y="250"/>
                  </a:lnTo>
                  <a:lnTo>
                    <a:pt x="216" y="233"/>
                  </a:lnTo>
                  <a:lnTo>
                    <a:pt x="213" y="219"/>
                  </a:lnTo>
                  <a:lnTo>
                    <a:pt x="207" y="207"/>
                  </a:lnTo>
                  <a:lnTo>
                    <a:pt x="202" y="196"/>
                  </a:lnTo>
                  <a:lnTo>
                    <a:pt x="190" y="188"/>
                  </a:lnTo>
                  <a:lnTo>
                    <a:pt x="179" y="182"/>
                  </a:lnTo>
                  <a:lnTo>
                    <a:pt x="165" y="179"/>
                  </a:lnTo>
                  <a:lnTo>
                    <a:pt x="148" y="176"/>
                  </a:lnTo>
                  <a:lnTo>
                    <a:pt x="128" y="179"/>
                  </a:lnTo>
                  <a:lnTo>
                    <a:pt x="108" y="188"/>
                  </a:lnTo>
                  <a:lnTo>
                    <a:pt x="91" y="196"/>
                  </a:lnTo>
                  <a:lnTo>
                    <a:pt x="77" y="210"/>
                  </a:lnTo>
                  <a:lnTo>
                    <a:pt x="77" y="421"/>
                  </a:lnTo>
                  <a:lnTo>
                    <a:pt x="80" y="426"/>
                  </a:lnTo>
                  <a:lnTo>
                    <a:pt x="82" y="432"/>
                  </a:lnTo>
                  <a:lnTo>
                    <a:pt x="88" y="438"/>
                  </a:lnTo>
                  <a:lnTo>
                    <a:pt x="97" y="443"/>
                  </a:lnTo>
                  <a:lnTo>
                    <a:pt x="6" y="443"/>
                  </a:lnTo>
                  <a:lnTo>
                    <a:pt x="11" y="438"/>
                  </a:lnTo>
                  <a:lnTo>
                    <a:pt x="17" y="432"/>
                  </a:lnTo>
                  <a:lnTo>
                    <a:pt x="20" y="426"/>
                  </a:lnTo>
                  <a:lnTo>
                    <a:pt x="20" y="421"/>
                  </a:lnTo>
                  <a:lnTo>
                    <a:pt x="20" y="40"/>
                  </a:lnTo>
                  <a:lnTo>
                    <a:pt x="20" y="31"/>
                  </a:lnTo>
                  <a:lnTo>
                    <a:pt x="17" y="23"/>
                  </a:lnTo>
                  <a:lnTo>
                    <a:pt x="0" y="14"/>
                  </a:lnTo>
                  <a:lnTo>
                    <a:pt x="77" y="0"/>
                  </a:lnTo>
                  <a:lnTo>
                    <a:pt x="77" y="185"/>
                  </a:lnTo>
                  <a:lnTo>
                    <a:pt x="102" y="165"/>
                  </a:lnTo>
                  <a:lnTo>
                    <a:pt x="128" y="151"/>
                  </a:lnTo>
                  <a:lnTo>
                    <a:pt x="153" y="142"/>
                  </a:lnTo>
                  <a:lnTo>
                    <a:pt x="176" y="13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9" name="Freeform 1708"/>
            <p:cNvSpPr>
              <a:spLocks/>
            </p:cNvSpPr>
            <p:nvPr/>
          </p:nvSpPr>
          <p:spPr bwMode="auto">
            <a:xfrm>
              <a:off x="3275" y="3109"/>
              <a:ext cx="474" cy="305"/>
            </a:xfrm>
            <a:custGeom>
              <a:avLst/>
              <a:gdLst>
                <a:gd name="T0" fmla="*/ 364 w 475"/>
                <a:gd name="T1" fmla="*/ 0 h 304"/>
                <a:gd name="T2" fmla="*/ 398 w 475"/>
                <a:gd name="T3" fmla="*/ 6 h 304"/>
                <a:gd name="T4" fmla="*/ 429 w 475"/>
                <a:gd name="T5" fmla="*/ 23 h 304"/>
                <a:gd name="T6" fmla="*/ 444 w 475"/>
                <a:gd name="T7" fmla="*/ 37 h 304"/>
                <a:gd name="T8" fmla="*/ 458 w 475"/>
                <a:gd name="T9" fmla="*/ 68 h 304"/>
                <a:gd name="T10" fmla="*/ 458 w 475"/>
                <a:gd name="T11" fmla="*/ 282 h 304"/>
                <a:gd name="T12" fmla="*/ 461 w 475"/>
                <a:gd name="T13" fmla="*/ 287 h 304"/>
                <a:gd name="T14" fmla="*/ 463 w 475"/>
                <a:gd name="T15" fmla="*/ 293 h 304"/>
                <a:gd name="T16" fmla="*/ 387 w 475"/>
                <a:gd name="T17" fmla="*/ 304 h 304"/>
                <a:gd name="T18" fmla="*/ 392 w 475"/>
                <a:gd name="T19" fmla="*/ 299 h 304"/>
                <a:gd name="T20" fmla="*/ 404 w 475"/>
                <a:gd name="T21" fmla="*/ 287 h 304"/>
                <a:gd name="T22" fmla="*/ 404 w 475"/>
                <a:gd name="T23" fmla="*/ 108 h 304"/>
                <a:gd name="T24" fmla="*/ 404 w 475"/>
                <a:gd name="T25" fmla="*/ 91 h 304"/>
                <a:gd name="T26" fmla="*/ 395 w 475"/>
                <a:gd name="T27" fmla="*/ 66 h 304"/>
                <a:gd name="T28" fmla="*/ 387 w 475"/>
                <a:gd name="T29" fmla="*/ 57 h 304"/>
                <a:gd name="T30" fmla="*/ 367 w 475"/>
                <a:gd name="T31" fmla="*/ 43 h 304"/>
                <a:gd name="T32" fmla="*/ 336 w 475"/>
                <a:gd name="T33" fmla="*/ 37 h 304"/>
                <a:gd name="T34" fmla="*/ 316 w 475"/>
                <a:gd name="T35" fmla="*/ 40 h 304"/>
                <a:gd name="T36" fmla="*/ 282 w 475"/>
                <a:gd name="T37" fmla="*/ 60 h 304"/>
                <a:gd name="T38" fmla="*/ 267 w 475"/>
                <a:gd name="T39" fmla="*/ 77 h 304"/>
                <a:gd name="T40" fmla="*/ 267 w 475"/>
                <a:gd name="T41" fmla="*/ 282 h 304"/>
                <a:gd name="T42" fmla="*/ 270 w 475"/>
                <a:gd name="T43" fmla="*/ 287 h 304"/>
                <a:gd name="T44" fmla="*/ 273 w 475"/>
                <a:gd name="T45" fmla="*/ 293 h 304"/>
                <a:gd name="T46" fmla="*/ 194 w 475"/>
                <a:gd name="T47" fmla="*/ 304 h 304"/>
                <a:gd name="T48" fmla="*/ 202 w 475"/>
                <a:gd name="T49" fmla="*/ 299 h 304"/>
                <a:gd name="T50" fmla="*/ 211 w 475"/>
                <a:gd name="T51" fmla="*/ 287 h 304"/>
                <a:gd name="T52" fmla="*/ 211 w 475"/>
                <a:gd name="T53" fmla="*/ 105 h 304"/>
                <a:gd name="T54" fmla="*/ 211 w 475"/>
                <a:gd name="T55" fmla="*/ 88 h 304"/>
                <a:gd name="T56" fmla="*/ 202 w 475"/>
                <a:gd name="T57" fmla="*/ 63 h 304"/>
                <a:gd name="T58" fmla="*/ 185 w 475"/>
                <a:gd name="T59" fmla="*/ 46 h 304"/>
                <a:gd name="T60" fmla="*/ 160 w 475"/>
                <a:gd name="T61" fmla="*/ 37 h 304"/>
                <a:gd name="T62" fmla="*/ 145 w 475"/>
                <a:gd name="T63" fmla="*/ 37 h 304"/>
                <a:gd name="T64" fmla="*/ 108 w 475"/>
                <a:gd name="T65" fmla="*/ 46 h 304"/>
                <a:gd name="T66" fmla="*/ 80 w 475"/>
                <a:gd name="T67" fmla="*/ 68 h 304"/>
                <a:gd name="T68" fmla="*/ 80 w 475"/>
                <a:gd name="T69" fmla="*/ 282 h 304"/>
                <a:gd name="T70" fmla="*/ 83 w 475"/>
                <a:gd name="T71" fmla="*/ 293 h 304"/>
                <a:gd name="T72" fmla="*/ 97 w 475"/>
                <a:gd name="T73" fmla="*/ 304 h 304"/>
                <a:gd name="T74" fmla="*/ 6 w 475"/>
                <a:gd name="T75" fmla="*/ 304 h 304"/>
                <a:gd name="T76" fmla="*/ 20 w 475"/>
                <a:gd name="T77" fmla="*/ 293 h 304"/>
                <a:gd name="T78" fmla="*/ 23 w 475"/>
                <a:gd name="T79" fmla="*/ 282 h 304"/>
                <a:gd name="T80" fmla="*/ 23 w 475"/>
                <a:gd name="T81" fmla="*/ 40 h 304"/>
                <a:gd name="T82" fmla="*/ 18 w 475"/>
                <a:gd name="T83" fmla="*/ 23 h 304"/>
                <a:gd name="T84" fmla="*/ 9 w 475"/>
                <a:gd name="T85" fmla="*/ 17 h 304"/>
                <a:gd name="T86" fmla="*/ 80 w 475"/>
                <a:gd name="T87" fmla="*/ 0 h 304"/>
                <a:gd name="T88" fmla="*/ 80 w 475"/>
                <a:gd name="T89" fmla="*/ 43 h 304"/>
                <a:gd name="T90" fmla="*/ 123 w 475"/>
                <a:gd name="T91" fmla="*/ 14 h 304"/>
                <a:gd name="T92" fmla="*/ 134 w 475"/>
                <a:gd name="T93" fmla="*/ 9 h 304"/>
                <a:gd name="T94" fmla="*/ 160 w 475"/>
                <a:gd name="T95" fmla="*/ 0 h 304"/>
                <a:gd name="T96" fmla="*/ 174 w 475"/>
                <a:gd name="T97" fmla="*/ 0 h 304"/>
                <a:gd name="T98" fmla="*/ 202 w 475"/>
                <a:gd name="T99" fmla="*/ 3 h 304"/>
                <a:gd name="T100" fmla="*/ 228 w 475"/>
                <a:gd name="T101" fmla="*/ 14 h 304"/>
                <a:gd name="T102" fmla="*/ 239 w 475"/>
                <a:gd name="T103" fmla="*/ 23 h 304"/>
                <a:gd name="T104" fmla="*/ 256 w 475"/>
                <a:gd name="T105" fmla="*/ 43 h 304"/>
                <a:gd name="T106" fmla="*/ 262 w 475"/>
                <a:gd name="T107" fmla="*/ 57 h 304"/>
                <a:gd name="T108" fmla="*/ 307 w 475"/>
                <a:gd name="T109" fmla="*/ 17 h 304"/>
                <a:gd name="T110" fmla="*/ 321 w 475"/>
                <a:gd name="T111" fmla="*/ 9 h 304"/>
                <a:gd name="T112" fmla="*/ 350 w 475"/>
                <a:gd name="T113" fmla="*/ 0 h 304"/>
                <a:gd name="T114" fmla="*/ 364 w 475"/>
                <a:gd name="T115" fmla="*/ 0 h 30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75" h="304">
                  <a:moveTo>
                    <a:pt x="364" y="0"/>
                  </a:moveTo>
                  <a:lnTo>
                    <a:pt x="364" y="0"/>
                  </a:lnTo>
                  <a:lnTo>
                    <a:pt x="381" y="0"/>
                  </a:lnTo>
                  <a:lnTo>
                    <a:pt x="398" y="6"/>
                  </a:lnTo>
                  <a:lnTo>
                    <a:pt x="415" y="14"/>
                  </a:lnTo>
                  <a:lnTo>
                    <a:pt x="429" y="23"/>
                  </a:lnTo>
                  <a:lnTo>
                    <a:pt x="444" y="37"/>
                  </a:lnTo>
                  <a:lnTo>
                    <a:pt x="452" y="51"/>
                  </a:lnTo>
                  <a:lnTo>
                    <a:pt x="458" y="68"/>
                  </a:lnTo>
                  <a:lnTo>
                    <a:pt x="458" y="88"/>
                  </a:lnTo>
                  <a:lnTo>
                    <a:pt x="458" y="282"/>
                  </a:lnTo>
                  <a:lnTo>
                    <a:pt x="461" y="287"/>
                  </a:lnTo>
                  <a:lnTo>
                    <a:pt x="463" y="293"/>
                  </a:lnTo>
                  <a:lnTo>
                    <a:pt x="475" y="304"/>
                  </a:lnTo>
                  <a:lnTo>
                    <a:pt x="387" y="304"/>
                  </a:lnTo>
                  <a:lnTo>
                    <a:pt x="392" y="299"/>
                  </a:lnTo>
                  <a:lnTo>
                    <a:pt x="398" y="293"/>
                  </a:lnTo>
                  <a:lnTo>
                    <a:pt x="404" y="287"/>
                  </a:lnTo>
                  <a:lnTo>
                    <a:pt x="404" y="282"/>
                  </a:lnTo>
                  <a:lnTo>
                    <a:pt x="404" y="108"/>
                  </a:lnTo>
                  <a:lnTo>
                    <a:pt x="404" y="91"/>
                  </a:lnTo>
                  <a:lnTo>
                    <a:pt x="401" y="80"/>
                  </a:lnTo>
                  <a:lnTo>
                    <a:pt x="395" y="66"/>
                  </a:lnTo>
                  <a:lnTo>
                    <a:pt x="387" y="57"/>
                  </a:lnTo>
                  <a:lnTo>
                    <a:pt x="378" y="49"/>
                  </a:lnTo>
                  <a:lnTo>
                    <a:pt x="367" y="43"/>
                  </a:lnTo>
                  <a:lnTo>
                    <a:pt x="353" y="37"/>
                  </a:lnTo>
                  <a:lnTo>
                    <a:pt x="336" y="37"/>
                  </a:lnTo>
                  <a:lnTo>
                    <a:pt x="316" y="40"/>
                  </a:lnTo>
                  <a:lnTo>
                    <a:pt x="299" y="46"/>
                  </a:lnTo>
                  <a:lnTo>
                    <a:pt x="282" y="60"/>
                  </a:lnTo>
                  <a:lnTo>
                    <a:pt x="267" y="77"/>
                  </a:lnTo>
                  <a:lnTo>
                    <a:pt x="267" y="85"/>
                  </a:lnTo>
                  <a:lnTo>
                    <a:pt x="267" y="282"/>
                  </a:lnTo>
                  <a:lnTo>
                    <a:pt x="270" y="287"/>
                  </a:lnTo>
                  <a:lnTo>
                    <a:pt x="273" y="293"/>
                  </a:lnTo>
                  <a:lnTo>
                    <a:pt x="285" y="304"/>
                  </a:lnTo>
                  <a:lnTo>
                    <a:pt x="194" y="304"/>
                  </a:lnTo>
                  <a:lnTo>
                    <a:pt x="202" y="299"/>
                  </a:lnTo>
                  <a:lnTo>
                    <a:pt x="208" y="293"/>
                  </a:lnTo>
                  <a:lnTo>
                    <a:pt x="211" y="287"/>
                  </a:lnTo>
                  <a:lnTo>
                    <a:pt x="211" y="282"/>
                  </a:lnTo>
                  <a:lnTo>
                    <a:pt x="211" y="105"/>
                  </a:lnTo>
                  <a:lnTo>
                    <a:pt x="211" y="88"/>
                  </a:lnTo>
                  <a:lnTo>
                    <a:pt x="208" y="74"/>
                  </a:lnTo>
                  <a:lnTo>
                    <a:pt x="202" y="63"/>
                  </a:lnTo>
                  <a:lnTo>
                    <a:pt x="194" y="54"/>
                  </a:lnTo>
                  <a:lnTo>
                    <a:pt x="185" y="46"/>
                  </a:lnTo>
                  <a:lnTo>
                    <a:pt x="174" y="40"/>
                  </a:lnTo>
                  <a:lnTo>
                    <a:pt x="160" y="37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6"/>
                  </a:lnTo>
                  <a:lnTo>
                    <a:pt x="94" y="54"/>
                  </a:lnTo>
                  <a:lnTo>
                    <a:pt x="80" y="68"/>
                  </a:lnTo>
                  <a:lnTo>
                    <a:pt x="80" y="282"/>
                  </a:lnTo>
                  <a:lnTo>
                    <a:pt x="80" y="287"/>
                  </a:lnTo>
                  <a:lnTo>
                    <a:pt x="83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5" y="299"/>
                  </a:lnTo>
                  <a:lnTo>
                    <a:pt x="20" y="293"/>
                  </a:lnTo>
                  <a:lnTo>
                    <a:pt x="23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3" y="31"/>
                  </a:lnTo>
                  <a:lnTo>
                    <a:pt x="18" y="23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80" y="0"/>
                  </a:lnTo>
                  <a:lnTo>
                    <a:pt x="80" y="43"/>
                  </a:lnTo>
                  <a:lnTo>
                    <a:pt x="100" y="29"/>
                  </a:lnTo>
                  <a:lnTo>
                    <a:pt x="123" y="14"/>
                  </a:lnTo>
                  <a:lnTo>
                    <a:pt x="134" y="9"/>
                  </a:lnTo>
                  <a:lnTo>
                    <a:pt x="145" y="3"/>
                  </a:lnTo>
                  <a:lnTo>
                    <a:pt x="160" y="0"/>
                  </a:lnTo>
                  <a:lnTo>
                    <a:pt x="174" y="0"/>
                  </a:lnTo>
                  <a:lnTo>
                    <a:pt x="188" y="0"/>
                  </a:lnTo>
                  <a:lnTo>
                    <a:pt x="202" y="3"/>
                  </a:lnTo>
                  <a:lnTo>
                    <a:pt x="213" y="9"/>
                  </a:lnTo>
                  <a:lnTo>
                    <a:pt x="228" y="14"/>
                  </a:lnTo>
                  <a:lnTo>
                    <a:pt x="239" y="23"/>
                  </a:lnTo>
                  <a:lnTo>
                    <a:pt x="248" y="31"/>
                  </a:lnTo>
                  <a:lnTo>
                    <a:pt x="256" y="43"/>
                  </a:lnTo>
                  <a:lnTo>
                    <a:pt x="262" y="57"/>
                  </a:lnTo>
                  <a:lnTo>
                    <a:pt x="282" y="34"/>
                  </a:lnTo>
                  <a:lnTo>
                    <a:pt x="307" y="17"/>
                  </a:lnTo>
                  <a:lnTo>
                    <a:pt x="321" y="9"/>
                  </a:lnTo>
                  <a:lnTo>
                    <a:pt x="336" y="3"/>
                  </a:lnTo>
                  <a:lnTo>
                    <a:pt x="350" y="0"/>
                  </a:lnTo>
                  <a:lnTo>
                    <a:pt x="364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0" name="Freeform 1709"/>
            <p:cNvSpPr>
              <a:spLocks/>
            </p:cNvSpPr>
            <p:nvPr/>
          </p:nvSpPr>
          <p:spPr bwMode="auto">
            <a:xfrm>
              <a:off x="4071" y="3058"/>
              <a:ext cx="184" cy="362"/>
            </a:xfrm>
            <a:custGeom>
              <a:avLst/>
              <a:gdLst>
                <a:gd name="T0" fmla="*/ 85 w 184"/>
                <a:gd name="T1" fmla="*/ 0 h 361"/>
                <a:gd name="T2" fmla="*/ 85 w 184"/>
                <a:gd name="T3" fmla="*/ 60 h 361"/>
                <a:gd name="T4" fmla="*/ 173 w 184"/>
                <a:gd name="T5" fmla="*/ 60 h 361"/>
                <a:gd name="T6" fmla="*/ 150 w 184"/>
                <a:gd name="T7" fmla="*/ 85 h 361"/>
                <a:gd name="T8" fmla="*/ 82 w 184"/>
                <a:gd name="T9" fmla="*/ 85 h 361"/>
                <a:gd name="T10" fmla="*/ 82 w 184"/>
                <a:gd name="T11" fmla="*/ 267 h 361"/>
                <a:gd name="T12" fmla="*/ 82 w 184"/>
                <a:gd name="T13" fmla="*/ 267 h 361"/>
                <a:gd name="T14" fmla="*/ 85 w 184"/>
                <a:gd name="T15" fmla="*/ 284 h 361"/>
                <a:gd name="T16" fmla="*/ 88 w 184"/>
                <a:gd name="T17" fmla="*/ 296 h 361"/>
                <a:gd name="T18" fmla="*/ 91 w 184"/>
                <a:gd name="T19" fmla="*/ 307 h 361"/>
                <a:gd name="T20" fmla="*/ 99 w 184"/>
                <a:gd name="T21" fmla="*/ 318 h 361"/>
                <a:gd name="T22" fmla="*/ 105 w 184"/>
                <a:gd name="T23" fmla="*/ 324 h 361"/>
                <a:gd name="T24" fmla="*/ 116 w 184"/>
                <a:gd name="T25" fmla="*/ 330 h 361"/>
                <a:gd name="T26" fmla="*/ 128 w 184"/>
                <a:gd name="T27" fmla="*/ 333 h 361"/>
                <a:gd name="T28" fmla="*/ 142 w 184"/>
                <a:gd name="T29" fmla="*/ 335 h 361"/>
                <a:gd name="T30" fmla="*/ 142 w 184"/>
                <a:gd name="T31" fmla="*/ 335 h 361"/>
                <a:gd name="T32" fmla="*/ 156 w 184"/>
                <a:gd name="T33" fmla="*/ 333 h 361"/>
                <a:gd name="T34" fmla="*/ 165 w 184"/>
                <a:gd name="T35" fmla="*/ 330 h 361"/>
                <a:gd name="T36" fmla="*/ 165 w 184"/>
                <a:gd name="T37" fmla="*/ 330 h 361"/>
                <a:gd name="T38" fmla="*/ 184 w 184"/>
                <a:gd name="T39" fmla="*/ 318 h 361"/>
                <a:gd name="T40" fmla="*/ 184 w 184"/>
                <a:gd name="T41" fmla="*/ 318 h 361"/>
                <a:gd name="T42" fmla="*/ 182 w 184"/>
                <a:gd name="T43" fmla="*/ 324 h 361"/>
                <a:gd name="T44" fmla="*/ 179 w 184"/>
                <a:gd name="T45" fmla="*/ 333 h 361"/>
                <a:gd name="T46" fmla="*/ 162 w 184"/>
                <a:gd name="T47" fmla="*/ 347 h 361"/>
                <a:gd name="T48" fmla="*/ 162 w 184"/>
                <a:gd name="T49" fmla="*/ 347 h 361"/>
                <a:gd name="T50" fmla="*/ 153 w 184"/>
                <a:gd name="T51" fmla="*/ 352 h 361"/>
                <a:gd name="T52" fmla="*/ 142 w 184"/>
                <a:gd name="T53" fmla="*/ 358 h 361"/>
                <a:gd name="T54" fmla="*/ 130 w 184"/>
                <a:gd name="T55" fmla="*/ 361 h 361"/>
                <a:gd name="T56" fmla="*/ 119 w 184"/>
                <a:gd name="T57" fmla="*/ 361 h 361"/>
                <a:gd name="T58" fmla="*/ 119 w 184"/>
                <a:gd name="T59" fmla="*/ 361 h 361"/>
                <a:gd name="T60" fmla="*/ 99 w 184"/>
                <a:gd name="T61" fmla="*/ 361 h 361"/>
                <a:gd name="T62" fmla="*/ 82 w 184"/>
                <a:gd name="T63" fmla="*/ 355 h 361"/>
                <a:gd name="T64" fmla="*/ 65 w 184"/>
                <a:gd name="T65" fmla="*/ 347 h 361"/>
                <a:gd name="T66" fmla="*/ 54 w 184"/>
                <a:gd name="T67" fmla="*/ 335 h 361"/>
                <a:gd name="T68" fmla="*/ 54 w 184"/>
                <a:gd name="T69" fmla="*/ 335 h 361"/>
                <a:gd name="T70" fmla="*/ 42 w 184"/>
                <a:gd name="T71" fmla="*/ 324 h 361"/>
                <a:gd name="T72" fmla="*/ 34 w 184"/>
                <a:gd name="T73" fmla="*/ 307 h 361"/>
                <a:gd name="T74" fmla="*/ 31 w 184"/>
                <a:gd name="T75" fmla="*/ 290 h 361"/>
                <a:gd name="T76" fmla="*/ 28 w 184"/>
                <a:gd name="T77" fmla="*/ 267 h 361"/>
                <a:gd name="T78" fmla="*/ 28 w 184"/>
                <a:gd name="T79" fmla="*/ 85 h 361"/>
                <a:gd name="T80" fmla="*/ 0 w 184"/>
                <a:gd name="T81" fmla="*/ 85 h 361"/>
                <a:gd name="T82" fmla="*/ 85 w 184"/>
                <a:gd name="T83" fmla="*/ 0 h 361"/>
                <a:gd name="T84" fmla="*/ 85 w 184"/>
                <a:gd name="T85" fmla="*/ 0 h 3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84" h="361">
                  <a:moveTo>
                    <a:pt x="85" y="0"/>
                  </a:moveTo>
                  <a:lnTo>
                    <a:pt x="85" y="60"/>
                  </a:lnTo>
                  <a:lnTo>
                    <a:pt x="173" y="60"/>
                  </a:lnTo>
                  <a:lnTo>
                    <a:pt x="150" y="85"/>
                  </a:lnTo>
                  <a:lnTo>
                    <a:pt x="82" y="85"/>
                  </a:lnTo>
                  <a:lnTo>
                    <a:pt x="82" y="267"/>
                  </a:lnTo>
                  <a:lnTo>
                    <a:pt x="85" y="284"/>
                  </a:lnTo>
                  <a:lnTo>
                    <a:pt x="88" y="296"/>
                  </a:lnTo>
                  <a:lnTo>
                    <a:pt x="91" y="307"/>
                  </a:lnTo>
                  <a:lnTo>
                    <a:pt x="99" y="318"/>
                  </a:lnTo>
                  <a:lnTo>
                    <a:pt x="105" y="324"/>
                  </a:lnTo>
                  <a:lnTo>
                    <a:pt x="116" y="330"/>
                  </a:lnTo>
                  <a:lnTo>
                    <a:pt x="128" y="333"/>
                  </a:lnTo>
                  <a:lnTo>
                    <a:pt x="142" y="335"/>
                  </a:lnTo>
                  <a:lnTo>
                    <a:pt x="156" y="333"/>
                  </a:lnTo>
                  <a:lnTo>
                    <a:pt x="165" y="330"/>
                  </a:lnTo>
                  <a:lnTo>
                    <a:pt x="184" y="318"/>
                  </a:lnTo>
                  <a:lnTo>
                    <a:pt x="182" y="324"/>
                  </a:lnTo>
                  <a:lnTo>
                    <a:pt x="179" y="333"/>
                  </a:lnTo>
                  <a:lnTo>
                    <a:pt x="162" y="347"/>
                  </a:lnTo>
                  <a:lnTo>
                    <a:pt x="153" y="352"/>
                  </a:lnTo>
                  <a:lnTo>
                    <a:pt x="142" y="358"/>
                  </a:lnTo>
                  <a:lnTo>
                    <a:pt x="130" y="361"/>
                  </a:lnTo>
                  <a:lnTo>
                    <a:pt x="119" y="361"/>
                  </a:lnTo>
                  <a:lnTo>
                    <a:pt x="99" y="361"/>
                  </a:lnTo>
                  <a:lnTo>
                    <a:pt x="82" y="355"/>
                  </a:lnTo>
                  <a:lnTo>
                    <a:pt x="65" y="347"/>
                  </a:lnTo>
                  <a:lnTo>
                    <a:pt x="54" y="335"/>
                  </a:lnTo>
                  <a:lnTo>
                    <a:pt x="42" y="324"/>
                  </a:lnTo>
                  <a:lnTo>
                    <a:pt x="34" y="307"/>
                  </a:lnTo>
                  <a:lnTo>
                    <a:pt x="31" y="290"/>
                  </a:lnTo>
                  <a:lnTo>
                    <a:pt x="28" y="267"/>
                  </a:lnTo>
                  <a:lnTo>
                    <a:pt x="28" y="85"/>
                  </a:lnTo>
                  <a:lnTo>
                    <a:pt x="0" y="85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1" name="Freeform 1710"/>
            <p:cNvSpPr>
              <a:spLocks noEditPoints="1"/>
            </p:cNvSpPr>
            <p:nvPr/>
          </p:nvSpPr>
          <p:spPr bwMode="auto">
            <a:xfrm>
              <a:off x="4253" y="3109"/>
              <a:ext cx="282" cy="311"/>
            </a:xfrm>
            <a:custGeom>
              <a:avLst/>
              <a:gdLst>
                <a:gd name="T0" fmla="*/ 144 w 284"/>
                <a:gd name="T1" fmla="*/ 0 h 310"/>
                <a:gd name="T2" fmla="*/ 184 w 284"/>
                <a:gd name="T3" fmla="*/ 6 h 310"/>
                <a:gd name="T4" fmla="*/ 221 w 284"/>
                <a:gd name="T5" fmla="*/ 23 h 310"/>
                <a:gd name="T6" fmla="*/ 235 w 284"/>
                <a:gd name="T7" fmla="*/ 34 h 310"/>
                <a:gd name="T8" fmla="*/ 261 w 284"/>
                <a:gd name="T9" fmla="*/ 63 h 310"/>
                <a:gd name="T10" fmla="*/ 269 w 284"/>
                <a:gd name="T11" fmla="*/ 80 h 310"/>
                <a:gd name="T12" fmla="*/ 281 w 284"/>
                <a:gd name="T13" fmla="*/ 117 h 310"/>
                <a:gd name="T14" fmla="*/ 284 w 284"/>
                <a:gd name="T15" fmla="*/ 156 h 310"/>
                <a:gd name="T16" fmla="*/ 284 w 284"/>
                <a:gd name="T17" fmla="*/ 174 h 310"/>
                <a:gd name="T18" fmla="*/ 272 w 284"/>
                <a:gd name="T19" fmla="*/ 210 h 310"/>
                <a:gd name="T20" fmla="*/ 267 w 284"/>
                <a:gd name="T21" fmla="*/ 230 h 310"/>
                <a:gd name="T22" fmla="*/ 244 w 284"/>
                <a:gd name="T23" fmla="*/ 262 h 310"/>
                <a:gd name="T24" fmla="*/ 215 w 284"/>
                <a:gd name="T25" fmla="*/ 290 h 310"/>
                <a:gd name="T26" fmla="*/ 198 w 284"/>
                <a:gd name="T27" fmla="*/ 299 h 310"/>
                <a:gd name="T28" fmla="*/ 161 w 284"/>
                <a:gd name="T29" fmla="*/ 310 h 310"/>
                <a:gd name="T30" fmla="*/ 142 w 284"/>
                <a:gd name="T31" fmla="*/ 310 h 310"/>
                <a:gd name="T32" fmla="*/ 93 w 284"/>
                <a:gd name="T33" fmla="*/ 304 h 310"/>
                <a:gd name="T34" fmla="*/ 68 w 284"/>
                <a:gd name="T35" fmla="*/ 293 h 310"/>
                <a:gd name="T36" fmla="*/ 45 w 284"/>
                <a:gd name="T37" fmla="*/ 273 h 310"/>
                <a:gd name="T38" fmla="*/ 36 w 284"/>
                <a:gd name="T39" fmla="*/ 264 h 310"/>
                <a:gd name="T40" fmla="*/ 11 w 284"/>
                <a:gd name="T41" fmla="*/ 213 h 310"/>
                <a:gd name="T42" fmla="*/ 0 w 284"/>
                <a:gd name="T43" fmla="*/ 156 h 310"/>
                <a:gd name="T44" fmla="*/ 2 w 284"/>
                <a:gd name="T45" fmla="*/ 137 h 310"/>
                <a:gd name="T46" fmla="*/ 11 w 284"/>
                <a:gd name="T47" fmla="*/ 100 h 310"/>
                <a:gd name="T48" fmla="*/ 19 w 284"/>
                <a:gd name="T49" fmla="*/ 80 h 310"/>
                <a:gd name="T50" fmla="*/ 39 w 284"/>
                <a:gd name="T51" fmla="*/ 49 h 310"/>
                <a:gd name="T52" fmla="*/ 68 w 284"/>
                <a:gd name="T53" fmla="*/ 23 h 310"/>
                <a:gd name="T54" fmla="*/ 85 w 284"/>
                <a:gd name="T55" fmla="*/ 12 h 310"/>
                <a:gd name="T56" fmla="*/ 122 w 284"/>
                <a:gd name="T57" fmla="*/ 0 h 310"/>
                <a:gd name="T58" fmla="*/ 144 w 284"/>
                <a:gd name="T59" fmla="*/ 0 h 310"/>
                <a:gd name="T60" fmla="*/ 139 w 284"/>
                <a:gd name="T61" fmla="*/ 23 h 310"/>
                <a:gd name="T62" fmla="*/ 102 w 284"/>
                <a:gd name="T63" fmla="*/ 34 h 310"/>
                <a:gd name="T64" fmla="*/ 76 w 284"/>
                <a:gd name="T65" fmla="*/ 66 h 310"/>
                <a:gd name="T66" fmla="*/ 68 w 284"/>
                <a:gd name="T67" fmla="*/ 85 h 310"/>
                <a:gd name="T68" fmla="*/ 59 w 284"/>
                <a:gd name="T69" fmla="*/ 131 h 310"/>
                <a:gd name="T70" fmla="*/ 59 w 284"/>
                <a:gd name="T71" fmla="*/ 159 h 310"/>
                <a:gd name="T72" fmla="*/ 68 w 284"/>
                <a:gd name="T73" fmla="*/ 210 h 310"/>
                <a:gd name="T74" fmla="*/ 85 w 284"/>
                <a:gd name="T75" fmla="*/ 250 h 310"/>
                <a:gd name="T76" fmla="*/ 96 w 284"/>
                <a:gd name="T77" fmla="*/ 267 h 310"/>
                <a:gd name="T78" fmla="*/ 127 w 284"/>
                <a:gd name="T79" fmla="*/ 284 h 310"/>
                <a:gd name="T80" fmla="*/ 147 w 284"/>
                <a:gd name="T81" fmla="*/ 284 h 310"/>
                <a:gd name="T82" fmla="*/ 181 w 284"/>
                <a:gd name="T83" fmla="*/ 273 h 310"/>
                <a:gd name="T84" fmla="*/ 207 w 284"/>
                <a:gd name="T85" fmla="*/ 245 h 310"/>
                <a:gd name="T86" fmla="*/ 215 w 284"/>
                <a:gd name="T87" fmla="*/ 225 h 310"/>
                <a:gd name="T88" fmla="*/ 224 w 284"/>
                <a:gd name="T89" fmla="*/ 179 h 310"/>
                <a:gd name="T90" fmla="*/ 224 w 284"/>
                <a:gd name="T91" fmla="*/ 151 h 310"/>
                <a:gd name="T92" fmla="*/ 213 w 284"/>
                <a:gd name="T93" fmla="*/ 85 h 310"/>
                <a:gd name="T94" fmla="*/ 201 w 284"/>
                <a:gd name="T95" fmla="*/ 60 h 310"/>
                <a:gd name="T96" fmla="*/ 184 w 284"/>
                <a:gd name="T97" fmla="*/ 40 h 310"/>
                <a:gd name="T98" fmla="*/ 164 w 284"/>
                <a:gd name="T99" fmla="*/ 29 h 310"/>
                <a:gd name="T100" fmla="*/ 139 w 284"/>
                <a:gd name="T101" fmla="*/ 23 h 31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284" h="310">
                  <a:moveTo>
                    <a:pt x="144" y="0"/>
                  </a:moveTo>
                  <a:lnTo>
                    <a:pt x="144" y="0"/>
                  </a:lnTo>
                  <a:lnTo>
                    <a:pt x="164" y="0"/>
                  </a:lnTo>
                  <a:lnTo>
                    <a:pt x="184" y="6"/>
                  </a:lnTo>
                  <a:lnTo>
                    <a:pt x="204" y="12"/>
                  </a:lnTo>
                  <a:lnTo>
                    <a:pt x="221" y="23"/>
                  </a:lnTo>
                  <a:lnTo>
                    <a:pt x="235" y="34"/>
                  </a:lnTo>
                  <a:lnTo>
                    <a:pt x="250" y="49"/>
                  </a:lnTo>
                  <a:lnTo>
                    <a:pt x="261" y="63"/>
                  </a:lnTo>
                  <a:lnTo>
                    <a:pt x="269" y="80"/>
                  </a:lnTo>
                  <a:lnTo>
                    <a:pt x="275" y="100"/>
                  </a:lnTo>
                  <a:lnTo>
                    <a:pt x="281" y="117"/>
                  </a:lnTo>
                  <a:lnTo>
                    <a:pt x="284" y="137"/>
                  </a:lnTo>
                  <a:lnTo>
                    <a:pt x="284" y="156"/>
                  </a:lnTo>
                  <a:lnTo>
                    <a:pt x="284" y="174"/>
                  </a:lnTo>
                  <a:lnTo>
                    <a:pt x="278" y="193"/>
                  </a:lnTo>
                  <a:lnTo>
                    <a:pt x="272" y="210"/>
                  </a:lnTo>
                  <a:lnTo>
                    <a:pt x="267" y="230"/>
                  </a:lnTo>
                  <a:lnTo>
                    <a:pt x="255" y="247"/>
                  </a:lnTo>
                  <a:lnTo>
                    <a:pt x="244" y="262"/>
                  </a:lnTo>
                  <a:lnTo>
                    <a:pt x="230" y="276"/>
                  </a:lnTo>
                  <a:lnTo>
                    <a:pt x="215" y="290"/>
                  </a:lnTo>
                  <a:lnTo>
                    <a:pt x="198" y="299"/>
                  </a:lnTo>
                  <a:lnTo>
                    <a:pt x="181" y="304"/>
                  </a:lnTo>
                  <a:lnTo>
                    <a:pt x="161" y="310"/>
                  </a:lnTo>
                  <a:lnTo>
                    <a:pt x="142" y="310"/>
                  </a:lnTo>
                  <a:lnTo>
                    <a:pt x="110" y="307"/>
                  </a:lnTo>
                  <a:lnTo>
                    <a:pt x="93" y="304"/>
                  </a:lnTo>
                  <a:lnTo>
                    <a:pt x="82" y="299"/>
                  </a:lnTo>
                  <a:lnTo>
                    <a:pt x="68" y="293"/>
                  </a:lnTo>
                  <a:lnTo>
                    <a:pt x="56" y="284"/>
                  </a:lnTo>
                  <a:lnTo>
                    <a:pt x="45" y="273"/>
                  </a:lnTo>
                  <a:lnTo>
                    <a:pt x="36" y="264"/>
                  </a:lnTo>
                  <a:lnTo>
                    <a:pt x="19" y="239"/>
                  </a:lnTo>
                  <a:lnTo>
                    <a:pt x="11" y="213"/>
                  </a:lnTo>
                  <a:lnTo>
                    <a:pt x="2" y="185"/>
                  </a:lnTo>
                  <a:lnTo>
                    <a:pt x="0" y="156"/>
                  </a:lnTo>
                  <a:lnTo>
                    <a:pt x="2" y="137"/>
                  </a:lnTo>
                  <a:lnTo>
                    <a:pt x="5" y="117"/>
                  </a:lnTo>
                  <a:lnTo>
                    <a:pt x="11" y="100"/>
                  </a:lnTo>
                  <a:lnTo>
                    <a:pt x="19" y="80"/>
                  </a:lnTo>
                  <a:lnTo>
                    <a:pt x="28" y="63"/>
                  </a:lnTo>
                  <a:lnTo>
                    <a:pt x="39" y="49"/>
                  </a:lnTo>
                  <a:lnTo>
                    <a:pt x="54" y="34"/>
                  </a:lnTo>
                  <a:lnTo>
                    <a:pt x="68" y="23"/>
                  </a:lnTo>
                  <a:lnTo>
                    <a:pt x="85" y="12"/>
                  </a:lnTo>
                  <a:lnTo>
                    <a:pt x="105" y="6"/>
                  </a:lnTo>
                  <a:lnTo>
                    <a:pt x="122" y="0"/>
                  </a:lnTo>
                  <a:lnTo>
                    <a:pt x="144" y="0"/>
                  </a:lnTo>
                  <a:close/>
                  <a:moveTo>
                    <a:pt x="139" y="23"/>
                  </a:moveTo>
                  <a:lnTo>
                    <a:pt x="139" y="23"/>
                  </a:lnTo>
                  <a:lnTo>
                    <a:pt x="119" y="26"/>
                  </a:lnTo>
                  <a:lnTo>
                    <a:pt x="102" y="34"/>
                  </a:lnTo>
                  <a:lnTo>
                    <a:pt x="88" y="49"/>
                  </a:lnTo>
                  <a:lnTo>
                    <a:pt x="76" y="66"/>
                  </a:lnTo>
                  <a:lnTo>
                    <a:pt x="68" y="85"/>
                  </a:lnTo>
                  <a:lnTo>
                    <a:pt x="62" y="108"/>
                  </a:lnTo>
                  <a:lnTo>
                    <a:pt x="59" y="131"/>
                  </a:lnTo>
                  <a:lnTo>
                    <a:pt x="59" y="159"/>
                  </a:lnTo>
                  <a:lnTo>
                    <a:pt x="62" y="185"/>
                  </a:lnTo>
                  <a:lnTo>
                    <a:pt x="68" y="210"/>
                  </a:lnTo>
                  <a:lnTo>
                    <a:pt x="73" y="230"/>
                  </a:lnTo>
                  <a:lnTo>
                    <a:pt x="85" y="250"/>
                  </a:lnTo>
                  <a:lnTo>
                    <a:pt x="96" y="267"/>
                  </a:lnTo>
                  <a:lnTo>
                    <a:pt x="113" y="279"/>
                  </a:lnTo>
                  <a:lnTo>
                    <a:pt x="127" y="284"/>
                  </a:lnTo>
                  <a:lnTo>
                    <a:pt x="147" y="284"/>
                  </a:lnTo>
                  <a:lnTo>
                    <a:pt x="164" y="282"/>
                  </a:lnTo>
                  <a:lnTo>
                    <a:pt x="181" y="273"/>
                  </a:lnTo>
                  <a:lnTo>
                    <a:pt x="196" y="262"/>
                  </a:lnTo>
                  <a:lnTo>
                    <a:pt x="207" y="245"/>
                  </a:lnTo>
                  <a:lnTo>
                    <a:pt x="215" y="225"/>
                  </a:lnTo>
                  <a:lnTo>
                    <a:pt x="221" y="202"/>
                  </a:lnTo>
                  <a:lnTo>
                    <a:pt x="224" y="179"/>
                  </a:lnTo>
                  <a:lnTo>
                    <a:pt x="224" y="151"/>
                  </a:lnTo>
                  <a:lnTo>
                    <a:pt x="221" y="117"/>
                  </a:lnTo>
                  <a:lnTo>
                    <a:pt x="213" y="85"/>
                  </a:lnTo>
                  <a:lnTo>
                    <a:pt x="201" y="60"/>
                  </a:lnTo>
                  <a:lnTo>
                    <a:pt x="184" y="40"/>
                  </a:lnTo>
                  <a:lnTo>
                    <a:pt x="176" y="31"/>
                  </a:lnTo>
                  <a:lnTo>
                    <a:pt x="164" y="29"/>
                  </a:lnTo>
                  <a:lnTo>
                    <a:pt x="150" y="23"/>
                  </a:lnTo>
                  <a:lnTo>
                    <a:pt x="139" y="2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2" name="Freeform 1711"/>
            <p:cNvSpPr>
              <a:spLocks/>
            </p:cNvSpPr>
            <p:nvPr/>
          </p:nvSpPr>
          <p:spPr bwMode="auto">
            <a:xfrm>
              <a:off x="4547" y="3109"/>
              <a:ext cx="284" cy="305"/>
            </a:xfrm>
            <a:custGeom>
              <a:avLst/>
              <a:gdLst>
                <a:gd name="T0" fmla="*/ 170 w 284"/>
                <a:gd name="T1" fmla="*/ 0 h 304"/>
                <a:gd name="T2" fmla="*/ 219 w 284"/>
                <a:gd name="T3" fmla="*/ 12 h 304"/>
                <a:gd name="T4" fmla="*/ 239 w 284"/>
                <a:gd name="T5" fmla="*/ 23 h 304"/>
                <a:gd name="T6" fmla="*/ 253 w 284"/>
                <a:gd name="T7" fmla="*/ 43 h 304"/>
                <a:gd name="T8" fmla="*/ 264 w 284"/>
                <a:gd name="T9" fmla="*/ 63 h 304"/>
                <a:gd name="T10" fmla="*/ 267 w 284"/>
                <a:gd name="T11" fmla="*/ 88 h 304"/>
                <a:gd name="T12" fmla="*/ 267 w 284"/>
                <a:gd name="T13" fmla="*/ 282 h 304"/>
                <a:gd name="T14" fmla="*/ 270 w 284"/>
                <a:gd name="T15" fmla="*/ 293 h 304"/>
                <a:gd name="T16" fmla="*/ 284 w 284"/>
                <a:gd name="T17" fmla="*/ 304 h 304"/>
                <a:gd name="T18" fmla="*/ 196 w 284"/>
                <a:gd name="T19" fmla="*/ 304 h 304"/>
                <a:gd name="T20" fmla="*/ 207 w 284"/>
                <a:gd name="T21" fmla="*/ 293 h 304"/>
                <a:gd name="T22" fmla="*/ 213 w 284"/>
                <a:gd name="T23" fmla="*/ 282 h 304"/>
                <a:gd name="T24" fmla="*/ 213 w 284"/>
                <a:gd name="T25" fmla="*/ 111 h 304"/>
                <a:gd name="T26" fmla="*/ 207 w 284"/>
                <a:gd name="T27" fmla="*/ 80 h 304"/>
                <a:gd name="T28" fmla="*/ 196 w 284"/>
                <a:gd name="T29" fmla="*/ 57 h 304"/>
                <a:gd name="T30" fmla="*/ 173 w 284"/>
                <a:gd name="T31" fmla="*/ 43 h 304"/>
                <a:gd name="T32" fmla="*/ 145 w 284"/>
                <a:gd name="T33" fmla="*/ 37 h 304"/>
                <a:gd name="T34" fmla="*/ 125 w 284"/>
                <a:gd name="T35" fmla="*/ 40 h 304"/>
                <a:gd name="T36" fmla="*/ 108 w 284"/>
                <a:gd name="T37" fmla="*/ 49 h 304"/>
                <a:gd name="T38" fmla="*/ 79 w 284"/>
                <a:gd name="T39" fmla="*/ 71 h 304"/>
                <a:gd name="T40" fmla="*/ 79 w 284"/>
                <a:gd name="T41" fmla="*/ 282 h 304"/>
                <a:gd name="T42" fmla="*/ 82 w 284"/>
                <a:gd name="T43" fmla="*/ 293 h 304"/>
                <a:gd name="T44" fmla="*/ 97 w 284"/>
                <a:gd name="T45" fmla="*/ 304 h 304"/>
                <a:gd name="T46" fmla="*/ 6 w 284"/>
                <a:gd name="T47" fmla="*/ 304 h 304"/>
                <a:gd name="T48" fmla="*/ 17 w 284"/>
                <a:gd name="T49" fmla="*/ 293 h 304"/>
                <a:gd name="T50" fmla="*/ 23 w 284"/>
                <a:gd name="T51" fmla="*/ 282 h 304"/>
                <a:gd name="T52" fmla="*/ 23 w 284"/>
                <a:gd name="T53" fmla="*/ 40 h 304"/>
                <a:gd name="T54" fmla="*/ 17 w 284"/>
                <a:gd name="T55" fmla="*/ 26 h 304"/>
                <a:gd name="T56" fmla="*/ 0 w 284"/>
                <a:gd name="T57" fmla="*/ 14 h 304"/>
                <a:gd name="T58" fmla="*/ 79 w 284"/>
                <a:gd name="T59" fmla="*/ 46 h 304"/>
                <a:gd name="T60" fmla="*/ 97 w 284"/>
                <a:gd name="T61" fmla="*/ 29 h 304"/>
                <a:gd name="T62" fmla="*/ 119 w 284"/>
                <a:gd name="T63" fmla="*/ 14 h 304"/>
                <a:gd name="T64" fmla="*/ 145 w 284"/>
                <a:gd name="T65" fmla="*/ 3 h 304"/>
                <a:gd name="T66" fmla="*/ 170 w 284"/>
                <a:gd name="T67" fmla="*/ 0 h 30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284" h="304">
                  <a:moveTo>
                    <a:pt x="170" y="0"/>
                  </a:moveTo>
                  <a:lnTo>
                    <a:pt x="170" y="0"/>
                  </a:lnTo>
                  <a:lnTo>
                    <a:pt x="196" y="3"/>
                  </a:lnTo>
                  <a:lnTo>
                    <a:pt x="219" y="12"/>
                  </a:lnTo>
                  <a:lnTo>
                    <a:pt x="239" y="23"/>
                  </a:lnTo>
                  <a:lnTo>
                    <a:pt x="253" y="43"/>
                  </a:lnTo>
                  <a:lnTo>
                    <a:pt x="258" y="51"/>
                  </a:lnTo>
                  <a:lnTo>
                    <a:pt x="264" y="63"/>
                  </a:lnTo>
                  <a:lnTo>
                    <a:pt x="267" y="77"/>
                  </a:lnTo>
                  <a:lnTo>
                    <a:pt x="267" y="88"/>
                  </a:lnTo>
                  <a:lnTo>
                    <a:pt x="267" y="282"/>
                  </a:lnTo>
                  <a:lnTo>
                    <a:pt x="267" y="287"/>
                  </a:lnTo>
                  <a:lnTo>
                    <a:pt x="270" y="293"/>
                  </a:lnTo>
                  <a:lnTo>
                    <a:pt x="284" y="304"/>
                  </a:lnTo>
                  <a:lnTo>
                    <a:pt x="196" y="304"/>
                  </a:lnTo>
                  <a:lnTo>
                    <a:pt x="202" y="301"/>
                  </a:lnTo>
                  <a:lnTo>
                    <a:pt x="207" y="293"/>
                  </a:lnTo>
                  <a:lnTo>
                    <a:pt x="210" y="287"/>
                  </a:lnTo>
                  <a:lnTo>
                    <a:pt x="213" y="282"/>
                  </a:lnTo>
                  <a:lnTo>
                    <a:pt x="213" y="111"/>
                  </a:lnTo>
                  <a:lnTo>
                    <a:pt x="210" y="94"/>
                  </a:lnTo>
                  <a:lnTo>
                    <a:pt x="207" y="80"/>
                  </a:lnTo>
                  <a:lnTo>
                    <a:pt x="202" y="66"/>
                  </a:lnTo>
                  <a:lnTo>
                    <a:pt x="196" y="57"/>
                  </a:lnTo>
                  <a:lnTo>
                    <a:pt x="185" y="49"/>
                  </a:lnTo>
                  <a:lnTo>
                    <a:pt x="173" y="43"/>
                  </a:lnTo>
                  <a:lnTo>
                    <a:pt x="159" y="40"/>
                  </a:lnTo>
                  <a:lnTo>
                    <a:pt x="145" y="37"/>
                  </a:lnTo>
                  <a:lnTo>
                    <a:pt x="125" y="40"/>
                  </a:lnTo>
                  <a:lnTo>
                    <a:pt x="108" y="49"/>
                  </a:lnTo>
                  <a:lnTo>
                    <a:pt x="91" y="57"/>
                  </a:lnTo>
                  <a:lnTo>
                    <a:pt x="79" y="71"/>
                  </a:lnTo>
                  <a:lnTo>
                    <a:pt x="79" y="282"/>
                  </a:lnTo>
                  <a:lnTo>
                    <a:pt x="79" y="287"/>
                  </a:lnTo>
                  <a:lnTo>
                    <a:pt x="82" y="293"/>
                  </a:lnTo>
                  <a:lnTo>
                    <a:pt x="97" y="304"/>
                  </a:lnTo>
                  <a:lnTo>
                    <a:pt x="6" y="304"/>
                  </a:lnTo>
                  <a:lnTo>
                    <a:pt x="14" y="301"/>
                  </a:lnTo>
                  <a:lnTo>
                    <a:pt x="17" y="293"/>
                  </a:lnTo>
                  <a:lnTo>
                    <a:pt x="20" y="287"/>
                  </a:lnTo>
                  <a:lnTo>
                    <a:pt x="23" y="282"/>
                  </a:lnTo>
                  <a:lnTo>
                    <a:pt x="23" y="40"/>
                  </a:lnTo>
                  <a:lnTo>
                    <a:pt x="20" y="31"/>
                  </a:lnTo>
                  <a:lnTo>
                    <a:pt x="17" y="26"/>
                  </a:lnTo>
                  <a:lnTo>
                    <a:pt x="11" y="20"/>
                  </a:lnTo>
                  <a:lnTo>
                    <a:pt x="0" y="14"/>
                  </a:lnTo>
                  <a:lnTo>
                    <a:pt x="79" y="0"/>
                  </a:lnTo>
                  <a:lnTo>
                    <a:pt x="79" y="46"/>
                  </a:lnTo>
                  <a:lnTo>
                    <a:pt x="97" y="29"/>
                  </a:lnTo>
                  <a:lnTo>
                    <a:pt x="119" y="14"/>
                  </a:lnTo>
                  <a:lnTo>
                    <a:pt x="133" y="9"/>
                  </a:lnTo>
                  <a:lnTo>
                    <a:pt x="145" y="3"/>
                  </a:lnTo>
                  <a:lnTo>
                    <a:pt x="159" y="0"/>
                  </a:lnTo>
                  <a:lnTo>
                    <a:pt x="17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3" name="Freeform 1712"/>
            <p:cNvSpPr>
              <a:spLocks/>
            </p:cNvSpPr>
            <p:nvPr/>
          </p:nvSpPr>
          <p:spPr bwMode="auto">
            <a:xfrm>
              <a:off x="3764" y="3109"/>
              <a:ext cx="292" cy="453"/>
            </a:xfrm>
            <a:custGeom>
              <a:avLst/>
              <a:gdLst>
                <a:gd name="T0" fmla="*/ 281 w 293"/>
                <a:gd name="T1" fmla="*/ 85 h 452"/>
                <a:gd name="T2" fmla="*/ 250 w 293"/>
                <a:gd name="T3" fmla="*/ 37 h 452"/>
                <a:gd name="T4" fmla="*/ 230 w 293"/>
                <a:gd name="T5" fmla="*/ 20 h 452"/>
                <a:gd name="T6" fmla="*/ 210 w 293"/>
                <a:gd name="T7" fmla="*/ 9 h 452"/>
                <a:gd name="T8" fmla="*/ 165 w 293"/>
                <a:gd name="T9" fmla="*/ 0 h 452"/>
                <a:gd name="T10" fmla="*/ 139 w 293"/>
                <a:gd name="T11" fmla="*/ 3 h 452"/>
                <a:gd name="T12" fmla="*/ 114 w 293"/>
                <a:gd name="T13" fmla="*/ 12 h 452"/>
                <a:gd name="T14" fmla="*/ 77 w 293"/>
                <a:gd name="T15" fmla="*/ 40 h 452"/>
                <a:gd name="T16" fmla="*/ 0 w 293"/>
                <a:gd name="T17" fmla="*/ 17 h 452"/>
                <a:gd name="T18" fmla="*/ 9 w 293"/>
                <a:gd name="T19" fmla="*/ 20 h 452"/>
                <a:gd name="T20" fmla="*/ 20 w 293"/>
                <a:gd name="T21" fmla="*/ 34 h 452"/>
                <a:gd name="T22" fmla="*/ 23 w 293"/>
                <a:gd name="T23" fmla="*/ 426 h 452"/>
                <a:gd name="T24" fmla="*/ 20 w 293"/>
                <a:gd name="T25" fmla="*/ 435 h 452"/>
                <a:gd name="T26" fmla="*/ 11 w 293"/>
                <a:gd name="T27" fmla="*/ 449 h 452"/>
                <a:gd name="T28" fmla="*/ 94 w 293"/>
                <a:gd name="T29" fmla="*/ 452 h 452"/>
                <a:gd name="T30" fmla="*/ 88 w 293"/>
                <a:gd name="T31" fmla="*/ 449 h 452"/>
                <a:gd name="T32" fmla="*/ 80 w 293"/>
                <a:gd name="T33" fmla="*/ 435 h 452"/>
                <a:gd name="T34" fmla="*/ 77 w 293"/>
                <a:gd name="T35" fmla="*/ 68 h 452"/>
                <a:gd name="T36" fmla="*/ 91 w 293"/>
                <a:gd name="T37" fmla="*/ 54 h 452"/>
                <a:gd name="T38" fmla="*/ 105 w 293"/>
                <a:gd name="T39" fmla="*/ 46 h 452"/>
                <a:gd name="T40" fmla="*/ 142 w 293"/>
                <a:gd name="T41" fmla="*/ 34 h 452"/>
                <a:gd name="T42" fmla="*/ 159 w 293"/>
                <a:gd name="T43" fmla="*/ 37 h 452"/>
                <a:gd name="T44" fmla="*/ 190 w 293"/>
                <a:gd name="T45" fmla="*/ 51 h 452"/>
                <a:gd name="T46" fmla="*/ 205 w 293"/>
                <a:gd name="T47" fmla="*/ 63 h 452"/>
                <a:gd name="T48" fmla="*/ 224 w 293"/>
                <a:gd name="T49" fmla="*/ 100 h 452"/>
                <a:gd name="T50" fmla="*/ 230 w 293"/>
                <a:gd name="T51" fmla="*/ 156 h 452"/>
                <a:gd name="T52" fmla="*/ 230 w 293"/>
                <a:gd name="T53" fmla="*/ 185 h 452"/>
                <a:gd name="T54" fmla="*/ 216 w 293"/>
                <a:gd name="T55" fmla="*/ 233 h 452"/>
                <a:gd name="T56" fmla="*/ 205 w 293"/>
                <a:gd name="T57" fmla="*/ 250 h 452"/>
                <a:gd name="T58" fmla="*/ 176 w 293"/>
                <a:gd name="T59" fmla="*/ 276 h 452"/>
                <a:gd name="T60" fmla="*/ 136 w 293"/>
                <a:gd name="T61" fmla="*/ 284 h 452"/>
                <a:gd name="T62" fmla="*/ 122 w 293"/>
                <a:gd name="T63" fmla="*/ 284 h 452"/>
                <a:gd name="T64" fmla="*/ 99 w 293"/>
                <a:gd name="T65" fmla="*/ 276 h 452"/>
                <a:gd name="T66" fmla="*/ 102 w 293"/>
                <a:gd name="T67" fmla="*/ 304 h 452"/>
                <a:gd name="T68" fmla="*/ 122 w 293"/>
                <a:gd name="T69" fmla="*/ 310 h 452"/>
                <a:gd name="T70" fmla="*/ 145 w 293"/>
                <a:gd name="T71" fmla="*/ 310 h 452"/>
                <a:gd name="T72" fmla="*/ 190 w 293"/>
                <a:gd name="T73" fmla="*/ 304 h 452"/>
                <a:gd name="T74" fmla="*/ 219 w 293"/>
                <a:gd name="T75" fmla="*/ 290 h 452"/>
                <a:gd name="T76" fmla="*/ 241 w 293"/>
                <a:gd name="T77" fmla="*/ 273 h 452"/>
                <a:gd name="T78" fmla="*/ 253 w 293"/>
                <a:gd name="T79" fmla="*/ 262 h 452"/>
                <a:gd name="T80" fmla="*/ 281 w 293"/>
                <a:gd name="T81" fmla="*/ 210 h 452"/>
                <a:gd name="T82" fmla="*/ 293 w 293"/>
                <a:gd name="T83" fmla="*/ 154 h 452"/>
                <a:gd name="T84" fmla="*/ 290 w 293"/>
                <a:gd name="T85" fmla="*/ 117 h 452"/>
                <a:gd name="T86" fmla="*/ 281 w 293"/>
                <a:gd name="T87" fmla="*/ 85 h 45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93" h="452">
                  <a:moveTo>
                    <a:pt x="281" y="85"/>
                  </a:moveTo>
                  <a:lnTo>
                    <a:pt x="281" y="85"/>
                  </a:lnTo>
                  <a:lnTo>
                    <a:pt x="267" y="57"/>
                  </a:lnTo>
                  <a:lnTo>
                    <a:pt x="250" y="37"/>
                  </a:lnTo>
                  <a:lnTo>
                    <a:pt x="230" y="20"/>
                  </a:lnTo>
                  <a:lnTo>
                    <a:pt x="210" y="9"/>
                  </a:lnTo>
                  <a:lnTo>
                    <a:pt x="187" y="3"/>
                  </a:lnTo>
                  <a:lnTo>
                    <a:pt x="165" y="0"/>
                  </a:lnTo>
                  <a:lnTo>
                    <a:pt x="139" y="3"/>
                  </a:lnTo>
                  <a:lnTo>
                    <a:pt x="114" y="12"/>
                  </a:lnTo>
                  <a:lnTo>
                    <a:pt x="94" y="26"/>
                  </a:lnTo>
                  <a:lnTo>
                    <a:pt x="77" y="40"/>
                  </a:lnTo>
                  <a:lnTo>
                    <a:pt x="77" y="0"/>
                  </a:lnTo>
                  <a:lnTo>
                    <a:pt x="0" y="17"/>
                  </a:lnTo>
                  <a:lnTo>
                    <a:pt x="9" y="20"/>
                  </a:lnTo>
                  <a:lnTo>
                    <a:pt x="17" y="26"/>
                  </a:lnTo>
                  <a:lnTo>
                    <a:pt x="20" y="34"/>
                  </a:lnTo>
                  <a:lnTo>
                    <a:pt x="23" y="43"/>
                  </a:lnTo>
                  <a:lnTo>
                    <a:pt x="23" y="426"/>
                  </a:lnTo>
                  <a:lnTo>
                    <a:pt x="20" y="435"/>
                  </a:lnTo>
                  <a:lnTo>
                    <a:pt x="17" y="443"/>
                  </a:lnTo>
                  <a:lnTo>
                    <a:pt x="11" y="449"/>
                  </a:lnTo>
                  <a:lnTo>
                    <a:pt x="6" y="452"/>
                  </a:lnTo>
                  <a:lnTo>
                    <a:pt x="94" y="452"/>
                  </a:lnTo>
                  <a:lnTo>
                    <a:pt x="88" y="449"/>
                  </a:lnTo>
                  <a:lnTo>
                    <a:pt x="82" y="443"/>
                  </a:lnTo>
                  <a:lnTo>
                    <a:pt x="80" y="435"/>
                  </a:lnTo>
                  <a:lnTo>
                    <a:pt x="77" y="426"/>
                  </a:lnTo>
                  <a:lnTo>
                    <a:pt x="77" y="68"/>
                  </a:lnTo>
                  <a:lnTo>
                    <a:pt x="91" y="54"/>
                  </a:lnTo>
                  <a:lnTo>
                    <a:pt x="105" y="46"/>
                  </a:lnTo>
                  <a:lnTo>
                    <a:pt x="122" y="37"/>
                  </a:lnTo>
                  <a:lnTo>
                    <a:pt x="142" y="34"/>
                  </a:lnTo>
                  <a:lnTo>
                    <a:pt x="159" y="37"/>
                  </a:lnTo>
                  <a:lnTo>
                    <a:pt x="173" y="43"/>
                  </a:lnTo>
                  <a:lnTo>
                    <a:pt x="190" y="51"/>
                  </a:lnTo>
                  <a:lnTo>
                    <a:pt x="205" y="63"/>
                  </a:lnTo>
                  <a:lnTo>
                    <a:pt x="216" y="80"/>
                  </a:lnTo>
                  <a:lnTo>
                    <a:pt x="224" y="100"/>
                  </a:lnTo>
                  <a:lnTo>
                    <a:pt x="230" y="125"/>
                  </a:lnTo>
                  <a:lnTo>
                    <a:pt x="230" y="156"/>
                  </a:lnTo>
                  <a:lnTo>
                    <a:pt x="230" y="185"/>
                  </a:lnTo>
                  <a:lnTo>
                    <a:pt x="224" y="210"/>
                  </a:lnTo>
                  <a:lnTo>
                    <a:pt x="216" y="233"/>
                  </a:lnTo>
                  <a:lnTo>
                    <a:pt x="205" y="250"/>
                  </a:lnTo>
                  <a:lnTo>
                    <a:pt x="190" y="267"/>
                  </a:lnTo>
                  <a:lnTo>
                    <a:pt x="176" y="276"/>
                  </a:lnTo>
                  <a:lnTo>
                    <a:pt x="156" y="284"/>
                  </a:lnTo>
                  <a:lnTo>
                    <a:pt x="136" y="284"/>
                  </a:lnTo>
                  <a:lnTo>
                    <a:pt x="122" y="284"/>
                  </a:lnTo>
                  <a:lnTo>
                    <a:pt x="111" y="282"/>
                  </a:lnTo>
                  <a:lnTo>
                    <a:pt x="99" y="276"/>
                  </a:lnTo>
                  <a:lnTo>
                    <a:pt x="88" y="264"/>
                  </a:lnTo>
                  <a:lnTo>
                    <a:pt x="102" y="304"/>
                  </a:lnTo>
                  <a:lnTo>
                    <a:pt x="122" y="310"/>
                  </a:lnTo>
                  <a:lnTo>
                    <a:pt x="145" y="310"/>
                  </a:lnTo>
                  <a:lnTo>
                    <a:pt x="176" y="307"/>
                  </a:lnTo>
                  <a:lnTo>
                    <a:pt x="190" y="304"/>
                  </a:lnTo>
                  <a:lnTo>
                    <a:pt x="205" y="299"/>
                  </a:lnTo>
                  <a:lnTo>
                    <a:pt x="219" y="290"/>
                  </a:lnTo>
                  <a:lnTo>
                    <a:pt x="230" y="284"/>
                  </a:lnTo>
                  <a:lnTo>
                    <a:pt x="241" y="273"/>
                  </a:lnTo>
                  <a:lnTo>
                    <a:pt x="253" y="262"/>
                  </a:lnTo>
                  <a:lnTo>
                    <a:pt x="270" y="236"/>
                  </a:lnTo>
                  <a:lnTo>
                    <a:pt x="281" y="210"/>
                  </a:lnTo>
                  <a:lnTo>
                    <a:pt x="290" y="182"/>
                  </a:lnTo>
                  <a:lnTo>
                    <a:pt x="293" y="154"/>
                  </a:lnTo>
                  <a:lnTo>
                    <a:pt x="290" y="117"/>
                  </a:lnTo>
                  <a:lnTo>
                    <a:pt x="281" y="8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4" name="Freeform 1713"/>
            <p:cNvSpPr>
              <a:spLocks/>
            </p:cNvSpPr>
            <p:nvPr/>
          </p:nvSpPr>
          <p:spPr bwMode="auto">
            <a:xfrm>
              <a:off x="2192" y="3109"/>
              <a:ext cx="209" cy="311"/>
            </a:xfrm>
            <a:custGeom>
              <a:avLst/>
              <a:gdLst>
                <a:gd name="T0" fmla="*/ 182 w 208"/>
                <a:gd name="T1" fmla="*/ 264 h 310"/>
                <a:gd name="T2" fmla="*/ 182 w 208"/>
                <a:gd name="T3" fmla="*/ 264 h 310"/>
                <a:gd name="T4" fmla="*/ 165 w 208"/>
                <a:gd name="T5" fmla="*/ 270 h 310"/>
                <a:gd name="T6" fmla="*/ 145 w 208"/>
                <a:gd name="T7" fmla="*/ 273 h 310"/>
                <a:gd name="T8" fmla="*/ 145 w 208"/>
                <a:gd name="T9" fmla="*/ 273 h 310"/>
                <a:gd name="T10" fmla="*/ 131 w 208"/>
                <a:gd name="T11" fmla="*/ 273 h 310"/>
                <a:gd name="T12" fmla="*/ 120 w 208"/>
                <a:gd name="T13" fmla="*/ 267 h 310"/>
                <a:gd name="T14" fmla="*/ 108 w 208"/>
                <a:gd name="T15" fmla="*/ 262 h 310"/>
                <a:gd name="T16" fmla="*/ 100 w 208"/>
                <a:gd name="T17" fmla="*/ 250 h 310"/>
                <a:gd name="T18" fmla="*/ 100 w 208"/>
                <a:gd name="T19" fmla="*/ 250 h 310"/>
                <a:gd name="T20" fmla="*/ 91 w 208"/>
                <a:gd name="T21" fmla="*/ 239 h 310"/>
                <a:gd name="T22" fmla="*/ 83 w 208"/>
                <a:gd name="T23" fmla="*/ 225 h 310"/>
                <a:gd name="T24" fmla="*/ 80 w 208"/>
                <a:gd name="T25" fmla="*/ 208 h 310"/>
                <a:gd name="T26" fmla="*/ 80 w 208"/>
                <a:gd name="T27" fmla="*/ 191 h 310"/>
                <a:gd name="T28" fmla="*/ 80 w 208"/>
                <a:gd name="T29" fmla="*/ 0 h 310"/>
                <a:gd name="T30" fmla="*/ 0 w 208"/>
                <a:gd name="T31" fmla="*/ 14 h 310"/>
                <a:gd name="T32" fmla="*/ 0 w 208"/>
                <a:gd name="T33" fmla="*/ 14 h 310"/>
                <a:gd name="T34" fmla="*/ 12 w 208"/>
                <a:gd name="T35" fmla="*/ 20 h 310"/>
                <a:gd name="T36" fmla="*/ 17 w 208"/>
                <a:gd name="T37" fmla="*/ 26 h 310"/>
                <a:gd name="T38" fmla="*/ 23 w 208"/>
                <a:gd name="T39" fmla="*/ 31 h 310"/>
                <a:gd name="T40" fmla="*/ 23 w 208"/>
                <a:gd name="T41" fmla="*/ 40 h 310"/>
                <a:gd name="T42" fmla="*/ 23 w 208"/>
                <a:gd name="T43" fmla="*/ 191 h 310"/>
                <a:gd name="T44" fmla="*/ 23 w 208"/>
                <a:gd name="T45" fmla="*/ 191 h 310"/>
                <a:gd name="T46" fmla="*/ 26 w 208"/>
                <a:gd name="T47" fmla="*/ 219 h 310"/>
                <a:gd name="T48" fmla="*/ 32 w 208"/>
                <a:gd name="T49" fmla="*/ 245 h 310"/>
                <a:gd name="T50" fmla="*/ 40 w 208"/>
                <a:gd name="T51" fmla="*/ 264 h 310"/>
                <a:gd name="T52" fmla="*/ 54 w 208"/>
                <a:gd name="T53" fmla="*/ 282 h 310"/>
                <a:gd name="T54" fmla="*/ 54 w 208"/>
                <a:gd name="T55" fmla="*/ 282 h 310"/>
                <a:gd name="T56" fmla="*/ 71 w 208"/>
                <a:gd name="T57" fmla="*/ 296 h 310"/>
                <a:gd name="T58" fmla="*/ 85 w 208"/>
                <a:gd name="T59" fmla="*/ 304 h 310"/>
                <a:gd name="T60" fmla="*/ 103 w 208"/>
                <a:gd name="T61" fmla="*/ 310 h 310"/>
                <a:gd name="T62" fmla="*/ 122 w 208"/>
                <a:gd name="T63" fmla="*/ 310 h 310"/>
                <a:gd name="T64" fmla="*/ 122 w 208"/>
                <a:gd name="T65" fmla="*/ 310 h 310"/>
                <a:gd name="T66" fmla="*/ 142 w 208"/>
                <a:gd name="T67" fmla="*/ 310 h 310"/>
                <a:gd name="T68" fmla="*/ 162 w 208"/>
                <a:gd name="T69" fmla="*/ 304 h 310"/>
                <a:gd name="T70" fmla="*/ 179 w 208"/>
                <a:gd name="T71" fmla="*/ 296 h 310"/>
                <a:gd name="T72" fmla="*/ 196 w 208"/>
                <a:gd name="T73" fmla="*/ 282 h 310"/>
                <a:gd name="T74" fmla="*/ 208 w 208"/>
                <a:gd name="T75" fmla="*/ 245 h 310"/>
                <a:gd name="T76" fmla="*/ 208 w 208"/>
                <a:gd name="T77" fmla="*/ 245 h 310"/>
                <a:gd name="T78" fmla="*/ 196 w 208"/>
                <a:gd name="T79" fmla="*/ 256 h 310"/>
                <a:gd name="T80" fmla="*/ 182 w 208"/>
                <a:gd name="T81" fmla="*/ 264 h 310"/>
                <a:gd name="T82" fmla="*/ 182 w 208"/>
                <a:gd name="T83" fmla="*/ 264 h 3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08" h="310">
                  <a:moveTo>
                    <a:pt x="182" y="264"/>
                  </a:moveTo>
                  <a:lnTo>
                    <a:pt x="182" y="264"/>
                  </a:lnTo>
                  <a:lnTo>
                    <a:pt x="165" y="270"/>
                  </a:lnTo>
                  <a:lnTo>
                    <a:pt x="145" y="273"/>
                  </a:lnTo>
                  <a:lnTo>
                    <a:pt x="131" y="273"/>
                  </a:lnTo>
                  <a:lnTo>
                    <a:pt x="120" y="267"/>
                  </a:lnTo>
                  <a:lnTo>
                    <a:pt x="108" y="262"/>
                  </a:lnTo>
                  <a:lnTo>
                    <a:pt x="100" y="250"/>
                  </a:lnTo>
                  <a:lnTo>
                    <a:pt x="91" y="239"/>
                  </a:lnTo>
                  <a:lnTo>
                    <a:pt x="83" y="225"/>
                  </a:lnTo>
                  <a:lnTo>
                    <a:pt x="80" y="208"/>
                  </a:lnTo>
                  <a:lnTo>
                    <a:pt x="80" y="191"/>
                  </a:lnTo>
                  <a:lnTo>
                    <a:pt x="80" y="0"/>
                  </a:lnTo>
                  <a:lnTo>
                    <a:pt x="0" y="14"/>
                  </a:lnTo>
                  <a:lnTo>
                    <a:pt x="12" y="20"/>
                  </a:lnTo>
                  <a:lnTo>
                    <a:pt x="17" y="26"/>
                  </a:lnTo>
                  <a:lnTo>
                    <a:pt x="23" y="31"/>
                  </a:lnTo>
                  <a:lnTo>
                    <a:pt x="23" y="40"/>
                  </a:lnTo>
                  <a:lnTo>
                    <a:pt x="23" y="191"/>
                  </a:lnTo>
                  <a:lnTo>
                    <a:pt x="26" y="219"/>
                  </a:lnTo>
                  <a:lnTo>
                    <a:pt x="32" y="245"/>
                  </a:lnTo>
                  <a:lnTo>
                    <a:pt x="40" y="264"/>
                  </a:lnTo>
                  <a:lnTo>
                    <a:pt x="54" y="282"/>
                  </a:lnTo>
                  <a:lnTo>
                    <a:pt x="71" y="296"/>
                  </a:lnTo>
                  <a:lnTo>
                    <a:pt x="85" y="304"/>
                  </a:lnTo>
                  <a:lnTo>
                    <a:pt x="103" y="310"/>
                  </a:lnTo>
                  <a:lnTo>
                    <a:pt x="122" y="310"/>
                  </a:lnTo>
                  <a:lnTo>
                    <a:pt x="142" y="310"/>
                  </a:lnTo>
                  <a:lnTo>
                    <a:pt x="162" y="304"/>
                  </a:lnTo>
                  <a:lnTo>
                    <a:pt x="179" y="296"/>
                  </a:lnTo>
                  <a:lnTo>
                    <a:pt x="196" y="282"/>
                  </a:lnTo>
                  <a:lnTo>
                    <a:pt x="208" y="245"/>
                  </a:lnTo>
                  <a:lnTo>
                    <a:pt x="196" y="256"/>
                  </a:lnTo>
                  <a:lnTo>
                    <a:pt x="182" y="26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5" name="Freeform 1714"/>
            <p:cNvSpPr>
              <a:spLocks/>
            </p:cNvSpPr>
            <p:nvPr/>
          </p:nvSpPr>
          <p:spPr bwMode="auto">
            <a:xfrm>
              <a:off x="2383" y="3109"/>
              <a:ext cx="104" cy="311"/>
            </a:xfrm>
            <a:custGeom>
              <a:avLst/>
              <a:gdLst>
                <a:gd name="T0" fmla="*/ 79 w 105"/>
                <a:gd name="T1" fmla="*/ 253 h 310"/>
                <a:gd name="T2" fmla="*/ 79 w 105"/>
                <a:gd name="T3" fmla="*/ 0 h 310"/>
                <a:gd name="T4" fmla="*/ 0 w 105"/>
                <a:gd name="T5" fmla="*/ 14 h 310"/>
                <a:gd name="T6" fmla="*/ 0 w 105"/>
                <a:gd name="T7" fmla="*/ 14 h 310"/>
                <a:gd name="T8" fmla="*/ 11 w 105"/>
                <a:gd name="T9" fmla="*/ 17 h 310"/>
                <a:gd name="T10" fmla="*/ 17 w 105"/>
                <a:gd name="T11" fmla="*/ 23 h 310"/>
                <a:gd name="T12" fmla="*/ 17 w 105"/>
                <a:gd name="T13" fmla="*/ 23 h 310"/>
                <a:gd name="T14" fmla="*/ 22 w 105"/>
                <a:gd name="T15" fmla="*/ 31 h 310"/>
                <a:gd name="T16" fmla="*/ 22 w 105"/>
                <a:gd name="T17" fmla="*/ 40 h 310"/>
                <a:gd name="T18" fmla="*/ 22 w 105"/>
                <a:gd name="T19" fmla="*/ 239 h 310"/>
                <a:gd name="T20" fmla="*/ 25 w 105"/>
                <a:gd name="T21" fmla="*/ 264 h 310"/>
                <a:gd name="T22" fmla="*/ 25 w 105"/>
                <a:gd name="T23" fmla="*/ 264 h 310"/>
                <a:gd name="T24" fmla="*/ 25 w 105"/>
                <a:gd name="T25" fmla="*/ 264 h 310"/>
                <a:gd name="T26" fmla="*/ 25 w 105"/>
                <a:gd name="T27" fmla="*/ 264 h 310"/>
                <a:gd name="T28" fmla="*/ 25 w 105"/>
                <a:gd name="T29" fmla="*/ 282 h 310"/>
                <a:gd name="T30" fmla="*/ 31 w 105"/>
                <a:gd name="T31" fmla="*/ 293 h 310"/>
                <a:gd name="T32" fmla="*/ 31 w 105"/>
                <a:gd name="T33" fmla="*/ 293 h 310"/>
                <a:gd name="T34" fmla="*/ 37 w 105"/>
                <a:gd name="T35" fmla="*/ 301 h 310"/>
                <a:gd name="T36" fmla="*/ 48 w 105"/>
                <a:gd name="T37" fmla="*/ 310 h 310"/>
                <a:gd name="T38" fmla="*/ 105 w 105"/>
                <a:gd name="T39" fmla="*/ 290 h 310"/>
                <a:gd name="T40" fmla="*/ 105 w 105"/>
                <a:gd name="T41" fmla="*/ 290 h 310"/>
                <a:gd name="T42" fmla="*/ 93 w 105"/>
                <a:gd name="T43" fmla="*/ 287 h 310"/>
                <a:gd name="T44" fmla="*/ 85 w 105"/>
                <a:gd name="T45" fmla="*/ 279 h 310"/>
                <a:gd name="T46" fmla="*/ 79 w 105"/>
                <a:gd name="T47" fmla="*/ 267 h 310"/>
                <a:gd name="T48" fmla="*/ 79 w 105"/>
                <a:gd name="T49" fmla="*/ 253 h 310"/>
                <a:gd name="T50" fmla="*/ 79 w 105"/>
                <a:gd name="T51" fmla="*/ 253 h 3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05" h="310">
                  <a:moveTo>
                    <a:pt x="79" y="253"/>
                  </a:moveTo>
                  <a:lnTo>
                    <a:pt x="79" y="0"/>
                  </a:lnTo>
                  <a:lnTo>
                    <a:pt x="0" y="14"/>
                  </a:lnTo>
                  <a:lnTo>
                    <a:pt x="11" y="17"/>
                  </a:lnTo>
                  <a:lnTo>
                    <a:pt x="17" y="23"/>
                  </a:lnTo>
                  <a:lnTo>
                    <a:pt x="22" y="31"/>
                  </a:lnTo>
                  <a:lnTo>
                    <a:pt x="22" y="40"/>
                  </a:lnTo>
                  <a:lnTo>
                    <a:pt x="22" y="239"/>
                  </a:lnTo>
                  <a:lnTo>
                    <a:pt x="25" y="264"/>
                  </a:lnTo>
                  <a:lnTo>
                    <a:pt x="25" y="282"/>
                  </a:lnTo>
                  <a:lnTo>
                    <a:pt x="31" y="293"/>
                  </a:lnTo>
                  <a:lnTo>
                    <a:pt x="37" y="301"/>
                  </a:lnTo>
                  <a:lnTo>
                    <a:pt x="48" y="310"/>
                  </a:lnTo>
                  <a:lnTo>
                    <a:pt x="105" y="290"/>
                  </a:lnTo>
                  <a:lnTo>
                    <a:pt x="93" y="287"/>
                  </a:lnTo>
                  <a:lnTo>
                    <a:pt x="85" y="279"/>
                  </a:lnTo>
                  <a:lnTo>
                    <a:pt x="79" y="267"/>
                  </a:lnTo>
                  <a:lnTo>
                    <a:pt x="79" y="25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6" name="Freeform 1715"/>
            <p:cNvSpPr>
              <a:spLocks/>
            </p:cNvSpPr>
            <p:nvPr/>
          </p:nvSpPr>
          <p:spPr bwMode="auto">
            <a:xfrm>
              <a:off x="3009" y="3109"/>
              <a:ext cx="250" cy="311"/>
            </a:xfrm>
            <a:custGeom>
              <a:avLst/>
              <a:gdLst>
                <a:gd name="T0" fmla="*/ 233 w 250"/>
                <a:gd name="T1" fmla="*/ 279 h 310"/>
                <a:gd name="T2" fmla="*/ 230 w 250"/>
                <a:gd name="T3" fmla="*/ 259 h 310"/>
                <a:gd name="T4" fmla="*/ 230 w 250"/>
                <a:gd name="T5" fmla="*/ 85 h 310"/>
                <a:gd name="T6" fmla="*/ 222 w 250"/>
                <a:gd name="T7" fmla="*/ 46 h 310"/>
                <a:gd name="T8" fmla="*/ 199 w 250"/>
                <a:gd name="T9" fmla="*/ 17 h 310"/>
                <a:gd name="T10" fmla="*/ 185 w 250"/>
                <a:gd name="T11" fmla="*/ 12 h 310"/>
                <a:gd name="T12" fmla="*/ 148 w 250"/>
                <a:gd name="T13" fmla="*/ 0 h 310"/>
                <a:gd name="T14" fmla="*/ 128 w 250"/>
                <a:gd name="T15" fmla="*/ 0 h 310"/>
                <a:gd name="T16" fmla="*/ 77 w 250"/>
                <a:gd name="T17" fmla="*/ 9 h 310"/>
                <a:gd name="T18" fmla="*/ 29 w 250"/>
                <a:gd name="T19" fmla="*/ 31 h 310"/>
                <a:gd name="T20" fmla="*/ 29 w 250"/>
                <a:gd name="T21" fmla="*/ 111 h 310"/>
                <a:gd name="T22" fmla="*/ 43 w 250"/>
                <a:gd name="T23" fmla="*/ 74 h 310"/>
                <a:gd name="T24" fmla="*/ 63 w 250"/>
                <a:gd name="T25" fmla="*/ 49 h 310"/>
                <a:gd name="T26" fmla="*/ 74 w 250"/>
                <a:gd name="T27" fmla="*/ 37 h 310"/>
                <a:gd name="T28" fmla="*/ 105 w 250"/>
                <a:gd name="T29" fmla="*/ 26 h 310"/>
                <a:gd name="T30" fmla="*/ 122 w 250"/>
                <a:gd name="T31" fmla="*/ 23 h 310"/>
                <a:gd name="T32" fmla="*/ 145 w 250"/>
                <a:gd name="T33" fmla="*/ 29 h 310"/>
                <a:gd name="T34" fmla="*/ 162 w 250"/>
                <a:gd name="T35" fmla="*/ 40 h 310"/>
                <a:gd name="T36" fmla="*/ 171 w 250"/>
                <a:gd name="T37" fmla="*/ 49 h 310"/>
                <a:gd name="T38" fmla="*/ 176 w 250"/>
                <a:gd name="T39" fmla="*/ 68 h 310"/>
                <a:gd name="T40" fmla="*/ 176 w 250"/>
                <a:gd name="T41" fmla="*/ 80 h 310"/>
                <a:gd name="T42" fmla="*/ 174 w 250"/>
                <a:gd name="T43" fmla="*/ 108 h 310"/>
                <a:gd name="T44" fmla="*/ 165 w 250"/>
                <a:gd name="T45" fmla="*/ 117 h 310"/>
                <a:gd name="T46" fmla="*/ 151 w 250"/>
                <a:gd name="T47" fmla="*/ 122 h 310"/>
                <a:gd name="T48" fmla="*/ 97 w 250"/>
                <a:gd name="T49" fmla="*/ 139 h 310"/>
                <a:gd name="T50" fmla="*/ 43 w 250"/>
                <a:gd name="T51" fmla="*/ 159 h 310"/>
                <a:gd name="T52" fmla="*/ 23 w 250"/>
                <a:gd name="T53" fmla="*/ 174 h 310"/>
                <a:gd name="T54" fmla="*/ 3 w 250"/>
                <a:gd name="T55" fmla="*/ 210 h 310"/>
                <a:gd name="T56" fmla="*/ 0 w 250"/>
                <a:gd name="T57" fmla="*/ 233 h 310"/>
                <a:gd name="T58" fmla="*/ 6 w 250"/>
                <a:gd name="T59" fmla="*/ 259 h 310"/>
                <a:gd name="T60" fmla="*/ 20 w 250"/>
                <a:gd name="T61" fmla="*/ 284 h 310"/>
                <a:gd name="T62" fmla="*/ 32 w 250"/>
                <a:gd name="T63" fmla="*/ 296 h 310"/>
                <a:gd name="T64" fmla="*/ 60 w 250"/>
                <a:gd name="T65" fmla="*/ 310 h 310"/>
                <a:gd name="T66" fmla="*/ 77 w 250"/>
                <a:gd name="T67" fmla="*/ 310 h 310"/>
                <a:gd name="T68" fmla="*/ 120 w 250"/>
                <a:gd name="T69" fmla="*/ 304 h 310"/>
                <a:gd name="T70" fmla="*/ 159 w 250"/>
                <a:gd name="T71" fmla="*/ 279 h 310"/>
                <a:gd name="T72" fmla="*/ 171 w 250"/>
                <a:gd name="T73" fmla="*/ 247 h 310"/>
                <a:gd name="T74" fmla="*/ 139 w 250"/>
                <a:gd name="T75" fmla="*/ 267 h 310"/>
                <a:gd name="T76" fmla="*/ 103 w 250"/>
                <a:gd name="T77" fmla="*/ 273 h 310"/>
                <a:gd name="T78" fmla="*/ 94 w 250"/>
                <a:gd name="T79" fmla="*/ 273 h 310"/>
                <a:gd name="T80" fmla="*/ 74 w 250"/>
                <a:gd name="T81" fmla="*/ 267 h 310"/>
                <a:gd name="T82" fmla="*/ 68 w 250"/>
                <a:gd name="T83" fmla="*/ 259 h 310"/>
                <a:gd name="T84" fmla="*/ 57 w 250"/>
                <a:gd name="T85" fmla="*/ 242 h 310"/>
                <a:gd name="T86" fmla="*/ 54 w 250"/>
                <a:gd name="T87" fmla="*/ 222 h 310"/>
                <a:gd name="T88" fmla="*/ 54 w 250"/>
                <a:gd name="T89" fmla="*/ 210 h 310"/>
                <a:gd name="T90" fmla="*/ 63 w 250"/>
                <a:gd name="T91" fmla="*/ 193 h 310"/>
                <a:gd name="T92" fmla="*/ 68 w 250"/>
                <a:gd name="T93" fmla="*/ 185 h 310"/>
                <a:gd name="T94" fmla="*/ 108 w 250"/>
                <a:gd name="T95" fmla="*/ 162 h 310"/>
                <a:gd name="T96" fmla="*/ 154 w 250"/>
                <a:gd name="T97" fmla="*/ 148 h 310"/>
                <a:gd name="T98" fmla="*/ 176 w 250"/>
                <a:gd name="T99" fmla="*/ 242 h 310"/>
                <a:gd name="T100" fmla="*/ 176 w 250"/>
                <a:gd name="T101" fmla="*/ 262 h 310"/>
                <a:gd name="T102" fmla="*/ 179 w 250"/>
                <a:gd name="T103" fmla="*/ 282 h 310"/>
                <a:gd name="T104" fmla="*/ 182 w 250"/>
                <a:gd name="T105" fmla="*/ 293 h 310"/>
                <a:gd name="T106" fmla="*/ 199 w 250"/>
                <a:gd name="T107" fmla="*/ 310 h 310"/>
                <a:gd name="T108" fmla="*/ 250 w 250"/>
                <a:gd name="T109" fmla="*/ 290 h 310"/>
                <a:gd name="T110" fmla="*/ 233 w 250"/>
                <a:gd name="T111" fmla="*/ 279 h 3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50" h="310">
                  <a:moveTo>
                    <a:pt x="233" y="279"/>
                  </a:moveTo>
                  <a:lnTo>
                    <a:pt x="233" y="279"/>
                  </a:lnTo>
                  <a:lnTo>
                    <a:pt x="230" y="273"/>
                  </a:lnTo>
                  <a:lnTo>
                    <a:pt x="230" y="259"/>
                  </a:lnTo>
                  <a:lnTo>
                    <a:pt x="230" y="85"/>
                  </a:lnTo>
                  <a:lnTo>
                    <a:pt x="228" y="63"/>
                  </a:lnTo>
                  <a:lnTo>
                    <a:pt x="222" y="46"/>
                  </a:lnTo>
                  <a:lnTo>
                    <a:pt x="213" y="29"/>
                  </a:lnTo>
                  <a:lnTo>
                    <a:pt x="199" y="17"/>
                  </a:lnTo>
                  <a:lnTo>
                    <a:pt x="185" y="12"/>
                  </a:lnTo>
                  <a:lnTo>
                    <a:pt x="168" y="6"/>
                  </a:lnTo>
                  <a:lnTo>
                    <a:pt x="148" y="0"/>
                  </a:lnTo>
                  <a:lnTo>
                    <a:pt x="128" y="0"/>
                  </a:lnTo>
                  <a:lnTo>
                    <a:pt x="103" y="3"/>
                  </a:lnTo>
                  <a:lnTo>
                    <a:pt x="77" y="9"/>
                  </a:lnTo>
                  <a:lnTo>
                    <a:pt x="51" y="17"/>
                  </a:lnTo>
                  <a:lnTo>
                    <a:pt x="29" y="31"/>
                  </a:lnTo>
                  <a:lnTo>
                    <a:pt x="29" y="111"/>
                  </a:lnTo>
                  <a:lnTo>
                    <a:pt x="37" y="91"/>
                  </a:lnTo>
                  <a:lnTo>
                    <a:pt x="43" y="74"/>
                  </a:lnTo>
                  <a:lnTo>
                    <a:pt x="54" y="60"/>
                  </a:lnTo>
                  <a:lnTo>
                    <a:pt x="63" y="49"/>
                  </a:lnTo>
                  <a:lnTo>
                    <a:pt x="74" y="37"/>
                  </a:lnTo>
                  <a:lnTo>
                    <a:pt x="88" y="31"/>
                  </a:lnTo>
                  <a:lnTo>
                    <a:pt x="105" y="26"/>
                  </a:lnTo>
                  <a:lnTo>
                    <a:pt x="122" y="23"/>
                  </a:lnTo>
                  <a:lnTo>
                    <a:pt x="134" y="26"/>
                  </a:lnTo>
                  <a:lnTo>
                    <a:pt x="145" y="29"/>
                  </a:lnTo>
                  <a:lnTo>
                    <a:pt x="157" y="34"/>
                  </a:lnTo>
                  <a:lnTo>
                    <a:pt x="162" y="40"/>
                  </a:lnTo>
                  <a:lnTo>
                    <a:pt x="171" y="49"/>
                  </a:lnTo>
                  <a:lnTo>
                    <a:pt x="174" y="60"/>
                  </a:lnTo>
                  <a:lnTo>
                    <a:pt x="176" y="68"/>
                  </a:lnTo>
                  <a:lnTo>
                    <a:pt x="176" y="80"/>
                  </a:lnTo>
                  <a:lnTo>
                    <a:pt x="176" y="100"/>
                  </a:lnTo>
                  <a:lnTo>
                    <a:pt x="174" y="108"/>
                  </a:lnTo>
                  <a:lnTo>
                    <a:pt x="165" y="117"/>
                  </a:lnTo>
                  <a:lnTo>
                    <a:pt x="151" y="122"/>
                  </a:lnTo>
                  <a:lnTo>
                    <a:pt x="97" y="139"/>
                  </a:lnTo>
                  <a:lnTo>
                    <a:pt x="63" y="151"/>
                  </a:lnTo>
                  <a:lnTo>
                    <a:pt x="43" y="159"/>
                  </a:lnTo>
                  <a:lnTo>
                    <a:pt x="23" y="174"/>
                  </a:lnTo>
                  <a:lnTo>
                    <a:pt x="12" y="191"/>
                  </a:lnTo>
                  <a:lnTo>
                    <a:pt x="3" y="210"/>
                  </a:lnTo>
                  <a:lnTo>
                    <a:pt x="0" y="233"/>
                  </a:lnTo>
                  <a:lnTo>
                    <a:pt x="0" y="245"/>
                  </a:lnTo>
                  <a:lnTo>
                    <a:pt x="6" y="259"/>
                  </a:lnTo>
                  <a:lnTo>
                    <a:pt x="12" y="270"/>
                  </a:lnTo>
                  <a:lnTo>
                    <a:pt x="20" y="284"/>
                  </a:lnTo>
                  <a:lnTo>
                    <a:pt x="32" y="296"/>
                  </a:lnTo>
                  <a:lnTo>
                    <a:pt x="43" y="304"/>
                  </a:lnTo>
                  <a:lnTo>
                    <a:pt x="60" y="310"/>
                  </a:lnTo>
                  <a:lnTo>
                    <a:pt x="77" y="310"/>
                  </a:lnTo>
                  <a:lnTo>
                    <a:pt x="100" y="310"/>
                  </a:lnTo>
                  <a:lnTo>
                    <a:pt x="120" y="304"/>
                  </a:lnTo>
                  <a:lnTo>
                    <a:pt x="139" y="293"/>
                  </a:lnTo>
                  <a:lnTo>
                    <a:pt x="159" y="279"/>
                  </a:lnTo>
                  <a:lnTo>
                    <a:pt x="171" y="247"/>
                  </a:lnTo>
                  <a:lnTo>
                    <a:pt x="157" y="259"/>
                  </a:lnTo>
                  <a:lnTo>
                    <a:pt x="139" y="267"/>
                  </a:lnTo>
                  <a:lnTo>
                    <a:pt x="122" y="273"/>
                  </a:lnTo>
                  <a:lnTo>
                    <a:pt x="103" y="273"/>
                  </a:lnTo>
                  <a:lnTo>
                    <a:pt x="94" y="273"/>
                  </a:lnTo>
                  <a:lnTo>
                    <a:pt x="83" y="270"/>
                  </a:lnTo>
                  <a:lnTo>
                    <a:pt x="74" y="267"/>
                  </a:lnTo>
                  <a:lnTo>
                    <a:pt x="68" y="259"/>
                  </a:lnTo>
                  <a:lnTo>
                    <a:pt x="63" y="253"/>
                  </a:lnTo>
                  <a:lnTo>
                    <a:pt x="57" y="242"/>
                  </a:lnTo>
                  <a:lnTo>
                    <a:pt x="54" y="233"/>
                  </a:lnTo>
                  <a:lnTo>
                    <a:pt x="54" y="222"/>
                  </a:lnTo>
                  <a:lnTo>
                    <a:pt x="54" y="210"/>
                  </a:lnTo>
                  <a:lnTo>
                    <a:pt x="57" y="202"/>
                  </a:lnTo>
                  <a:lnTo>
                    <a:pt x="63" y="193"/>
                  </a:lnTo>
                  <a:lnTo>
                    <a:pt x="68" y="185"/>
                  </a:lnTo>
                  <a:lnTo>
                    <a:pt x="86" y="174"/>
                  </a:lnTo>
                  <a:lnTo>
                    <a:pt x="108" y="162"/>
                  </a:lnTo>
                  <a:lnTo>
                    <a:pt x="154" y="148"/>
                  </a:lnTo>
                  <a:lnTo>
                    <a:pt x="176" y="137"/>
                  </a:lnTo>
                  <a:lnTo>
                    <a:pt x="176" y="242"/>
                  </a:lnTo>
                  <a:lnTo>
                    <a:pt x="176" y="262"/>
                  </a:lnTo>
                  <a:lnTo>
                    <a:pt x="179" y="282"/>
                  </a:lnTo>
                  <a:lnTo>
                    <a:pt x="182" y="293"/>
                  </a:lnTo>
                  <a:lnTo>
                    <a:pt x="191" y="301"/>
                  </a:lnTo>
                  <a:lnTo>
                    <a:pt x="199" y="310"/>
                  </a:lnTo>
                  <a:lnTo>
                    <a:pt x="250" y="290"/>
                  </a:lnTo>
                  <a:lnTo>
                    <a:pt x="239" y="284"/>
                  </a:lnTo>
                  <a:lnTo>
                    <a:pt x="233" y="27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7" name="Freeform 1716"/>
            <p:cNvSpPr>
              <a:spLocks/>
            </p:cNvSpPr>
            <p:nvPr/>
          </p:nvSpPr>
          <p:spPr bwMode="auto">
            <a:xfrm>
              <a:off x="2871" y="2867"/>
              <a:ext cx="136" cy="169"/>
            </a:xfrm>
            <a:custGeom>
              <a:avLst/>
              <a:gdLst>
                <a:gd name="T0" fmla="*/ 31 w 136"/>
                <a:gd name="T1" fmla="*/ 11 h 170"/>
                <a:gd name="T2" fmla="*/ 31 w 136"/>
                <a:gd name="T3" fmla="*/ 116 h 170"/>
                <a:gd name="T4" fmla="*/ 31 w 136"/>
                <a:gd name="T5" fmla="*/ 116 h 170"/>
                <a:gd name="T6" fmla="*/ 34 w 136"/>
                <a:gd name="T7" fmla="*/ 131 h 170"/>
                <a:gd name="T8" fmla="*/ 40 w 136"/>
                <a:gd name="T9" fmla="*/ 142 h 170"/>
                <a:gd name="T10" fmla="*/ 46 w 136"/>
                <a:gd name="T11" fmla="*/ 150 h 170"/>
                <a:gd name="T12" fmla="*/ 51 w 136"/>
                <a:gd name="T13" fmla="*/ 153 h 170"/>
                <a:gd name="T14" fmla="*/ 63 w 136"/>
                <a:gd name="T15" fmla="*/ 156 h 170"/>
                <a:gd name="T16" fmla="*/ 74 w 136"/>
                <a:gd name="T17" fmla="*/ 159 h 170"/>
                <a:gd name="T18" fmla="*/ 74 w 136"/>
                <a:gd name="T19" fmla="*/ 159 h 170"/>
                <a:gd name="T20" fmla="*/ 85 w 136"/>
                <a:gd name="T21" fmla="*/ 159 h 170"/>
                <a:gd name="T22" fmla="*/ 94 w 136"/>
                <a:gd name="T23" fmla="*/ 156 h 170"/>
                <a:gd name="T24" fmla="*/ 102 w 136"/>
                <a:gd name="T25" fmla="*/ 150 h 170"/>
                <a:gd name="T26" fmla="*/ 108 w 136"/>
                <a:gd name="T27" fmla="*/ 145 h 170"/>
                <a:gd name="T28" fmla="*/ 111 w 136"/>
                <a:gd name="T29" fmla="*/ 139 h 170"/>
                <a:gd name="T30" fmla="*/ 114 w 136"/>
                <a:gd name="T31" fmla="*/ 131 h 170"/>
                <a:gd name="T32" fmla="*/ 117 w 136"/>
                <a:gd name="T33" fmla="*/ 116 h 170"/>
                <a:gd name="T34" fmla="*/ 117 w 136"/>
                <a:gd name="T35" fmla="*/ 11 h 170"/>
                <a:gd name="T36" fmla="*/ 117 w 136"/>
                <a:gd name="T37" fmla="*/ 11 h 170"/>
                <a:gd name="T38" fmla="*/ 114 w 136"/>
                <a:gd name="T39" fmla="*/ 3 h 170"/>
                <a:gd name="T40" fmla="*/ 108 w 136"/>
                <a:gd name="T41" fmla="*/ 0 h 170"/>
                <a:gd name="T42" fmla="*/ 136 w 136"/>
                <a:gd name="T43" fmla="*/ 0 h 170"/>
                <a:gd name="T44" fmla="*/ 136 w 136"/>
                <a:gd name="T45" fmla="*/ 0 h 170"/>
                <a:gd name="T46" fmla="*/ 131 w 136"/>
                <a:gd name="T47" fmla="*/ 3 h 170"/>
                <a:gd name="T48" fmla="*/ 131 w 136"/>
                <a:gd name="T49" fmla="*/ 11 h 170"/>
                <a:gd name="T50" fmla="*/ 128 w 136"/>
                <a:gd name="T51" fmla="*/ 114 h 170"/>
                <a:gd name="T52" fmla="*/ 128 w 136"/>
                <a:gd name="T53" fmla="*/ 114 h 170"/>
                <a:gd name="T54" fmla="*/ 128 w 136"/>
                <a:gd name="T55" fmla="*/ 128 h 170"/>
                <a:gd name="T56" fmla="*/ 125 w 136"/>
                <a:gd name="T57" fmla="*/ 139 h 170"/>
                <a:gd name="T58" fmla="*/ 119 w 136"/>
                <a:gd name="T59" fmla="*/ 150 h 170"/>
                <a:gd name="T60" fmla="*/ 111 w 136"/>
                <a:gd name="T61" fmla="*/ 156 h 170"/>
                <a:gd name="T62" fmla="*/ 102 w 136"/>
                <a:gd name="T63" fmla="*/ 162 h 170"/>
                <a:gd name="T64" fmla="*/ 94 w 136"/>
                <a:gd name="T65" fmla="*/ 167 h 170"/>
                <a:gd name="T66" fmla="*/ 71 w 136"/>
                <a:gd name="T67" fmla="*/ 170 h 170"/>
                <a:gd name="T68" fmla="*/ 71 w 136"/>
                <a:gd name="T69" fmla="*/ 170 h 170"/>
                <a:gd name="T70" fmla="*/ 51 w 136"/>
                <a:gd name="T71" fmla="*/ 167 h 170"/>
                <a:gd name="T72" fmla="*/ 40 w 136"/>
                <a:gd name="T73" fmla="*/ 165 h 170"/>
                <a:gd name="T74" fmla="*/ 31 w 136"/>
                <a:gd name="T75" fmla="*/ 159 h 170"/>
                <a:gd name="T76" fmla="*/ 20 w 136"/>
                <a:gd name="T77" fmla="*/ 150 h 170"/>
                <a:gd name="T78" fmla="*/ 14 w 136"/>
                <a:gd name="T79" fmla="*/ 142 h 170"/>
                <a:gd name="T80" fmla="*/ 9 w 136"/>
                <a:gd name="T81" fmla="*/ 128 h 170"/>
                <a:gd name="T82" fmla="*/ 9 w 136"/>
                <a:gd name="T83" fmla="*/ 114 h 170"/>
                <a:gd name="T84" fmla="*/ 9 w 136"/>
                <a:gd name="T85" fmla="*/ 11 h 170"/>
                <a:gd name="T86" fmla="*/ 9 w 136"/>
                <a:gd name="T87" fmla="*/ 11 h 170"/>
                <a:gd name="T88" fmla="*/ 6 w 136"/>
                <a:gd name="T89" fmla="*/ 3 h 170"/>
                <a:gd name="T90" fmla="*/ 0 w 136"/>
                <a:gd name="T91" fmla="*/ 0 h 170"/>
                <a:gd name="T92" fmla="*/ 40 w 136"/>
                <a:gd name="T93" fmla="*/ 0 h 170"/>
                <a:gd name="T94" fmla="*/ 40 w 136"/>
                <a:gd name="T95" fmla="*/ 0 h 170"/>
                <a:gd name="T96" fmla="*/ 34 w 136"/>
                <a:gd name="T97" fmla="*/ 3 h 170"/>
                <a:gd name="T98" fmla="*/ 31 w 136"/>
                <a:gd name="T99" fmla="*/ 11 h 170"/>
                <a:gd name="T100" fmla="*/ 31 w 136"/>
                <a:gd name="T101" fmla="*/ 11 h 17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36" h="170">
                  <a:moveTo>
                    <a:pt x="31" y="11"/>
                  </a:moveTo>
                  <a:lnTo>
                    <a:pt x="31" y="116"/>
                  </a:lnTo>
                  <a:lnTo>
                    <a:pt x="34" y="131"/>
                  </a:lnTo>
                  <a:lnTo>
                    <a:pt x="40" y="142"/>
                  </a:lnTo>
                  <a:lnTo>
                    <a:pt x="46" y="150"/>
                  </a:lnTo>
                  <a:lnTo>
                    <a:pt x="51" y="153"/>
                  </a:lnTo>
                  <a:lnTo>
                    <a:pt x="63" y="156"/>
                  </a:lnTo>
                  <a:lnTo>
                    <a:pt x="74" y="159"/>
                  </a:lnTo>
                  <a:lnTo>
                    <a:pt x="85" y="159"/>
                  </a:lnTo>
                  <a:lnTo>
                    <a:pt x="94" y="156"/>
                  </a:lnTo>
                  <a:lnTo>
                    <a:pt x="102" y="150"/>
                  </a:lnTo>
                  <a:lnTo>
                    <a:pt x="108" y="145"/>
                  </a:lnTo>
                  <a:lnTo>
                    <a:pt x="111" y="139"/>
                  </a:lnTo>
                  <a:lnTo>
                    <a:pt x="114" y="131"/>
                  </a:lnTo>
                  <a:lnTo>
                    <a:pt x="117" y="116"/>
                  </a:lnTo>
                  <a:lnTo>
                    <a:pt x="117" y="11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36" y="0"/>
                  </a:lnTo>
                  <a:lnTo>
                    <a:pt x="131" y="3"/>
                  </a:lnTo>
                  <a:lnTo>
                    <a:pt x="131" y="11"/>
                  </a:lnTo>
                  <a:lnTo>
                    <a:pt x="128" y="114"/>
                  </a:lnTo>
                  <a:lnTo>
                    <a:pt x="128" y="128"/>
                  </a:lnTo>
                  <a:lnTo>
                    <a:pt x="125" y="139"/>
                  </a:lnTo>
                  <a:lnTo>
                    <a:pt x="119" y="150"/>
                  </a:lnTo>
                  <a:lnTo>
                    <a:pt x="111" y="156"/>
                  </a:lnTo>
                  <a:lnTo>
                    <a:pt x="102" y="162"/>
                  </a:lnTo>
                  <a:lnTo>
                    <a:pt x="94" y="167"/>
                  </a:lnTo>
                  <a:lnTo>
                    <a:pt x="71" y="170"/>
                  </a:lnTo>
                  <a:lnTo>
                    <a:pt x="51" y="167"/>
                  </a:lnTo>
                  <a:lnTo>
                    <a:pt x="40" y="165"/>
                  </a:lnTo>
                  <a:lnTo>
                    <a:pt x="31" y="159"/>
                  </a:lnTo>
                  <a:lnTo>
                    <a:pt x="20" y="150"/>
                  </a:lnTo>
                  <a:lnTo>
                    <a:pt x="14" y="142"/>
                  </a:lnTo>
                  <a:lnTo>
                    <a:pt x="9" y="128"/>
                  </a:lnTo>
                  <a:lnTo>
                    <a:pt x="9" y="114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0" y="0"/>
                  </a:lnTo>
                  <a:lnTo>
                    <a:pt x="34" y="3"/>
                  </a:lnTo>
                  <a:lnTo>
                    <a:pt x="31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8" name="Freeform 1717"/>
            <p:cNvSpPr>
              <a:spLocks/>
            </p:cNvSpPr>
            <p:nvPr/>
          </p:nvSpPr>
          <p:spPr bwMode="auto">
            <a:xfrm>
              <a:off x="3022" y="2867"/>
              <a:ext cx="152" cy="172"/>
            </a:xfrm>
            <a:custGeom>
              <a:avLst/>
              <a:gdLst>
                <a:gd name="T0" fmla="*/ 133 w 153"/>
                <a:gd name="T1" fmla="*/ 11 h 173"/>
                <a:gd name="T2" fmla="*/ 133 w 153"/>
                <a:gd name="T3" fmla="*/ 11 h 173"/>
                <a:gd name="T4" fmla="*/ 133 w 153"/>
                <a:gd name="T5" fmla="*/ 3 h 173"/>
                <a:gd name="T6" fmla="*/ 127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7 w 153"/>
                <a:gd name="T13" fmla="*/ 3 h 173"/>
                <a:gd name="T14" fmla="*/ 147 w 153"/>
                <a:gd name="T15" fmla="*/ 11 h 173"/>
                <a:gd name="T16" fmla="*/ 147 w 153"/>
                <a:gd name="T17" fmla="*/ 173 h 173"/>
                <a:gd name="T18" fmla="*/ 147 w 153"/>
                <a:gd name="T19" fmla="*/ 173 h 173"/>
                <a:gd name="T20" fmla="*/ 88 w 153"/>
                <a:gd name="T21" fmla="*/ 99 h 173"/>
                <a:gd name="T22" fmla="*/ 28 w 153"/>
                <a:gd name="T23" fmla="*/ 25 h 173"/>
                <a:gd name="T24" fmla="*/ 28 w 153"/>
                <a:gd name="T25" fmla="*/ 156 h 173"/>
                <a:gd name="T26" fmla="*/ 28 w 153"/>
                <a:gd name="T27" fmla="*/ 156 h 173"/>
                <a:gd name="T28" fmla="*/ 31 w 153"/>
                <a:gd name="T29" fmla="*/ 165 h 173"/>
                <a:gd name="T30" fmla="*/ 34 w 153"/>
                <a:gd name="T31" fmla="*/ 167 h 173"/>
                <a:gd name="T32" fmla="*/ 8 w 153"/>
                <a:gd name="T33" fmla="*/ 167 h 173"/>
                <a:gd name="T34" fmla="*/ 8 w 153"/>
                <a:gd name="T35" fmla="*/ 167 h 173"/>
                <a:gd name="T36" fmla="*/ 14 w 153"/>
                <a:gd name="T37" fmla="*/ 165 h 173"/>
                <a:gd name="T38" fmla="*/ 14 w 153"/>
                <a:gd name="T39" fmla="*/ 156 h 173"/>
                <a:gd name="T40" fmla="*/ 14 w 153"/>
                <a:gd name="T41" fmla="*/ 20 h 173"/>
                <a:gd name="T42" fmla="*/ 14 w 153"/>
                <a:gd name="T43" fmla="*/ 20 h 173"/>
                <a:gd name="T44" fmla="*/ 14 w 153"/>
                <a:gd name="T45" fmla="*/ 14 h 173"/>
                <a:gd name="T46" fmla="*/ 11 w 153"/>
                <a:gd name="T47" fmla="*/ 8 h 173"/>
                <a:gd name="T48" fmla="*/ 11 w 153"/>
                <a:gd name="T49" fmla="*/ 8 h 173"/>
                <a:gd name="T50" fmla="*/ 8 w 153"/>
                <a:gd name="T51" fmla="*/ 3 h 173"/>
                <a:gd name="T52" fmla="*/ 0 w 153"/>
                <a:gd name="T53" fmla="*/ 0 h 173"/>
                <a:gd name="T54" fmla="*/ 37 w 153"/>
                <a:gd name="T55" fmla="*/ 0 h 173"/>
                <a:gd name="T56" fmla="*/ 133 w 153"/>
                <a:gd name="T57" fmla="*/ 119 h 173"/>
                <a:gd name="T58" fmla="*/ 133 w 153"/>
                <a:gd name="T59" fmla="*/ 11 h 173"/>
                <a:gd name="T60" fmla="*/ 133 w 153"/>
                <a:gd name="T61" fmla="*/ 11 h 17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53" h="173">
                  <a:moveTo>
                    <a:pt x="133" y="11"/>
                  </a:moveTo>
                  <a:lnTo>
                    <a:pt x="133" y="11"/>
                  </a:lnTo>
                  <a:lnTo>
                    <a:pt x="133" y="3"/>
                  </a:lnTo>
                  <a:lnTo>
                    <a:pt x="127" y="0"/>
                  </a:lnTo>
                  <a:lnTo>
                    <a:pt x="153" y="0"/>
                  </a:lnTo>
                  <a:lnTo>
                    <a:pt x="147" y="3"/>
                  </a:lnTo>
                  <a:lnTo>
                    <a:pt x="147" y="11"/>
                  </a:lnTo>
                  <a:lnTo>
                    <a:pt x="147" y="173"/>
                  </a:lnTo>
                  <a:lnTo>
                    <a:pt x="88" y="99"/>
                  </a:lnTo>
                  <a:lnTo>
                    <a:pt x="28" y="25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4" y="167"/>
                  </a:lnTo>
                  <a:lnTo>
                    <a:pt x="8" y="167"/>
                  </a:lnTo>
                  <a:lnTo>
                    <a:pt x="14" y="165"/>
                  </a:lnTo>
                  <a:lnTo>
                    <a:pt x="14" y="156"/>
                  </a:lnTo>
                  <a:lnTo>
                    <a:pt x="14" y="20"/>
                  </a:lnTo>
                  <a:lnTo>
                    <a:pt x="14" y="14"/>
                  </a:lnTo>
                  <a:lnTo>
                    <a:pt x="11" y="8"/>
                  </a:lnTo>
                  <a:lnTo>
                    <a:pt x="8" y="3"/>
                  </a:lnTo>
                  <a:lnTo>
                    <a:pt x="0" y="0"/>
                  </a:lnTo>
                  <a:lnTo>
                    <a:pt x="37" y="0"/>
                  </a:lnTo>
                  <a:lnTo>
                    <a:pt x="133" y="11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19" name="Freeform 1718"/>
            <p:cNvSpPr>
              <a:spLocks/>
            </p:cNvSpPr>
            <p:nvPr/>
          </p:nvSpPr>
          <p:spPr bwMode="auto">
            <a:xfrm>
              <a:off x="3201" y="2867"/>
              <a:ext cx="38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1 w 37"/>
                <a:gd name="T5" fmla="*/ 3 h 167"/>
                <a:gd name="T6" fmla="*/ 28 w 37"/>
                <a:gd name="T7" fmla="*/ 11 h 167"/>
                <a:gd name="T8" fmla="*/ 28 w 37"/>
                <a:gd name="T9" fmla="*/ 156 h 167"/>
                <a:gd name="T10" fmla="*/ 28 w 37"/>
                <a:gd name="T11" fmla="*/ 156 h 167"/>
                <a:gd name="T12" fmla="*/ 31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2 w 37"/>
                <a:gd name="T21" fmla="*/ 165 h 167"/>
                <a:gd name="T22" fmla="*/ 5 w 37"/>
                <a:gd name="T23" fmla="*/ 156 h 167"/>
                <a:gd name="T24" fmla="*/ 5 w 37"/>
                <a:gd name="T25" fmla="*/ 11 h 167"/>
                <a:gd name="T26" fmla="*/ 5 w 37"/>
                <a:gd name="T27" fmla="*/ 11 h 167"/>
                <a:gd name="T28" fmla="*/ 2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1" y="3"/>
                  </a:lnTo>
                  <a:lnTo>
                    <a:pt x="28" y="11"/>
                  </a:lnTo>
                  <a:lnTo>
                    <a:pt x="28" y="156"/>
                  </a:lnTo>
                  <a:lnTo>
                    <a:pt x="31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2" y="165"/>
                  </a:lnTo>
                  <a:lnTo>
                    <a:pt x="5" y="156"/>
                  </a:lnTo>
                  <a:lnTo>
                    <a:pt x="5" y="1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0" name="Freeform 1719"/>
            <p:cNvSpPr>
              <a:spLocks/>
            </p:cNvSpPr>
            <p:nvPr/>
          </p:nvSpPr>
          <p:spPr bwMode="auto">
            <a:xfrm>
              <a:off x="3250" y="2867"/>
              <a:ext cx="152" cy="172"/>
            </a:xfrm>
            <a:custGeom>
              <a:avLst/>
              <a:gdLst>
                <a:gd name="T0" fmla="*/ 131 w 153"/>
                <a:gd name="T1" fmla="*/ 11 h 173"/>
                <a:gd name="T2" fmla="*/ 131 w 153"/>
                <a:gd name="T3" fmla="*/ 11 h 173"/>
                <a:gd name="T4" fmla="*/ 131 w 153"/>
                <a:gd name="T5" fmla="*/ 3 h 173"/>
                <a:gd name="T6" fmla="*/ 125 w 153"/>
                <a:gd name="T7" fmla="*/ 0 h 173"/>
                <a:gd name="T8" fmla="*/ 153 w 153"/>
                <a:gd name="T9" fmla="*/ 0 h 173"/>
                <a:gd name="T10" fmla="*/ 153 w 153"/>
                <a:gd name="T11" fmla="*/ 0 h 173"/>
                <a:gd name="T12" fmla="*/ 148 w 153"/>
                <a:gd name="T13" fmla="*/ 6 h 173"/>
                <a:gd name="T14" fmla="*/ 142 w 153"/>
                <a:gd name="T15" fmla="*/ 11 h 173"/>
                <a:gd name="T16" fmla="*/ 142 w 153"/>
                <a:gd name="T17" fmla="*/ 11 h 173"/>
                <a:gd name="T18" fmla="*/ 82 w 153"/>
                <a:gd name="T19" fmla="*/ 173 h 173"/>
                <a:gd name="T20" fmla="*/ 82 w 153"/>
                <a:gd name="T21" fmla="*/ 173 h 173"/>
                <a:gd name="T22" fmla="*/ 14 w 153"/>
                <a:gd name="T23" fmla="*/ 11 h 173"/>
                <a:gd name="T24" fmla="*/ 14 w 153"/>
                <a:gd name="T25" fmla="*/ 11 h 173"/>
                <a:gd name="T26" fmla="*/ 8 w 153"/>
                <a:gd name="T27" fmla="*/ 6 h 173"/>
                <a:gd name="T28" fmla="*/ 0 w 153"/>
                <a:gd name="T29" fmla="*/ 0 h 173"/>
                <a:gd name="T30" fmla="*/ 45 w 153"/>
                <a:gd name="T31" fmla="*/ 0 h 173"/>
                <a:gd name="T32" fmla="*/ 45 w 153"/>
                <a:gd name="T33" fmla="*/ 0 h 173"/>
                <a:gd name="T34" fmla="*/ 43 w 153"/>
                <a:gd name="T35" fmla="*/ 3 h 173"/>
                <a:gd name="T36" fmla="*/ 40 w 153"/>
                <a:gd name="T37" fmla="*/ 6 h 173"/>
                <a:gd name="T38" fmla="*/ 43 w 153"/>
                <a:gd name="T39" fmla="*/ 14 h 173"/>
                <a:gd name="T40" fmla="*/ 43 w 153"/>
                <a:gd name="T41" fmla="*/ 14 h 173"/>
                <a:gd name="T42" fmla="*/ 85 w 153"/>
                <a:gd name="T43" fmla="*/ 128 h 173"/>
                <a:gd name="T44" fmla="*/ 85 w 153"/>
                <a:gd name="T45" fmla="*/ 128 h 173"/>
                <a:gd name="T46" fmla="*/ 131 w 153"/>
                <a:gd name="T47" fmla="*/ 11 h 173"/>
                <a:gd name="T48" fmla="*/ 131 w 153"/>
                <a:gd name="T49" fmla="*/ 11 h 17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53" h="173">
                  <a:moveTo>
                    <a:pt x="131" y="11"/>
                  </a:moveTo>
                  <a:lnTo>
                    <a:pt x="131" y="11"/>
                  </a:lnTo>
                  <a:lnTo>
                    <a:pt x="131" y="3"/>
                  </a:lnTo>
                  <a:lnTo>
                    <a:pt x="125" y="0"/>
                  </a:lnTo>
                  <a:lnTo>
                    <a:pt x="153" y="0"/>
                  </a:lnTo>
                  <a:lnTo>
                    <a:pt x="148" y="6"/>
                  </a:lnTo>
                  <a:lnTo>
                    <a:pt x="142" y="11"/>
                  </a:lnTo>
                  <a:lnTo>
                    <a:pt x="82" y="173"/>
                  </a:lnTo>
                  <a:lnTo>
                    <a:pt x="14" y="11"/>
                  </a:lnTo>
                  <a:lnTo>
                    <a:pt x="8" y="6"/>
                  </a:lnTo>
                  <a:lnTo>
                    <a:pt x="0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0" y="6"/>
                  </a:lnTo>
                  <a:lnTo>
                    <a:pt x="43" y="14"/>
                  </a:lnTo>
                  <a:lnTo>
                    <a:pt x="85" y="128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1" name="Freeform 1720"/>
            <p:cNvSpPr>
              <a:spLocks/>
            </p:cNvSpPr>
            <p:nvPr/>
          </p:nvSpPr>
          <p:spPr bwMode="auto">
            <a:xfrm>
              <a:off x="3411" y="2867"/>
              <a:ext cx="104" cy="167"/>
            </a:xfrm>
            <a:custGeom>
              <a:avLst/>
              <a:gdLst>
                <a:gd name="T0" fmla="*/ 94 w 105"/>
                <a:gd name="T1" fmla="*/ 23 h 167"/>
                <a:gd name="T2" fmla="*/ 94 w 105"/>
                <a:gd name="T3" fmla="*/ 23 h 167"/>
                <a:gd name="T4" fmla="*/ 85 w 105"/>
                <a:gd name="T5" fmla="*/ 14 h 167"/>
                <a:gd name="T6" fmla="*/ 74 w 105"/>
                <a:gd name="T7" fmla="*/ 11 h 167"/>
                <a:gd name="T8" fmla="*/ 74 w 105"/>
                <a:gd name="T9" fmla="*/ 11 h 167"/>
                <a:gd name="T10" fmla="*/ 31 w 105"/>
                <a:gd name="T11" fmla="*/ 11 h 167"/>
                <a:gd name="T12" fmla="*/ 31 w 105"/>
                <a:gd name="T13" fmla="*/ 68 h 167"/>
                <a:gd name="T14" fmla="*/ 71 w 105"/>
                <a:gd name="T15" fmla="*/ 68 h 167"/>
                <a:gd name="T16" fmla="*/ 71 w 105"/>
                <a:gd name="T17" fmla="*/ 68 h 167"/>
                <a:gd name="T18" fmla="*/ 76 w 105"/>
                <a:gd name="T19" fmla="*/ 65 h 167"/>
                <a:gd name="T20" fmla="*/ 79 w 105"/>
                <a:gd name="T21" fmla="*/ 62 h 167"/>
                <a:gd name="T22" fmla="*/ 79 w 105"/>
                <a:gd name="T23" fmla="*/ 88 h 167"/>
                <a:gd name="T24" fmla="*/ 79 w 105"/>
                <a:gd name="T25" fmla="*/ 88 h 167"/>
                <a:gd name="T26" fmla="*/ 76 w 105"/>
                <a:gd name="T27" fmla="*/ 82 h 167"/>
                <a:gd name="T28" fmla="*/ 71 w 105"/>
                <a:gd name="T29" fmla="*/ 82 h 167"/>
                <a:gd name="T30" fmla="*/ 31 w 105"/>
                <a:gd name="T31" fmla="*/ 82 h 167"/>
                <a:gd name="T32" fmla="*/ 31 w 105"/>
                <a:gd name="T33" fmla="*/ 153 h 167"/>
                <a:gd name="T34" fmla="*/ 31 w 105"/>
                <a:gd name="T35" fmla="*/ 153 h 167"/>
                <a:gd name="T36" fmla="*/ 59 w 105"/>
                <a:gd name="T37" fmla="*/ 156 h 167"/>
                <a:gd name="T38" fmla="*/ 59 w 105"/>
                <a:gd name="T39" fmla="*/ 156 h 167"/>
                <a:gd name="T40" fmla="*/ 76 w 105"/>
                <a:gd name="T41" fmla="*/ 156 h 167"/>
                <a:gd name="T42" fmla="*/ 88 w 105"/>
                <a:gd name="T43" fmla="*/ 153 h 167"/>
                <a:gd name="T44" fmla="*/ 96 w 105"/>
                <a:gd name="T45" fmla="*/ 148 h 167"/>
                <a:gd name="T46" fmla="*/ 105 w 105"/>
                <a:gd name="T47" fmla="*/ 139 h 167"/>
                <a:gd name="T48" fmla="*/ 99 w 105"/>
                <a:gd name="T49" fmla="*/ 167 h 167"/>
                <a:gd name="T50" fmla="*/ 0 w 105"/>
                <a:gd name="T51" fmla="*/ 167 h 167"/>
                <a:gd name="T52" fmla="*/ 0 w 105"/>
                <a:gd name="T53" fmla="*/ 167 h 167"/>
                <a:gd name="T54" fmla="*/ 5 w 105"/>
                <a:gd name="T55" fmla="*/ 165 h 167"/>
                <a:gd name="T56" fmla="*/ 8 w 105"/>
                <a:gd name="T57" fmla="*/ 156 h 167"/>
                <a:gd name="T58" fmla="*/ 8 w 105"/>
                <a:gd name="T59" fmla="*/ 11 h 167"/>
                <a:gd name="T60" fmla="*/ 8 w 105"/>
                <a:gd name="T61" fmla="*/ 11 h 167"/>
                <a:gd name="T62" fmla="*/ 5 w 105"/>
                <a:gd name="T63" fmla="*/ 3 h 167"/>
                <a:gd name="T64" fmla="*/ 0 w 105"/>
                <a:gd name="T65" fmla="*/ 0 h 167"/>
                <a:gd name="T66" fmla="*/ 94 w 105"/>
                <a:gd name="T67" fmla="*/ 0 h 167"/>
                <a:gd name="T68" fmla="*/ 94 w 105"/>
                <a:gd name="T69" fmla="*/ 23 h 167"/>
                <a:gd name="T70" fmla="*/ 94 w 105"/>
                <a:gd name="T71" fmla="*/ 23 h 16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05" h="167">
                  <a:moveTo>
                    <a:pt x="94" y="23"/>
                  </a:moveTo>
                  <a:lnTo>
                    <a:pt x="94" y="23"/>
                  </a:lnTo>
                  <a:lnTo>
                    <a:pt x="85" y="14"/>
                  </a:lnTo>
                  <a:lnTo>
                    <a:pt x="74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6" y="65"/>
                  </a:lnTo>
                  <a:lnTo>
                    <a:pt x="79" y="62"/>
                  </a:lnTo>
                  <a:lnTo>
                    <a:pt x="79" y="88"/>
                  </a:lnTo>
                  <a:lnTo>
                    <a:pt x="76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3"/>
                  </a:lnTo>
                  <a:lnTo>
                    <a:pt x="59" y="156"/>
                  </a:lnTo>
                  <a:lnTo>
                    <a:pt x="76" y="156"/>
                  </a:lnTo>
                  <a:lnTo>
                    <a:pt x="88" y="153"/>
                  </a:lnTo>
                  <a:lnTo>
                    <a:pt x="96" y="148"/>
                  </a:lnTo>
                  <a:lnTo>
                    <a:pt x="105" y="139"/>
                  </a:lnTo>
                  <a:lnTo>
                    <a:pt x="99" y="167"/>
                  </a:lnTo>
                  <a:lnTo>
                    <a:pt x="0" y="167"/>
                  </a:lnTo>
                  <a:lnTo>
                    <a:pt x="5" y="165"/>
                  </a:lnTo>
                  <a:lnTo>
                    <a:pt x="8" y="156"/>
                  </a:lnTo>
                  <a:lnTo>
                    <a:pt x="8" y="11"/>
                  </a:lnTo>
                  <a:lnTo>
                    <a:pt x="5" y="3"/>
                  </a:lnTo>
                  <a:lnTo>
                    <a:pt x="0" y="0"/>
                  </a:lnTo>
                  <a:lnTo>
                    <a:pt x="94" y="0"/>
                  </a:lnTo>
                  <a:lnTo>
                    <a:pt x="94" y="2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2" name="Freeform 1721"/>
            <p:cNvSpPr>
              <a:spLocks noEditPoints="1"/>
            </p:cNvSpPr>
            <p:nvPr/>
          </p:nvSpPr>
          <p:spPr bwMode="auto">
            <a:xfrm>
              <a:off x="3527" y="2867"/>
              <a:ext cx="146" cy="167"/>
            </a:xfrm>
            <a:custGeom>
              <a:avLst/>
              <a:gdLst>
                <a:gd name="T0" fmla="*/ 68 w 145"/>
                <a:gd name="T1" fmla="*/ 82 h 167"/>
                <a:gd name="T2" fmla="*/ 85 w 145"/>
                <a:gd name="T3" fmla="*/ 91 h 167"/>
                <a:gd name="T4" fmla="*/ 94 w 145"/>
                <a:gd name="T5" fmla="*/ 102 h 167"/>
                <a:gd name="T6" fmla="*/ 120 w 145"/>
                <a:gd name="T7" fmla="*/ 145 h 167"/>
                <a:gd name="T8" fmla="*/ 131 w 145"/>
                <a:gd name="T9" fmla="*/ 159 h 167"/>
                <a:gd name="T10" fmla="*/ 145 w 145"/>
                <a:gd name="T11" fmla="*/ 167 h 167"/>
                <a:gd name="T12" fmla="*/ 120 w 145"/>
                <a:gd name="T13" fmla="*/ 167 h 167"/>
                <a:gd name="T14" fmla="*/ 108 w 145"/>
                <a:gd name="T15" fmla="*/ 165 h 167"/>
                <a:gd name="T16" fmla="*/ 100 w 145"/>
                <a:gd name="T17" fmla="*/ 156 h 167"/>
                <a:gd name="T18" fmla="*/ 71 w 145"/>
                <a:gd name="T19" fmla="*/ 111 h 167"/>
                <a:gd name="T20" fmla="*/ 54 w 145"/>
                <a:gd name="T21" fmla="*/ 91 h 167"/>
                <a:gd name="T22" fmla="*/ 46 w 145"/>
                <a:gd name="T23" fmla="*/ 91 h 167"/>
                <a:gd name="T24" fmla="*/ 32 w 145"/>
                <a:gd name="T25" fmla="*/ 156 h 167"/>
                <a:gd name="T26" fmla="*/ 34 w 145"/>
                <a:gd name="T27" fmla="*/ 165 h 167"/>
                <a:gd name="T28" fmla="*/ 0 w 145"/>
                <a:gd name="T29" fmla="*/ 167 h 167"/>
                <a:gd name="T30" fmla="*/ 6 w 145"/>
                <a:gd name="T31" fmla="*/ 165 h 167"/>
                <a:gd name="T32" fmla="*/ 9 w 145"/>
                <a:gd name="T33" fmla="*/ 11 h 167"/>
                <a:gd name="T34" fmla="*/ 6 w 145"/>
                <a:gd name="T35" fmla="*/ 3 h 167"/>
                <a:gd name="T36" fmla="*/ 49 w 145"/>
                <a:gd name="T37" fmla="*/ 0 h 167"/>
                <a:gd name="T38" fmla="*/ 66 w 145"/>
                <a:gd name="T39" fmla="*/ 0 h 167"/>
                <a:gd name="T40" fmla="*/ 88 w 145"/>
                <a:gd name="T41" fmla="*/ 8 h 167"/>
                <a:gd name="T42" fmla="*/ 103 w 145"/>
                <a:gd name="T43" fmla="*/ 20 h 167"/>
                <a:gd name="T44" fmla="*/ 108 w 145"/>
                <a:gd name="T45" fmla="*/ 40 h 167"/>
                <a:gd name="T46" fmla="*/ 108 w 145"/>
                <a:gd name="T47" fmla="*/ 51 h 167"/>
                <a:gd name="T48" fmla="*/ 100 w 145"/>
                <a:gd name="T49" fmla="*/ 65 h 167"/>
                <a:gd name="T50" fmla="*/ 83 w 145"/>
                <a:gd name="T51" fmla="*/ 79 h 167"/>
                <a:gd name="T52" fmla="*/ 68 w 145"/>
                <a:gd name="T53" fmla="*/ 82 h 167"/>
                <a:gd name="T54" fmla="*/ 32 w 145"/>
                <a:gd name="T55" fmla="*/ 77 h 167"/>
                <a:gd name="T56" fmla="*/ 46 w 145"/>
                <a:gd name="T57" fmla="*/ 77 h 167"/>
                <a:gd name="T58" fmla="*/ 60 w 145"/>
                <a:gd name="T59" fmla="*/ 77 h 167"/>
                <a:gd name="T60" fmla="*/ 77 w 145"/>
                <a:gd name="T61" fmla="*/ 65 h 167"/>
                <a:gd name="T62" fmla="*/ 83 w 145"/>
                <a:gd name="T63" fmla="*/ 51 h 167"/>
                <a:gd name="T64" fmla="*/ 83 w 145"/>
                <a:gd name="T65" fmla="*/ 42 h 167"/>
                <a:gd name="T66" fmla="*/ 77 w 145"/>
                <a:gd name="T67" fmla="*/ 20 h 167"/>
                <a:gd name="T68" fmla="*/ 60 w 145"/>
                <a:gd name="T69" fmla="*/ 11 h 167"/>
                <a:gd name="T70" fmla="*/ 49 w 145"/>
                <a:gd name="T71" fmla="*/ 8 h 167"/>
                <a:gd name="T72" fmla="*/ 32 w 145"/>
                <a:gd name="T73" fmla="*/ 11 h 16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45" h="167">
                  <a:moveTo>
                    <a:pt x="68" y="82"/>
                  </a:moveTo>
                  <a:lnTo>
                    <a:pt x="68" y="82"/>
                  </a:lnTo>
                  <a:lnTo>
                    <a:pt x="77" y="85"/>
                  </a:lnTo>
                  <a:lnTo>
                    <a:pt x="85" y="91"/>
                  </a:lnTo>
                  <a:lnTo>
                    <a:pt x="94" y="102"/>
                  </a:lnTo>
                  <a:lnTo>
                    <a:pt x="108" y="125"/>
                  </a:lnTo>
                  <a:lnTo>
                    <a:pt x="120" y="145"/>
                  </a:lnTo>
                  <a:lnTo>
                    <a:pt x="131" y="159"/>
                  </a:lnTo>
                  <a:lnTo>
                    <a:pt x="139" y="165"/>
                  </a:lnTo>
                  <a:lnTo>
                    <a:pt x="145" y="167"/>
                  </a:lnTo>
                  <a:lnTo>
                    <a:pt x="120" y="167"/>
                  </a:lnTo>
                  <a:lnTo>
                    <a:pt x="114" y="167"/>
                  </a:lnTo>
                  <a:lnTo>
                    <a:pt x="108" y="165"/>
                  </a:lnTo>
                  <a:lnTo>
                    <a:pt x="100" y="156"/>
                  </a:lnTo>
                  <a:lnTo>
                    <a:pt x="71" y="111"/>
                  </a:lnTo>
                  <a:lnTo>
                    <a:pt x="60" y="96"/>
                  </a:lnTo>
                  <a:lnTo>
                    <a:pt x="54" y="91"/>
                  </a:lnTo>
                  <a:lnTo>
                    <a:pt x="46" y="91"/>
                  </a:lnTo>
                  <a:lnTo>
                    <a:pt x="32" y="91"/>
                  </a:lnTo>
                  <a:lnTo>
                    <a:pt x="32" y="156"/>
                  </a:lnTo>
                  <a:lnTo>
                    <a:pt x="34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6" y="165"/>
                  </a:lnTo>
                  <a:lnTo>
                    <a:pt x="9" y="156"/>
                  </a:lnTo>
                  <a:lnTo>
                    <a:pt x="9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49" y="0"/>
                  </a:lnTo>
                  <a:lnTo>
                    <a:pt x="66" y="0"/>
                  </a:lnTo>
                  <a:lnTo>
                    <a:pt x="77" y="3"/>
                  </a:lnTo>
                  <a:lnTo>
                    <a:pt x="88" y="8"/>
                  </a:lnTo>
                  <a:lnTo>
                    <a:pt x="97" y="14"/>
                  </a:lnTo>
                  <a:lnTo>
                    <a:pt x="103" y="20"/>
                  </a:lnTo>
                  <a:lnTo>
                    <a:pt x="105" y="28"/>
                  </a:lnTo>
                  <a:lnTo>
                    <a:pt x="108" y="40"/>
                  </a:lnTo>
                  <a:lnTo>
                    <a:pt x="108" y="51"/>
                  </a:lnTo>
                  <a:lnTo>
                    <a:pt x="105" y="60"/>
                  </a:lnTo>
                  <a:lnTo>
                    <a:pt x="100" y="65"/>
                  </a:lnTo>
                  <a:lnTo>
                    <a:pt x="94" y="71"/>
                  </a:lnTo>
                  <a:lnTo>
                    <a:pt x="83" y="79"/>
                  </a:lnTo>
                  <a:lnTo>
                    <a:pt x="68" y="82"/>
                  </a:lnTo>
                  <a:close/>
                  <a:moveTo>
                    <a:pt x="32" y="11"/>
                  </a:moveTo>
                  <a:lnTo>
                    <a:pt x="32" y="77"/>
                  </a:lnTo>
                  <a:lnTo>
                    <a:pt x="46" y="77"/>
                  </a:lnTo>
                  <a:lnTo>
                    <a:pt x="60" y="77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57"/>
                  </a:lnTo>
                  <a:lnTo>
                    <a:pt x="83" y="51"/>
                  </a:lnTo>
                  <a:lnTo>
                    <a:pt x="83" y="42"/>
                  </a:lnTo>
                  <a:lnTo>
                    <a:pt x="83" y="31"/>
                  </a:lnTo>
                  <a:lnTo>
                    <a:pt x="77" y="20"/>
                  </a:lnTo>
                  <a:lnTo>
                    <a:pt x="66" y="11"/>
                  </a:lnTo>
                  <a:lnTo>
                    <a:pt x="60" y="11"/>
                  </a:lnTo>
                  <a:lnTo>
                    <a:pt x="49" y="8"/>
                  </a:lnTo>
                  <a:lnTo>
                    <a:pt x="32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3" name="Freeform 1722"/>
            <p:cNvSpPr>
              <a:spLocks/>
            </p:cNvSpPr>
            <p:nvPr/>
          </p:nvSpPr>
          <p:spPr bwMode="auto">
            <a:xfrm>
              <a:off x="3673" y="2863"/>
              <a:ext cx="100" cy="172"/>
            </a:xfrm>
            <a:custGeom>
              <a:avLst/>
              <a:gdLst>
                <a:gd name="T0" fmla="*/ 102 w 102"/>
                <a:gd name="T1" fmla="*/ 122 h 173"/>
                <a:gd name="T2" fmla="*/ 97 w 102"/>
                <a:gd name="T3" fmla="*/ 142 h 173"/>
                <a:gd name="T4" fmla="*/ 85 w 102"/>
                <a:gd name="T5" fmla="*/ 159 h 173"/>
                <a:gd name="T6" fmla="*/ 68 w 102"/>
                <a:gd name="T7" fmla="*/ 170 h 173"/>
                <a:gd name="T8" fmla="*/ 48 w 102"/>
                <a:gd name="T9" fmla="*/ 173 h 173"/>
                <a:gd name="T10" fmla="*/ 34 w 102"/>
                <a:gd name="T11" fmla="*/ 170 h 173"/>
                <a:gd name="T12" fmla="*/ 3 w 102"/>
                <a:gd name="T13" fmla="*/ 159 h 173"/>
                <a:gd name="T14" fmla="*/ 0 w 102"/>
                <a:gd name="T15" fmla="*/ 122 h 173"/>
                <a:gd name="T16" fmla="*/ 14 w 102"/>
                <a:gd name="T17" fmla="*/ 148 h 173"/>
                <a:gd name="T18" fmla="*/ 37 w 102"/>
                <a:gd name="T19" fmla="*/ 162 h 173"/>
                <a:gd name="T20" fmla="*/ 46 w 102"/>
                <a:gd name="T21" fmla="*/ 162 h 173"/>
                <a:gd name="T22" fmla="*/ 63 w 102"/>
                <a:gd name="T23" fmla="*/ 159 h 173"/>
                <a:gd name="T24" fmla="*/ 74 w 102"/>
                <a:gd name="T25" fmla="*/ 151 h 173"/>
                <a:gd name="T26" fmla="*/ 80 w 102"/>
                <a:gd name="T27" fmla="*/ 131 h 173"/>
                <a:gd name="T28" fmla="*/ 80 w 102"/>
                <a:gd name="T29" fmla="*/ 122 h 173"/>
                <a:gd name="T30" fmla="*/ 68 w 102"/>
                <a:gd name="T31" fmla="*/ 105 h 173"/>
                <a:gd name="T32" fmla="*/ 37 w 102"/>
                <a:gd name="T33" fmla="*/ 88 h 173"/>
                <a:gd name="T34" fmla="*/ 23 w 102"/>
                <a:gd name="T35" fmla="*/ 80 h 173"/>
                <a:gd name="T36" fmla="*/ 3 w 102"/>
                <a:gd name="T37" fmla="*/ 57 h 173"/>
                <a:gd name="T38" fmla="*/ 3 w 102"/>
                <a:gd name="T39" fmla="*/ 43 h 173"/>
                <a:gd name="T40" fmla="*/ 6 w 102"/>
                <a:gd name="T41" fmla="*/ 26 h 173"/>
                <a:gd name="T42" fmla="*/ 20 w 102"/>
                <a:gd name="T43" fmla="*/ 11 h 173"/>
                <a:gd name="T44" fmla="*/ 54 w 102"/>
                <a:gd name="T45" fmla="*/ 0 h 173"/>
                <a:gd name="T46" fmla="*/ 71 w 102"/>
                <a:gd name="T47" fmla="*/ 3 h 173"/>
                <a:gd name="T48" fmla="*/ 88 w 102"/>
                <a:gd name="T49" fmla="*/ 9 h 173"/>
                <a:gd name="T50" fmla="*/ 91 w 102"/>
                <a:gd name="T51" fmla="*/ 43 h 173"/>
                <a:gd name="T52" fmla="*/ 77 w 102"/>
                <a:gd name="T53" fmla="*/ 23 h 173"/>
                <a:gd name="T54" fmla="*/ 57 w 102"/>
                <a:gd name="T55" fmla="*/ 11 h 173"/>
                <a:gd name="T56" fmla="*/ 48 w 102"/>
                <a:gd name="T57" fmla="*/ 11 h 173"/>
                <a:gd name="T58" fmla="*/ 29 w 102"/>
                <a:gd name="T59" fmla="*/ 20 h 173"/>
                <a:gd name="T60" fmla="*/ 23 w 102"/>
                <a:gd name="T61" fmla="*/ 37 h 173"/>
                <a:gd name="T62" fmla="*/ 23 w 102"/>
                <a:gd name="T63" fmla="*/ 45 h 173"/>
                <a:gd name="T64" fmla="*/ 40 w 102"/>
                <a:gd name="T65" fmla="*/ 63 h 173"/>
                <a:gd name="T66" fmla="*/ 57 w 102"/>
                <a:gd name="T67" fmla="*/ 68 h 173"/>
                <a:gd name="T68" fmla="*/ 88 w 102"/>
                <a:gd name="T69" fmla="*/ 88 h 173"/>
                <a:gd name="T70" fmla="*/ 100 w 102"/>
                <a:gd name="T71" fmla="*/ 102 h 173"/>
                <a:gd name="T72" fmla="*/ 102 w 102"/>
                <a:gd name="T73" fmla="*/ 122 h 17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102" h="173">
                  <a:moveTo>
                    <a:pt x="102" y="122"/>
                  </a:moveTo>
                  <a:lnTo>
                    <a:pt x="102" y="122"/>
                  </a:lnTo>
                  <a:lnTo>
                    <a:pt x="102" y="134"/>
                  </a:lnTo>
                  <a:lnTo>
                    <a:pt x="97" y="142"/>
                  </a:lnTo>
                  <a:lnTo>
                    <a:pt x="91" y="151"/>
                  </a:lnTo>
                  <a:lnTo>
                    <a:pt x="85" y="159"/>
                  </a:lnTo>
                  <a:lnTo>
                    <a:pt x="77" y="165"/>
                  </a:lnTo>
                  <a:lnTo>
                    <a:pt x="68" y="170"/>
                  </a:lnTo>
                  <a:lnTo>
                    <a:pt x="57" y="173"/>
                  </a:lnTo>
                  <a:lnTo>
                    <a:pt x="48" y="173"/>
                  </a:lnTo>
                  <a:lnTo>
                    <a:pt x="34" y="170"/>
                  </a:lnTo>
                  <a:lnTo>
                    <a:pt x="20" y="168"/>
                  </a:lnTo>
                  <a:lnTo>
                    <a:pt x="3" y="159"/>
                  </a:lnTo>
                  <a:lnTo>
                    <a:pt x="0" y="122"/>
                  </a:lnTo>
                  <a:lnTo>
                    <a:pt x="6" y="136"/>
                  </a:lnTo>
                  <a:lnTo>
                    <a:pt x="14" y="148"/>
                  </a:lnTo>
                  <a:lnTo>
                    <a:pt x="29" y="159"/>
                  </a:lnTo>
                  <a:lnTo>
                    <a:pt x="37" y="162"/>
                  </a:lnTo>
                  <a:lnTo>
                    <a:pt x="46" y="162"/>
                  </a:lnTo>
                  <a:lnTo>
                    <a:pt x="54" y="162"/>
                  </a:lnTo>
                  <a:lnTo>
                    <a:pt x="63" y="159"/>
                  </a:lnTo>
                  <a:lnTo>
                    <a:pt x="68" y="156"/>
                  </a:lnTo>
                  <a:lnTo>
                    <a:pt x="74" y="151"/>
                  </a:lnTo>
                  <a:lnTo>
                    <a:pt x="80" y="139"/>
                  </a:lnTo>
                  <a:lnTo>
                    <a:pt x="80" y="131"/>
                  </a:lnTo>
                  <a:lnTo>
                    <a:pt x="80" y="122"/>
                  </a:lnTo>
                  <a:lnTo>
                    <a:pt x="77" y="114"/>
                  </a:lnTo>
                  <a:lnTo>
                    <a:pt x="68" y="105"/>
                  </a:lnTo>
                  <a:lnTo>
                    <a:pt x="54" y="97"/>
                  </a:lnTo>
                  <a:lnTo>
                    <a:pt x="37" y="88"/>
                  </a:lnTo>
                  <a:lnTo>
                    <a:pt x="23" y="80"/>
                  </a:lnTo>
                  <a:lnTo>
                    <a:pt x="11" y="68"/>
                  </a:lnTo>
                  <a:lnTo>
                    <a:pt x="3" y="57"/>
                  </a:lnTo>
                  <a:lnTo>
                    <a:pt x="3" y="43"/>
                  </a:lnTo>
                  <a:lnTo>
                    <a:pt x="3" y="34"/>
                  </a:lnTo>
                  <a:lnTo>
                    <a:pt x="6" y="26"/>
                  </a:lnTo>
                  <a:lnTo>
                    <a:pt x="11" y="17"/>
                  </a:lnTo>
                  <a:lnTo>
                    <a:pt x="20" y="11"/>
                  </a:lnTo>
                  <a:lnTo>
                    <a:pt x="34" y="3"/>
                  </a:lnTo>
                  <a:lnTo>
                    <a:pt x="54" y="0"/>
                  </a:lnTo>
                  <a:lnTo>
                    <a:pt x="71" y="3"/>
                  </a:lnTo>
                  <a:lnTo>
                    <a:pt x="80" y="6"/>
                  </a:lnTo>
                  <a:lnTo>
                    <a:pt x="88" y="9"/>
                  </a:lnTo>
                  <a:lnTo>
                    <a:pt x="91" y="43"/>
                  </a:lnTo>
                  <a:lnTo>
                    <a:pt x="85" y="31"/>
                  </a:lnTo>
                  <a:lnTo>
                    <a:pt x="77" y="23"/>
                  </a:lnTo>
                  <a:lnTo>
                    <a:pt x="65" y="14"/>
                  </a:lnTo>
                  <a:lnTo>
                    <a:pt x="57" y="11"/>
                  </a:lnTo>
                  <a:lnTo>
                    <a:pt x="48" y="11"/>
                  </a:lnTo>
                  <a:lnTo>
                    <a:pt x="37" y="11"/>
                  </a:lnTo>
                  <a:lnTo>
                    <a:pt x="29" y="20"/>
                  </a:lnTo>
                  <a:lnTo>
                    <a:pt x="23" y="28"/>
                  </a:lnTo>
                  <a:lnTo>
                    <a:pt x="23" y="37"/>
                  </a:lnTo>
                  <a:lnTo>
                    <a:pt x="23" y="45"/>
                  </a:lnTo>
                  <a:lnTo>
                    <a:pt x="31" y="54"/>
                  </a:lnTo>
                  <a:lnTo>
                    <a:pt x="40" y="63"/>
                  </a:lnTo>
                  <a:lnTo>
                    <a:pt x="57" y="68"/>
                  </a:lnTo>
                  <a:lnTo>
                    <a:pt x="74" y="77"/>
                  </a:lnTo>
                  <a:lnTo>
                    <a:pt x="88" y="88"/>
                  </a:lnTo>
                  <a:lnTo>
                    <a:pt x="94" y="94"/>
                  </a:lnTo>
                  <a:lnTo>
                    <a:pt x="100" y="102"/>
                  </a:lnTo>
                  <a:lnTo>
                    <a:pt x="102" y="111"/>
                  </a:lnTo>
                  <a:lnTo>
                    <a:pt x="102" y="1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4" name="Freeform 1723"/>
            <p:cNvSpPr>
              <a:spLocks/>
            </p:cNvSpPr>
            <p:nvPr/>
          </p:nvSpPr>
          <p:spPr bwMode="auto">
            <a:xfrm>
              <a:off x="3790" y="2867"/>
              <a:ext cx="38" cy="167"/>
            </a:xfrm>
            <a:custGeom>
              <a:avLst/>
              <a:gdLst>
                <a:gd name="T0" fmla="*/ 37 w 37"/>
                <a:gd name="T1" fmla="*/ 0 h 167"/>
                <a:gd name="T2" fmla="*/ 37 w 37"/>
                <a:gd name="T3" fmla="*/ 0 h 167"/>
                <a:gd name="T4" fmla="*/ 32 w 37"/>
                <a:gd name="T5" fmla="*/ 3 h 167"/>
                <a:gd name="T6" fmla="*/ 29 w 37"/>
                <a:gd name="T7" fmla="*/ 11 h 167"/>
                <a:gd name="T8" fmla="*/ 29 w 37"/>
                <a:gd name="T9" fmla="*/ 156 h 167"/>
                <a:gd name="T10" fmla="*/ 29 w 37"/>
                <a:gd name="T11" fmla="*/ 156 h 167"/>
                <a:gd name="T12" fmla="*/ 32 w 37"/>
                <a:gd name="T13" fmla="*/ 165 h 167"/>
                <a:gd name="T14" fmla="*/ 37 w 37"/>
                <a:gd name="T15" fmla="*/ 167 h 167"/>
                <a:gd name="T16" fmla="*/ 0 w 37"/>
                <a:gd name="T17" fmla="*/ 167 h 167"/>
                <a:gd name="T18" fmla="*/ 0 w 37"/>
                <a:gd name="T19" fmla="*/ 167 h 167"/>
                <a:gd name="T20" fmla="*/ 3 w 37"/>
                <a:gd name="T21" fmla="*/ 165 h 167"/>
                <a:gd name="T22" fmla="*/ 6 w 37"/>
                <a:gd name="T23" fmla="*/ 156 h 167"/>
                <a:gd name="T24" fmla="*/ 6 w 37"/>
                <a:gd name="T25" fmla="*/ 11 h 167"/>
                <a:gd name="T26" fmla="*/ 6 w 37"/>
                <a:gd name="T27" fmla="*/ 11 h 167"/>
                <a:gd name="T28" fmla="*/ 3 w 37"/>
                <a:gd name="T29" fmla="*/ 3 h 167"/>
                <a:gd name="T30" fmla="*/ 0 w 37"/>
                <a:gd name="T31" fmla="*/ 0 h 167"/>
                <a:gd name="T32" fmla="*/ 37 w 37"/>
                <a:gd name="T33" fmla="*/ 0 h 167"/>
                <a:gd name="T34" fmla="*/ 37 w 37"/>
                <a:gd name="T35" fmla="*/ 0 h 16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7" h="167">
                  <a:moveTo>
                    <a:pt x="37" y="0"/>
                  </a:moveTo>
                  <a:lnTo>
                    <a:pt x="37" y="0"/>
                  </a:lnTo>
                  <a:lnTo>
                    <a:pt x="32" y="3"/>
                  </a:lnTo>
                  <a:lnTo>
                    <a:pt x="29" y="11"/>
                  </a:lnTo>
                  <a:lnTo>
                    <a:pt x="29" y="156"/>
                  </a:lnTo>
                  <a:lnTo>
                    <a:pt x="32" y="165"/>
                  </a:lnTo>
                  <a:lnTo>
                    <a:pt x="37" y="167"/>
                  </a:lnTo>
                  <a:lnTo>
                    <a:pt x="0" y="167"/>
                  </a:lnTo>
                  <a:lnTo>
                    <a:pt x="3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3" y="3"/>
                  </a:lnTo>
                  <a:lnTo>
                    <a:pt x="0" y="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5" name="Freeform 1724"/>
            <p:cNvSpPr>
              <a:spLocks/>
            </p:cNvSpPr>
            <p:nvPr/>
          </p:nvSpPr>
          <p:spPr bwMode="auto">
            <a:xfrm>
              <a:off x="3839" y="2867"/>
              <a:ext cx="131" cy="167"/>
            </a:xfrm>
            <a:custGeom>
              <a:avLst/>
              <a:gdLst>
                <a:gd name="T0" fmla="*/ 79 w 130"/>
                <a:gd name="T1" fmla="*/ 11 h 167"/>
                <a:gd name="T2" fmla="*/ 79 w 130"/>
                <a:gd name="T3" fmla="*/ 156 h 167"/>
                <a:gd name="T4" fmla="*/ 79 w 130"/>
                <a:gd name="T5" fmla="*/ 156 h 167"/>
                <a:gd name="T6" fmla="*/ 79 w 130"/>
                <a:gd name="T7" fmla="*/ 165 h 167"/>
                <a:gd name="T8" fmla="*/ 85 w 130"/>
                <a:gd name="T9" fmla="*/ 167 h 167"/>
                <a:gd name="T10" fmla="*/ 48 w 130"/>
                <a:gd name="T11" fmla="*/ 167 h 167"/>
                <a:gd name="T12" fmla="*/ 48 w 130"/>
                <a:gd name="T13" fmla="*/ 167 h 167"/>
                <a:gd name="T14" fmla="*/ 54 w 130"/>
                <a:gd name="T15" fmla="*/ 165 h 167"/>
                <a:gd name="T16" fmla="*/ 54 w 130"/>
                <a:gd name="T17" fmla="*/ 156 h 167"/>
                <a:gd name="T18" fmla="*/ 54 w 130"/>
                <a:gd name="T19" fmla="*/ 11 h 167"/>
                <a:gd name="T20" fmla="*/ 54 w 130"/>
                <a:gd name="T21" fmla="*/ 11 h 167"/>
                <a:gd name="T22" fmla="*/ 14 w 130"/>
                <a:gd name="T23" fmla="*/ 14 h 167"/>
                <a:gd name="T24" fmla="*/ 14 w 130"/>
                <a:gd name="T25" fmla="*/ 14 h 167"/>
                <a:gd name="T26" fmla="*/ 11 w 130"/>
                <a:gd name="T27" fmla="*/ 14 h 167"/>
                <a:gd name="T28" fmla="*/ 5 w 130"/>
                <a:gd name="T29" fmla="*/ 17 h 167"/>
                <a:gd name="T30" fmla="*/ 0 w 130"/>
                <a:gd name="T31" fmla="*/ 23 h 167"/>
                <a:gd name="T32" fmla="*/ 0 w 130"/>
                <a:gd name="T33" fmla="*/ 0 h 167"/>
                <a:gd name="T34" fmla="*/ 130 w 130"/>
                <a:gd name="T35" fmla="*/ 0 h 167"/>
                <a:gd name="T36" fmla="*/ 130 w 130"/>
                <a:gd name="T37" fmla="*/ 23 h 167"/>
                <a:gd name="T38" fmla="*/ 130 w 130"/>
                <a:gd name="T39" fmla="*/ 23 h 167"/>
                <a:gd name="T40" fmla="*/ 128 w 130"/>
                <a:gd name="T41" fmla="*/ 17 h 167"/>
                <a:gd name="T42" fmla="*/ 119 w 130"/>
                <a:gd name="T43" fmla="*/ 14 h 167"/>
                <a:gd name="T44" fmla="*/ 119 w 130"/>
                <a:gd name="T45" fmla="*/ 14 h 167"/>
                <a:gd name="T46" fmla="*/ 79 w 130"/>
                <a:gd name="T47" fmla="*/ 11 h 167"/>
                <a:gd name="T48" fmla="*/ 79 w 130"/>
                <a:gd name="T49" fmla="*/ 11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0" h="167">
                  <a:moveTo>
                    <a:pt x="79" y="11"/>
                  </a:moveTo>
                  <a:lnTo>
                    <a:pt x="79" y="156"/>
                  </a:lnTo>
                  <a:lnTo>
                    <a:pt x="79" y="165"/>
                  </a:lnTo>
                  <a:lnTo>
                    <a:pt x="85" y="167"/>
                  </a:lnTo>
                  <a:lnTo>
                    <a:pt x="48" y="167"/>
                  </a:lnTo>
                  <a:lnTo>
                    <a:pt x="54" y="165"/>
                  </a:lnTo>
                  <a:lnTo>
                    <a:pt x="54" y="156"/>
                  </a:lnTo>
                  <a:lnTo>
                    <a:pt x="54" y="11"/>
                  </a:lnTo>
                  <a:lnTo>
                    <a:pt x="14" y="14"/>
                  </a:lnTo>
                  <a:lnTo>
                    <a:pt x="11" y="14"/>
                  </a:lnTo>
                  <a:lnTo>
                    <a:pt x="5" y="17"/>
                  </a:lnTo>
                  <a:lnTo>
                    <a:pt x="0" y="23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23"/>
                  </a:lnTo>
                  <a:lnTo>
                    <a:pt x="128" y="17"/>
                  </a:lnTo>
                  <a:lnTo>
                    <a:pt x="119" y="14"/>
                  </a:lnTo>
                  <a:lnTo>
                    <a:pt x="79" y="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6" name="Freeform 1725"/>
            <p:cNvSpPr>
              <a:spLocks/>
            </p:cNvSpPr>
            <p:nvPr/>
          </p:nvSpPr>
          <p:spPr bwMode="auto">
            <a:xfrm>
              <a:off x="3976" y="2867"/>
              <a:ext cx="142" cy="167"/>
            </a:xfrm>
            <a:custGeom>
              <a:avLst/>
              <a:gdLst>
                <a:gd name="T0" fmla="*/ 142 w 142"/>
                <a:gd name="T1" fmla="*/ 0 h 167"/>
                <a:gd name="T2" fmla="*/ 142 w 142"/>
                <a:gd name="T3" fmla="*/ 0 h 167"/>
                <a:gd name="T4" fmla="*/ 131 w 142"/>
                <a:gd name="T5" fmla="*/ 6 h 167"/>
                <a:gd name="T6" fmla="*/ 125 w 142"/>
                <a:gd name="T7" fmla="*/ 14 h 167"/>
                <a:gd name="T8" fmla="*/ 85 w 142"/>
                <a:gd name="T9" fmla="*/ 88 h 167"/>
                <a:gd name="T10" fmla="*/ 85 w 142"/>
                <a:gd name="T11" fmla="*/ 156 h 167"/>
                <a:gd name="T12" fmla="*/ 85 w 142"/>
                <a:gd name="T13" fmla="*/ 156 h 167"/>
                <a:gd name="T14" fmla="*/ 88 w 142"/>
                <a:gd name="T15" fmla="*/ 165 h 167"/>
                <a:gd name="T16" fmla="*/ 97 w 142"/>
                <a:gd name="T17" fmla="*/ 167 h 167"/>
                <a:gd name="T18" fmla="*/ 54 w 142"/>
                <a:gd name="T19" fmla="*/ 167 h 167"/>
                <a:gd name="T20" fmla="*/ 54 w 142"/>
                <a:gd name="T21" fmla="*/ 167 h 167"/>
                <a:gd name="T22" fmla="*/ 60 w 142"/>
                <a:gd name="T23" fmla="*/ 165 h 167"/>
                <a:gd name="T24" fmla="*/ 63 w 142"/>
                <a:gd name="T25" fmla="*/ 162 h 167"/>
                <a:gd name="T26" fmla="*/ 63 w 142"/>
                <a:gd name="T27" fmla="*/ 156 h 167"/>
                <a:gd name="T28" fmla="*/ 63 w 142"/>
                <a:gd name="T29" fmla="*/ 88 h 167"/>
                <a:gd name="T30" fmla="*/ 14 w 142"/>
                <a:gd name="T31" fmla="*/ 11 h 167"/>
                <a:gd name="T32" fmla="*/ 14 w 142"/>
                <a:gd name="T33" fmla="*/ 11 h 167"/>
                <a:gd name="T34" fmla="*/ 9 w 142"/>
                <a:gd name="T35" fmla="*/ 6 h 167"/>
                <a:gd name="T36" fmla="*/ 0 w 142"/>
                <a:gd name="T37" fmla="*/ 0 h 167"/>
                <a:gd name="T38" fmla="*/ 48 w 142"/>
                <a:gd name="T39" fmla="*/ 0 h 167"/>
                <a:gd name="T40" fmla="*/ 48 w 142"/>
                <a:gd name="T41" fmla="*/ 0 h 167"/>
                <a:gd name="T42" fmla="*/ 45 w 142"/>
                <a:gd name="T43" fmla="*/ 0 h 167"/>
                <a:gd name="T44" fmla="*/ 43 w 142"/>
                <a:gd name="T45" fmla="*/ 3 h 167"/>
                <a:gd name="T46" fmla="*/ 43 w 142"/>
                <a:gd name="T47" fmla="*/ 8 h 167"/>
                <a:gd name="T48" fmla="*/ 45 w 142"/>
                <a:gd name="T49" fmla="*/ 14 h 167"/>
                <a:gd name="T50" fmla="*/ 80 w 142"/>
                <a:gd name="T51" fmla="*/ 77 h 167"/>
                <a:gd name="T52" fmla="*/ 114 w 142"/>
                <a:gd name="T53" fmla="*/ 11 h 167"/>
                <a:gd name="T54" fmla="*/ 114 w 142"/>
                <a:gd name="T55" fmla="*/ 11 h 167"/>
                <a:gd name="T56" fmla="*/ 114 w 142"/>
                <a:gd name="T57" fmla="*/ 6 h 167"/>
                <a:gd name="T58" fmla="*/ 114 w 142"/>
                <a:gd name="T59" fmla="*/ 3 h 167"/>
                <a:gd name="T60" fmla="*/ 108 w 142"/>
                <a:gd name="T61" fmla="*/ 0 h 167"/>
                <a:gd name="T62" fmla="*/ 142 w 142"/>
                <a:gd name="T63" fmla="*/ 0 h 167"/>
                <a:gd name="T64" fmla="*/ 142 w 142"/>
                <a:gd name="T65" fmla="*/ 0 h 16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42" h="167">
                  <a:moveTo>
                    <a:pt x="142" y="0"/>
                  </a:moveTo>
                  <a:lnTo>
                    <a:pt x="142" y="0"/>
                  </a:lnTo>
                  <a:lnTo>
                    <a:pt x="131" y="6"/>
                  </a:lnTo>
                  <a:lnTo>
                    <a:pt x="125" y="14"/>
                  </a:lnTo>
                  <a:lnTo>
                    <a:pt x="85" y="88"/>
                  </a:lnTo>
                  <a:lnTo>
                    <a:pt x="85" y="156"/>
                  </a:lnTo>
                  <a:lnTo>
                    <a:pt x="88" y="165"/>
                  </a:lnTo>
                  <a:lnTo>
                    <a:pt x="97" y="167"/>
                  </a:lnTo>
                  <a:lnTo>
                    <a:pt x="54" y="167"/>
                  </a:lnTo>
                  <a:lnTo>
                    <a:pt x="60" y="165"/>
                  </a:lnTo>
                  <a:lnTo>
                    <a:pt x="63" y="162"/>
                  </a:lnTo>
                  <a:lnTo>
                    <a:pt x="63" y="156"/>
                  </a:lnTo>
                  <a:lnTo>
                    <a:pt x="63" y="88"/>
                  </a:lnTo>
                  <a:lnTo>
                    <a:pt x="14" y="11"/>
                  </a:lnTo>
                  <a:lnTo>
                    <a:pt x="9" y="6"/>
                  </a:lnTo>
                  <a:lnTo>
                    <a:pt x="0" y="0"/>
                  </a:lnTo>
                  <a:lnTo>
                    <a:pt x="48" y="0"/>
                  </a:lnTo>
                  <a:lnTo>
                    <a:pt x="45" y="0"/>
                  </a:lnTo>
                  <a:lnTo>
                    <a:pt x="43" y="3"/>
                  </a:lnTo>
                  <a:lnTo>
                    <a:pt x="43" y="8"/>
                  </a:lnTo>
                  <a:lnTo>
                    <a:pt x="45" y="14"/>
                  </a:lnTo>
                  <a:lnTo>
                    <a:pt x="80" y="77"/>
                  </a:lnTo>
                  <a:lnTo>
                    <a:pt x="114" y="11"/>
                  </a:lnTo>
                  <a:lnTo>
                    <a:pt x="114" y="6"/>
                  </a:lnTo>
                  <a:lnTo>
                    <a:pt x="114" y="3"/>
                  </a:lnTo>
                  <a:lnTo>
                    <a:pt x="108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7" name="Freeform 1726"/>
            <p:cNvSpPr>
              <a:spLocks noEditPoints="1"/>
            </p:cNvSpPr>
            <p:nvPr/>
          </p:nvSpPr>
          <p:spPr bwMode="auto">
            <a:xfrm>
              <a:off x="4192" y="2863"/>
              <a:ext cx="155" cy="172"/>
            </a:xfrm>
            <a:custGeom>
              <a:avLst/>
              <a:gdLst>
                <a:gd name="T0" fmla="*/ 77 w 156"/>
                <a:gd name="T1" fmla="*/ 173 h 173"/>
                <a:gd name="T2" fmla="*/ 48 w 156"/>
                <a:gd name="T3" fmla="*/ 165 h 173"/>
                <a:gd name="T4" fmla="*/ 23 w 156"/>
                <a:gd name="T5" fmla="*/ 148 h 173"/>
                <a:gd name="T6" fmla="*/ 6 w 156"/>
                <a:gd name="T7" fmla="*/ 119 h 173"/>
                <a:gd name="T8" fmla="*/ 0 w 156"/>
                <a:gd name="T9" fmla="*/ 85 h 173"/>
                <a:gd name="T10" fmla="*/ 3 w 156"/>
                <a:gd name="T11" fmla="*/ 68 h 173"/>
                <a:gd name="T12" fmla="*/ 14 w 156"/>
                <a:gd name="T13" fmla="*/ 40 h 173"/>
                <a:gd name="T14" fmla="*/ 34 w 156"/>
                <a:gd name="T15" fmla="*/ 14 h 173"/>
                <a:gd name="T16" fmla="*/ 62 w 156"/>
                <a:gd name="T17" fmla="*/ 3 h 173"/>
                <a:gd name="T18" fmla="*/ 82 w 156"/>
                <a:gd name="T19" fmla="*/ 0 h 173"/>
                <a:gd name="T20" fmla="*/ 108 w 156"/>
                <a:gd name="T21" fmla="*/ 6 h 173"/>
                <a:gd name="T22" fmla="*/ 133 w 156"/>
                <a:gd name="T23" fmla="*/ 23 h 173"/>
                <a:gd name="T24" fmla="*/ 150 w 156"/>
                <a:gd name="T25" fmla="*/ 51 h 173"/>
                <a:gd name="T26" fmla="*/ 156 w 156"/>
                <a:gd name="T27" fmla="*/ 88 h 173"/>
                <a:gd name="T28" fmla="*/ 156 w 156"/>
                <a:gd name="T29" fmla="*/ 108 h 173"/>
                <a:gd name="T30" fmla="*/ 142 w 156"/>
                <a:gd name="T31" fmla="*/ 139 h 173"/>
                <a:gd name="T32" fmla="*/ 119 w 156"/>
                <a:gd name="T33" fmla="*/ 162 h 173"/>
                <a:gd name="T34" fmla="*/ 91 w 156"/>
                <a:gd name="T35" fmla="*/ 173 h 173"/>
                <a:gd name="T36" fmla="*/ 77 w 156"/>
                <a:gd name="T37" fmla="*/ 173 h 173"/>
                <a:gd name="T38" fmla="*/ 25 w 156"/>
                <a:gd name="T39" fmla="*/ 82 h 173"/>
                <a:gd name="T40" fmla="*/ 31 w 156"/>
                <a:gd name="T41" fmla="*/ 119 h 173"/>
                <a:gd name="T42" fmla="*/ 43 w 156"/>
                <a:gd name="T43" fmla="*/ 142 h 173"/>
                <a:gd name="T44" fmla="*/ 60 w 156"/>
                <a:gd name="T45" fmla="*/ 156 h 173"/>
                <a:gd name="T46" fmla="*/ 79 w 156"/>
                <a:gd name="T47" fmla="*/ 162 h 173"/>
                <a:gd name="T48" fmla="*/ 91 w 156"/>
                <a:gd name="T49" fmla="*/ 159 h 173"/>
                <a:gd name="T50" fmla="*/ 111 w 156"/>
                <a:gd name="T51" fmla="*/ 151 h 173"/>
                <a:gd name="T52" fmla="*/ 122 w 156"/>
                <a:gd name="T53" fmla="*/ 131 h 173"/>
                <a:gd name="T54" fmla="*/ 131 w 156"/>
                <a:gd name="T55" fmla="*/ 105 h 173"/>
                <a:gd name="T56" fmla="*/ 131 w 156"/>
                <a:gd name="T57" fmla="*/ 88 h 173"/>
                <a:gd name="T58" fmla="*/ 128 w 156"/>
                <a:gd name="T59" fmla="*/ 57 h 173"/>
                <a:gd name="T60" fmla="*/ 116 w 156"/>
                <a:gd name="T61" fmla="*/ 31 h 173"/>
                <a:gd name="T62" fmla="*/ 102 w 156"/>
                <a:gd name="T63" fmla="*/ 17 h 173"/>
                <a:gd name="T64" fmla="*/ 79 w 156"/>
                <a:gd name="T65" fmla="*/ 11 h 173"/>
                <a:gd name="T66" fmla="*/ 68 w 156"/>
                <a:gd name="T67" fmla="*/ 11 h 173"/>
                <a:gd name="T68" fmla="*/ 48 w 156"/>
                <a:gd name="T69" fmla="*/ 23 h 173"/>
                <a:gd name="T70" fmla="*/ 34 w 156"/>
                <a:gd name="T71" fmla="*/ 40 h 173"/>
                <a:gd name="T72" fmla="*/ 28 w 156"/>
                <a:gd name="T73" fmla="*/ 65 h 173"/>
                <a:gd name="T74" fmla="*/ 25 w 156"/>
                <a:gd name="T75" fmla="*/ 82 h 17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56" h="173">
                  <a:moveTo>
                    <a:pt x="77" y="173"/>
                  </a:moveTo>
                  <a:lnTo>
                    <a:pt x="77" y="173"/>
                  </a:lnTo>
                  <a:lnTo>
                    <a:pt x="62" y="170"/>
                  </a:lnTo>
                  <a:lnTo>
                    <a:pt x="48" y="165"/>
                  </a:lnTo>
                  <a:lnTo>
                    <a:pt x="34" y="159"/>
                  </a:lnTo>
                  <a:lnTo>
                    <a:pt x="23" y="148"/>
                  </a:lnTo>
                  <a:lnTo>
                    <a:pt x="14" y="134"/>
                  </a:lnTo>
                  <a:lnTo>
                    <a:pt x="6" y="119"/>
                  </a:lnTo>
                  <a:lnTo>
                    <a:pt x="3" y="102"/>
                  </a:lnTo>
                  <a:lnTo>
                    <a:pt x="0" y="85"/>
                  </a:lnTo>
                  <a:lnTo>
                    <a:pt x="3" y="68"/>
                  </a:lnTo>
                  <a:lnTo>
                    <a:pt x="6" y="54"/>
                  </a:lnTo>
                  <a:lnTo>
                    <a:pt x="14" y="40"/>
                  </a:lnTo>
                  <a:lnTo>
                    <a:pt x="23" y="26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3"/>
                  </a:lnTo>
                  <a:lnTo>
                    <a:pt x="82" y="0"/>
                  </a:lnTo>
                  <a:lnTo>
                    <a:pt x="94" y="3"/>
                  </a:lnTo>
                  <a:lnTo>
                    <a:pt x="108" y="6"/>
                  </a:lnTo>
                  <a:lnTo>
                    <a:pt x="122" y="14"/>
                  </a:lnTo>
                  <a:lnTo>
                    <a:pt x="133" y="23"/>
                  </a:lnTo>
                  <a:lnTo>
                    <a:pt x="142" y="37"/>
                  </a:lnTo>
                  <a:lnTo>
                    <a:pt x="150" y="51"/>
                  </a:lnTo>
                  <a:lnTo>
                    <a:pt x="156" y="68"/>
                  </a:lnTo>
                  <a:lnTo>
                    <a:pt x="156" y="88"/>
                  </a:lnTo>
                  <a:lnTo>
                    <a:pt x="156" y="108"/>
                  </a:lnTo>
                  <a:lnTo>
                    <a:pt x="150" y="125"/>
                  </a:lnTo>
                  <a:lnTo>
                    <a:pt x="142" y="139"/>
                  </a:lnTo>
                  <a:lnTo>
                    <a:pt x="131" y="153"/>
                  </a:lnTo>
                  <a:lnTo>
                    <a:pt x="119" y="162"/>
                  </a:lnTo>
                  <a:lnTo>
                    <a:pt x="105" y="168"/>
                  </a:lnTo>
                  <a:lnTo>
                    <a:pt x="91" y="173"/>
                  </a:lnTo>
                  <a:lnTo>
                    <a:pt x="77" y="173"/>
                  </a:lnTo>
                  <a:close/>
                  <a:moveTo>
                    <a:pt x="25" y="82"/>
                  </a:moveTo>
                  <a:lnTo>
                    <a:pt x="25" y="82"/>
                  </a:lnTo>
                  <a:lnTo>
                    <a:pt x="28" y="102"/>
                  </a:lnTo>
                  <a:lnTo>
                    <a:pt x="31" y="119"/>
                  </a:lnTo>
                  <a:lnTo>
                    <a:pt x="37" y="131"/>
                  </a:lnTo>
                  <a:lnTo>
                    <a:pt x="43" y="142"/>
                  </a:lnTo>
                  <a:lnTo>
                    <a:pt x="51" y="151"/>
                  </a:lnTo>
                  <a:lnTo>
                    <a:pt x="60" y="156"/>
                  </a:lnTo>
                  <a:lnTo>
                    <a:pt x="71" y="159"/>
                  </a:lnTo>
                  <a:lnTo>
                    <a:pt x="79" y="162"/>
                  </a:lnTo>
                  <a:lnTo>
                    <a:pt x="91" y="159"/>
                  </a:lnTo>
                  <a:lnTo>
                    <a:pt x="102" y="156"/>
                  </a:lnTo>
                  <a:lnTo>
                    <a:pt x="111" y="151"/>
                  </a:lnTo>
                  <a:lnTo>
                    <a:pt x="116" y="142"/>
                  </a:lnTo>
                  <a:lnTo>
                    <a:pt x="122" y="131"/>
                  </a:lnTo>
                  <a:lnTo>
                    <a:pt x="128" y="119"/>
                  </a:lnTo>
                  <a:lnTo>
                    <a:pt x="131" y="105"/>
                  </a:lnTo>
                  <a:lnTo>
                    <a:pt x="131" y="88"/>
                  </a:lnTo>
                  <a:lnTo>
                    <a:pt x="131" y="71"/>
                  </a:lnTo>
                  <a:lnTo>
                    <a:pt x="128" y="57"/>
                  </a:lnTo>
                  <a:lnTo>
                    <a:pt x="122" y="43"/>
                  </a:lnTo>
                  <a:lnTo>
                    <a:pt x="116" y="31"/>
                  </a:lnTo>
                  <a:lnTo>
                    <a:pt x="111" y="23"/>
                  </a:lnTo>
                  <a:lnTo>
                    <a:pt x="102" y="17"/>
                  </a:lnTo>
                  <a:lnTo>
                    <a:pt x="91" y="11"/>
                  </a:lnTo>
                  <a:lnTo>
                    <a:pt x="79" y="11"/>
                  </a:lnTo>
                  <a:lnTo>
                    <a:pt x="68" y="11"/>
                  </a:lnTo>
                  <a:lnTo>
                    <a:pt x="57" y="14"/>
                  </a:lnTo>
                  <a:lnTo>
                    <a:pt x="48" y="23"/>
                  </a:lnTo>
                  <a:lnTo>
                    <a:pt x="40" y="28"/>
                  </a:lnTo>
                  <a:lnTo>
                    <a:pt x="34" y="40"/>
                  </a:lnTo>
                  <a:lnTo>
                    <a:pt x="31" y="51"/>
                  </a:lnTo>
                  <a:lnTo>
                    <a:pt x="28" y="65"/>
                  </a:lnTo>
                  <a:lnTo>
                    <a:pt x="25" y="8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  <p:sp>
          <p:nvSpPr>
            <p:cNvPr id="28" name="Freeform 1727"/>
            <p:cNvSpPr>
              <a:spLocks/>
            </p:cNvSpPr>
            <p:nvPr/>
          </p:nvSpPr>
          <p:spPr bwMode="auto">
            <a:xfrm>
              <a:off x="4365" y="2867"/>
              <a:ext cx="100" cy="167"/>
            </a:xfrm>
            <a:custGeom>
              <a:avLst/>
              <a:gdLst>
                <a:gd name="T0" fmla="*/ 37 w 100"/>
                <a:gd name="T1" fmla="*/ 167 h 167"/>
                <a:gd name="T2" fmla="*/ 0 w 100"/>
                <a:gd name="T3" fmla="*/ 167 h 167"/>
                <a:gd name="T4" fmla="*/ 0 w 100"/>
                <a:gd name="T5" fmla="*/ 167 h 167"/>
                <a:gd name="T6" fmla="*/ 6 w 100"/>
                <a:gd name="T7" fmla="*/ 165 h 167"/>
                <a:gd name="T8" fmla="*/ 6 w 100"/>
                <a:gd name="T9" fmla="*/ 156 h 167"/>
                <a:gd name="T10" fmla="*/ 6 w 100"/>
                <a:gd name="T11" fmla="*/ 11 h 167"/>
                <a:gd name="T12" fmla="*/ 6 w 100"/>
                <a:gd name="T13" fmla="*/ 11 h 167"/>
                <a:gd name="T14" fmla="*/ 6 w 100"/>
                <a:gd name="T15" fmla="*/ 3 h 167"/>
                <a:gd name="T16" fmla="*/ 0 w 100"/>
                <a:gd name="T17" fmla="*/ 0 h 167"/>
                <a:gd name="T18" fmla="*/ 100 w 100"/>
                <a:gd name="T19" fmla="*/ 0 h 167"/>
                <a:gd name="T20" fmla="*/ 100 w 100"/>
                <a:gd name="T21" fmla="*/ 23 h 167"/>
                <a:gd name="T22" fmla="*/ 100 w 100"/>
                <a:gd name="T23" fmla="*/ 23 h 167"/>
                <a:gd name="T24" fmla="*/ 91 w 100"/>
                <a:gd name="T25" fmla="*/ 14 h 167"/>
                <a:gd name="T26" fmla="*/ 77 w 100"/>
                <a:gd name="T27" fmla="*/ 11 h 167"/>
                <a:gd name="T28" fmla="*/ 77 w 100"/>
                <a:gd name="T29" fmla="*/ 11 h 167"/>
                <a:gd name="T30" fmla="*/ 31 w 100"/>
                <a:gd name="T31" fmla="*/ 11 h 167"/>
                <a:gd name="T32" fmla="*/ 31 w 100"/>
                <a:gd name="T33" fmla="*/ 68 h 167"/>
                <a:gd name="T34" fmla="*/ 71 w 100"/>
                <a:gd name="T35" fmla="*/ 68 h 167"/>
                <a:gd name="T36" fmla="*/ 71 w 100"/>
                <a:gd name="T37" fmla="*/ 68 h 167"/>
                <a:gd name="T38" fmla="*/ 77 w 100"/>
                <a:gd name="T39" fmla="*/ 65 h 167"/>
                <a:gd name="T40" fmla="*/ 80 w 100"/>
                <a:gd name="T41" fmla="*/ 62 h 167"/>
                <a:gd name="T42" fmla="*/ 80 w 100"/>
                <a:gd name="T43" fmla="*/ 88 h 167"/>
                <a:gd name="T44" fmla="*/ 80 w 100"/>
                <a:gd name="T45" fmla="*/ 88 h 167"/>
                <a:gd name="T46" fmla="*/ 77 w 100"/>
                <a:gd name="T47" fmla="*/ 82 h 167"/>
                <a:gd name="T48" fmla="*/ 71 w 100"/>
                <a:gd name="T49" fmla="*/ 82 h 167"/>
                <a:gd name="T50" fmla="*/ 31 w 100"/>
                <a:gd name="T51" fmla="*/ 82 h 167"/>
                <a:gd name="T52" fmla="*/ 31 w 100"/>
                <a:gd name="T53" fmla="*/ 156 h 167"/>
                <a:gd name="T54" fmla="*/ 31 w 100"/>
                <a:gd name="T55" fmla="*/ 156 h 167"/>
                <a:gd name="T56" fmla="*/ 31 w 100"/>
                <a:gd name="T57" fmla="*/ 165 h 167"/>
                <a:gd name="T58" fmla="*/ 37 w 100"/>
                <a:gd name="T59" fmla="*/ 167 h 167"/>
                <a:gd name="T60" fmla="*/ 37 w 100"/>
                <a:gd name="T61" fmla="*/ 167 h 1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100" h="167">
                  <a:moveTo>
                    <a:pt x="37" y="167"/>
                  </a:moveTo>
                  <a:lnTo>
                    <a:pt x="0" y="167"/>
                  </a:lnTo>
                  <a:lnTo>
                    <a:pt x="6" y="165"/>
                  </a:lnTo>
                  <a:lnTo>
                    <a:pt x="6" y="156"/>
                  </a:lnTo>
                  <a:lnTo>
                    <a:pt x="6" y="11"/>
                  </a:lnTo>
                  <a:lnTo>
                    <a:pt x="6" y="3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00" y="23"/>
                  </a:lnTo>
                  <a:lnTo>
                    <a:pt x="91" y="14"/>
                  </a:lnTo>
                  <a:lnTo>
                    <a:pt x="77" y="11"/>
                  </a:lnTo>
                  <a:lnTo>
                    <a:pt x="31" y="11"/>
                  </a:lnTo>
                  <a:lnTo>
                    <a:pt x="31" y="68"/>
                  </a:lnTo>
                  <a:lnTo>
                    <a:pt x="71" y="68"/>
                  </a:lnTo>
                  <a:lnTo>
                    <a:pt x="77" y="65"/>
                  </a:lnTo>
                  <a:lnTo>
                    <a:pt x="80" y="62"/>
                  </a:lnTo>
                  <a:lnTo>
                    <a:pt x="80" y="88"/>
                  </a:lnTo>
                  <a:lnTo>
                    <a:pt x="77" y="82"/>
                  </a:lnTo>
                  <a:lnTo>
                    <a:pt x="71" y="82"/>
                  </a:lnTo>
                  <a:lnTo>
                    <a:pt x="31" y="82"/>
                  </a:lnTo>
                  <a:lnTo>
                    <a:pt x="31" y="156"/>
                  </a:lnTo>
                  <a:lnTo>
                    <a:pt x="31" y="165"/>
                  </a:lnTo>
                  <a:lnTo>
                    <a:pt x="37" y="16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+mn-cs"/>
              </a:endParaRPr>
            </a:p>
          </p:txBody>
        </p:sp>
      </p:grpSp>
      <p:sp>
        <p:nvSpPr>
          <p:cNvPr id="51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58775" y="1700213"/>
            <a:ext cx="8426450" cy="1873250"/>
          </a:xfrm>
        </p:spPr>
        <p:txBody>
          <a:bodyPr anchor="t"/>
          <a:lstStyle>
            <a:lvl1pPr>
              <a:lnSpc>
                <a:spcPct val="90000"/>
              </a:lnSpc>
              <a:defRPr sz="6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58775" y="4508500"/>
            <a:ext cx="8426450" cy="19812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spcAft>
                <a:spcPct val="45000"/>
              </a:spcAft>
              <a:buFont typeface="Wingdings" pitchFamily="2" charset="2"/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alt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79A6D-0F09-4262-9D89-9B65B871477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0"/>
            <a:ext cx="2106612" cy="6202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8775" y="0"/>
            <a:ext cx="6167438" cy="6202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DAF80-AFC2-4625-B9F1-9C59A8DE74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169E4-ADF6-4BF9-B55A-F9445218735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F1A0C-D200-4EE6-B7D4-C594A8C84F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37025" cy="4502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EDE89-21EB-4982-A1CB-D07DF279A1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F5791-0BE5-45AA-B75E-76BCFBCD36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60D63-63AE-4C8C-B536-81E79A3ADCA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884332-BF0B-473F-9ACE-983B917F009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A766E-2D69-4DC9-82F8-5DB5C173EE1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C59FB-4B0E-49B2-9EC3-B1C69B87780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rgbClr val="007C9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0"/>
            <a:ext cx="842645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700213"/>
            <a:ext cx="8426450" cy="45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8725"/>
            <a:ext cx="1905000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68538" y="6308725"/>
            <a:ext cx="4608512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8175" cy="1809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57C436D2-A5C2-456E-91E4-C6DB994BE0A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" pitchFamily="34" charset="0"/>
          <a:ea typeface="ＭＳ Ｐゴシック" pitchFamily="16" charset="-128"/>
        </a:defRPr>
      </a:lvl9pPr>
    </p:titleStyle>
    <p:bodyStyle>
      <a:lvl1pPr marL="271463" indent="-271463" algn="l" rtl="0" eaLnBrk="0" fontAlgn="base" hangingPunct="0">
        <a:spcBef>
          <a:spcPct val="7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809625" indent="-3587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25730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Symbol" pitchFamily="18" charset="2"/>
        <a:buChar char="·"/>
        <a:defRPr sz="2400">
          <a:solidFill>
            <a:schemeClr val="tx1"/>
          </a:solidFill>
          <a:latin typeface="+mn-lt"/>
          <a:ea typeface="+mn-ea"/>
        </a:defRPr>
      </a:lvl3pPr>
      <a:lvl4pPr marL="1704975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52650" indent="-2682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6098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670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242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81450" indent="-268288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The Impact of Anti-Politics on the UK General Election </a:t>
            </a:r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Will Jennings &amp; Gerry Stoker </a:t>
            </a:r>
            <a:br>
              <a:rPr lang="en-GB" dirty="0" smtClean="0"/>
            </a:br>
            <a:r>
              <a:rPr lang="en-GB" dirty="0" smtClean="0"/>
              <a:t>University of Southampton</a:t>
            </a:r>
          </a:p>
          <a:p>
            <a:pPr eaLnBrk="1" hangingPunct="1"/>
            <a:r>
              <a:rPr lang="en-GB" sz="2400" dirty="0" smtClean="0"/>
              <a:t>@</a:t>
            </a:r>
            <a:r>
              <a:rPr lang="en-GB" sz="2400" dirty="0" err="1" smtClean="0"/>
              <a:t>ProfStoker</a:t>
            </a:r>
            <a:r>
              <a:rPr lang="en-GB" sz="2400" dirty="0" smtClean="0"/>
              <a:t> @</a:t>
            </a:r>
            <a:r>
              <a:rPr lang="en-GB" sz="2400" dirty="0" err="1" smtClean="0"/>
              <a:t>drjennings</a:t>
            </a:r>
            <a:endParaRPr lang="en-GB" sz="2400" dirty="0" smtClean="0"/>
          </a:p>
          <a:p>
            <a:pPr eaLnBrk="1" hangingPunct="1"/>
            <a:endParaRPr lang="en-GB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“owns” political discontent?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Age as a predictor of negativity: </a:t>
            </a:r>
          </a:p>
          <a:p>
            <a:pPr lvl="1"/>
            <a:r>
              <a:rPr lang="en-GB" dirty="0" smtClean="0"/>
              <a:t>older voters (typically 60+) tend to be more sceptical that politicians have “technical knowledge”, are “short-</a:t>
            </a:r>
            <a:r>
              <a:rPr lang="en-GB" dirty="0" err="1" smtClean="0"/>
              <a:t>termist</a:t>
            </a:r>
            <a:r>
              <a:rPr lang="en-GB" dirty="0" smtClean="0"/>
              <a:t>” and “self-seeking”. Lifecycle effect in disaffection with politics?</a:t>
            </a:r>
          </a:p>
          <a:p>
            <a:pPr lvl="1"/>
            <a:r>
              <a:rPr lang="en-GB" dirty="0" smtClean="0"/>
              <a:t>despite Generations X and Y participating in formal politics (e.g. elections) less than their </a:t>
            </a:r>
            <a:r>
              <a:rPr lang="en-GB" dirty="0"/>
              <a:t>elders, </a:t>
            </a:r>
            <a:r>
              <a:rPr lang="en-GB" dirty="0" smtClean="0"/>
              <a:t>they tend to be </a:t>
            </a:r>
            <a:r>
              <a:rPr lang="en-GB" dirty="0"/>
              <a:t>more positive about politics and </a:t>
            </a:r>
            <a:r>
              <a:rPr lang="en-GB" dirty="0" smtClean="0"/>
              <a:t>politicians </a:t>
            </a:r>
            <a:r>
              <a:rPr lang="en-GB" dirty="0"/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242392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“owns” political discontent?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Social class </a:t>
            </a:r>
            <a:r>
              <a:rPr lang="en-GB" dirty="0"/>
              <a:t>as a predictor of negativity</a:t>
            </a:r>
            <a:r>
              <a:rPr lang="en-GB" dirty="0" smtClean="0"/>
              <a:t>:</a:t>
            </a:r>
          </a:p>
          <a:p>
            <a:pPr lvl="1"/>
            <a:r>
              <a:rPr lang="en-GB" dirty="0"/>
              <a:t>professional/middle class respondents are more sceptical about the </a:t>
            </a:r>
            <a:r>
              <a:rPr lang="en-GB" u="sng" dirty="0"/>
              <a:t>capabilities</a:t>
            </a:r>
            <a:r>
              <a:rPr lang="en-GB" dirty="0"/>
              <a:t> </a:t>
            </a:r>
            <a:r>
              <a:rPr lang="en-GB" dirty="0" smtClean="0"/>
              <a:t>of politicians.</a:t>
            </a:r>
          </a:p>
          <a:p>
            <a:pPr lvl="1"/>
            <a:r>
              <a:rPr lang="en-GB" dirty="0"/>
              <a:t>working class respondents are more likely to </a:t>
            </a:r>
            <a:r>
              <a:rPr lang="en-GB" dirty="0" smtClean="0"/>
              <a:t>agree with negative </a:t>
            </a:r>
            <a:r>
              <a:rPr lang="en-GB" dirty="0"/>
              <a:t>statements about politicians </a:t>
            </a:r>
            <a:r>
              <a:rPr lang="en-GB" dirty="0" smtClean="0"/>
              <a:t>having </a:t>
            </a:r>
            <a:r>
              <a:rPr lang="en-GB" u="sng" dirty="0" smtClean="0"/>
              <a:t>exaggerated </a:t>
            </a:r>
            <a:r>
              <a:rPr lang="en-GB" u="sng" dirty="0"/>
              <a:t>the crisis</a:t>
            </a:r>
            <a:r>
              <a:rPr lang="en-GB" dirty="0"/>
              <a:t> by blaming the past and current government and for </a:t>
            </a:r>
            <a:r>
              <a:rPr lang="en-GB" u="sng" dirty="0"/>
              <a:t>self-serving</a:t>
            </a:r>
            <a:r>
              <a:rPr lang="en-GB" dirty="0"/>
              <a:t> </a:t>
            </a:r>
            <a:r>
              <a:rPr lang="en-GB" dirty="0" smtClean="0"/>
              <a:t>behaviour that protects interests </a:t>
            </a:r>
            <a:r>
              <a:rPr lang="en-GB" dirty="0"/>
              <a:t>of the already rich and </a:t>
            </a:r>
            <a:r>
              <a:rPr lang="en-GB" dirty="0" smtClean="0"/>
              <a:t>powerful in society.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8472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does anti-politics matter?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Back to our </a:t>
            </a:r>
            <a:r>
              <a:rPr lang="en-GB" dirty="0" err="1" smtClean="0"/>
              <a:t>YouGov</a:t>
            </a:r>
            <a:r>
              <a:rPr lang="en-GB" dirty="0" smtClean="0"/>
              <a:t> survey from October.</a:t>
            </a:r>
          </a:p>
          <a:p>
            <a:r>
              <a:rPr lang="en-GB" dirty="0" smtClean="0"/>
              <a:t>Belief that politicians are “merely out for themselves” explains </a:t>
            </a:r>
            <a:r>
              <a:rPr lang="en-GB" u="sng" dirty="0" smtClean="0"/>
              <a:t>as much variance</a:t>
            </a:r>
            <a:r>
              <a:rPr lang="en-GB" dirty="0" smtClean="0"/>
              <a:t> in support for UKIP as several </a:t>
            </a:r>
            <a:r>
              <a:rPr lang="en-GB" i="1" dirty="0" smtClean="0"/>
              <a:t>demographic factors </a:t>
            </a:r>
            <a:r>
              <a:rPr lang="en-GB" dirty="0" smtClean="0"/>
              <a:t>(</a:t>
            </a:r>
            <a:r>
              <a:rPr lang="en-GB" dirty="0"/>
              <a:t>via Ford &amp; Goodwin</a:t>
            </a:r>
            <a:r>
              <a:rPr lang="en-GB" dirty="0" smtClean="0"/>
              <a:t>): 55+, male, working class.  </a:t>
            </a:r>
          </a:p>
          <a:p>
            <a:r>
              <a:rPr lang="en-GB" dirty="0" smtClean="0"/>
              <a:t>Odds of supporting UKIP are </a:t>
            </a:r>
            <a:r>
              <a:rPr lang="en-GB" u="sng" dirty="0" smtClean="0"/>
              <a:t>three times higher</a:t>
            </a:r>
            <a:r>
              <a:rPr lang="en-GB" dirty="0" smtClean="0"/>
              <a:t> if respondents believe politicians are self-serving.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62472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electoral impact of distrust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March </a:t>
            </a:r>
            <a:r>
              <a:rPr lang="en-GB" dirty="0"/>
              <a:t>2009</a:t>
            </a:r>
            <a:r>
              <a:rPr lang="en-GB" dirty="0" smtClean="0"/>
              <a:t>, the British </a:t>
            </a:r>
            <a:r>
              <a:rPr lang="en-GB" dirty="0"/>
              <a:t>Election </a:t>
            </a:r>
            <a:r>
              <a:rPr lang="en-GB" dirty="0" smtClean="0"/>
              <a:t>Study started to ask:</a:t>
            </a:r>
          </a:p>
          <a:p>
            <a:pPr lvl="1"/>
            <a:r>
              <a:rPr lang="en-GB" dirty="0" smtClean="0"/>
              <a:t>“Using a scale from 0 to 10 where 0 means 'no trust' and 10 means 'a great deal of trust', how much do you trust politicians.”</a:t>
            </a:r>
          </a:p>
          <a:p>
            <a:r>
              <a:rPr lang="en-GB" dirty="0" smtClean="0"/>
              <a:t>Control for a wide range of demographic and attitudinal predictors of UKIP support (as per Ford &amp; Goodwin 2014).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93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electoral impact of distrust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Odds of supporting UKIP are </a:t>
            </a:r>
            <a:r>
              <a:rPr lang="en-GB" u="sng" dirty="0" smtClean="0"/>
              <a:t>three times higher</a:t>
            </a:r>
            <a:r>
              <a:rPr lang="en-GB" dirty="0" smtClean="0"/>
              <a:t> if a person expressed distrust in politicians.</a:t>
            </a:r>
          </a:p>
          <a:p>
            <a:r>
              <a:rPr lang="en-GB" dirty="0" smtClean="0"/>
              <a:t>This effect is </a:t>
            </a:r>
            <a:r>
              <a:rPr lang="en-GB" u="sng" dirty="0" smtClean="0"/>
              <a:t>the second biggest single effect of any variable</a:t>
            </a:r>
            <a:r>
              <a:rPr lang="en-GB" dirty="0" smtClean="0"/>
              <a:t>; only outstripped by wanting to leave the EU, and </a:t>
            </a:r>
            <a:r>
              <a:rPr lang="en-GB" u="sng" dirty="0" smtClean="0"/>
              <a:t>greater than</a:t>
            </a:r>
            <a:r>
              <a:rPr lang="en-GB" dirty="0" smtClean="0"/>
              <a:t> concern about immigration.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3328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Anti-politics reinforces exclusion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Disillusionment leads to non-participation in long-term. </a:t>
            </a:r>
          </a:p>
          <a:p>
            <a:r>
              <a:rPr lang="en-GB" dirty="0"/>
              <a:t>Populist surges likely to be followed by </a:t>
            </a:r>
            <a:r>
              <a:rPr lang="en-GB" dirty="0" smtClean="0"/>
              <a:t>slump.</a:t>
            </a:r>
            <a:endParaRPr lang="en-GB" dirty="0"/>
          </a:p>
          <a:p>
            <a:r>
              <a:rPr lang="en-GB" dirty="0"/>
              <a:t>Its clear who owns disillusionment to a greater </a:t>
            </a:r>
            <a:r>
              <a:rPr lang="en-GB" dirty="0" smtClean="0"/>
              <a:t>degree.</a:t>
            </a:r>
            <a:endParaRPr lang="en-GB" dirty="0"/>
          </a:p>
          <a:p>
            <a:r>
              <a:rPr lang="en-GB" u="sng" dirty="0"/>
              <a:t>Politics of the few rather than the </a:t>
            </a:r>
            <a:r>
              <a:rPr lang="en-GB" u="sng" dirty="0" smtClean="0"/>
              <a:t>many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3348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electoral impact: false choices 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Sound bites hide real choices that are being made.</a:t>
            </a:r>
          </a:p>
          <a:p>
            <a:r>
              <a:rPr lang="en-GB" dirty="0" smtClean="0"/>
              <a:t>The extent of the void between politicians and citizens limit the scope for “honest” discussion.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10097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Deficit busting? Talking Austerity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Economists argue whoever is in office will be forced to resort to borrowing again if tax revenues do not rise as forecast.  </a:t>
            </a:r>
          </a:p>
          <a:p>
            <a:r>
              <a:rPr lang="en-GB" dirty="0" smtClean="0"/>
              <a:t>There will be further cuts (£30 billion are planned), but not on scale Conservatives are projecting, not least as they failed to deliver cuts on a scale promised before.</a:t>
            </a:r>
          </a:p>
          <a:p>
            <a:r>
              <a:rPr lang="en-GB" dirty="0" smtClean="0"/>
              <a:t>Why? Take line of least political resistance.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17</a:t>
            </a:fld>
            <a:endParaRPr lang="en-GB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Saving the NHS? But at what cost?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Squeeze has been on local government rather than central government spending.</a:t>
            </a:r>
          </a:p>
          <a:p>
            <a:r>
              <a:rPr lang="en-GB" dirty="0" smtClean="0"/>
              <a:t>Protecting the NHS appears to threaten the shredding of other public services. </a:t>
            </a:r>
          </a:p>
          <a:p>
            <a:r>
              <a:rPr lang="en-GB" dirty="0" smtClean="0"/>
              <a:t>Ring-fencing NHS and pensions priorities at the expense of economic development.</a:t>
            </a:r>
          </a:p>
          <a:p>
            <a:endParaRPr lang="en-GB" dirty="0" smtClean="0"/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18</a:t>
            </a:fld>
            <a:endParaRPr lang="en-GB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And solutions?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Lots of false solutions are on offer about changing the practices of citizens.</a:t>
            </a:r>
          </a:p>
          <a:p>
            <a:r>
              <a:rPr lang="en-GB" dirty="0" smtClean="0"/>
              <a:t>Changes to the practices of politics are the key.</a:t>
            </a:r>
          </a:p>
          <a:p>
            <a:r>
              <a:rPr lang="en-GB" dirty="0" smtClean="0"/>
              <a:t>Hard to deliver because of elite resistance.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19</a:t>
            </a:fld>
            <a:endParaRPr lang="en-GB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Defining Anti-Politics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Shorthand phrase for “popular disillusionment with mainstream politics and politicians”.</a:t>
            </a:r>
          </a:p>
          <a:p>
            <a:r>
              <a:rPr lang="en-GB" dirty="0" smtClean="0"/>
              <a:t>Expressed through attitudes, behaviours and collective action.</a:t>
            </a:r>
          </a:p>
          <a:p>
            <a:r>
              <a:rPr lang="en-GB" dirty="0" smtClean="0"/>
              <a:t>We need to understand it better because it is having significant impacts on the operation of contemporary democracies, including the UK.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Today…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/>
              <a:t>Anti-politics is widespread and </a:t>
            </a:r>
            <a:r>
              <a:rPr lang="en-GB" dirty="0" smtClean="0"/>
              <a:t>growing.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are the drivers of </a:t>
            </a:r>
            <a:r>
              <a:rPr lang="en-GB" dirty="0" smtClean="0"/>
              <a:t>anti-politics?</a:t>
            </a:r>
            <a:endParaRPr lang="en-GB" dirty="0"/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GB" dirty="0"/>
              <a:t>Why does anti-politics matter? </a:t>
            </a:r>
            <a:endParaRPr lang="en-GB" dirty="0" smtClean="0"/>
          </a:p>
          <a:p>
            <a:pPr marL="1052512" lvl="1" indent="-514350">
              <a:spcAft>
                <a:spcPts val="1200"/>
              </a:spcAft>
            </a:pPr>
            <a:r>
              <a:rPr lang="en-GB" sz="2000" dirty="0" smtClean="0"/>
              <a:t>Electoral impact of political discontentment</a:t>
            </a:r>
          </a:p>
          <a:p>
            <a:pPr marL="1052512" lvl="1" indent="-514350">
              <a:spcAft>
                <a:spcPts val="1200"/>
              </a:spcAft>
            </a:pPr>
            <a:r>
              <a:rPr lang="en-GB" sz="2000" dirty="0" smtClean="0"/>
              <a:t>Reinforces exclusion</a:t>
            </a:r>
          </a:p>
          <a:p>
            <a:pPr marL="1052512" lvl="1" indent="-514350">
              <a:spcAft>
                <a:spcPts val="1200"/>
              </a:spcAft>
            </a:pPr>
            <a:r>
              <a:rPr lang="en-GB" sz="2000" dirty="0" smtClean="0"/>
              <a:t>Distorts policy processes and outputs </a:t>
            </a:r>
          </a:p>
          <a:p>
            <a:pPr marL="514350" indent="-51435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657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Trends in discontentment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Good </a:t>
            </a:r>
            <a:r>
              <a:rPr lang="en-GB" dirty="0"/>
              <a:t>longitudinal data on public attitudes towards politics and politicians is difficult to come by. </a:t>
            </a:r>
            <a:endParaRPr lang="en-GB" dirty="0" smtClean="0"/>
          </a:p>
          <a:p>
            <a:r>
              <a:rPr lang="en-GB" dirty="0" smtClean="0"/>
              <a:t>Maybe there was never really a “golden age” of British democratic politics? </a:t>
            </a:r>
          </a:p>
          <a:p>
            <a:r>
              <a:rPr lang="en-GB" dirty="0" smtClean="0"/>
              <a:t>We </a:t>
            </a:r>
            <a:r>
              <a:rPr lang="en-GB" dirty="0"/>
              <a:t>replicated a poll question that was first asked by Gallup in July 1944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9382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197724" y="6482781"/>
            <a:ext cx="8820472" cy="344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400" dirty="0" smtClean="0"/>
              <a:t>Source: </a:t>
            </a:r>
            <a:r>
              <a:rPr lang="en-GB" sz="1400" dirty="0" err="1"/>
              <a:t>YouGov</a:t>
            </a:r>
            <a:r>
              <a:rPr lang="en-GB" sz="1400" dirty="0"/>
              <a:t>/University of Southampton, 2,103 GB Adults, Fieldwork: 20th - 21st October 2014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11175" y="152400"/>
            <a:ext cx="842645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Lucida Sans" pitchFamily="34" charset="0"/>
                <a:ea typeface="ＭＳ Ｐゴシック" pitchFamily="16" charset="-128"/>
              </a:defRPr>
            </a:lvl9pPr>
          </a:lstStyle>
          <a:p>
            <a:r>
              <a:rPr lang="en-GB" kern="0" dirty="0" smtClean="0"/>
              <a:t>Trends in discontentment</a:t>
            </a:r>
            <a:endParaRPr lang="en-GB" kern="0" dirty="0"/>
          </a:p>
        </p:txBody>
      </p:sp>
      <p:pic>
        <p:nvPicPr>
          <p:cNvPr id="1026" name="Picture 2" descr="http://cdn.yougov.com/cumulus_uploads/inlineimage/9698/political%20disaffect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7702"/>
            <a:ext cx="7337189" cy="442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21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British Election Study - 1974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“Could </a:t>
            </a:r>
            <a:r>
              <a:rPr lang="en-GB" sz="2400" dirty="0"/>
              <a:t>you tell me the one which best describes how you feel about: Politicians in Britain today?"</a:t>
            </a:r>
          </a:p>
          <a:p>
            <a:pPr lvl="2"/>
            <a:r>
              <a:rPr lang="en-GB" dirty="0" smtClean="0"/>
              <a:t>Very happy</a:t>
            </a:r>
          </a:p>
          <a:p>
            <a:pPr lvl="2"/>
            <a:r>
              <a:rPr lang="en-GB" dirty="0" smtClean="0"/>
              <a:t>Happy</a:t>
            </a:r>
          </a:p>
          <a:p>
            <a:pPr lvl="2"/>
            <a:r>
              <a:rPr lang="en-GB" dirty="0" smtClean="0"/>
              <a:t>Satisfied</a:t>
            </a:r>
          </a:p>
          <a:p>
            <a:pPr lvl="2"/>
            <a:r>
              <a:rPr lang="en-GB" dirty="0" smtClean="0"/>
              <a:t>Mixed feelings</a:t>
            </a:r>
          </a:p>
          <a:p>
            <a:pPr lvl="2"/>
            <a:r>
              <a:rPr lang="en-GB" dirty="0" smtClean="0"/>
              <a:t>Not satisfied</a:t>
            </a:r>
          </a:p>
          <a:p>
            <a:pPr lvl="2"/>
            <a:r>
              <a:rPr lang="en-GB" dirty="0" smtClean="0"/>
              <a:t>Unhappy</a:t>
            </a:r>
          </a:p>
          <a:p>
            <a:pPr lvl="2"/>
            <a:r>
              <a:rPr lang="en-GB" dirty="0" smtClean="0"/>
              <a:t>Very unhappy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  <p:sp>
        <p:nvSpPr>
          <p:cNvPr id="5" name="Oval 4"/>
          <p:cNvSpPr/>
          <p:nvPr/>
        </p:nvSpPr>
        <p:spPr bwMode="auto">
          <a:xfrm>
            <a:off x="971600" y="4105973"/>
            <a:ext cx="3024336" cy="1728192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5956" y="4684784"/>
            <a:ext cx="978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30%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863588" y="2372119"/>
            <a:ext cx="3024336" cy="1548172"/>
          </a:xfrm>
          <a:prstGeom prst="ellipse">
            <a:avLst/>
          </a:prstGeom>
          <a:noFill/>
          <a:ln w="444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44879" y="2853817"/>
            <a:ext cx="978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00B050"/>
                </a:solidFill>
              </a:rPr>
              <a:t>15%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83360" y="3813584"/>
            <a:ext cx="978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chemeClr val="accent3">
                    <a:lumMod val="75000"/>
                  </a:schemeClr>
                </a:solidFill>
              </a:rPr>
              <a:t>51%</a:t>
            </a:r>
            <a:endParaRPr lang="en-GB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342848" y="5864580"/>
            <a:ext cx="2659176" cy="73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0" fontAlgn="base" hangingPunct="0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9625" indent="-358775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25730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04975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15265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en-GB" kern="0" dirty="0" smtClean="0"/>
              <a:t>Feb 1974</a:t>
            </a:r>
            <a:endParaRPr lang="en-GB" kern="0" dirty="0"/>
          </a:p>
        </p:txBody>
      </p:sp>
      <p:sp>
        <p:nvSpPr>
          <p:cNvPr id="12" name="TextBox 11"/>
          <p:cNvSpPr txBox="1"/>
          <p:nvPr/>
        </p:nvSpPr>
        <p:spPr>
          <a:xfrm>
            <a:off x="6559712" y="4708771"/>
            <a:ext cx="978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28%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28635" y="2877804"/>
            <a:ext cx="978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00B050"/>
                </a:solidFill>
              </a:rPr>
              <a:t>19%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67116" y="3837571"/>
            <a:ext cx="9781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chemeClr val="accent3">
                    <a:lumMod val="75000"/>
                  </a:schemeClr>
                </a:solidFill>
              </a:rPr>
              <a:t>53%</a:t>
            </a:r>
            <a:endParaRPr lang="en-GB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 bwMode="auto">
          <a:xfrm>
            <a:off x="5688124" y="5834165"/>
            <a:ext cx="2659176" cy="73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71463" indent="-271463" algn="l" rtl="0" eaLnBrk="0" fontAlgn="base" hangingPunct="0">
              <a:spcBef>
                <a:spcPct val="7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Char char="§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9625" indent="-358775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25730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Symbol" pitchFamily="18" charset="2"/>
              <a:buChar char="·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704975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152650" indent="-268288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6098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30670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5242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981450" indent="-268288" algn="l" rtl="0" fontAlgn="base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None/>
            </a:pPr>
            <a:r>
              <a:rPr lang="en-GB" kern="0" dirty="0" smtClean="0"/>
              <a:t>Oct 1974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2718253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what’s different about politics today?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Politics has always been a difficult art and has disappointment built into its practices, but things have got worse.</a:t>
            </a:r>
          </a:p>
          <a:p>
            <a:r>
              <a:rPr lang="en-GB" dirty="0" smtClean="0"/>
              <a:t>The way that politics is done or practiced has changed: modern political exchange is increasingly in fast thinking mode. </a:t>
            </a:r>
          </a:p>
          <a:p>
            <a:r>
              <a:rPr lang="en-GB" dirty="0" smtClean="0"/>
              <a:t>Decline is not the product of short-term policy failure but rather process changes.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7</a:t>
            </a:fld>
            <a:endParaRPr lang="en-GB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Decline in party membership leading to professionalisation of politics ...elite routes into politics become even narrower.</a:t>
            </a:r>
          </a:p>
          <a:p>
            <a:r>
              <a:rPr lang="en-GB" dirty="0" smtClean="0"/>
              <a:t>Political exchange with citizens increasingly  through </a:t>
            </a:r>
            <a:r>
              <a:rPr lang="en-GB" dirty="0" err="1" smtClean="0"/>
              <a:t>marketisation</a:t>
            </a:r>
            <a:r>
              <a:rPr lang="en-GB" dirty="0" smtClean="0"/>
              <a:t> ...sound bites, dog whistle agenda-setting, targeted messages.</a:t>
            </a:r>
          </a:p>
          <a:p>
            <a:r>
              <a:rPr lang="en-GB" dirty="0" smtClean="0"/>
              <a:t>Fast thinking exchanges: time-efficient but can be  costly in terms of making choices.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1169E4-ADF6-4BF9-B55A-F9445218735E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greater void between politics and citizens: structural factors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7812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Void reflected in expressions of discontentment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6643524"/>
              </p:ext>
            </p:extLst>
          </p:nvPr>
        </p:nvGraphicFramePr>
        <p:xfrm>
          <a:off x="358775" y="1700212"/>
          <a:ext cx="8426450" cy="4534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9469"/>
                <a:gridCol w="2016981"/>
              </a:tblGrid>
              <a:tr h="648668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Thinking about the problems facing Britain today, do you agree or disagree with the following statements?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Agree/Disagree (%)</a:t>
                      </a:r>
                      <a:endParaRPr lang="en-GB" sz="1600" dirty="0"/>
                    </a:p>
                  </a:txBody>
                  <a:tcPr/>
                </a:tc>
              </a:tr>
              <a:tr h="64756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>
                          <a:effectLst/>
                          <a:latin typeface="Arial"/>
                        </a:rPr>
                        <a:t>Politicians in government can make a difference to the major social and economic issues facing Britain.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effectLst/>
                        </a:rPr>
                        <a:t>63 / 13</a:t>
                      </a:r>
                      <a:endParaRPr lang="en-GB" sz="1800" b="1" dirty="0">
                        <a:effectLst/>
                      </a:endParaRPr>
                    </a:p>
                  </a:txBody>
                  <a:tcPr anchor="ctr"/>
                </a:tc>
              </a:tr>
              <a:tr h="64756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Arial"/>
                        </a:rPr>
                        <a:t>Politicians have the technical knowledge needed to solve the problems facing Britain today.</a:t>
                      </a:r>
                      <a:endParaRPr lang="en-GB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effectLst/>
                        </a:rPr>
                        <a:t>20 / 52 </a:t>
                      </a:r>
                      <a:endParaRPr lang="en-GB" sz="1800" b="1" dirty="0">
                        <a:effectLst/>
                      </a:endParaRPr>
                    </a:p>
                  </a:txBody>
                  <a:tcPr anchor="ctr"/>
                </a:tc>
              </a:tr>
              <a:tr h="64756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Arial"/>
                        </a:rPr>
                        <a:t>Politicians possess the leadership to tell the public the truth about the tough decisions that need to be made.</a:t>
                      </a:r>
                      <a:endParaRPr lang="en-GB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effectLst/>
                        </a:rPr>
                        <a:t>33 / 40</a:t>
                      </a:r>
                      <a:endParaRPr lang="en-GB" sz="1800" b="1" dirty="0">
                        <a:effectLst/>
                      </a:endParaRPr>
                    </a:p>
                  </a:txBody>
                  <a:tcPr anchor="ctr"/>
                </a:tc>
              </a:tr>
              <a:tr h="64756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Politicians are too focused on short-term chasing of headlines.</a:t>
                      </a:r>
                      <a:endParaRPr lang="en-GB" sz="1400" b="1" i="0" u="none" strike="noStrike" dirty="0">
                        <a:solidFill>
                          <a:srgbClr val="7030A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effectLst/>
                        </a:rPr>
                        <a:t>80 / 3</a:t>
                      </a:r>
                      <a:endParaRPr lang="en-GB" sz="1800" b="1" dirty="0">
                        <a:effectLst/>
                      </a:endParaRPr>
                    </a:p>
                  </a:txBody>
                  <a:tcPr anchor="ctr"/>
                </a:tc>
              </a:tr>
              <a:tr h="64756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solidFill>
                            <a:srgbClr val="7030A0"/>
                          </a:solidFill>
                          <a:effectLst/>
                          <a:latin typeface="Arial"/>
                        </a:rPr>
                        <a:t>Politics is dominated by self-seeking politicians protecting the interests of the already rich and powerful in our society.</a:t>
                      </a:r>
                      <a:endParaRPr lang="en-GB" sz="1400" b="1" i="0" u="none" strike="noStrike" dirty="0">
                        <a:solidFill>
                          <a:srgbClr val="7030A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effectLst/>
                        </a:rPr>
                        <a:t>72 / 8</a:t>
                      </a:r>
                      <a:endParaRPr lang="en-GB" sz="1800" b="1" dirty="0">
                        <a:effectLst/>
                      </a:endParaRPr>
                    </a:p>
                  </a:txBody>
                  <a:tcPr anchor="ctr"/>
                </a:tc>
              </a:tr>
              <a:tr h="647561">
                <a:tc>
                  <a:txBody>
                    <a:bodyPr/>
                    <a:lstStyle/>
                    <a:p>
                      <a:pPr algn="l" fontAlgn="ctr"/>
                      <a:r>
                        <a:rPr lang="en-GB" sz="1400" b="1" i="0" u="none" strike="noStrike" dirty="0" smtClean="0">
                          <a:effectLst/>
                          <a:latin typeface="Arial"/>
                        </a:rPr>
                        <a:t>Politicians have exaggerated the scale of the economic crisis - by blaming either the previous or the current government.</a:t>
                      </a:r>
                      <a:endParaRPr lang="en-GB" sz="1400" b="1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effectLst/>
                        </a:rPr>
                        <a:t>47/28</a:t>
                      </a:r>
                      <a:endParaRPr lang="en-GB" sz="1800" b="1" dirty="0">
                        <a:effectLst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197724" y="6482781"/>
            <a:ext cx="8820472" cy="344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GB" sz="1400" dirty="0" smtClean="0"/>
              <a:t>Source: </a:t>
            </a:r>
            <a:r>
              <a:rPr lang="en-GB" sz="1400" dirty="0" err="1" smtClean="0"/>
              <a:t>YouGov</a:t>
            </a:r>
            <a:r>
              <a:rPr lang="en-GB" sz="1400" dirty="0" smtClean="0"/>
              <a:t>/University of Southampton, 1,905 </a:t>
            </a:r>
            <a:r>
              <a:rPr lang="en-GB" sz="1400" dirty="0"/>
              <a:t>GB Adults, Fieldwork: </a:t>
            </a:r>
            <a:r>
              <a:rPr lang="en-GB" sz="1400" dirty="0" smtClean="0"/>
              <a:t>5th – 6th June 2013</a:t>
            </a:r>
            <a:endParaRPr lang="en-GB" sz="1400" dirty="0"/>
          </a:p>
        </p:txBody>
      </p:sp>
      <p:sp>
        <p:nvSpPr>
          <p:cNvPr id="3" name="Oval 2"/>
          <p:cNvSpPr/>
          <p:nvPr/>
        </p:nvSpPr>
        <p:spPr bwMode="auto">
          <a:xfrm>
            <a:off x="7272300" y="4291105"/>
            <a:ext cx="576064" cy="6140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7265137" y="5005189"/>
            <a:ext cx="576064" cy="6140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7262592" y="2384884"/>
            <a:ext cx="576064" cy="6140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818110" y="3068960"/>
            <a:ext cx="576064" cy="61405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Lucida Sans" pitchFamily="34" charset="0"/>
              <a:ea typeface="ＭＳ Ｐゴシック" pitchFamily="16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5434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XPANDSHOWBAR" val="True"/>
  <p:tag name="ANSWERNOWTEXT" val="Answer Now"/>
  <p:tag name="RESPTABLESTYLE" val="-1"/>
  <p:tag name="ALLOWDUPLICATES" val="False"/>
  <p:tag name="AUTOADVANCE" val="False"/>
  <p:tag name="STDCHART" val="1"/>
  <p:tag name="BUBBLENAMEVISIBLE" val="True"/>
  <p:tag name="DEFAULTNUMTEAMS" val="5"/>
  <p:tag name="CUSTOMCELLBACKCOLOR2" val="-13395457"/>
  <p:tag name="DISPLAYNAME" val="True"/>
  <p:tag name="GRIDROTATIONINTERVAL" val="2"/>
  <p:tag name="POLLINGCYCLE" val="2"/>
  <p:tag name="INCLUDENONRESPONDERS" val="False"/>
  <p:tag name="ALLOWUSERFEEDBACK" val="True"/>
  <p:tag name="REALTIMEBACKUPPATH" val="(None)"/>
  <p:tag name="FIBDISPLAYKEYWORDS" val="True"/>
  <p:tag name="USESECONDARYMONITOR" val="True"/>
  <p:tag name="RESPCOUNTERSTYLE" val="-1"/>
  <p:tag name="NUMRESPONSES" val="1"/>
  <p:tag name="REVIEWONLY" val="False"/>
  <p:tag name="TEAMSINLEADERBOARD" val="5"/>
  <p:tag name="BUBBLEGROUPING" val="3"/>
  <p:tag name="CUSTOMCELLBACKCOLOR3" val="-268652"/>
  <p:tag name="DISPLAYDEVICEID" val="True"/>
  <p:tag name="GRIDPOSITION" val="1"/>
  <p:tag name="MULTIRESPDIVISOR" val="1"/>
  <p:tag name="INCORRECTPOINTVALUE" val="0"/>
  <p:tag name="CHARTSCALE" val="True"/>
  <p:tag name="TPVERSION" val="2008"/>
  <p:tag name="ANSWERNOWSTYLE" val="-1"/>
  <p:tag name="INPUTSOURCE" val="1"/>
  <p:tag name="ROTATIONINTERVAL" val="2"/>
  <p:tag name="BUBBLESIZEVISIBLE" val="True"/>
  <p:tag name="CUSTOMCELLBACKCOLOR1" val="-657956"/>
  <p:tag name="GRIDOPACITY" val="90"/>
  <p:tag name="CHARTLABELS" val="0"/>
  <p:tag name="CORRECTPOINTVALUE" val="1"/>
  <p:tag name="FIBDISPLAYRESULTS" val="True"/>
  <p:tag name="SHOWBARVISIBLE" val="True"/>
  <p:tag name="COUNTDOWNSECONDS" val="10"/>
  <p:tag name="AUTOUPDATEALIASES" val="True"/>
  <p:tag name="CUSTOMGRIDBACKCOLOR" val="-2830136"/>
  <p:tag name="DISPLAYDEVICENUMBER" val="True"/>
  <p:tag name="RESETCHARTS" val="True"/>
  <p:tag name="ZEROBASED" val="False"/>
  <p:tag name="POWERPOINTVERSION" val="11.0"/>
  <p:tag name="BACKUPSESSIONS" val="True"/>
  <p:tag name="MAXRESPONDERS" val="5"/>
  <p:tag name="USESCHEMECOLORS" val="True"/>
  <p:tag name="PARTLISTDEFAULT" val="0"/>
  <p:tag name="FIBNUMRESULTS" val="5"/>
  <p:tag name="RESPCOUNTERFORMAT" val="0"/>
  <p:tag name="BUBBLEVALUEFORMAT" val="0.0"/>
  <p:tag name="GRIDSIZE" val="{Width=800, Height=600}"/>
  <p:tag name="AUTOADJUSTPARTRANGE" val="True"/>
  <p:tag name="BACKUPMAINTENANCE" val="7"/>
  <p:tag name="CUSTOMCELLBACKCOLOR4" val="-8355712"/>
  <p:tag name="REALTIMEBACKUP" val="False"/>
  <p:tag name="CHARTVALUEFORMAT" val="0%"/>
  <p:tag name="COUNTDOWNSTYLE" val="-1"/>
  <p:tag name="INCLUDEPPT" val="True"/>
  <p:tag name="CUSTOMCELLFORECOLOR" val="-16777216"/>
  <p:tag name="PARTICIPANTSINLEADERBOARD" val="5"/>
  <p:tag name="AUTOSIZEGRID" val="True"/>
  <p:tag name="BULLETTYPE" val="3"/>
  <p:tag name="FIBINCLUDEOTHER" val="True"/>
  <p:tag name="DELIMITERS" val="3.1"/>
  <p:tag name="INCLUDESESSION" val="True"/>
  <p:tag name="ADVANCEDSETTINGSVIEW" val="True"/>
  <p:tag name="CHARTCOLORS" val="1"/>
</p:tagLst>
</file>

<file path=ppt/theme/theme1.xml><?xml version="1.0" encoding="utf-8"?>
<a:theme xmlns:a="http://schemas.openxmlformats.org/drawingml/2006/main" name="UoSnew3">
  <a:themeElements>
    <a:clrScheme name="UoSnew3 1">
      <a:dk1>
        <a:srgbClr val="A4AEB5"/>
      </a:dk1>
      <a:lt1>
        <a:srgbClr val="FFFFFF"/>
      </a:lt1>
      <a:dk2>
        <a:srgbClr val="005C84"/>
      </a:dk2>
      <a:lt2>
        <a:srgbClr val="CCE5E9"/>
      </a:lt2>
      <a:accent1>
        <a:srgbClr val="F0AB00"/>
      </a:accent1>
      <a:accent2>
        <a:srgbClr val="0098C3"/>
      </a:accent2>
      <a:accent3>
        <a:srgbClr val="AAB5C2"/>
      </a:accent3>
      <a:accent4>
        <a:srgbClr val="DADADA"/>
      </a:accent4>
      <a:accent5>
        <a:srgbClr val="F6D2AA"/>
      </a:accent5>
      <a:accent6>
        <a:srgbClr val="0089B0"/>
      </a:accent6>
      <a:hlink>
        <a:srgbClr val="CCE5E9"/>
      </a:hlink>
      <a:folHlink>
        <a:srgbClr val="E1D9DF"/>
      </a:folHlink>
    </a:clrScheme>
    <a:fontScheme name="UoSnew3">
      <a:majorFont>
        <a:latin typeface="Lucida Sans"/>
        <a:ea typeface="ＭＳ Ｐゴシック"/>
        <a:cs typeface=""/>
      </a:majorFont>
      <a:minorFont>
        <a:latin typeface="Lucida San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Lucida Sans" pitchFamily="34" charset="0"/>
            <a:ea typeface="ＭＳ Ｐゴシック" pitchFamily="16" charset="-128"/>
            <a:cs typeface="Arial" charset="0"/>
          </a:defRPr>
        </a:defPPr>
      </a:lstStyle>
    </a:lnDef>
  </a:objectDefaults>
  <a:extraClrSchemeLst>
    <a:extraClrScheme>
      <a:clrScheme name="UoSnew3 1">
        <a:dk1>
          <a:srgbClr val="A4AEB5"/>
        </a:dk1>
        <a:lt1>
          <a:srgbClr val="FFFFFF"/>
        </a:lt1>
        <a:dk2>
          <a:srgbClr val="005C84"/>
        </a:dk2>
        <a:lt2>
          <a:srgbClr val="CCE5E9"/>
        </a:lt2>
        <a:accent1>
          <a:srgbClr val="F0AB00"/>
        </a:accent1>
        <a:accent2>
          <a:srgbClr val="0098C3"/>
        </a:accent2>
        <a:accent3>
          <a:srgbClr val="AAB5C2"/>
        </a:accent3>
        <a:accent4>
          <a:srgbClr val="DADADA"/>
        </a:accent4>
        <a:accent5>
          <a:srgbClr val="F6D2AA"/>
        </a:accent5>
        <a:accent6>
          <a:srgbClr val="0089B0"/>
        </a:accent6>
        <a:hlink>
          <a:srgbClr val="CCE5E9"/>
        </a:hlink>
        <a:folHlink>
          <a:srgbClr val="E1D9D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UoSnew3</Template>
  <TotalTime>2227</TotalTime>
  <Words>1103</Words>
  <Application>Microsoft Office PowerPoint</Application>
  <PresentationFormat>On-screen Show (4:3)</PresentationFormat>
  <Paragraphs>121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ＭＳ Ｐゴシック</vt:lpstr>
      <vt:lpstr>Arial</vt:lpstr>
      <vt:lpstr>Lucida Sans</vt:lpstr>
      <vt:lpstr>Symbol</vt:lpstr>
      <vt:lpstr>Wingdings</vt:lpstr>
      <vt:lpstr>UoSnew3</vt:lpstr>
      <vt:lpstr>The Impact of Anti-Politics on the UK General Election </vt:lpstr>
      <vt:lpstr>Defining Anti-Politics </vt:lpstr>
      <vt:lpstr>Today…</vt:lpstr>
      <vt:lpstr>Trends in discontentment</vt:lpstr>
      <vt:lpstr>PowerPoint Presentation</vt:lpstr>
      <vt:lpstr>British Election Study - 1974</vt:lpstr>
      <vt:lpstr>So what’s different about politics today?</vt:lpstr>
      <vt:lpstr>A greater void between politics and citizens: structural factors </vt:lpstr>
      <vt:lpstr>Void reflected in expressions of discontentment</vt:lpstr>
      <vt:lpstr>Who “owns” political discontent?  </vt:lpstr>
      <vt:lpstr>Who “owns” political discontent? </vt:lpstr>
      <vt:lpstr>Why does anti-politics matter? </vt:lpstr>
      <vt:lpstr>The electoral impact of distrust</vt:lpstr>
      <vt:lpstr>The electoral impact of distrust</vt:lpstr>
      <vt:lpstr>Anti-politics reinforces exclusion </vt:lpstr>
      <vt:lpstr>The electoral impact: false choices   </vt:lpstr>
      <vt:lpstr>Deficit busting? Talking Austerity </vt:lpstr>
      <vt:lpstr>Saving the NHS? But at what cost? </vt:lpstr>
      <vt:lpstr>And solutions? </vt:lpstr>
    </vt:vector>
  </TitlesOfParts>
  <Company>Science Learning Centre South East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ajdw</dc:creator>
  <cp:lastModifiedBy>Moss J.T.</cp:lastModifiedBy>
  <cp:revision>79</cp:revision>
  <dcterms:created xsi:type="dcterms:W3CDTF">2008-04-22T13:46:56Z</dcterms:created>
  <dcterms:modified xsi:type="dcterms:W3CDTF">2015-01-20T11:28:17Z</dcterms:modified>
</cp:coreProperties>
</file>