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57" r:id="rId5"/>
    <p:sldId id="258" r:id="rId6"/>
    <p:sldId id="259" r:id="rId7"/>
    <p:sldId id="260" r:id="rId8"/>
    <p:sldId id="275" r:id="rId9"/>
    <p:sldId id="272" r:id="rId10"/>
    <p:sldId id="269" r:id="rId11"/>
    <p:sldId id="271" r:id="rId12"/>
    <p:sldId id="270" r:id="rId13"/>
    <p:sldId id="276" r:id="rId14"/>
    <p:sldId id="264" r:id="rId15"/>
    <p:sldId id="267" r:id="rId16"/>
    <p:sldId id="266" r:id="rId17"/>
    <p:sldId id="268" r:id="rId18"/>
    <p:sldId id="277" r:id="rId19"/>
    <p:sldId id="263"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591E86-09AC-407E-BA0A-FBFC4C30C19B}" type="datetimeFigureOut">
              <a:rPr lang="en-GB" smtClean="0"/>
              <a:t>29/10/2014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59145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591E86-09AC-407E-BA0A-FBFC4C30C19B}" type="datetimeFigureOut">
              <a:rPr lang="en-GB" smtClean="0"/>
              <a:t>29/10/2014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3957271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591E86-09AC-407E-BA0A-FBFC4C30C19B}" type="datetimeFigureOut">
              <a:rPr lang="en-GB" smtClean="0"/>
              <a:t>29/10/2014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1950085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591E86-09AC-407E-BA0A-FBFC4C30C19B}" type="datetimeFigureOut">
              <a:rPr lang="en-GB" smtClean="0"/>
              <a:t>29/10/2014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597557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591E86-09AC-407E-BA0A-FBFC4C30C19B}" type="datetimeFigureOut">
              <a:rPr lang="en-GB" smtClean="0"/>
              <a:t>29/10/2014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3544467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591E86-09AC-407E-BA0A-FBFC4C30C19B}" type="datetimeFigureOut">
              <a:rPr lang="en-GB" smtClean="0"/>
              <a:t>29/10/2014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111675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591E86-09AC-407E-BA0A-FBFC4C30C19B}" type="datetimeFigureOut">
              <a:rPr lang="en-GB" smtClean="0"/>
              <a:t>29/10/2014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324263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591E86-09AC-407E-BA0A-FBFC4C30C19B}" type="datetimeFigureOut">
              <a:rPr lang="en-GB" smtClean="0"/>
              <a:t>29/10/2014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3584247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591E86-09AC-407E-BA0A-FBFC4C30C19B}" type="datetimeFigureOut">
              <a:rPr lang="en-GB" smtClean="0"/>
              <a:t>29/10/2014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129344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591E86-09AC-407E-BA0A-FBFC4C30C19B}" type="datetimeFigureOut">
              <a:rPr lang="en-GB" smtClean="0"/>
              <a:t>29/10/2014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19341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591E86-09AC-407E-BA0A-FBFC4C30C19B}" type="datetimeFigureOut">
              <a:rPr lang="en-GB" smtClean="0"/>
              <a:t>29/10/2014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02701D-2D45-43D3-96E3-CB1662D0A0C5}" type="slidenum">
              <a:rPr lang="en-GB" smtClean="0"/>
              <a:t>‹#›</a:t>
            </a:fld>
            <a:endParaRPr lang="en-GB"/>
          </a:p>
        </p:txBody>
      </p:sp>
    </p:spTree>
    <p:extLst>
      <p:ext uri="{BB962C8B-B14F-4D97-AF65-F5344CB8AC3E}">
        <p14:creationId xmlns:p14="http://schemas.microsoft.com/office/powerpoint/2010/main" val="134440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591E86-09AC-407E-BA0A-FBFC4C30C19B}" type="datetimeFigureOut">
              <a:rPr lang="en-GB" smtClean="0"/>
              <a:t>29/10/2014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2701D-2D45-43D3-96E3-CB1662D0A0C5}" type="slidenum">
              <a:rPr lang="en-GB" smtClean="0"/>
              <a:t>‹#›</a:t>
            </a:fld>
            <a:endParaRPr lang="en-GB"/>
          </a:p>
        </p:txBody>
      </p:sp>
    </p:spTree>
    <p:extLst>
      <p:ext uri="{BB962C8B-B14F-4D97-AF65-F5344CB8AC3E}">
        <p14:creationId xmlns:p14="http://schemas.microsoft.com/office/powerpoint/2010/main" val="197481409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antipolitics.soton.ac.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132856"/>
            <a:ext cx="7772400" cy="1470025"/>
          </a:xfrm>
        </p:spPr>
        <p:txBody>
          <a:bodyPr/>
          <a:lstStyle/>
          <a:p>
            <a:r>
              <a:rPr lang="en-GB" dirty="0" smtClean="0"/>
              <a:t>Popular Understandings of Politics in Britain, 1937-2014</a:t>
            </a:r>
            <a:endParaRPr lang="en-GB" dirty="0"/>
          </a:p>
        </p:txBody>
      </p:sp>
      <p:sp>
        <p:nvSpPr>
          <p:cNvPr id="3" name="Subtitle 2"/>
          <p:cNvSpPr>
            <a:spLocks noGrp="1"/>
          </p:cNvSpPr>
          <p:nvPr>
            <p:ph type="subTitle" idx="1"/>
          </p:nvPr>
        </p:nvSpPr>
        <p:spPr>
          <a:xfrm>
            <a:off x="1331640" y="4077072"/>
            <a:ext cx="6400800" cy="1752600"/>
          </a:xfrm>
        </p:spPr>
        <p:txBody>
          <a:bodyPr/>
          <a:lstStyle/>
          <a:p>
            <a:r>
              <a:rPr lang="en-GB" dirty="0" smtClean="0"/>
              <a:t>Nick Clarke, Gerry Stoker,                Will Jennings, Jonathan Moss</a:t>
            </a:r>
          </a:p>
          <a:p>
            <a:endParaRPr lang="en-GB" dirty="0"/>
          </a:p>
        </p:txBody>
      </p:sp>
    </p:spTree>
    <p:extLst>
      <p:ext uri="{BB962C8B-B14F-4D97-AF65-F5344CB8AC3E}">
        <p14:creationId xmlns:p14="http://schemas.microsoft.com/office/powerpoint/2010/main" val="1052163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1</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But potential for tracking longitudinal trends in public attitudes towards politics with quantitative data limited by historical repertoires of question wordings (and contemporary concerns).</a:t>
            </a:r>
          </a:p>
          <a:p>
            <a:endParaRPr lang="en-GB" dirty="0" smtClean="0"/>
          </a:p>
          <a:p>
            <a:r>
              <a:rPr lang="en-GB" dirty="0" smtClean="0"/>
              <a:t>Example of a creative solution: replication of Gallup question first asked in 1944 (and in 1972).</a:t>
            </a:r>
          </a:p>
          <a:p>
            <a:endParaRPr lang="en-GB" dirty="0" smtClean="0"/>
          </a:p>
          <a:p>
            <a:r>
              <a:rPr lang="en-GB" dirty="0" smtClean="0"/>
              <a:t>“Do </a:t>
            </a:r>
            <a:r>
              <a:rPr lang="en-GB" dirty="0"/>
              <a:t>you think that British politicians are out merely for themselves, for their party, or to do their best for their country?”</a:t>
            </a:r>
          </a:p>
        </p:txBody>
      </p:sp>
    </p:spTree>
    <p:extLst>
      <p:ext uri="{BB962C8B-B14F-4D97-AF65-F5344CB8AC3E}">
        <p14:creationId xmlns:p14="http://schemas.microsoft.com/office/powerpoint/2010/main" val="512122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1</a:t>
            </a: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1367552"/>
            <a:ext cx="6624736" cy="4848270"/>
          </a:xfrm>
          <a:prstGeom prst="rect">
            <a:avLst/>
          </a:prstGeom>
          <a:noFill/>
          <a:ln>
            <a:noFill/>
          </a:ln>
        </p:spPr>
      </p:pic>
      <p:sp>
        <p:nvSpPr>
          <p:cNvPr id="5" name="Content Placeholder 2"/>
          <p:cNvSpPr txBox="1">
            <a:spLocks/>
          </p:cNvSpPr>
          <p:nvPr/>
        </p:nvSpPr>
        <p:spPr>
          <a:xfrm>
            <a:off x="197724" y="6348727"/>
            <a:ext cx="8820472" cy="3446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r"/>
            <a:r>
              <a:rPr lang="en-GB" sz="1600" dirty="0" smtClean="0"/>
              <a:t>Source: </a:t>
            </a:r>
            <a:r>
              <a:rPr lang="en-GB" sz="1600" dirty="0" err="1" smtClean="0"/>
              <a:t>YouGov</a:t>
            </a:r>
            <a:r>
              <a:rPr lang="en-GB" sz="1600" dirty="0"/>
              <a:t>, 2,103 GB Adults, Fieldwork: 20th - 21st October 2014</a:t>
            </a:r>
          </a:p>
        </p:txBody>
      </p:sp>
    </p:spTree>
    <p:extLst>
      <p:ext uri="{BB962C8B-B14F-4D97-AF65-F5344CB8AC3E}">
        <p14:creationId xmlns:p14="http://schemas.microsoft.com/office/powerpoint/2010/main" val="378628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1</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Conservative voters are more positive: 34% think politicians out for themselves, 21% that they are out to do what is best for their country.</a:t>
            </a:r>
          </a:p>
          <a:p>
            <a:endParaRPr lang="en-GB" dirty="0" smtClean="0"/>
          </a:p>
          <a:p>
            <a:r>
              <a:rPr lang="en-GB" dirty="0" smtClean="0"/>
              <a:t>UKIP voters are most negative: 74% think that politicians are out for themselves, </a:t>
            </a:r>
            <a:r>
              <a:rPr lang="en-GB" u="sng" dirty="0" smtClean="0"/>
              <a:t>just 3%</a:t>
            </a:r>
            <a:r>
              <a:rPr lang="en-GB" dirty="0" smtClean="0"/>
              <a:t> to do what is best for their country.</a:t>
            </a:r>
          </a:p>
          <a:p>
            <a:endParaRPr lang="en-GB" dirty="0" smtClean="0"/>
          </a:p>
          <a:p>
            <a:r>
              <a:rPr lang="en-GB" dirty="0" smtClean="0"/>
              <a:t>Implication: historical comparisons may also provide insights into current trends/patterns in popular attitudes </a:t>
            </a:r>
            <a:r>
              <a:rPr lang="en-GB" smtClean="0"/>
              <a:t>towards politics.</a:t>
            </a:r>
            <a:endParaRPr lang="en-GB" dirty="0"/>
          </a:p>
        </p:txBody>
      </p:sp>
    </p:spTree>
    <p:extLst>
      <p:ext uri="{BB962C8B-B14F-4D97-AF65-F5344CB8AC3E}">
        <p14:creationId xmlns:p14="http://schemas.microsoft.com/office/powerpoint/2010/main" val="3257105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2492896"/>
            <a:ext cx="7772400" cy="1470025"/>
          </a:xfrm>
        </p:spPr>
        <p:txBody>
          <a:bodyPr>
            <a:normAutofit/>
          </a:bodyPr>
          <a:lstStyle/>
          <a:p>
            <a:r>
              <a:rPr lang="en-GB" sz="3200" dirty="0" smtClean="0"/>
              <a:t>3. Stage 2 – material from Mass Observation</a:t>
            </a:r>
            <a:endParaRPr lang="en-GB" sz="3200" dirty="0"/>
          </a:p>
        </p:txBody>
      </p:sp>
    </p:spTree>
    <p:extLst>
      <p:ext uri="{BB962C8B-B14F-4D97-AF65-F5344CB8AC3E}">
        <p14:creationId xmlns:p14="http://schemas.microsoft.com/office/powerpoint/2010/main" val="78321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2 – data collection</a:t>
            </a:r>
            <a:endParaRPr lang="en-GB" dirty="0"/>
          </a:p>
        </p:txBody>
      </p:sp>
      <p:sp>
        <p:nvSpPr>
          <p:cNvPr id="3" name="Content Placeholder 2"/>
          <p:cNvSpPr>
            <a:spLocks noGrp="1"/>
          </p:cNvSpPr>
          <p:nvPr>
            <p:ph sz="half" idx="1"/>
          </p:nvPr>
        </p:nvSpPr>
        <p:spPr>
          <a:xfrm>
            <a:off x="457200" y="1600200"/>
            <a:ext cx="5266928" cy="4853136"/>
          </a:xfrm>
        </p:spPr>
        <p:txBody>
          <a:bodyPr>
            <a:normAutofit fontScale="77500" lnSpcReduction="20000"/>
          </a:bodyPr>
          <a:lstStyle/>
          <a:p>
            <a:r>
              <a:rPr lang="en-GB" dirty="0" smtClean="0"/>
              <a:t>Mass Observation</a:t>
            </a:r>
          </a:p>
          <a:p>
            <a:pPr lvl="1"/>
            <a:r>
              <a:rPr lang="en-GB" dirty="0" smtClean="0"/>
              <a:t>Est. 1937</a:t>
            </a:r>
          </a:p>
          <a:p>
            <a:pPr lvl="1"/>
            <a:r>
              <a:rPr lang="en-GB" dirty="0" smtClean="0"/>
              <a:t>1937-60: mass observers</a:t>
            </a:r>
          </a:p>
          <a:p>
            <a:pPr lvl="1"/>
            <a:r>
              <a:rPr lang="en-GB" dirty="0" smtClean="0"/>
              <a:t>1937-65: panellists (day surveys, directive responses, diaries)</a:t>
            </a:r>
          </a:p>
          <a:p>
            <a:pPr lvl="1"/>
            <a:r>
              <a:rPr lang="en-GB" dirty="0" smtClean="0"/>
              <a:t>1970: est. of Mass Observation Archive</a:t>
            </a:r>
          </a:p>
          <a:p>
            <a:pPr lvl="1"/>
            <a:r>
              <a:rPr lang="en-GB" dirty="0" smtClean="0"/>
              <a:t>1981-present: Mass Observation Project</a:t>
            </a:r>
          </a:p>
          <a:p>
            <a:pPr marL="457200" lvl="1" indent="0">
              <a:buNone/>
            </a:pPr>
            <a:endParaRPr lang="en-GB" dirty="0" smtClean="0"/>
          </a:p>
          <a:p>
            <a:r>
              <a:rPr lang="en-GB" dirty="0" smtClean="0"/>
              <a:t>Eight relevant directives:</a:t>
            </a:r>
          </a:p>
          <a:p>
            <a:pPr lvl="1"/>
            <a:r>
              <a:rPr lang="en-GB" dirty="0" smtClean="0"/>
              <a:t>Pre-1960s: Feb/Mar 1945, May/Jun 1945, Nov 1945, Jul 1950, Nov 1950</a:t>
            </a:r>
          </a:p>
          <a:p>
            <a:pPr lvl="1"/>
            <a:r>
              <a:rPr lang="en-GB" dirty="0" smtClean="0"/>
              <a:t>Post-1960s: </a:t>
            </a:r>
            <a:r>
              <a:rPr lang="en-GB" dirty="0" err="1" smtClean="0"/>
              <a:t>Aut</a:t>
            </a:r>
            <a:r>
              <a:rPr lang="en-GB" dirty="0" smtClean="0"/>
              <a:t>/Win 1996 combined with </a:t>
            </a:r>
            <a:r>
              <a:rPr lang="en-GB" dirty="0" err="1" smtClean="0"/>
              <a:t>Spr</a:t>
            </a:r>
            <a:r>
              <a:rPr lang="en-GB" dirty="0" smtClean="0"/>
              <a:t> 1997, </a:t>
            </a:r>
            <a:r>
              <a:rPr lang="en-GB" dirty="0" err="1" smtClean="0"/>
              <a:t>Spr</a:t>
            </a:r>
            <a:r>
              <a:rPr lang="en-GB" dirty="0" smtClean="0"/>
              <a:t> 2010, </a:t>
            </a:r>
            <a:r>
              <a:rPr lang="en-GB" dirty="0" err="1" smtClean="0"/>
              <a:t>Spr</a:t>
            </a:r>
            <a:r>
              <a:rPr lang="en-GB" dirty="0" smtClean="0"/>
              <a:t> 2014</a:t>
            </a:r>
          </a:p>
          <a:p>
            <a:pPr lvl="1"/>
            <a:r>
              <a:rPr lang="en-GB" dirty="0" smtClean="0"/>
              <a:t>Responses per directive: 98-369</a:t>
            </a:r>
          </a:p>
          <a:p>
            <a:pPr lvl="1"/>
            <a:r>
              <a:rPr lang="en-GB" dirty="0" smtClean="0"/>
              <a:t>Panel not formally representative but: it is more representative than is often assumed; we can sample within </a:t>
            </a:r>
            <a:r>
              <a:rPr lang="en-GB" dirty="0"/>
              <a:t>it; this is not essential</a:t>
            </a:r>
            <a:endParaRPr lang="en-GB" dirty="0" smtClean="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8144" y="1988840"/>
            <a:ext cx="2454817" cy="1913597"/>
          </a:xfrm>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221088"/>
            <a:ext cx="2454817" cy="1512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4267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2 – data analysis</a:t>
            </a:r>
            <a:endParaRPr lang="en-GB" dirty="0"/>
          </a:p>
        </p:txBody>
      </p:sp>
      <p:sp>
        <p:nvSpPr>
          <p:cNvPr id="3" name="Content Placeholder 2"/>
          <p:cNvSpPr>
            <a:spLocks noGrp="1"/>
          </p:cNvSpPr>
          <p:nvPr>
            <p:ph idx="1"/>
          </p:nvPr>
        </p:nvSpPr>
        <p:spPr>
          <a:xfrm>
            <a:off x="457200" y="1600200"/>
            <a:ext cx="8229600" cy="4853136"/>
          </a:xfrm>
        </p:spPr>
        <p:txBody>
          <a:bodyPr>
            <a:normAutofit fontScale="85000" lnSpcReduction="20000"/>
          </a:bodyPr>
          <a:lstStyle/>
          <a:p>
            <a:pPr marL="342900" lvl="1" indent="-342900">
              <a:buFont typeface="Arial" panose="020B0604020202020204" pitchFamily="34" charset="0"/>
              <a:buChar char="•"/>
            </a:pPr>
            <a:r>
              <a:rPr lang="en-GB" dirty="0" smtClean="0"/>
              <a:t>Cognitive science and anthropology: people make sense of the world using shared cultural models or folk theories</a:t>
            </a:r>
          </a:p>
          <a:p>
            <a:pPr marL="0" lvl="1" indent="0">
              <a:buNone/>
            </a:pPr>
            <a:endParaRPr lang="en-GB" dirty="0" smtClean="0"/>
          </a:p>
          <a:p>
            <a:pPr marL="342900" lvl="1" indent="-342900">
              <a:buFont typeface="Arial" panose="020B0604020202020204" pitchFamily="34" charset="0"/>
              <a:buChar char="•"/>
            </a:pPr>
            <a:r>
              <a:rPr lang="en-GB" dirty="0" smtClean="0"/>
              <a:t>Post-structuralism: common sense gets made and unmade through two discursive processes: the circulation by experts of cultural resources; interaction whereby people dispose themselves towards cultural resources in particular ways</a:t>
            </a:r>
          </a:p>
          <a:p>
            <a:pPr marL="0" lvl="1" indent="0">
              <a:buNone/>
            </a:pPr>
            <a:endParaRPr lang="en-GB" dirty="0" smtClean="0"/>
          </a:p>
          <a:p>
            <a:pPr marL="342900" lvl="1" indent="-342900">
              <a:buFont typeface="Arial" panose="020B0604020202020204" pitchFamily="34" charset="0"/>
              <a:buChar char="•"/>
            </a:pPr>
            <a:r>
              <a:rPr lang="en-GB" dirty="0" smtClean="0"/>
              <a:t>Research questions:</a:t>
            </a:r>
          </a:p>
          <a:p>
            <a:pPr marL="857250" lvl="2" indent="-457200">
              <a:buFont typeface="+mj-lt"/>
              <a:buAutoNum type="arabicPeriod"/>
            </a:pPr>
            <a:r>
              <a:rPr lang="en-GB" dirty="0" smtClean="0"/>
              <a:t>What is the range of popular understandings of politics among British citizens?</a:t>
            </a:r>
          </a:p>
          <a:p>
            <a:pPr marL="857250" lvl="2" indent="-457200">
              <a:buFont typeface="+mj-lt"/>
              <a:buAutoNum type="arabicPeriod"/>
            </a:pPr>
            <a:r>
              <a:rPr lang="en-GB" dirty="0" smtClean="0"/>
              <a:t>On what shared cultural resources do such understandings draw?</a:t>
            </a:r>
          </a:p>
          <a:p>
            <a:pPr marL="857250" lvl="2" indent="-457200">
              <a:buFont typeface="+mj-lt"/>
              <a:buAutoNum type="arabicPeriod"/>
            </a:pPr>
            <a:r>
              <a:rPr lang="en-GB" dirty="0" smtClean="0"/>
              <a:t>From what communicative interaction do such understandings emerge?</a:t>
            </a:r>
          </a:p>
          <a:p>
            <a:pPr marL="857250" lvl="2" indent="-457200">
              <a:buFont typeface="+mj-lt"/>
              <a:buAutoNum type="arabicPeriod"/>
            </a:pPr>
            <a:r>
              <a:rPr lang="en-GB" dirty="0" smtClean="0"/>
              <a:t>How has all this changed over time?</a:t>
            </a:r>
          </a:p>
          <a:p>
            <a:pPr marL="342900" lvl="1" indent="-342900">
              <a:buFont typeface="Arial" panose="020B0604020202020204" pitchFamily="34" charset="0"/>
              <a:buChar char="•"/>
            </a:pPr>
            <a:endParaRPr lang="en-GB" dirty="0" smtClean="0"/>
          </a:p>
          <a:p>
            <a:endParaRPr lang="en-GB" dirty="0"/>
          </a:p>
        </p:txBody>
      </p:sp>
    </p:spTree>
    <p:extLst>
      <p:ext uri="{BB962C8B-B14F-4D97-AF65-F5344CB8AC3E}">
        <p14:creationId xmlns:p14="http://schemas.microsoft.com/office/powerpoint/2010/main" val="4287922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2 – Example questions</a:t>
            </a:r>
            <a:endParaRPr lang="en-GB" dirty="0"/>
          </a:p>
        </p:txBody>
      </p:sp>
      <p:sp>
        <p:nvSpPr>
          <p:cNvPr id="3" name="Content Placeholder 2"/>
          <p:cNvSpPr>
            <a:spLocks noGrp="1"/>
          </p:cNvSpPr>
          <p:nvPr>
            <p:ph idx="1"/>
          </p:nvPr>
        </p:nvSpPr>
        <p:spPr>
          <a:xfrm>
            <a:off x="457200" y="1600200"/>
            <a:ext cx="8229600" cy="4925144"/>
          </a:xfrm>
        </p:spPr>
        <p:txBody>
          <a:bodyPr>
            <a:normAutofit fontScale="70000" lnSpcReduction="20000"/>
          </a:bodyPr>
          <a:lstStyle/>
          <a:p>
            <a:r>
              <a:rPr lang="en-GB" dirty="0" smtClean="0"/>
              <a:t>Feb/Mar 1945: What would you say is your normal conversational attitude when talk gets round to politicians?</a:t>
            </a:r>
          </a:p>
          <a:p>
            <a:pPr marL="0" indent="0">
              <a:buNone/>
            </a:pPr>
            <a:endParaRPr lang="en-GB" dirty="0" smtClean="0"/>
          </a:p>
          <a:p>
            <a:r>
              <a:rPr lang="en-GB" dirty="0" smtClean="0"/>
              <a:t>Nov 1950: Give an account of the development of your feelings about politics and of your political outlook and sympathies.</a:t>
            </a:r>
          </a:p>
          <a:p>
            <a:pPr marL="0" indent="0">
              <a:buNone/>
            </a:pPr>
            <a:endParaRPr lang="en-GB" dirty="0" smtClean="0"/>
          </a:p>
          <a:p>
            <a:r>
              <a:rPr lang="en-GB" dirty="0" err="1" smtClean="0"/>
              <a:t>Aut</a:t>
            </a:r>
            <a:r>
              <a:rPr lang="en-GB" dirty="0" smtClean="0"/>
              <a:t>/Win 1996: Keep a diary in the run-up to the General Election. It should include your reactions to the political situation, the issues which are being debated, the media, the performance of politicians, your opinions of the campaigns, and your own involvement.</a:t>
            </a:r>
          </a:p>
          <a:p>
            <a:pPr marL="0" indent="0">
              <a:buNone/>
            </a:pPr>
            <a:endParaRPr lang="en-GB" dirty="0" smtClean="0"/>
          </a:p>
          <a:p>
            <a:r>
              <a:rPr lang="en-GB" dirty="0" err="1" smtClean="0"/>
              <a:t>Spr</a:t>
            </a:r>
            <a:r>
              <a:rPr lang="en-GB" dirty="0" smtClean="0"/>
              <a:t> 2010: The General Election 2010. What do you think? Are you excited by the possibilities of change or are you bored already? Are you actively involved in electioneering or will you let the whole thing pass you by? What does it mean to you?</a:t>
            </a:r>
          </a:p>
          <a:p>
            <a:endParaRPr lang="en-GB" dirty="0"/>
          </a:p>
        </p:txBody>
      </p:sp>
    </p:spTree>
    <p:extLst>
      <p:ext uri="{BB962C8B-B14F-4D97-AF65-F5344CB8AC3E}">
        <p14:creationId xmlns:p14="http://schemas.microsoft.com/office/powerpoint/2010/main" val="4035161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2 – Example responses</a:t>
            </a:r>
            <a:endParaRPr lang="en-GB" dirty="0"/>
          </a:p>
        </p:txBody>
      </p:sp>
      <p:sp>
        <p:nvSpPr>
          <p:cNvPr id="3" name="Content Placeholder 2"/>
          <p:cNvSpPr>
            <a:spLocks noGrp="1"/>
          </p:cNvSpPr>
          <p:nvPr>
            <p:ph idx="1"/>
          </p:nvPr>
        </p:nvSpPr>
        <p:spPr>
          <a:xfrm>
            <a:off x="457200" y="1600200"/>
            <a:ext cx="8229600" cy="4781128"/>
          </a:xfrm>
        </p:spPr>
        <p:txBody>
          <a:bodyPr>
            <a:normAutofit fontScale="70000" lnSpcReduction="20000"/>
          </a:bodyPr>
          <a:lstStyle/>
          <a:p>
            <a:pPr marL="0" indent="0">
              <a:buNone/>
            </a:pPr>
            <a:r>
              <a:rPr lang="en-GB" dirty="0"/>
              <a:t>Feb/Mar 1945: What would you say is your normal conversational attitude when talk gets round to politicians</a:t>
            </a:r>
            <a:r>
              <a:rPr lang="en-GB" dirty="0" smtClean="0"/>
              <a:t>?</a:t>
            </a:r>
          </a:p>
          <a:p>
            <a:pPr marL="0" indent="0">
              <a:buNone/>
            </a:pPr>
            <a:endParaRPr lang="en-GB" dirty="0"/>
          </a:p>
          <a:p>
            <a:r>
              <a:rPr lang="en-GB" dirty="0" smtClean="0"/>
              <a:t>Female teacher, 48, Watford: ‘[…] Labour sympathisers seldom mention Tory politicians except when one of them says something particularly silly or startling […]. Conversations with Tories usually finish with the remark “politicians are only out for what they can get” or “politics is a dirty business” and </a:t>
            </a:r>
            <a:r>
              <a:rPr lang="en-GB" u="sng" dirty="0" smtClean="0"/>
              <a:t>they usually mean that socialists only want to make a living out of politics</a:t>
            </a:r>
            <a:r>
              <a:rPr lang="en-GB" dirty="0" smtClean="0"/>
              <a:t>’.</a:t>
            </a:r>
          </a:p>
          <a:p>
            <a:pPr marL="0" indent="0">
              <a:buNone/>
            </a:pPr>
            <a:endParaRPr lang="en-GB" dirty="0" smtClean="0"/>
          </a:p>
          <a:p>
            <a:r>
              <a:rPr lang="en-GB" dirty="0" smtClean="0"/>
              <a:t>Female teacher, 45, </a:t>
            </a:r>
            <a:r>
              <a:rPr lang="en-GB" dirty="0" err="1" smtClean="0"/>
              <a:t>Burwash</a:t>
            </a:r>
            <a:r>
              <a:rPr lang="en-GB" dirty="0" smtClean="0"/>
              <a:t> Weald: ‘[…] The weakness of politicians is that they follow the crowd (or votes) where they should take a risk, strike a higher note and lead. Party loyalty at the expense of principle is often overdone. Many dislike party politics and almost all think they are wrong. Hence </a:t>
            </a:r>
            <a:r>
              <a:rPr lang="en-GB" u="sng" dirty="0" smtClean="0"/>
              <a:t>politicians are thought to be dishonest and self-seeking because they disagree</a:t>
            </a:r>
            <a:r>
              <a:rPr lang="en-GB" dirty="0" smtClean="0"/>
              <a:t>’.</a:t>
            </a:r>
            <a:endParaRPr lang="en-GB" dirty="0"/>
          </a:p>
        </p:txBody>
      </p:sp>
    </p:spTree>
    <p:extLst>
      <p:ext uri="{BB962C8B-B14F-4D97-AF65-F5344CB8AC3E}">
        <p14:creationId xmlns:p14="http://schemas.microsoft.com/office/powerpoint/2010/main" val="1988164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2492896"/>
            <a:ext cx="7772400" cy="1470025"/>
          </a:xfrm>
        </p:spPr>
        <p:txBody>
          <a:bodyPr/>
          <a:lstStyle/>
          <a:p>
            <a:r>
              <a:rPr lang="en-GB" dirty="0" smtClean="0"/>
              <a:t>4. Conclusion</a:t>
            </a:r>
            <a:endParaRPr lang="en-GB" dirty="0"/>
          </a:p>
        </p:txBody>
      </p:sp>
    </p:spTree>
    <p:extLst>
      <p:ext uri="{BB962C8B-B14F-4D97-AF65-F5344CB8AC3E}">
        <p14:creationId xmlns:p14="http://schemas.microsoft.com/office/powerpoint/2010/main" val="3855426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Plans for dissemination</a:t>
            </a:r>
            <a:endParaRPr lang="en-GB" dirty="0"/>
          </a:p>
        </p:txBody>
      </p:sp>
      <p:sp>
        <p:nvSpPr>
          <p:cNvPr id="3" name="Content Placeholder 2"/>
          <p:cNvSpPr>
            <a:spLocks noGrp="1"/>
          </p:cNvSpPr>
          <p:nvPr>
            <p:ph idx="1"/>
          </p:nvPr>
        </p:nvSpPr>
        <p:spPr>
          <a:xfrm>
            <a:off x="467544" y="1556793"/>
            <a:ext cx="8229600" cy="2232247"/>
          </a:xfrm>
        </p:spPr>
        <p:txBody>
          <a:bodyPr>
            <a:normAutofit fontScale="62500" lnSpcReduction="20000"/>
          </a:bodyPr>
          <a:lstStyle/>
          <a:p>
            <a:r>
              <a:rPr lang="en-GB" dirty="0" smtClean="0"/>
              <a:t>Website: </a:t>
            </a:r>
            <a:r>
              <a:rPr lang="en-GB" dirty="0" smtClean="0">
                <a:hlinkClick r:id="rId2"/>
              </a:rPr>
              <a:t>www.antipolitics.soton.ac.uk</a:t>
            </a:r>
            <a:r>
              <a:rPr lang="en-GB" dirty="0" smtClean="0"/>
              <a:t> </a:t>
            </a:r>
          </a:p>
          <a:p>
            <a:r>
              <a:rPr lang="en-GB" dirty="0" smtClean="0"/>
              <a:t>Conferences: PSA 2015; ECPR 2015; RGS-IBG 2015</a:t>
            </a:r>
          </a:p>
          <a:p>
            <a:r>
              <a:rPr lang="en-GB" dirty="0" smtClean="0"/>
              <a:t>Journal papers and book</a:t>
            </a:r>
          </a:p>
          <a:p>
            <a:r>
              <a:rPr lang="en-GB" dirty="0" smtClean="0"/>
              <a:t>Executive summary of findings</a:t>
            </a:r>
          </a:p>
          <a:p>
            <a:r>
              <a:rPr lang="en-GB" dirty="0" smtClean="0"/>
              <a:t>Impact events (early 2016): briefing for journalists (with the </a:t>
            </a:r>
            <a:r>
              <a:rPr lang="en-GB" dirty="0" err="1" smtClean="0"/>
              <a:t>Hansard</a:t>
            </a:r>
            <a:r>
              <a:rPr lang="en-GB" dirty="0" smtClean="0"/>
              <a:t> Society); workshop in London; </a:t>
            </a:r>
            <a:r>
              <a:rPr lang="en-GB" dirty="0" err="1" smtClean="0"/>
              <a:t>TEDx</a:t>
            </a:r>
            <a:r>
              <a:rPr lang="en-GB" dirty="0" smtClean="0"/>
              <a:t> style conference in Southampton</a:t>
            </a:r>
          </a:p>
        </p:txBody>
      </p:sp>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9752" y="3848945"/>
            <a:ext cx="4536504" cy="2550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1469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Introduction – context, objectives, R design</a:t>
            </a:r>
          </a:p>
          <a:p>
            <a:pPr marL="514350" indent="-514350">
              <a:buFont typeface="+mj-lt"/>
              <a:buAutoNum type="arabicPeriod"/>
            </a:pPr>
            <a:r>
              <a:rPr lang="en-GB" dirty="0" smtClean="0"/>
              <a:t>Stage 1 – polling data</a:t>
            </a:r>
          </a:p>
          <a:p>
            <a:pPr marL="514350" indent="-514350">
              <a:buFont typeface="+mj-lt"/>
              <a:buAutoNum type="arabicPeriod"/>
            </a:pPr>
            <a:r>
              <a:rPr lang="en-GB" dirty="0" smtClean="0"/>
              <a:t>Stage 2 – material from Mass Observation</a:t>
            </a:r>
          </a:p>
          <a:p>
            <a:pPr marL="514350" indent="-514350">
              <a:buFont typeface="+mj-lt"/>
              <a:buAutoNum type="arabicPeriod"/>
            </a:pPr>
            <a:r>
              <a:rPr lang="en-GB" dirty="0" smtClean="0"/>
              <a:t>Conclusion – dissemination plans</a:t>
            </a:r>
          </a:p>
          <a:p>
            <a:pPr marL="514350" indent="-514350">
              <a:buFont typeface="+mj-lt"/>
              <a:buAutoNum type="arabicPeriod"/>
            </a:pPr>
            <a:r>
              <a:rPr lang="en-GB" dirty="0" smtClean="0"/>
              <a:t>Discussion</a:t>
            </a:r>
            <a:endParaRPr lang="en-GB" dirty="0"/>
          </a:p>
        </p:txBody>
      </p:sp>
    </p:spTree>
    <p:extLst>
      <p:ext uri="{BB962C8B-B14F-4D97-AF65-F5344CB8AC3E}">
        <p14:creationId xmlns:p14="http://schemas.microsoft.com/office/powerpoint/2010/main" val="77488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2420888"/>
            <a:ext cx="7772400" cy="1470025"/>
          </a:xfrm>
        </p:spPr>
        <p:txBody>
          <a:bodyPr/>
          <a:lstStyle/>
          <a:p>
            <a:r>
              <a:rPr lang="en-GB" dirty="0" smtClean="0"/>
              <a:t>5. Discussion</a:t>
            </a:r>
            <a:endParaRPr lang="en-GB" dirty="0"/>
          </a:p>
        </p:txBody>
      </p:sp>
    </p:spTree>
    <p:extLst>
      <p:ext uri="{BB962C8B-B14F-4D97-AF65-F5344CB8AC3E}">
        <p14:creationId xmlns:p14="http://schemas.microsoft.com/office/powerpoint/2010/main" val="10360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2492896"/>
            <a:ext cx="7772400" cy="1470025"/>
          </a:xfrm>
        </p:spPr>
        <p:txBody>
          <a:bodyPr/>
          <a:lstStyle/>
          <a:p>
            <a:r>
              <a:rPr lang="en-GB" dirty="0" smtClean="0"/>
              <a:t>1. Introduction</a:t>
            </a:r>
            <a:endParaRPr lang="en-GB" dirty="0"/>
          </a:p>
        </p:txBody>
      </p:sp>
    </p:spTree>
    <p:extLst>
      <p:ext uri="{BB962C8B-B14F-4D97-AF65-F5344CB8AC3E}">
        <p14:creationId xmlns:p14="http://schemas.microsoft.com/office/powerpoint/2010/main" val="782754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project</a:t>
            </a:r>
            <a:endParaRPr lang="en-GB" dirty="0"/>
          </a:p>
        </p:txBody>
      </p:sp>
      <p:sp>
        <p:nvSpPr>
          <p:cNvPr id="3" name="Content Placeholder 2"/>
          <p:cNvSpPr>
            <a:spLocks noGrp="1"/>
          </p:cNvSpPr>
          <p:nvPr>
            <p:ph sz="half" idx="1"/>
          </p:nvPr>
        </p:nvSpPr>
        <p:spPr>
          <a:xfrm>
            <a:off x="457200" y="1600200"/>
            <a:ext cx="4834880" cy="4781128"/>
          </a:xfrm>
        </p:spPr>
        <p:txBody>
          <a:bodyPr>
            <a:normAutofit fontScale="77500" lnSpcReduction="20000"/>
          </a:bodyPr>
          <a:lstStyle/>
          <a:p>
            <a:r>
              <a:rPr lang="en-GB" dirty="0" smtClean="0"/>
              <a:t>A collaboration between Geography and Environment (G&amp;E) and Politics and International Relations (PAIR) at the University of Southampton</a:t>
            </a:r>
          </a:p>
          <a:p>
            <a:endParaRPr lang="en-GB" dirty="0" smtClean="0"/>
          </a:p>
          <a:p>
            <a:r>
              <a:rPr lang="en-GB" dirty="0" smtClean="0"/>
              <a:t>Funded by the ESRC</a:t>
            </a:r>
          </a:p>
          <a:p>
            <a:endParaRPr lang="en-GB" dirty="0" smtClean="0"/>
          </a:p>
          <a:p>
            <a:r>
              <a:rPr lang="en-GB" dirty="0" smtClean="0"/>
              <a:t>October 2014 to March 2016</a:t>
            </a:r>
          </a:p>
          <a:p>
            <a:endParaRPr lang="en-GB" dirty="0" smtClean="0"/>
          </a:p>
          <a:p>
            <a:r>
              <a:rPr lang="en-GB" dirty="0" smtClean="0"/>
              <a:t>Four investigators:</a:t>
            </a:r>
          </a:p>
          <a:p>
            <a:pPr lvl="1"/>
            <a:r>
              <a:rPr lang="en-GB" dirty="0" smtClean="0"/>
              <a:t>Nick Clarke</a:t>
            </a:r>
          </a:p>
          <a:p>
            <a:pPr lvl="1"/>
            <a:r>
              <a:rPr lang="en-GB" dirty="0" smtClean="0"/>
              <a:t>Gerry Stoker</a:t>
            </a:r>
          </a:p>
          <a:p>
            <a:pPr lvl="1"/>
            <a:r>
              <a:rPr lang="en-GB" dirty="0" smtClean="0"/>
              <a:t>Will Jennings</a:t>
            </a:r>
          </a:p>
          <a:p>
            <a:pPr lvl="1"/>
            <a:r>
              <a:rPr lang="en-GB" dirty="0" smtClean="0"/>
              <a:t>Jonathan Moss</a:t>
            </a:r>
          </a:p>
          <a:p>
            <a:endParaRPr lang="en-GB"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2132856"/>
            <a:ext cx="2259285" cy="782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128" y="3717032"/>
            <a:ext cx="2259285" cy="1882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1516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context</a:t>
            </a:r>
            <a:endParaRPr lang="en-GB" dirty="0"/>
          </a:p>
        </p:txBody>
      </p:sp>
      <p:sp>
        <p:nvSpPr>
          <p:cNvPr id="3" name="Content Placeholder 2"/>
          <p:cNvSpPr>
            <a:spLocks noGrp="1"/>
          </p:cNvSpPr>
          <p:nvPr>
            <p:ph sz="half" idx="1"/>
          </p:nvPr>
        </p:nvSpPr>
        <p:spPr>
          <a:xfrm>
            <a:off x="457200" y="1600200"/>
            <a:ext cx="4618856" cy="4525963"/>
          </a:xfrm>
        </p:spPr>
        <p:txBody>
          <a:bodyPr>
            <a:normAutofit fontScale="62500" lnSpcReduction="20000"/>
          </a:bodyPr>
          <a:lstStyle/>
          <a:p>
            <a:r>
              <a:rPr lang="en-GB" dirty="0" smtClean="0"/>
              <a:t>Increasing withdrawal of political support from the institutions of formal politics in Britain and certain other countries since the 1960s</a:t>
            </a:r>
          </a:p>
          <a:p>
            <a:pPr marL="0" indent="0">
              <a:buNone/>
            </a:pPr>
            <a:endParaRPr lang="en-GB" dirty="0" smtClean="0"/>
          </a:p>
          <a:p>
            <a:r>
              <a:rPr lang="en-GB" dirty="0" err="1" smtClean="0"/>
              <a:t>Hansard</a:t>
            </a:r>
            <a:r>
              <a:rPr lang="en-GB" dirty="0" smtClean="0"/>
              <a:t> Society (2013): interest in formal politics, propensity to vote, and approval of the political system have all declined in Britain over the last decade</a:t>
            </a:r>
          </a:p>
          <a:p>
            <a:pPr marL="0" indent="0">
              <a:buNone/>
            </a:pPr>
            <a:endParaRPr lang="en-GB" dirty="0" smtClean="0"/>
          </a:p>
          <a:p>
            <a:r>
              <a:rPr lang="en-GB" dirty="0" smtClean="0"/>
              <a:t>The causes for such disenchantment and disengagement are not clear – there are many hypotheses (Stoker 2014) but few conclusive results (e.g. Norris 2011)</a:t>
            </a:r>
          </a:p>
          <a:p>
            <a:pPr marL="0" indent="0">
              <a:buNone/>
            </a:pPr>
            <a:endParaRPr lang="en-GB" dirty="0" smtClean="0"/>
          </a:p>
          <a:p>
            <a:r>
              <a:rPr lang="en-GB" dirty="0" smtClean="0"/>
              <a:t>Missing from existing research on this topic are two things: data for the period prior to 1960; and the voices of citizens</a:t>
            </a:r>
            <a:endParaRPr lang="en-GB"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52120" y="1916832"/>
            <a:ext cx="2591619" cy="3615308"/>
          </a:xfrm>
        </p:spPr>
      </p:pic>
    </p:spTree>
    <p:extLst>
      <p:ext uri="{BB962C8B-B14F-4D97-AF65-F5344CB8AC3E}">
        <p14:creationId xmlns:p14="http://schemas.microsoft.com/office/powerpoint/2010/main" val="310553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and objectives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Overall aim: to understand better what and how British citizens have thought about formal politics since the late 1930s</a:t>
            </a:r>
          </a:p>
          <a:p>
            <a:endParaRPr lang="en-GB" dirty="0" smtClean="0"/>
          </a:p>
          <a:p>
            <a:r>
              <a:rPr lang="en-GB" dirty="0" smtClean="0"/>
              <a:t>Objectives</a:t>
            </a:r>
          </a:p>
          <a:p>
            <a:pPr marL="971550" lvl="1" indent="-514350">
              <a:buFont typeface="+mj-lt"/>
              <a:buAutoNum type="arabicPeriod"/>
            </a:pPr>
            <a:r>
              <a:rPr lang="en-GB" dirty="0" smtClean="0"/>
              <a:t>To establish the range of popular understandings of politics among British citizens</a:t>
            </a:r>
          </a:p>
          <a:p>
            <a:pPr marL="971550" lvl="1" indent="-514350">
              <a:buFont typeface="+mj-lt"/>
              <a:buAutoNum type="arabicPeriod"/>
            </a:pPr>
            <a:r>
              <a:rPr lang="en-GB" dirty="0" smtClean="0"/>
              <a:t>To establish changes in prominence of certain popular understandings over time</a:t>
            </a:r>
          </a:p>
          <a:p>
            <a:pPr marL="971550" lvl="1" indent="-514350">
              <a:buFont typeface="+mj-lt"/>
              <a:buAutoNum type="arabicPeriod"/>
            </a:pPr>
            <a:r>
              <a:rPr lang="en-GB" dirty="0" smtClean="0"/>
              <a:t>To suggest causes for these changes</a:t>
            </a:r>
            <a:endParaRPr lang="en-GB" dirty="0"/>
          </a:p>
        </p:txBody>
      </p:sp>
    </p:spTree>
    <p:extLst>
      <p:ext uri="{BB962C8B-B14F-4D97-AF65-F5344CB8AC3E}">
        <p14:creationId xmlns:p14="http://schemas.microsoft.com/office/powerpoint/2010/main" val="3416676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design</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Stage 1: analysis of quantitative data available from polling organisations (1937-2014)</a:t>
            </a:r>
          </a:p>
          <a:p>
            <a:pPr marL="0" indent="0">
              <a:buNone/>
            </a:pPr>
            <a:endParaRPr lang="en-GB" dirty="0" smtClean="0"/>
          </a:p>
          <a:p>
            <a:r>
              <a:rPr lang="en-GB" dirty="0" smtClean="0"/>
              <a:t>Stage 2: analysis of qualitative data available from the Mass Observation Archive (1945-2014)</a:t>
            </a:r>
          </a:p>
          <a:p>
            <a:pPr marL="0" indent="0">
              <a:buNone/>
            </a:pPr>
            <a:endParaRPr lang="en-GB" dirty="0" smtClean="0"/>
          </a:p>
          <a:p>
            <a:r>
              <a:rPr lang="en-GB" dirty="0" smtClean="0"/>
              <a:t>Stage 3: integration of findings from historical research with relevant contemporary research (e.g. </a:t>
            </a:r>
            <a:r>
              <a:rPr lang="en-GB" dirty="0" err="1" smtClean="0"/>
              <a:t>Hansard</a:t>
            </a:r>
            <a:r>
              <a:rPr lang="en-GB" dirty="0" smtClean="0"/>
              <a:t> Society 2012)</a:t>
            </a:r>
            <a:endParaRPr lang="en-GB" dirty="0"/>
          </a:p>
        </p:txBody>
      </p:sp>
    </p:spTree>
    <p:extLst>
      <p:ext uri="{BB962C8B-B14F-4D97-AF65-F5344CB8AC3E}">
        <p14:creationId xmlns:p14="http://schemas.microsoft.com/office/powerpoint/2010/main" val="1033880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2564904"/>
            <a:ext cx="7772400" cy="1470025"/>
          </a:xfrm>
        </p:spPr>
        <p:txBody>
          <a:bodyPr/>
          <a:lstStyle/>
          <a:p>
            <a:r>
              <a:rPr lang="en-GB" dirty="0" smtClean="0"/>
              <a:t>2. Stage 1 – polling data</a:t>
            </a:r>
            <a:endParaRPr lang="en-GB" dirty="0"/>
          </a:p>
        </p:txBody>
      </p:sp>
    </p:spTree>
    <p:extLst>
      <p:ext uri="{BB962C8B-B14F-4D97-AF65-F5344CB8AC3E}">
        <p14:creationId xmlns:p14="http://schemas.microsoft.com/office/powerpoint/2010/main" val="2321824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 1</a:t>
            </a:r>
            <a:endParaRPr lang="en-GB" dirty="0"/>
          </a:p>
        </p:txBody>
      </p:sp>
      <p:sp>
        <p:nvSpPr>
          <p:cNvPr id="3" name="Content Placeholder 2"/>
          <p:cNvSpPr>
            <a:spLocks noGrp="1"/>
          </p:cNvSpPr>
          <p:nvPr>
            <p:ph idx="1"/>
          </p:nvPr>
        </p:nvSpPr>
        <p:spPr/>
        <p:txBody>
          <a:bodyPr>
            <a:normAutofit fontScale="92500" lnSpcReduction="10000"/>
          </a:bodyPr>
          <a:lstStyle/>
          <a:p>
            <a:r>
              <a:rPr lang="en-GB" dirty="0"/>
              <a:t>Collection of </a:t>
            </a:r>
            <a:r>
              <a:rPr lang="en-GB" i="1" dirty="0"/>
              <a:t>historical aggregate poll data </a:t>
            </a:r>
            <a:r>
              <a:rPr lang="en-GB" dirty="0"/>
              <a:t>and </a:t>
            </a:r>
            <a:r>
              <a:rPr lang="en-GB" i="1" dirty="0"/>
              <a:t>survey questions</a:t>
            </a:r>
            <a:r>
              <a:rPr lang="en-GB" dirty="0"/>
              <a:t>, e.g. </a:t>
            </a:r>
            <a:r>
              <a:rPr lang="en-GB" i="1" dirty="0"/>
              <a:t>Gallup International Public Opinion Polls, Great Britain: 1937-1975</a:t>
            </a:r>
            <a:r>
              <a:rPr lang="en-GB" dirty="0"/>
              <a:t>, on public attitudes towards politics, parties and politicians. What sorts of questions are asked at different points in time (e.g. approval, trust, conduct)?</a:t>
            </a:r>
          </a:p>
          <a:p>
            <a:endParaRPr lang="en-GB" dirty="0"/>
          </a:p>
          <a:p>
            <a:r>
              <a:rPr lang="en-GB" dirty="0"/>
              <a:t>Collection of </a:t>
            </a:r>
            <a:r>
              <a:rPr lang="en-GB" i="1" dirty="0"/>
              <a:t>individual-level data </a:t>
            </a:r>
            <a:r>
              <a:rPr lang="en-GB" dirty="0"/>
              <a:t>from the BES (1964-2015), BSAS (1983-2014) and other datasets deposited in the UK Data Archive.</a:t>
            </a:r>
          </a:p>
        </p:txBody>
      </p:sp>
    </p:spTree>
    <p:extLst>
      <p:ext uri="{BB962C8B-B14F-4D97-AF65-F5344CB8AC3E}">
        <p14:creationId xmlns:p14="http://schemas.microsoft.com/office/powerpoint/2010/main" val="4037960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1130</Words>
  <Application>Microsoft Office PowerPoint</Application>
  <PresentationFormat>On-screen Show (4:3)</PresentationFormat>
  <Paragraphs>107</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Popular Understandings of Politics in Britain, 1937-2014</vt:lpstr>
      <vt:lpstr>Outline</vt:lpstr>
      <vt:lpstr>1. Introduction</vt:lpstr>
      <vt:lpstr>The project</vt:lpstr>
      <vt:lpstr>The context</vt:lpstr>
      <vt:lpstr>Aims and objectives</vt:lpstr>
      <vt:lpstr>Research design</vt:lpstr>
      <vt:lpstr>2. Stage 1 – polling data</vt:lpstr>
      <vt:lpstr>Stage 1</vt:lpstr>
      <vt:lpstr>Stage 1</vt:lpstr>
      <vt:lpstr>Stage 1</vt:lpstr>
      <vt:lpstr>Stage 1</vt:lpstr>
      <vt:lpstr>3. Stage 2 – material from Mass Observation</vt:lpstr>
      <vt:lpstr>Stage 2 – data collection</vt:lpstr>
      <vt:lpstr>Stage 2 – data analysis</vt:lpstr>
      <vt:lpstr>Stage 2 – Example questions</vt:lpstr>
      <vt:lpstr>Stage 2 – Example responses</vt:lpstr>
      <vt:lpstr>4. Conclusion</vt:lpstr>
      <vt:lpstr>Plans for dissemination</vt:lpstr>
      <vt:lpstr>5. Discussion</vt:lpstr>
    </vt:vector>
  </TitlesOfParts>
  <Company>University of Southampton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Popular Understandings of Politics in Britain, 1937-2014</dc:title>
  <dc:creator>Nick Clarke</dc:creator>
  <cp:lastModifiedBy>Moss J.T.</cp:lastModifiedBy>
  <cp:revision>25</cp:revision>
  <dcterms:created xsi:type="dcterms:W3CDTF">2014-10-02T13:24:38Z</dcterms:created>
  <dcterms:modified xsi:type="dcterms:W3CDTF">2014-10-29T12:33:54Z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-278072615</vt:i4>
  </property>
  <property fmtid="{D5CDD505-2E9C-101B-9397-08002B2CF9AE}" pid="3" name="_NewReviewCycle">
    <vt:lpwstr/>
  </property>
  <property fmtid="{D5CDD505-2E9C-101B-9397-08002B2CF9AE}" pid="4" name="_EmailSubject">
    <vt:lpwstr>slides for tomorrow</vt:lpwstr>
  </property>
  <property fmtid="{D5CDD505-2E9C-101B-9397-08002B2CF9AE}" pid="5" name="_AuthorEmail">
    <vt:lpwstr>N.Clarke@soton.ac.uk</vt:lpwstr>
  </property>
  <property fmtid="{D5CDD505-2E9C-101B-9397-08002B2CF9AE}" pid="6" name="_AuthorEmailDisplayName">
    <vt:lpwstr>Clarke N.</vt:lpwstr>
  </property>
</Properties>
</file>