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2" r:id="rId3"/>
    <p:sldId id="261" r:id="rId4"/>
    <p:sldId id="264" r:id="rId5"/>
    <p:sldId id="257" r:id="rId6"/>
    <p:sldId id="258" r:id="rId7"/>
    <p:sldId id="259"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38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8F5184-1832-4658-B9ED-4187D0AD5615}" type="datetimeFigureOut">
              <a:rPr lang="en-GB" smtClean="0"/>
              <a:t>31/10/2014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CD1D08-F30F-47F3-919A-6C0AC4904EE1}" type="slidenum">
              <a:rPr lang="en-GB" smtClean="0"/>
              <a:t>‹#›</a:t>
            </a:fld>
            <a:endParaRPr lang="en-GB"/>
          </a:p>
        </p:txBody>
      </p:sp>
    </p:spTree>
    <p:extLst>
      <p:ext uri="{BB962C8B-B14F-4D97-AF65-F5344CB8AC3E}">
        <p14:creationId xmlns:p14="http://schemas.microsoft.com/office/powerpoint/2010/main" val="2866863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uFillTx/>
            </a:endParaRPr>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pPr/>
              <a:t>4</a:t>
            </a:fld>
            <a:endParaRPr lang="en-US" dirty="0">
              <a:uFillTx/>
            </a:endParaRPr>
          </a:p>
        </p:txBody>
      </p:sp>
    </p:spTree>
    <p:extLst>
      <p:ext uri="{BB962C8B-B14F-4D97-AF65-F5344CB8AC3E}">
        <p14:creationId xmlns:p14="http://schemas.microsoft.com/office/powerpoint/2010/main" val="1186618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10/31/2014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Anti-Politics: 12 Explanations?</a:t>
            </a:r>
            <a:endParaRPr lang="en-GB" dirty="0"/>
          </a:p>
        </p:txBody>
      </p:sp>
      <p:sp>
        <p:nvSpPr>
          <p:cNvPr id="3" name="Subtitle 2"/>
          <p:cNvSpPr>
            <a:spLocks noGrp="1"/>
          </p:cNvSpPr>
          <p:nvPr>
            <p:ph type="subTitle" idx="1"/>
          </p:nvPr>
        </p:nvSpPr>
        <p:spPr/>
        <p:txBody>
          <a:bodyPr/>
          <a:lstStyle/>
          <a:p>
            <a:r>
              <a:rPr lang="en-GB" dirty="0" smtClean="0"/>
              <a:t>Gerry Stoker</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Complex patterns </a:t>
            </a:r>
            <a:endParaRPr lang="en-GB" dirty="0"/>
          </a:p>
        </p:txBody>
      </p:sp>
      <p:sp>
        <p:nvSpPr>
          <p:cNvPr id="3" name="Content Placeholder 2"/>
          <p:cNvSpPr>
            <a:spLocks noGrp="1"/>
          </p:cNvSpPr>
          <p:nvPr>
            <p:ph idx="1"/>
          </p:nvPr>
        </p:nvSpPr>
        <p:spPr/>
        <p:txBody>
          <a:bodyPr/>
          <a:lstStyle/>
          <a:p>
            <a:r>
              <a:rPr lang="en-GB" dirty="0" smtClean="0"/>
              <a:t>Differences between countries </a:t>
            </a:r>
          </a:p>
          <a:p>
            <a:endParaRPr lang="en-GB" dirty="0" smtClean="0"/>
          </a:p>
          <a:p>
            <a:r>
              <a:rPr lang="en-GB" dirty="0" smtClean="0"/>
              <a:t>Differences over time </a:t>
            </a:r>
          </a:p>
          <a:p>
            <a:pPr>
              <a:buNone/>
            </a:pPr>
            <a:endParaRPr lang="en-GB" dirty="0" smtClean="0"/>
          </a:p>
          <a:p>
            <a:r>
              <a:rPr lang="en-GB" dirty="0" smtClean="0"/>
              <a:t>Differences between social groups  </a:t>
            </a:r>
          </a:p>
          <a:p>
            <a:endParaRPr lang="en-GB" dirty="0" smtClean="0"/>
          </a:p>
          <a:p>
            <a:r>
              <a:rPr lang="en-GB" dirty="0" smtClean="0"/>
              <a:t>Complexity in  and of explanation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Anti-politics: WHAT IS IT?</a:t>
            </a:r>
            <a:endParaRPr lang="en-GB" dirty="0"/>
          </a:p>
        </p:txBody>
      </p:sp>
      <p:sp>
        <p:nvSpPr>
          <p:cNvPr id="3" name="Content Placeholder 2"/>
          <p:cNvSpPr>
            <a:spLocks noGrp="1"/>
          </p:cNvSpPr>
          <p:nvPr>
            <p:ph idx="1"/>
          </p:nvPr>
        </p:nvSpPr>
        <p:spPr/>
        <p:txBody>
          <a:bodyPr/>
          <a:lstStyle/>
          <a:p>
            <a:r>
              <a:rPr lang="en-GB" dirty="0" smtClean="0"/>
              <a:t>Attitudes?</a:t>
            </a:r>
          </a:p>
          <a:p>
            <a:endParaRPr lang="en-GB" dirty="0" smtClean="0"/>
          </a:p>
          <a:p>
            <a:r>
              <a:rPr lang="en-GB" dirty="0" smtClean="0"/>
              <a:t>Individual Behaviours?</a:t>
            </a:r>
          </a:p>
          <a:p>
            <a:endParaRPr lang="en-GB" dirty="0" smtClean="0"/>
          </a:p>
          <a:p>
            <a:r>
              <a:rPr lang="en-GB" dirty="0" smtClean="0"/>
              <a:t>Collective Actions?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965" y="285196"/>
            <a:ext cx="8229600" cy="1143000"/>
          </a:xfrm>
        </p:spPr>
        <p:txBody>
          <a:bodyPr/>
          <a:lstStyle/>
          <a:p>
            <a:r>
              <a:rPr lang="en-US" dirty="0" smtClean="0">
                <a:uFillTx/>
              </a:rPr>
              <a:t>Five types of “decline” trajectory </a:t>
            </a:r>
          </a:p>
        </p:txBody>
      </p:sp>
      <p:sp>
        <p:nvSpPr>
          <p:cNvPr id="3" name="Content Placeholder 2"/>
          <p:cNvSpPr>
            <a:spLocks noGrp="1"/>
          </p:cNvSpPr>
          <p:nvPr>
            <p:ph idx="1"/>
          </p:nvPr>
        </p:nvSpPr>
        <p:spPr/>
        <p:txBody>
          <a:bodyPr/>
          <a:lstStyle/>
          <a:p>
            <a:r>
              <a:rPr lang="en-US" dirty="0" smtClean="0">
                <a:uFillTx/>
              </a:rPr>
              <a:t>Flatliners: Italy, Greece</a:t>
            </a:r>
          </a:p>
          <a:p>
            <a:r>
              <a:rPr lang="en-US" dirty="0" smtClean="0">
                <a:uFillTx/>
              </a:rPr>
              <a:t>Modest decliners: Sweden, Denmark, Norway, Germany</a:t>
            </a:r>
          </a:p>
          <a:p>
            <a:r>
              <a:rPr lang="en-US" dirty="0" smtClean="0">
                <a:uFillTx/>
              </a:rPr>
              <a:t>Slow burning and deep decliners: UK, US</a:t>
            </a:r>
          </a:p>
          <a:p>
            <a:r>
              <a:rPr lang="en-US" dirty="0" smtClean="0"/>
              <a:t>A</a:t>
            </a:r>
            <a:r>
              <a:rPr lang="en-US" dirty="0" smtClean="0">
                <a:uFillTx/>
              </a:rPr>
              <a:t>brupt   decliners: Spain, Portugal , Japan </a:t>
            </a:r>
          </a:p>
          <a:p>
            <a:r>
              <a:rPr lang="en-US" dirty="0" smtClean="0"/>
              <a:t>B</a:t>
            </a:r>
            <a:r>
              <a:rPr lang="en-US" dirty="0" smtClean="0">
                <a:uFillTx/>
              </a:rPr>
              <a:t>lessed decliners: Australia, Canada </a:t>
            </a:r>
          </a:p>
          <a:p>
            <a:r>
              <a:rPr lang="en-US" sz="2000" dirty="0" smtClean="0"/>
              <a:t>In each case of course the story is complicated…</a:t>
            </a:r>
            <a:endParaRPr lang="en-US" sz="2000" dirty="0" smtClean="0">
              <a:uFillTx/>
            </a:endParaRPr>
          </a:p>
          <a:p>
            <a:endParaRPr lang="en-US" dirty="0" smtClean="0">
              <a:uFillTx/>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INPUT: SOCIAL CHANGE</a:t>
            </a:r>
            <a:endParaRPr lang="en-GB" dirty="0"/>
          </a:p>
        </p:txBody>
      </p:sp>
      <p:sp>
        <p:nvSpPr>
          <p:cNvPr id="3" name="Content Placeholder 2"/>
          <p:cNvSpPr>
            <a:spLocks noGrp="1"/>
          </p:cNvSpPr>
          <p:nvPr>
            <p:ph idx="1"/>
          </p:nvPr>
        </p:nvSpPr>
        <p:spPr/>
        <p:txBody>
          <a:bodyPr>
            <a:normAutofit fontScale="70000" lnSpcReduction="20000"/>
          </a:bodyPr>
          <a:lstStyle/>
          <a:p>
            <a:pPr eaLnBrk="0"/>
            <a:r>
              <a:rPr lang="en-GB" dirty="0" smtClean="0"/>
              <a:t>1/1 </a:t>
            </a:r>
            <a:r>
              <a:rPr lang="en-GB" b="1" dirty="0" smtClean="0"/>
              <a:t>Input/ social capital</a:t>
            </a:r>
          </a:p>
          <a:p>
            <a:pPr eaLnBrk="0"/>
            <a:r>
              <a:rPr lang="en-GB" dirty="0" smtClean="0"/>
              <a:t>Decline in social capital ( and more broadly the quality of civil society)  means loss of capacity to engage in associational activity and impacts on  anti-politics as citizens  support and independent dynamic to engage is weakened  </a:t>
            </a:r>
          </a:p>
          <a:p>
            <a:pPr eaLnBrk="0"/>
            <a:r>
              <a:rPr lang="en-GB" dirty="0" smtClean="0"/>
              <a:t>1/2  </a:t>
            </a:r>
            <a:r>
              <a:rPr lang="en-GB" b="1" dirty="0" smtClean="0"/>
              <a:t>Input/ decline of collectivism </a:t>
            </a:r>
          </a:p>
          <a:p>
            <a:pPr eaLnBrk="0"/>
            <a:r>
              <a:rPr lang="en-GB" dirty="0" smtClean="0"/>
              <a:t>Decline in collective institutions from trade unions, through churches and large firms reflects an individualisation of life ( more consumer focus and less citizenship focus)</a:t>
            </a:r>
          </a:p>
          <a:p>
            <a:pPr eaLnBrk="0"/>
            <a:r>
              <a:rPr lang="en-GB" dirty="0" smtClean="0"/>
              <a:t>1/3  </a:t>
            </a:r>
            <a:r>
              <a:rPr lang="en-GB" b="1" dirty="0" smtClean="0"/>
              <a:t>Input / inequality </a:t>
            </a:r>
          </a:p>
          <a:p>
            <a:pPr eaLnBrk="0"/>
            <a:r>
              <a:rPr lang="en-GB" dirty="0" smtClean="0"/>
              <a:t>Increased inequality given impact of economic globalization has created a more fragmented citizenry and led to the intensified exclusion of some from the political process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INPUT: ATTITUDINAL CHANGE</a:t>
            </a:r>
            <a:endParaRPr lang="en-GB" dirty="0"/>
          </a:p>
        </p:txBody>
      </p:sp>
      <p:sp>
        <p:nvSpPr>
          <p:cNvPr id="3" name="Content Placeholder 2"/>
          <p:cNvSpPr>
            <a:spLocks noGrp="1"/>
          </p:cNvSpPr>
          <p:nvPr>
            <p:ph idx="1"/>
          </p:nvPr>
        </p:nvSpPr>
        <p:spPr/>
        <p:txBody>
          <a:bodyPr>
            <a:normAutofit fontScale="70000" lnSpcReduction="20000"/>
          </a:bodyPr>
          <a:lstStyle/>
          <a:p>
            <a:pPr eaLnBrk="0"/>
            <a:r>
              <a:rPr lang="en-GB" dirty="0" smtClean="0"/>
              <a:t>2/1 Input / </a:t>
            </a:r>
            <a:r>
              <a:rPr lang="en-GB" b="1" dirty="0" smtClean="0"/>
              <a:t>Less deferential more critical citizens </a:t>
            </a:r>
          </a:p>
          <a:p>
            <a:pPr eaLnBrk="0"/>
            <a:r>
              <a:rPr lang="en-GB" dirty="0" smtClean="0"/>
              <a:t>As citizens have become more educated and information more freely available they have become more critical and challenging to all types of authority, including political authority  </a:t>
            </a:r>
          </a:p>
          <a:p>
            <a:pPr eaLnBrk="0"/>
            <a:r>
              <a:rPr lang="en-GB" dirty="0" smtClean="0"/>
              <a:t>2/2 Input / </a:t>
            </a:r>
            <a:r>
              <a:rPr lang="en-GB" b="1" dirty="0" smtClean="0"/>
              <a:t>More issue oriented less partisan </a:t>
            </a:r>
          </a:p>
          <a:p>
            <a:pPr eaLnBrk="0"/>
            <a:r>
              <a:rPr lang="en-GB" dirty="0" smtClean="0"/>
              <a:t>Citizens are less committed to one partisan perspective or party and more issue-driven and fragmented in their interests and therefore less loyal and more selective in their political engagement </a:t>
            </a:r>
          </a:p>
          <a:p>
            <a:pPr eaLnBrk="0"/>
            <a:r>
              <a:rPr lang="en-GB" dirty="0" smtClean="0"/>
              <a:t>2/3 Input / </a:t>
            </a:r>
            <a:r>
              <a:rPr lang="en-GB" b="1" dirty="0" smtClean="0"/>
              <a:t>Impact of neo-liberalism and depoliticization</a:t>
            </a:r>
            <a:r>
              <a:rPr lang="en-GB" b="1" i="1" dirty="0" smtClean="0"/>
              <a:t> </a:t>
            </a:r>
            <a:endParaRPr lang="en-GB" b="1" dirty="0" smtClean="0"/>
          </a:p>
          <a:p>
            <a:pPr eaLnBrk="0"/>
            <a:r>
              <a:rPr lang="en-GB" dirty="0" smtClean="0"/>
              <a:t>The dominance of neo-liberal ideology has weakened citizens’ sense of what government can do and what action in the public realm can address, thereby limiting engagement with politics and  processes of depoliticization have removed a swathe of decisions from public input </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THROUGHPUT</a:t>
            </a:r>
            <a:endParaRPr lang="en-GB" dirty="0"/>
          </a:p>
        </p:txBody>
      </p:sp>
      <p:sp>
        <p:nvSpPr>
          <p:cNvPr id="3" name="Content Placeholder 2"/>
          <p:cNvSpPr>
            <a:spLocks noGrp="1"/>
          </p:cNvSpPr>
          <p:nvPr>
            <p:ph idx="1"/>
          </p:nvPr>
        </p:nvSpPr>
        <p:spPr/>
        <p:txBody>
          <a:bodyPr>
            <a:normAutofit fontScale="62500" lnSpcReduction="20000"/>
          </a:bodyPr>
          <a:lstStyle/>
          <a:p>
            <a:pPr eaLnBrk="0"/>
            <a:r>
              <a:rPr lang="en-GB" b="1" dirty="0" smtClean="0"/>
              <a:t>3/1  Throughput / political elites out of touch and narrowly selected </a:t>
            </a:r>
          </a:p>
          <a:p>
            <a:pPr eaLnBrk="0"/>
            <a:r>
              <a:rPr lang="en-GB" dirty="0" smtClean="0"/>
              <a:t>Political leaders are drawn from an increasingly small pool, often lack a broader life experience. The declining social base of political elites in turn rests on the weak and declining membership and active capacity of political parties. </a:t>
            </a:r>
          </a:p>
          <a:p>
            <a:pPr eaLnBrk="0"/>
            <a:r>
              <a:rPr lang="en-GB" b="1" dirty="0" smtClean="0"/>
              <a:t>3/2 Throughput : media culture and spin response  </a:t>
            </a:r>
          </a:p>
          <a:p>
            <a:pPr eaLnBrk="0"/>
            <a:r>
              <a:rPr lang="en-GB" dirty="0" smtClean="0"/>
              <a:t>The emergence of intense 24 hour media coverage of politics, and the parallel developments in social media has developed a sense that politics is obsessively short-term, focused on spin and presentation and lacks the substance to demand engaged public attention   </a:t>
            </a:r>
          </a:p>
          <a:p>
            <a:pPr eaLnBrk="0"/>
            <a:r>
              <a:rPr lang="en-GB" b="1" dirty="0" smtClean="0"/>
              <a:t>3/3 Throughput: dominance of lobby politics and special interests </a:t>
            </a:r>
          </a:p>
          <a:p>
            <a:pPr eaLnBrk="0"/>
            <a:r>
              <a:rPr lang="en-GB" dirty="0" smtClean="0"/>
              <a:t>Politics is dominated by special interests and the lobbying of those seeking favours from government rather than any concern for the public interest. The nature of campaign and lobby finance, party funding and networks of influence and ties confirm that politics does its business with the few rather than for the many</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OUTPUT</a:t>
            </a:r>
            <a:endParaRPr lang="en-GB" dirty="0"/>
          </a:p>
        </p:txBody>
      </p:sp>
      <p:sp>
        <p:nvSpPr>
          <p:cNvPr id="3" name="Content Placeholder 2"/>
          <p:cNvSpPr>
            <a:spLocks noGrp="1"/>
          </p:cNvSpPr>
          <p:nvPr>
            <p:ph idx="1"/>
          </p:nvPr>
        </p:nvSpPr>
        <p:spPr/>
        <p:txBody>
          <a:bodyPr>
            <a:normAutofit fontScale="70000" lnSpcReduction="20000"/>
          </a:bodyPr>
          <a:lstStyle/>
          <a:p>
            <a:pPr eaLnBrk="0"/>
            <a:r>
              <a:rPr lang="en-GB" b="1" dirty="0" smtClean="0"/>
              <a:t>4/1 Output: Opaqueness of Governing System </a:t>
            </a:r>
          </a:p>
          <a:p>
            <a:pPr eaLnBrk="0"/>
            <a:r>
              <a:rPr lang="en-GB" dirty="0" smtClean="0"/>
              <a:t>The complexity of modern governance arrangements caused by the impact globalisation and other factors    means that the system lacks a basic accountability or legitimacy, turning many away from politics </a:t>
            </a:r>
          </a:p>
          <a:p>
            <a:pPr eaLnBrk="0"/>
            <a:r>
              <a:rPr lang="en-GB" b="1" dirty="0" smtClean="0"/>
              <a:t>4/2 Output : Failure to tackle big or long-term issues</a:t>
            </a:r>
          </a:p>
          <a:p>
            <a:pPr eaLnBrk="0"/>
            <a:r>
              <a:rPr lang="en-GB" dirty="0" smtClean="0"/>
              <a:t>Politics cannot grapple with the big issues such as climate change or economic renewal; nor can it because of democratic myopia driven by electoral and other popular pressures deal with long-term issues such as care for the elderly </a:t>
            </a:r>
          </a:p>
          <a:p>
            <a:pPr eaLnBrk="0"/>
            <a:r>
              <a:rPr lang="en-GB" b="1" dirty="0" smtClean="0"/>
              <a:t>4/3 Output : economic austerity </a:t>
            </a:r>
          </a:p>
          <a:p>
            <a:pPr eaLnBrk="0"/>
            <a:r>
              <a:rPr lang="en-GB" dirty="0" smtClean="0"/>
              <a:t>Politicians and politics have presided over economic failings and loss of living standards and potentially worse still connived with bankers and others in making ordinary people pay for the problems caused </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618</Words>
  <Application>Microsoft Office PowerPoint</Application>
  <PresentationFormat>On-screen Show (4:3)</PresentationFormat>
  <Paragraphs>52</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Anti-Politics: 12 Explanations?</vt:lpstr>
      <vt:lpstr>Complex patterns </vt:lpstr>
      <vt:lpstr>Anti-politics: WHAT IS IT?</vt:lpstr>
      <vt:lpstr>Five types of “decline” trajectory </vt:lpstr>
      <vt:lpstr>INPUT: SOCIAL CHANGE</vt:lpstr>
      <vt:lpstr>INPUT: ATTITUDINAL CHANGE</vt:lpstr>
      <vt:lpstr>THROUGHPUT</vt:lpstr>
      <vt:lpstr>OUTPUT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Anti-Politics: 12 Explanations</dc:title>
  <dc:creator>Gerry</dc:creator>
  <cp:lastModifiedBy>Moss J.T.</cp:lastModifiedBy>
  <cp:revision>3</cp:revision>
  <dcterms:created xsi:type="dcterms:W3CDTF">2006-08-16T00:00:00Z</dcterms:created>
  <dcterms:modified xsi:type="dcterms:W3CDTF">2014-10-31T08:39:06Z</dcterms:modified>
</cp:coreProperties>
</file>